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9"/>
  </p:notesMasterIdLst>
  <p:sldIdLst>
    <p:sldId id="256" r:id="rId2"/>
    <p:sldId id="258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</p:sldIdLst>
  <p:sldSz cx="12192000" cy="6858000"/>
  <p:notesSz cx="6858000" cy="9144000"/>
  <p:embeddedFontLst>
    <p:embeddedFont>
      <p:font typeface=".VnTime" panose="020B7200000000000000" pitchFamily="34" charset="0"/>
      <p:regular r:id="rId40"/>
      <p:bold r:id="rId41"/>
      <p:italic r:id="rId42"/>
      <p:boldItalic r:id="rId43"/>
    </p:embeddedFont>
    <p:embeddedFont>
      <p:font typeface="Broadway" panose="04040905080B02020502" pitchFamily="82" charset="0"/>
      <p:regular r:id="rId44"/>
    </p:embeddedFont>
    <p:embeddedFont>
      <p:font typeface="Cookie" panose="020B0604020202020204" charset="0"/>
      <p:regular r:id="rId45"/>
    </p:embeddedFont>
    <p:embeddedFont>
      <p:font typeface="Flamenco" panose="020B0604020202020204" charset="0"/>
      <p:regular r:id="rId4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0" roundtripDataSignature="AMtx7mgtMhxAX2yndRRVWgJso31gv7MlC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83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3.fntdata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5.fntdata"/><Relationship Id="rId60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4.fntdata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7.fntdata"/><Relationship Id="rId20" Type="http://schemas.openxmlformats.org/officeDocument/2006/relationships/slide" Target="slides/slide19.xml"/><Relationship Id="rId41" Type="http://schemas.openxmlformats.org/officeDocument/2006/relationships/font" Target="fonts/font2.fntdata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5656647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431746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2" name="Google Shape;232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Bấm vào con ong để quay về slide ô chữ</a:t>
            </a:r>
            <a:endParaRPr/>
          </a:p>
        </p:txBody>
      </p:sp>
      <p:sp>
        <p:nvSpPr>
          <p:cNvPr id="233" name="Google Shape;233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180286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13630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130718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424393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482821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176400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257916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909483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663865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557518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539688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2" name="Google Shape;322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Bấm vào con ong để quay về slide ô chữ</a:t>
            </a:r>
            <a:endParaRPr/>
          </a:p>
        </p:txBody>
      </p:sp>
      <p:sp>
        <p:nvSpPr>
          <p:cNvPr id="323" name="Google Shape;323;p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790121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131002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8328868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0900004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5347934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7536513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5076093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9756431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4109912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166141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8243368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2883003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9591370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" name="Google Shape;466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7637796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3" name="Google Shape;483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1148190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2" name="Google Shape;492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6469632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0" name="Google Shape;500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9784377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0" name="Google Shape;510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6540153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" name="Google Shape;519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635375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7" name="Google Shape;13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Bấm vào con ong để quay về slide ô chữ</a:t>
            </a:r>
            <a:endParaRPr/>
          </a:p>
        </p:txBody>
      </p:sp>
      <p:sp>
        <p:nvSpPr>
          <p:cNvPr id="138" name="Google Shape;138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50761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345492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306702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749073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828613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451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9" name="Google Shape;19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5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5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5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5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5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5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5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5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5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5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4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4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4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4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4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4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4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4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4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4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4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4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2" name="Google Shape;62;p4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3" name="Google Shape;63;p4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4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4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5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5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9" name="Google Shape;69;p5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0" name="Google Shape;70;p5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5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5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4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" name="Google Shape;15;p4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0" y="322"/>
            <a:ext cx="12192000" cy="685735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randomBar dir="vert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hyperlink" Target="http://vi.wikipedia.org/wiki/H%C3%ACnh:N%C3%B4ng_d%C3%A2n_b%E1%BB%8B_t%C3%ACnh_nghi_l%C3%A0_c%E1%BB%99ng_s%E1%BA%A3n.jpg" TargetMode="External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g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7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6.gif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"/>
          <p:cNvSpPr/>
          <p:nvPr/>
        </p:nvSpPr>
        <p:spPr>
          <a:xfrm>
            <a:off x="575188" y="2061574"/>
            <a:ext cx="11277600" cy="173638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 dirty="0">
                <a:ln w="571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002060"/>
                </a:solidFill>
                <a:latin typeface="Broadway" panose="04040905080B02020502" pitchFamily="82" charset="0"/>
              </a:rPr>
              <a:t>TÌM HIỂU LỊCH SỬ - LỚP 5</a:t>
            </a:r>
          </a:p>
        </p:txBody>
      </p:sp>
      <p:sp>
        <p:nvSpPr>
          <p:cNvPr id="92" name="Google Shape;92;p1"/>
          <p:cNvSpPr/>
          <p:nvPr/>
        </p:nvSpPr>
        <p:spPr>
          <a:xfrm>
            <a:off x="2395096" y="322370"/>
            <a:ext cx="8263802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 b="0" i="0" u="none" strike="noStrike" cap="none">
                <a:solidFill>
                  <a:srgbClr val="00B050"/>
                </a:solidFill>
                <a:latin typeface="Cookie"/>
                <a:ea typeface="Cookie"/>
                <a:cs typeface="Cookie"/>
                <a:sym typeface="Cookie"/>
              </a:rPr>
              <a:t>CÙNG ONG NÂU</a:t>
            </a:r>
            <a:endParaRPr sz="9600" b="0" i="0" u="none" strike="noStrike" cap="none">
              <a:solidFill>
                <a:srgbClr val="00B050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  <p:pic>
        <p:nvPicPr>
          <p:cNvPr id="93" name="Google Shape;93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95327" y="3397037"/>
            <a:ext cx="3396673" cy="35293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2"/>
          <p:cNvSpPr/>
          <p:nvPr/>
        </p:nvSpPr>
        <p:spPr>
          <a:xfrm rot="548202">
            <a:off x="1320673" y="13814"/>
            <a:ext cx="10815163" cy="6561382"/>
          </a:xfrm>
          <a:prstGeom prst="cloud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12"/>
          <p:cNvSpPr/>
          <p:nvPr/>
        </p:nvSpPr>
        <p:spPr>
          <a:xfrm rot="548202">
            <a:off x="1803504" y="231547"/>
            <a:ext cx="9967691" cy="6096569"/>
          </a:xfrm>
          <a:prstGeom prst="cloud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7" name="Google Shape;237;p12">
            <a:hlinkClick r:id="rId3" action="ppaction://hlinksldjump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-406623" y="2362200"/>
            <a:ext cx="4541236" cy="4718628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12"/>
          <p:cNvSpPr/>
          <p:nvPr/>
        </p:nvSpPr>
        <p:spPr>
          <a:xfrm>
            <a:off x="3544671" y="1013897"/>
            <a:ext cx="7264631" cy="4662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Tháng 9 năm 1959, Mĩ – Diệm đã ra đạo luật 10/59, thiết lập 3 tòa án quân sự đặc biệt, có quyền “ đưa thẳng bị can ra xét xử, không cần mở cuộc thẩm cứu”. Luật 10/59 cho phép công khai tàn sát nhân dân theo kiểu cực hình man rợ thời trung cổ. Ước tính đến năm 1959, ở miền nam có 466.000 người bị bắt, 400.000 người bị tù đầy, 68.000 người bị giết hại. Chính tội ác đẫm máu của Mĩ – Diệm gây ra cho nhân dân và lòng khát khao tự do của nhân dân đã thúc đẩy nhân dân ta đứng lên là “ Đồng khởi”.</a:t>
            </a:r>
            <a:endParaRPr/>
          </a:p>
        </p:txBody>
      </p:sp>
    </p:spTree>
  </p:cSld>
  <p:clrMapOvr>
    <a:masterClrMapping/>
  </p:clrMapOvr>
  <p:transition spd="slow"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Google Shape;243;p13" descr="Nông dân bị tình nghi là cộng sản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02362" y="352147"/>
            <a:ext cx="3867077" cy="2638250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44" name="Google Shape;244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882950" y="3269877"/>
            <a:ext cx="4437299" cy="2522708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45" name="Google Shape;245;p13"/>
          <p:cNvSpPr/>
          <p:nvPr/>
        </p:nvSpPr>
        <p:spPr>
          <a:xfrm>
            <a:off x="2142799" y="6072065"/>
            <a:ext cx="8289290" cy="57888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None/>
            </a:pPr>
            <a:r>
              <a:rPr lang="en-US" sz="2800" b="1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Bắt bớ người già và trẻ em bị tình nghi là Việt Cộng</a:t>
            </a:r>
            <a:endParaRPr/>
          </a:p>
        </p:txBody>
      </p:sp>
      <p:pic>
        <p:nvPicPr>
          <p:cNvPr id="246" name="Google Shape;246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307993" y="352147"/>
            <a:ext cx="3413704" cy="2638250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47" name="Google Shape;247;p13" descr="Nguyễn Ngọc Loan (tướng cảnh sát Việt Nam Cộng Hòa) bắn chết tù binh cộng sản ngay trên đường phố trong Sự kiện Tết Mậu Thân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734747" y="3269877"/>
            <a:ext cx="3740898" cy="2522708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48" name="Google Shape;248;p1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945295" y="0"/>
            <a:ext cx="3040798" cy="31595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4"/>
          <p:cNvSpPr/>
          <p:nvPr/>
        </p:nvSpPr>
        <p:spPr>
          <a:xfrm>
            <a:off x="2142799" y="6072065"/>
            <a:ext cx="8289290" cy="57888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None/>
            </a:pPr>
            <a:r>
              <a:rPr lang="en-US" sz="2800" b="1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Thảm sát dân thường</a:t>
            </a:r>
            <a:endParaRPr/>
          </a:p>
        </p:txBody>
      </p:sp>
      <p:pic>
        <p:nvPicPr>
          <p:cNvPr id="254" name="Google Shape;254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45295" y="0"/>
            <a:ext cx="3040798" cy="31595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5325" y="420636"/>
            <a:ext cx="4038600" cy="2438400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56" name="Google Shape;256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48910" y="420636"/>
            <a:ext cx="3607542" cy="2476500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57" name="Google Shape;257;p1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057525" y="3159579"/>
            <a:ext cx="4038600" cy="2414255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58" name="Google Shape;258;p1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386653" y="3159579"/>
            <a:ext cx="3631999" cy="2381084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 spd="slow">
    <p:randomBa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5"/>
          <p:cNvSpPr/>
          <p:nvPr/>
        </p:nvSpPr>
        <p:spPr>
          <a:xfrm>
            <a:off x="777835" y="5321299"/>
            <a:ext cx="10636330" cy="129397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Máy chém dưới thời Ngô Đình Diệm.                             </a:t>
            </a:r>
            <a:endParaRPr/>
          </a:p>
          <a:p>
            <a:pPr marL="0" marR="0" lvl="0" indent="0" algn="ctr" rtl="0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Hiện máy đang được trưng bày tại Bảo tàng Thành phố Cần Thơ</a:t>
            </a:r>
            <a:endParaRPr/>
          </a:p>
        </p:txBody>
      </p:sp>
      <p:pic>
        <p:nvPicPr>
          <p:cNvPr id="264" name="Google Shape;264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45295" y="0"/>
            <a:ext cx="3040798" cy="31595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63700" y="520700"/>
            <a:ext cx="6794499" cy="4473045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 spd="slow">
    <p:randomBa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Google Shape;270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53335" y="1557700"/>
            <a:ext cx="12823393" cy="451505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1" name="Google Shape;271;p16"/>
          <p:cNvGrpSpPr/>
          <p:nvPr/>
        </p:nvGrpSpPr>
        <p:grpSpPr>
          <a:xfrm>
            <a:off x="5226049" y="794748"/>
            <a:ext cx="3489156" cy="1739900"/>
            <a:chOff x="5226049" y="794748"/>
            <a:chExt cx="3489156" cy="1739900"/>
          </a:xfrm>
        </p:grpSpPr>
        <p:sp>
          <p:nvSpPr>
            <p:cNvPr id="272" name="Google Shape;272;p16"/>
            <p:cNvSpPr/>
            <p:nvPr/>
          </p:nvSpPr>
          <p:spPr>
            <a:xfrm>
              <a:off x="5226049" y="794748"/>
              <a:ext cx="1739900" cy="1739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16"/>
            <p:cNvSpPr txBox="1"/>
            <p:nvPr/>
          </p:nvSpPr>
          <p:spPr>
            <a:xfrm>
              <a:off x="5719688" y="1156866"/>
              <a:ext cx="2995517" cy="10156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000" b="1">
                  <a:solidFill>
                    <a:schemeClr val="dk1"/>
                  </a:solidFill>
                  <a:latin typeface="Cookie"/>
                  <a:ea typeface="Cookie"/>
                  <a:cs typeface="Cookie"/>
                  <a:sym typeface="Cookie"/>
                </a:rPr>
                <a:t>2</a:t>
              </a:r>
              <a:endParaRPr sz="6000" b="1">
                <a:solidFill>
                  <a:schemeClr val="dk1"/>
                </a:solidFill>
                <a:latin typeface="Cookie"/>
                <a:ea typeface="Cookie"/>
                <a:cs typeface="Cookie"/>
                <a:sym typeface="Cookie"/>
              </a:endParaRPr>
            </a:p>
          </p:txBody>
        </p:sp>
      </p:grpSp>
      <p:sp>
        <p:nvSpPr>
          <p:cNvPr id="274" name="Google Shape;274;p16"/>
          <p:cNvSpPr txBox="1"/>
          <p:nvPr/>
        </p:nvSpPr>
        <p:spPr>
          <a:xfrm>
            <a:off x="650628" y="2867700"/>
            <a:ext cx="10890741" cy="2123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>
                <a:solidFill>
                  <a:schemeClr val="lt1"/>
                </a:solidFill>
                <a:latin typeface="Cookie"/>
                <a:ea typeface="Cookie"/>
                <a:cs typeface="Cookie"/>
                <a:sym typeface="Cookie"/>
              </a:rPr>
              <a:t>DIỄN BIẾN VÀ Ý NGHĨA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>
                <a:solidFill>
                  <a:schemeClr val="lt1"/>
                </a:solidFill>
                <a:latin typeface="Cookie"/>
                <a:ea typeface="Cookie"/>
                <a:cs typeface="Cookie"/>
                <a:sym typeface="Cookie"/>
              </a:rPr>
              <a:t>CỦA PHONG TRÀO. </a:t>
            </a:r>
            <a:endParaRPr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7"/>
          <p:cNvSpPr/>
          <p:nvPr/>
        </p:nvSpPr>
        <p:spPr>
          <a:xfrm>
            <a:off x="3888605" y="4001294"/>
            <a:ext cx="8087495" cy="2712244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Ngày 17- 1- 1960, nhân dân huyện Mỏ Cày đứng lên khởi nghĩa mở đầu cho phong trào “Đồng khởi”. </a:t>
            </a:r>
            <a:endParaRPr sz="3200" b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0" name="Google Shape;280;p17"/>
          <p:cNvSpPr/>
          <p:nvPr/>
        </p:nvSpPr>
        <p:spPr>
          <a:xfrm>
            <a:off x="838200" y="144462"/>
            <a:ext cx="9767494" cy="3571082"/>
          </a:xfrm>
          <a:prstGeom prst="cloud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1" name="Google Shape;281;p17">
            <a:hlinkClick r:id="rId3" action="ppaction://hlinksldjump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-406623" y="2362200"/>
            <a:ext cx="4541236" cy="4718628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17"/>
          <p:cNvSpPr/>
          <p:nvPr/>
        </p:nvSpPr>
        <p:spPr>
          <a:xfrm>
            <a:off x="2028570" y="672932"/>
            <a:ext cx="8134860" cy="2123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Phong trào “Đồng khởi” của tỉnh Bến Tre diễn ra vào thời gian nào ? Bắt đầu từ đâu ?</a:t>
            </a:r>
            <a:endParaRPr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" name="Google Shape;287;p18" descr="Bentr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58328" y="469900"/>
            <a:ext cx="8275344" cy="5399087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88" name="Google Shape;288;p18"/>
          <p:cNvSpPr/>
          <p:nvPr/>
        </p:nvSpPr>
        <p:spPr>
          <a:xfrm>
            <a:off x="3505200" y="6064607"/>
            <a:ext cx="5181600" cy="646986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Times New Roman"/>
              <a:buNone/>
            </a:pPr>
            <a:r>
              <a:rPr lang="en-US" sz="3200" b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BẢN ĐỒ TỈNH BẾN TRE</a:t>
            </a:r>
            <a:endParaRPr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0"/>
          <p:cNvSpPr/>
          <p:nvPr/>
        </p:nvSpPr>
        <p:spPr>
          <a:xfrm>
            <a:off x="3888605" y="5170714"/>
            <a:ext cx="8087495" cy="1542823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Khí thế sôi nổi, mạnh mẽ đồng loạt nhiều tầng lớp với khẩu hiệu, biểu ngữ, cờ, gậy gộc … xông lên.</a:t>
            </a:r>
            <a:endParaRPr/>
          </a:p>
        </p:txBody>
      </p:sp>
      <p:sp>
        <p:nvSpPr>
          <p:cNvPr id="300" name="Google Shape;300;p20"/>
          <p:cNvSpPr/>
          <p:nvPr/>
        </p:nvSpPr>
        <p:spPr>
          <a:xfrm>
            <a:off x="304800" y="114404"/>
            <a:ext cx="4981645" cy="3284538"/>
          </a:xfrm>
          <a:prstGeom prst="cloud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1" name="Google Shape;301;p20">
            <a:hlinkClick r:id="rId3" action="ppaction://hlinksldjump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-406623" y="2362200"/>
            <a:ext cx="4541236" cy="4718628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20"/>
          <p:cNvSpPr/>
          <p:nvPr/>
        </p:nvSpPr>
        <p:spPr>
          <a:xfrm>
            <a:off x="880051" y="527533"/>
            <a:ext cx="3830478" cy="2062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Quan sát hình trên, em có nhận xét gì về khí thế nổi dậy của đồng bào miền Nam?</a:t>
            </a:r>
            <a:endParaRPr/>
          </a:p>
        </p:txBody>
      </p:sp>
      <p:pic>
        <p:nvPicPr>
          <p:cNvPr id="303" name="Google Shape;303;p20" descr="Khong mau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846036" y="1904364"/>
            <a:ext cx="7234734" cy="3032980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20"/>
          <p:cNvSpPr txBox="1"/>
          <p:nvPr/>
        </p:nvSpPr>
        <p:spPr>
          <a:xfrm>
            <a:off x="5286445" y="4590275"/>
            <a:ext cx="7104184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1" i="1" dirty="0">
                <a:solidFill>
                  <a:schemeClr val="dk1"/>
                </a:solidFill>
                <a:latin typeface=".VnTime" panose="020B7200000000000000" pitchFamily="34" charset="0"/>
                <a:ea typeface="Times New Roman"/>
                <a:cs typeface="Times New Roman"/>
                <a:sym typeface="Times New Roman"/>
              </a:rPr>
              <a:t>              </a:t>
            </a:r>
            <a:r>
              <a:rPr lang="en-US" sz="2000" b="1" i="1" dirty="0" err="1">
                <a:solidFill>
                  <a:schemeClr val="dk1"/>
                </a:solidFill>
                <a:latin typeface=".VnTime" panose="020B7200000000000000" pitchFamily="34" charset="0"/>
                <a:ea typeface="Times New Roman"/>
                <a:cs typeface="Times New Roman"/>
                <a:sym typeface="Times New Roman"/>
              </a:rPr>
              <a:t>Nh©n</a:t>
            </a:r>
            <a:r>
              <a:rPr lang="en-US" sz="2000" b="1" i="1" dirty="0">
                <a:solidFill>
                  <a:schemeClr val="dk1"/>
                </a:solidFill>
                <a:latin typeface=".VnTime" panose="020B7200000000000000" pitchFamily="34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i="1" dirty="0" err="1">
                <a:solidFill>
                  <a:schemeClr val="dk1"/>
                </a:solidFill>
                <a:latin typeface=".VnTime" panose="020B7200000000000000" pitchFamily="34" charset="0"/>
                <a:ea typeface="Times New Roman"/>
                <a:cs typeface="Times New Roman"/>
                <a:sym typeface="Times New Roman"/>
              </a:rPr>
              <a:t>d©n</a:t>
            </a:r>
            <a:r>
              <a:rPr lang="en-US" sz="2000" b="1" i="1" dirty="0">
                <a:solidFill>
                  <a:schemeClr val="dk1"/>
                </a:solidFill>
                <a:latin typeface=".VnTime" panose="020B7200000000000000" pitchFamily="34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i="1" dirty="0" err="1">
                <a:solidFill>
                  <a:schemeClr val="dk1"/>
                </a:solidFill>
                <a:latin typeface=".VnTime" panose="020B7200000000000000" pitchFamily="34" charset="0"/>
                <a:ea typeface="Times New Roman"/>
                <a:cs typeface="Times New Roman"/>
                <a:sym typeface="Times New Roman"/>
              </a:rPr>
              <a:t>miÒn</a:t>
            </a:r>
            <a:r>
              <a:rPr lang="en-US" sz="2000" b="1" i="1" dirty="0">
                <a:solidFill>
                  <a:schemeClr val="dk1"/>
                </a:solidFill>
                <a:latin typeface=".VnTime" panose="020B7200000000000000" pitchFamily="34" charset="0"/>
                <a:ea typeface="Times New Roman"/>
                <a:cs typeface="Times New Roman"/>
                <a:sym typeface="Times New Roman"/>
              </a:rPr>
              <a:t> Nam </a:t>
            </a:r>
            <a:r>
              <a:rPr lang="en-US" sz="2000" b="1" i="1" dirty="0" err="1">
                <a:solidFill>
                  <a:schemeClr val="dk1"/>
                </a:solidFill>
                <a:latin typeface=".VnTime" panose="020B7200000000000000" pitchFamily="34" charset="0"/>
                <a:ea typeface="Times New Roman"/>
                <a:cs typeface="Times New Roman"/>
                <a:sym typeface="Times New Roman"/>
              </a:rPr>
              <a:t>næi</a:t>
            </a:r>
            <a:r>
              <a:rPr lang="en-US" sz="2000" b="1" i="1" dirty="0">
                <a:solidFill>
                  <a:schemeClr val="dk1"/>
                </a:solidFill>
                <a:latin typeface=".VnTime" panose="020B7200000000000000" pitchFamily="34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i="1" dirty="0" err="1">
                <a:solidFill>
                  <a:schemeClr val="dk1"/>
                </a:solidFill>
                <a:latin typeface=".VnTime" panose="020B7200000000000000" pitchFamily="34" charset="0"/>
                <a:ea typeface="Times New Roman"/>
                <a:cs typeface="Times New Roman"/>
                <a:sym typeface="Times New Roman"/>
              </a:rPr>
              <a:t>dËy</a:t>
            </a:r>
            <a:r>
              <a:rPr lang="en-US" sz="2000" b="1" i="1" dirty="0">
                <a:solidFill>
                  <a:schemeClr val="dk1"/>
                </a:solidFill>
                <a:latin typeface=".VnTime" panose="020B7200000000000000" pitchFamily="34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i="1" dirty="0" err="1">
                <a:solidFill>
                  <a:schemeClr val="dk1"/>
                </a:solidFill>
                <a:latin typeface=".VnTime" panose="020B7200000000000000" pitchFamily="34" charset="0"/>
                <a:ea typeface="Times New Roman"/>
                <a:cs typeface="Times New Roman"/>
                <a:sym typeface="Times New Roman"/>
              </a:rPr>
              <a:t>ph</a:t>
            </a:r>
            <a:r>
              <a:rPr lang="en-US" sz="2000" b="1" i="1" dirty="0">
                <a:solidFill>
                  <a:schemeClr val="dk1"/>
                </a:solidFill>
                <a:latin typeface=".VnTime" panose="020B7200000000000000" pitchFamily="34" charset="0"/>
                <a:ea typeface="Times New Roman"/>
                <a:cs typeface="Times New Roman"/>
                <a:sym typeface="Times New Roman"/>
              </a:rPr>
              <a:t>¸ </a:t>
            </a:r>
            <a:r>
              <a:rPr lang="en-US" sz="2000" b="1" i="1" dirty="0" err="1">
                <a:solidFill>
                  <a:schemeClr val="dk1"/>
                </a:solidFill>
                <a:latin typeface=".VnTime" panose="020B7200000000000000" pitchFamily="34" charset="0"/>
                <a:ea typeface="Times New Roman"/>
                <a:cs typeface="Times New Roman"/>
                <a:sym typeface="Times New Roman"/>
              </a:rPr>
              <a:t>thÕ</a:t>
            </a:r>
            <a:r>
              <a:rPr lang="en-US" sz="2000" b="1" i="1" dirty="0">
                <a:solidFill>
                  <a:schemeClr val="dk1"/>
                </a:solidFill>
                <a:latin typeface=".VnTime" panose="020B7200000000000000" pitchFamily="34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i="1" dirty="0" err="1">
                <a:solidFill>
                  <a:schemeClr val="dk1"/>
                </a:solidFill>
                <a:latin typeface=".VnTime" panose="020B7200000000000000" pitchFamily="34" charset="0"/>
                <a:ea typeface="Times New Roman"/>
                <a:cs typeface="Times New Roman"/>
                <a:sym typeface="Times New Roman"/>
              </a:rPr>
              <a:t>kim</a:t>
            </a:r>
            <a:r>
              <a:rPr lang="en-US" sz="2000" b="1" i="1" dirty="0">
                <a:solidFill>
                  <a:schemeClr val="dk1"/>
                </a:solidFill>
                <a:latin typeface=".VnTime" panose="020B7200000000000000" pitchFamily="34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i="1" dirty="0" err="1">
                <a:solidFill>
                  <a:schemeClr val="dk1"/>
                </a:solidFill>
                <a:latin typeface=".VnTime" panose="020B7200000000000000" pitchFamily="34" charset="0"/>
                <a:ea typeface="Times New Roman"/>
                <a:cs typeface="Times New Roman"/>
                <a:sym typeface="Times New Roman"/>
              </a:rPr>
              <a:t>kÑp</a:t>
            </a:r>
            <a:r>
              <a:rPr lang="en-US" sz="2000" b="1" i="1" dirty="0">
                <a:solidFill>
                  <a:schemeClr val="dk1"/>
                </a:solidFill>
                <a:latin typeface=".VnTime" panose="020B7200000000000000" pitchFamily="34" charset="0"/>
                <a:ea typeface="Times New Roman"/>
                <a:cs typeface="Times New Roman"/>
                <a:sym typeface="Times New Roman"/>
              </a:rPr>
              <a:t> </a:t>
            </a:r>
            <a:endParaRPr dirty="0">
              <a:latin typeface=".VnTime" panose="020B7200000000000000" pitchFamily="34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Google Shape;309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7850" y="736599"/>
            <a:ext cx="3885236" cy="5384801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10" name="Google Shape;310;p21"/>
          <p:cNvSpPr txBox="1"/>
          <p:nvPr/>
        </p:nvSpPr>
        <p:spPr>
          <a:xfrm>
            <a:off x="4801494" y="3592255"/>
            <a:ext cx="6984106" cy="2554545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Nữ tướng Nguyễn Thị Định, một trong những tướng lĩnh tiêu biểu lãnh đạo đội quân Tóc dài và phong trào đấu tranh của phụ nữ miền Nam – Việt Nam</a:t>
            </a:r>
            <a:endParaRPr/>
          </a:p>
        </p:txBody>
      </p:sp>
      <p:pic>
        <p:nvPicPr>
          <p:cNvPr id="311" name="Google Shape;311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744802" y="432676"/>
            <a:ext cx="3040798" cy="31595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21" descr="Nhân tố quyết định thắng lợi phong trào Đồng khởi Bến Tre 1960 | VOV.VN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871416" y="736599"/>
            <a:ext cx="3831818" cy="2554545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 spd="slow">
    <p:randomBar dir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" name="Google Shape;317;p22" descr="181doi_6339942866378262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7400" y="432676"/>
            <a:ext cx="7683500" cy="4994275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18" name="Google Shape;318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744802" y="432676"/>
            <a:ext cx="3040798" cy="3159579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22"/>
          <p:cNvSpPr/>
          <p:nvPr/>
        </p:nvSpPr>
        <p:spPr>
          <a:xfrm>
            <a:off x="1951355" y="5589465"/>
            <a:ext cx="8289290" cy="1055608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None/>
            </a:pPr>
            <a:r>
              <a:rPr lang="en-US" sz="2800" b="1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Những nữ chiến sĩ năm xưa trong Đội quân tóc dài của Đồng khởi Bến Tre. </a:t>
            </a:r>
            <a:endParaRPr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sp>
        <p:nvSpPr>
          <p:cNvPr id="121" name="Google Shape;121;p3"/>
          <p:cNvSpPr/>
          <p:nvPr/>
        </p:nvSpPr>
        <p:spPr>
          <a:xfrm>
            <a:off x="3888605" y="4001294"/>
            <a:ext cx="8087495" cy="2712244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</a:pPr>
            <a:r>
              <a:rPr lang="en-US" sz="28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Miền Bắc được giải phóng, tiến hành xây dựng chủ nghĩa xã hội.</a:t>
            </a:r>
            <a:endParaRPr/>
          </a:p>
          <a:p>
            <a:pPr marL="0" marR="0" lvl="0" indent="0" algn="just" rtl="0"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</a:pPr>
            <a:r>
              <a:rPr lang="en-US" sz="28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Chính quyền Mĩ-Diệm âm mưu chia cắt lâu dài đất nước ta, tàn sát nhân dân miền Nam, nhân dân ta phải cầm súng đứng lên chống Mĩ-Diệm.</a:t>
            </a:r>
            <a:endParaRPr/>
          </a:p>
        </p:txBody>
      </p:sp>
      <p:sp>
        <p:nvSpPr>
          <p:cNvPr id="122" name="Google Shape;122;p3"/>
          <p:cNvSpPr/>
          <p:nvPr/>
        </p:nvSpPr>
        <p:spPr>
          <a:xfrm>
            <a:off x="838200" y="144462"/>
            <a:ext cx="9767494" cy="3571082"/>
          </a:xfrm>
          <a:prstGeom prst="cloud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</a:t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3" name="Google Shape;123;p3">
            <a:hlinkClick r:id="rId3" action="ppaction://hlinksldjump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-406623" y="2362200"/>
            <a:ext cx="4541236" cy="4718628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3"/>
          <p:cNvSpPr/>
          <p:nvPr/>
        </p:nvSpPr>
        <p:spPr>
          <a:xfrm>
            <a:off x="1940998" y="628859"/>
            <a:ext cx="8134860" cy="2123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 1: Em hãy nêu đôi nét về tình hình nước ta sau Hiệp định Giơ-ne-vơ năm 1954.</a:t>
            </a:r>
            <a:endParaRPr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23"/>
          <p:cNvSpPr/>
          <p:nvPr/>
        </p:nvSpPr>
        <p:spPr>
          <a:xfrm rot="548202">
            <a:off x="1320673" y="13814"/>
            <a:ext cx="10815163" cy="6561382"/>
          </a:xfrm>
          <a:prstGeom prst="cloud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Google Shape;326;p23"/>
          <p:cNvSpPr/>
          <p:nvPr/>
        </p:nvSpPr>
        <p:spPr>
          <a:xfrm rot="548202">
            <a:off x="1803504" y="231547"/>
            <a:ext cx="9967691" cy="6096569"/>
          </a:xfrm>
          <a:prstGeom prst="cloud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7" name="Google Shape;327;p23">
            <a:hlinkClick r:id="rId3" action="ppaction://hlinksldjump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-406623" y="2362200"/>
            <a:ext cx="4541236" cy="4718628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p23"/>
          <p:cNvSpPr/>
          <p:nvPr/>
        </p:nvSpPr>
        <p:spPr>
          <a:xfrm>
            <a:off x="3743853" y="793806"/>
            <a:ext cx="7154349" cy="4647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Times New Roman"/>
              <a:buNone/>
            </a:pPr>
            <a:r>
              <a:rPr lang="en-US" sz="4000" b="1" i="1" u="sng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Kết quả</a:t>
            </a:r>
            <a:r>
              <a:rPr lang="en-US" sz="4000" b="1" i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Times New Roman"/>
              <a:buNone/>
            </a:pPr>
            <a:r>
              <a:rPr lang="en-US" sz="3200" b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Sau một tuần : 22 xã được giải phóng, 29 xã khác được tiêu diệt ác ôn, vây đồn, giải phóng nhiều ấp.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Times New Roman"/>
              <a:buNone/>
            </a:pPr>
            <a:r>
              <a:rPr lang="en-US" sz="3200" b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Chính quyền địch bị tê liệt, tan rã .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Times New Roman"/>
              <a:buNone/>
            </a:pPr>
            <a:r>
              <a:rPr lang="en-US" sz="3200" b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Chính quyền cách mạng được thành lập ở các thôn, xã.</a:t>
            </a:r>
            <a:endParaRPr sz="3200" b="1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Times New Roman"/>
              <a:buNone/>
            </a:pPr>
            <a:r>
              <a:rPr lang="en-US" sz="3200" b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Nhân dân được chia ruộng đất, được làm chủ quê hương.</a:t>
            </a:r>
            <a:endParaRPr sz="3200" b="1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334" name="Google Shape;334;p2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sp>
        <p:nvSpPr>
          <p:cNvPr id="335" name="Google Shape;335;p24"/>
          <p:cNvSpPr/>
          <p:nvPr/>
        </p:nvSpPr>
        <p:spPr>
          <a:xfrm>
            <a:off x="205906" y="4408766"/>
            <a:ext cx="5511800" cy="57888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None/>
            </a:pPr>
            <a:r>
              <a:rPr lang="en-US" sz="2800" b="1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Trừng trị ác ôn</a:t>
            </a:r>
            <a:endParaRPr/>
          </a:p>
        </p:txBody>
      </p:sp>
      <p:pic>
        <p:nvPicPr>
          <p:cNvPr id="336" name="Google Shape;336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46723" y="0"/>
            <a:ext cx="2939370" cy="305418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2999" y="454479"/>
            <a:ext cx="4857615" cy="3790007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38" name="Google Shape;338;p24" descr="Hình ảnh: Bến tre đồng khởi – Kho tư liệu lịch sử lớp 4 – lớp 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509967" y="3023394"/>
            <a:ext cx="4524983" cy="3000260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p24"/>
          <p:cNvSpPr/>
          <p:nvPr/>
        </p:nvSpPr>
        <p:spPr>
          <a:xfrm>
            <a:off x="6016558" y="6158235"/>
            <a:ext cx="5511800" cy="57888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None/>
            </a:pPr>
            <a:r>
              <a:rPr lang="en-US" sz="2800" b="1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Nổi dậy phá vỡ chính quyền cơ sở</a:t>
            </a:r>
            <a:endParaRPr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2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345" name="Google Shape;345;p2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sp>
        <p:nvSpPr>
          <p:cNvPr id="346" name="Google Shape;346;p25"/>
          <p:cNvSpPr/>
          <p:nvPr/>
        </p:nvSpPr>
        <p:spPr>
          <a:xfrm>
            <a:off x="205906" y="4408766"/>
            <a:ext cx="5511800" cy="1055608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None/>
            </a:pPr>
            <a:r>
              <a:rPr lang="en-US" sz="2800" b="1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Đập tan hàng loạt ấp chiến lược của địch</a:t>
            </a:r>
            <a:endParaRPr/>
          </a:p>
        </p:txBody>
      </p:sp>
      <p:pic>
        <p:nvPicPr>
          <p:cNvPr id="347" name="Google Shape;347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46723" y="0"/>
            <a:ext cx="2939370" cy="305418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Google Shape;348;p25" descr="Mỹ và cuộc đảo chính Diệm Nhu: Nhu và &amp;quot;ấp chiến lược&amp;quot; - Tuổi Trẻ Onlin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9676" y="681037"/>
            <a:ext cx="5432358" cy="3544614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49" name="Google Shape;349;p25"/>
          <p:cNvSpPr/>
          <p:nvPr/>
        </p:nvSpPr>
        <p:spPr>
          <a:xfrm>
            <a:off x="6016558" y="6158235"/>
            <a:ext cx="5511800" cy="57888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None/>
            </a:pPr>
            <a:r>
              <a:rPr lang="en-US" sz="2800" b="1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Chiếm đồn địch</a:t>
            </a:r>
            <a:endParaRPr/>
          </a:p>
        </p:txBody>
      </p:sp>
      <p:pic>
        <p:nvPicPr>
          <p:cNvPr id="350" name="Google Shape;350;p2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509968" y="3027250"/>
            <a:ext cx="4562478" cy="2965611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5" name="Google Shape;355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15697" y="1171471"/>
            <a:ext cx="12823394" cy="451505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56" name="Google Shape;356;p26"/>
          <p:cNvGrpSpPr/>
          <p:nvPr/>
        </p:nvGrpSpPr>
        <p:grpSpPr>
          <a:xfrm>
            <a:off x="5226049" y="794748"/>
            <a:ext cx="3489156" cy="1739900"/>
            <a:chOff x="5226049" y="794748"/>
            <a:chExt cx="3489156" cy="1739900"/>
          </a:xfrm>
        </p:grpSpPr>
        <p:sp>
          <p:nvSpPr>
            <p:cNvPr id="357" name="Google Shape;357;p26"/>
            <p:cNvSpPr/>
            <p:nvPr/>
          </p:nvSpPr>
          <p:spPr>
            <a:xfrm>
              <a:off x="5226049" y="794748"/>
              <a:ext cx="1739900" cy="1739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" name="Google Shape;358;p26"/>
            <p:cNvSpPr txBox="1"/>
            <p:nvPr/>
          </p:nvSpPr>
          <p:spPr>
            <a:xfrm>
              <a:off x="5719688" y="1156866"/>
              <a:ext cx="2995517" cy="10156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000" b="1">
                  <a:solidFill>
                    <a:schemeClr val="dk1"/>
                  </a:solidFill>
                  <a:latin typeface="Cookie"/>
                  <a:ea typeface="Cookie"/>
                  <a:cs typeface="Cookie"/>
                  <a:sym typeface="Cookie"/>
                </a:rPr>
                <a:t>3</a:t>
              </a:r>
              <a:endParaRPr sz="6000" b="1">
                <a:solidFill>
                  <a:schemeClr val="dk1"/>
                </a:solidFill>
                <a:latin typeface="Cookie"/>
                <a:ea typeface="Cookie"/>
                <a:cs typeface="Cookie"/>
                <a:sym typeface="Cookie"/>
              </a:endParaRPr>
            </a:p>
          </p:txBody>
        </p:sp>
      </p:grpSp>
      <p:sp>
        <p:nvSpPr>
          <p:cNvPr id="359" name="Google Shape;359;p26"/>
          <p:cNvSpPr txBox="1"/>
          <p:nvPr/>
        </p:nvSpPr>
        <p:spPr>
          <a:xfrm>
            <a:off x="650628" y="2867700"/>
            <a:ext cx="10890741" cy="2123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>
                <a:solidFill>
                  <a:schemeClr val="lt1"/>
                </a:solidFill>
                <a:latin typeface="Cookie"/>
                <a:ea typeface="Cookie"/>
                <a:cs typeface="Cookie"/>
                <a:sym typeface="Cookie"/>
              </a:rPr>
              <a:t>Ý NGHĨA CỦA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>
                <a:solidFill>
                  <a:schemeClr val="lt1"/>
                </a:solidFill>
                <a:latin typeface="Cookie"/>
                <a:ea typeface="Cookie"/>
                <a:cs typeface="Cookie"/>
                <a:sym typeface="Cookie"/>
              </a:rPr>
              <a:t>PHONG TRÀO “ĐỒNG KHỞI”</a:t>
            </a:r>
            <a:endParaRPr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27"/>
          <p:cNvSpPr/>
          <p:nvPr/>
        </p:nvSpPr>
        <p:spPr>
          <a:xfrm>
            <a:off x="3888605" y="4001294"/>
            <a:ext cx="8087495" cy="2712244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Phong trào “ Đồng khởi” ở Bến Tre đã trở thành ngọn cờ tiên phong , đẩy mạnh cuộc đấu tranh của đồng bào miền Nam ở cả nông thôn và thành thị .</a:t>
            </a:r>
            <a:endParaRPr/>
          </a:p>
        </p:txBody>
      </p:sp>
      <p:sp>
        <p:nvSpPr>
          <p:cNvPr id="365" name="Google Shape;365;p27"/>
          <p:cNvSpPr/>
          <p:nvPr/>
        </p:nvSpPr>
        <p:spPr>
          <a:xfrm>
            <a:off x="838200" y="144462"/>
            <a:ext cx="9767494" cy="3571082"/>
          </a:xfrm>
          <a:prstGeom prst="cloud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6" name="Google Shape;366;p27">
            <a:hlinkClick r:id="rId3" action="ppaction://hlinksldjump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-406623" y="2362200"/>
            <a:ext cx="4541236" cy="4718628"/>
          </a:xfrm>
          <a:prstGeom prst="rect">
            <a:avLst/>
          </a:prstGeom>
          <a:noFill/>
          <a:ln>
            <a:noFill/>
          </a:ln>
        </p:spPr>
      </p:pic>
      <p:sp>
        <p:nvSpPr>
          <p:cNvPr id="367" name="Google Shape;367;p27"/>
          <p:cNvSpPr/>
          <p:nvPr/>
        </p:nvSpPr>
        <p:spPr>
          <a:xfrm>
            <a:off x="2028570" y="672932"/>
            <a:ext cx="7815821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Phong trào “ Đồng khởi” Bến Tre, có ảnh hưởng đến phong trào đấu tranh của nhân dân miền Nam như thế nào ? </a:t>
            </a:r>
            <a:endParaRPr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28"/>
          <p:cNvSpPr/>
          <p:nvPr/>
        </p:nvSpPr>
        <p:spPr>
          <a:xfrm>
            <a:off x="3888605" y="4001294"/>
            <a:ext cx="8087495" cy="2712244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Mở ra thời kì mới cho đấu tranh nhân dân ở miền Nam, đẩy quân Mĩ và quân đội Sài Gòn vào thế bị động, lúng túng.</a:t>
            </a:r>
            <a:endParaRPr/>
          </a:p>
        </p:txBody>
      </p:sp>
      <p:sp>
        <p:nvSpPr>
          <p:cNvPr id="373" name="Google Shape;373;p28"/>
          <p:cNvSpPr/>
          <p:nvPr/>
        </p:nvSpPr>
        <p:spPr>
          <a:xfrm>
            <a:off x="838200" y="144462"/>
            <a:ext cx="9767494" cy="3571082"/>
          </a:xfrm>
          <a:prstGeom prst="cloud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4" name="Google Shape;374;p28">
            <a:hlinkClick r:id="rId3" action="ppaction://hlinksldjump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-406623" y="2362200"/>
            <a:ext cx="4541236" cy="4718628"/>
          </a:xfrm>
          <a:prstGeom prst="rect">
            <a:avLst/>
          </a:prstGeom>
          <a:noFill/>
          <a:ln>
            <a:noFill/>
          </a:ln>
        </p:spPr>
      </p:pic>
      <p:sp>
        <p:nvSpPr>
          <p:cNvPr id="375" name="Google Shape;375;p28"/>
          <p:cNvSpPr/>
          <p:nvPr/>
        </p:nvSpPr>
        <p:spPr>
          <a:xfrm>
            <a:off x="2028570" y="672932"/>
            <a:ext cx="7815821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Cuộc đấu tranh cách mạng của đồng bào miền Nam đẩy Mĩ – Diệm vào tình thế gì ?</a:t>
            </a:r>
            <a:endParaRPr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0" name="Google Shape;380;p29"/>
          <p:cNvCxnSpPr/>
          <p:nvPr/>
        </p:nvCxnSpPr>
        <p:spPr>
          <a:xfrm rot="10800000" flipH="1">
            <a:off x="2057400" y="5334000"/>
            <a:ext cx="1066800" cy="6858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81" name="Google Shape;381;p29"/>
          <p:cNvSpPr txBox="1"/>
          <p:nvPr/>
        </p:nvSpPr>
        <p:spPr>
          <a:xfrm>
            <a:off x="2209800" y="6019800"/>
            <a:ext cx="7239000" cy="457200"/>
          </a:xfrm>
          <a:prstGeom prst="rect">
            <a:avLst/>
          </a:prstGeom>
          <a:solidFill>
            <a:srgbClr val="FAF9F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17-1-1960, nhân dân huyện Mỏ Cày đồng khởi.</a:t>
            </a:r>
            <a:endParaRPr/>
          </a:p>
        </p:txBody>
      </p:sp>
      <p:sp>
        <p:nvSpPr>
          <p:cNvPr id="382" name="Google Shape;382;p29"/>
          <p:cNvSpPr txBox="1"/>
          <p:nvPr/>
        </p:nvSpPr>
        <p:spPr>
          <a:xfrm>
            <a:off x="3276600" y="5280025"/>
            <a:ext cx="7315200" cy="457200"/>
          </a:xfrm>
          <a:prstGeom prst="rect">
            <a:avLst/>
          </a:prstGeom>
          <a:solidFill>
            <a:srgbClr val="CC99F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None/>
            </a:pPr>
            <a:r>
              <a:rPr lang="en-US" sz="24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Phong trào lan rộng khắp các huyện của Bến Tre.</a:t>
            </a:r>
            <a:endParaRPr/>
          </a:p>
        </p:txBody>
      </p:sp>
      <p:sp>
        <p:nvSpPr>
          <p:cNvPr id="383" name="Google Shape;383;p29"/>
          <p:cNvSpPr txBox="1"/>
          <p:nvPr/>
        </p:nvSpPr>
        <p:spPr>
          <a:xfrm>
            <a:off x="4800600" y="3886201"/>
            <a:ext cx="5867400" cy="1196975"/>
          </a:xfrm>
          <a:prstGeom prst="rect">
            <a:avLst/>
          </a:prstGeom>
          <a:solidFill>
            <a:srgbClr val="E1EFD8"/>
          </a:solidFill>
          <a:ln w="9525" cap="flat" cmpd="sng">
            <a:solidFill>
              <a:srgbClr val="FFCC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Sau 1 tuần: 22 xã được giải phóng, 29 xã khác tiêu diệt được ác ôn, giải phóng được nhiều ấp.</a:t>
            </a:r>
            <a:endParaRPr/>
          </a:p>
        </p:txBody>
      </p:sp>
      <p:sp>
        <p:nvSpPr>
          <p:cNvPr id="384" name="Google Shape;384;p29"/>
          <p:cNvSpPr txBox="1"/>
          <p:nvPr/>
        </p:nvSpPr>
        <p:spPr>
          <a:xfrm>
            <a:off x="6248400" y="1981200"/>
            <a:ext cx="4419600" cy="1562100"/>
          </a:xfrm>
          <a:prstGeom prst="rect">
            <a:avLst/>
          </a:prstGeom>
          <a:solidFill>
            <a:srgbClr val="CCFFCC"/>
          </a:solidFill>
          <a:ln w="9525" cap="flat" cmpd="sng">
            <a:solidFill>
              <a:srgbClr val="FFCC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rPr lang="en-US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Ở nhiều nơi, ủy ban nhân dân tự quản được thành lập, bọn phản cách mạng bị trừng trị, dân nghèo được chia ruộng.</a:t>
            </a:r>
            <a:endParaRPr sz="2400" b="1">
              <a:solidFill>
                <a:srgbClr val="0000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5" name="Google Shape;385;p29"/>
          <p:cNvSpPr txBox="1"/>
          <p:nvPr/>
        </p:nvSpPr>
        <p:spPr>
          <a:xfrm>
            <a:off x="3810000" y="304801"/>
            <a:ext cx="6019800" cy="1196975"/>
          </a:xfrm>
          <a:prstGeom prst="rect">
            <a:avLst/>
          </a:prstGeom>
          <a:solidFill>
            <a:srgbClr val="FFFF66"/>
          </a:solidFill>
          <a:ln w="9525" cap="flat" cmpd="sng">
            <a:solidFill>
              <a:srgbClr val="7AE82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ts val="2400"/>
              <a:buFont typeface="Times New Roman"/>
              <a:buNone/>
            </a:pPr>
            <a:r>
              <a:rPr lang="en-US" sz="2400" b="1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Mở ra thời kì mới: Nhân dân miền Nam cầm vũ khí chống quân thù, đẩy Mĩ –Diệm rơi vào thế bị động.</a:t>
            </a:r>
            <a:endParaRPr/>
          </a:p>
        </p:txBody>
      </p:sp>
      <p:cxnSp>
        <p:nvCxnSpPr>
          <p:cNvPr id="386" name="Google Shape;386;p29"/>
          <p:cNvCxnSpPr/>
          <p:nvPr/>
        </p:nvCxnSpPr>
        <p:spPr>
          <a:xfrm rot="10800000" flipH="1">
            <a:off x="3200400" y="4114800"/>
            <a:ext cx="1219200" cy="1143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7" name="Google Shape;387;p29"/>
          <p:cNvCxnSpPr/>
          <p:nvPr/>
        </p:nvCxnSpPr>
        <p:spPr>
          <a:xfrm rot="10800000" flipH="1">
            <a:off x="4648200" y="2362200"/>
            <a:ext cx="1371600" cy="1524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8" name="Google Shape;388;p29"/>
          <p:cNvCxnSpPr/>
          <p:nvPr/>
        </p:nvCxnSpPr>
        <p:spPr>
          <a:xfrm rot="10800000" flipH="1">
            <a:off x="6172200" y="1447800"/>
            <a:ext cx="304800" cy="609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89" name="Google Shape;389;p29"/>
          <p:cNvSpPr/>
          <p:nvPr/>
        </p:nvSpPr>
        <p:spPr>
          <a:xfrm>
            <a:off x="2971800" y="5105400"/>
            <a:ext cx="304800" cy="3810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9933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0" name="Google Shape;390;p29"/>
          <p:cNvSpPr/>
          <p:nvPr/>
        </p:nvSpPr>
        <p:spPr>
          <a:xfrm>
            <a:off x="5943600" y="1981200"/>
            <a:ext cx="304800" cy="3810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9933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1" name="Google Shape;391;p29"/>
          <p:cNvSpPr/>
          <p:nvPr/>
        </p:nvSpPr>
        <p:spPr>
          <a:xfrm>
            <a:off x="4343400" y="3810000"/>
            <a:ext cx="381000" cy="3048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9933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2" name="Google Shape;392;p29"/>
          <p:cNvSpPr/>
          <p:nvPr/>
        </p:nvSpPr>
        <p:spPr>
          <a:xfrm>
            <a:off x="1752600" y="5867400"/>
            <a:ext cx="381000" cy="3810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9933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993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3" name="Google Shape;393;p29"/>
          <p:cNvSpPr/>
          <p:nvPr/>
        </p:nvSpPr>
        <p:spPr>
          <a:xfrm rot="564073">
            <a:off x="1524000" y="1447800"/>
            <a:ext cx="4700588" cy="2895600"/>
          </a:xfrm>
          <a:prstGeom prst="irregularSeal2">
            <a:avLst/>
          </a:prstGeom>
          <a:solidFill>
            <a:srgbClr val="FFCCFF"/>
          </a:solidFill>
          <a:ln w="9525" cap="flat" cmpd="sng">
            <a:solidFill>
              <a:schemeClr val="hlink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1" i="1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4" name="Google Shape;394;p29"/>
          <p:cNvSpPr txBox="1"/>
          <p:nvPr/>
        </p:nvSpPr>
        <p:spPr>
          <a:xfrm>
            <a:off x="2157413" y="2187576"/>
            <a:ext cx="2895600" cy="2308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ts val="3200"/>
              <a:buFont typeface="Times New Roman"/>
              <a:buNone/>
            </a:pPr>
            <a:r>
              <a:rPr lang="en-US" sz="3200" b="1">
                <a:solidFill>
                  <a:srgbClr val="99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Phong trào </a:t>
            </a:r>
            <a:endParaRPr sz="3200" b="1">
              <a:solidFill>
                <a:srgbClr val="99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ts val="3200"/>
              <a:buFont typeface="Times New Roman"/>
              <a:buNone/>
            </a:pPr>
            <a:r>
              <a:rPr lang="en-US" sz="3200" b="1">
                <a:solidFill>
                  <a:srgbClr val="99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 Đồng khởi ”</a:t>
            </a:r>
            <a:endParaRPr sz="3200" b="1">
              <a:solidFill>
                <a:srgbClr val="99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ts val="3200"/>
              <a:buFont typeface="Times New Roman"/>
              <a:buNone/>
            </a:pPr>
            <a:r>
              <a:rPr lang="en-US" sz="3200" b="1">
                <a:solidFill>
                  <a:srgbClr val="99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ở Bến Tre.</a:t>
            </a:r>
            <a:endParaRPr/>
          </a:p>
          <a:p>
            <a:pPr marL="0" marR="0" lvl="0" indent="0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i="1">
              <a:solidFill>
                <a:srgbClr val="99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95" name="Google Shape;395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41710" y="17286"/>
            <a:ext cx="2213913" cy="32032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30"/>
          <p:cNvSpPr/>
          <p:nvPr/>
        </p:nvSpPr>
        <p:spPr>
          <a:xfrm>
            <a:off x="1022622" y="237446"/>
            <a:ext cx="10521677" cy="6272564"/>
          </a:xfrm>
          <a:prstGeom prst="cloud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1" name="Google Shape;401;p30"/>
          <p:cNvSpPr/>
          <p:nvPr/>
        </p:nvSpPr>
        <p:spPr>
          <a:xfrm>
            <a:off x="1399713" y="602671"/>
            <a:ext cx="9767494" cy="5542114"/>
          </a:xfrm>
          <a:prstGeom prst="cloud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2" name="Google Shape;402;p30"/>
          <p:cNvSpPr/>
          <p:nvPr/>
        </p:nvSpPr>
        <p:spPr>
          <a:xfrm>
            <a:off x="3986196" y="1288322"/>
            <a:ext cx="4594528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GHI NHỚ</a:t>
            </a:r>
            <a:endParaRPr sz="7200" b="1" cap="none" dirty="0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3" name="Google Shape;403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-231745" y="3973184"/>
            <a:ext cx="2900819" cy="290081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4" name="Google Shape;404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64051" y="3951580"/>
            <a:ext cx="3052132" cy="3052132"/>
          </a:xfrm>
          <a:prstGeom prst="rect">
            <a:avLst/>
          </a:prstGeom>
          <a:noFill/>
          <a:ln>
            <a:noFill/>
          </a:ln>
        </p:spPr>
      </p:pic>
      <p:sp>
        <p:nvSpPr>
          <p:cNvPr id="405" name="Google Shape;405;p30"/>
          <p:cNvSpPr txBox="1"/>
          <p:nvPr/>
        </p:nvSpPr>
        <p:spPr>
          <a:xfrm>
            <a:off x="2518653" y="2439281"/>
            <a:ext cx="7154694" cy="2554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Noto Sans Symbols"/>
              <a:buNone/>
            </a:pPr>
            <a:r>
              <a:rPr lang="en-US" sz="3200" b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Cuối năm 1959 – đầu năm 1960, phong trào “Đồng khởi” nổ ra và thắng lợi ở nhiều vùng nông thôn miền Nam. Bến Tre là nơi tiêu biểu của phong trào “Đồng khởi”</a:t>
            </a:r>
            <a:endParaRPr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31"/>
          <p:cNvSpPr/>
          <p:nvPr/>
        </p:nvSpPr>
        <p:spPr>
          <a:xfrm rot="5400000">
            <a:off x="516554" y="1796790"/>
            <a:ext cx="1430474" cy="1233167"/>
          </a:xfrm>
          <a:prstGeom prst="hexagon">
            <a:avLst>
              <a:gd name="adj" fmla="val 29545"/>
              <a:gd name="vf" fmla="val 115470"/>
            </a:avLst>
          </a:prstGeom>
          <a:solidFill>
            <a:srgbClr val="FFC00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1" name="Google Shape;411;p31"/>
          <p:cNvSpPr/>
          <p:nvPr/>
        </p:nvSpPr>
        <p:spPr>
          <a:xfrm rot="5400000">
            <a:off x="1749721" y="1792490"/>
            <a:ext cx="1430474" cy="1233167"/>
          </a:xfrm>
          <a:prstGeom prst="hexagon">
            <a:avLst>
              <a:gd name="adj" fmla="val 29545"/>
              <a:gd name="vf" fmla="val 115470"/>
            </a:avLst>
          </a:prstGeom>
          <a:solidFill>
            <a:srgbClr val="FFC00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2" name="Google Shape;412;p31"/>
          <p:cNvSpPr/>
          <p:nvPr/>
        </p:nvSpPr>
        <p:spPr>
          <a:xfrm rot="5400000">
            <a:off x="2982886" y="1792490"/>
            <a:ext cx="1430474" cy="1233167"/>
          </a:xfrm>
          <a:prstGeom prst="hexagon">
            <a:avLst>
              <a:gd name="adj" fmla="val 29545"/>
              <a:gd name="vf" fmla="val 115470"/>
            </a:avLst>
          </a:prstGeom>
          <a:solidFill>
            <a:srgbClr val="FFC00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3" name="Google Shape;413;p31"/>
          <p:cNvSpPr/>
          <p:nvPr/>
        </p:nvSpPr>
        <p:spPr>
          <a:xfrm rot="5400000">
            <a:off x="2982885" y="3738185"/>
            <a:ext cx="1430474" cy="1233167"/>
          </a:xfrm>
          <a:prstGeom prst="hexagon">
            <a:avLst>
              <a:gd name="adj" fmla="val 29545"/>
              <a:gd name="vf" fmla="val 115470"/>
            </a:avLst>
          </a:prstGeom>
          <a:solidFill>
            <a:srgbClr val="FFC00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4" name="Google Shape;414;p31"/>
          <p:cNvSpPr/>
          <p:nvPr/>
        </p:nvSpPr>
        <p:spPr>
          <a:xfrm rot="5400000">
            <a:off x="4216052" y="3734049"/>
            <a:ext cx="1430474" cy="1233167"/>
          </a:xfrm>
          <a:prstGeom prst="hexagon">
            <a:avLst>
              <a:gd name="adj" fmla="val 29545"/>
              <a:gd name="vf" fmla="val 115470"/>
            </a:avLst>
          </a:prstGeom>
          <a:solidFill>
            <a:srgbClr val="FFC00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5" name="Google Shape;415;p31"/>
          <p:cNvSpPr/>
          <p:nvPr/>
        </p:nvSpPr>
        <p:spPr>
          <a:xfrm rot="5400000">
            <a:off x="5449220" y="3745084"/>
            <a:ext cx="1430474" cy="1233167"/>
          </a:xfrm>
          <a:prstGeom prst="hexagon">
            <a:avLst>
              <a:gd name="adj" fmla="val 29545"/>
              <a:gd name="vf" fmla="val 115470"/>
            </a:avLst>
          </a:prstGeom>
          <a:solidFill>
            <a:srgbClr val="FFC00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6" name="Google Shape;416;p31"/>
          <p:cNvSpPr/>
          <p:nvPr/>
        </p:nvSpPr>
        <p:spPr>
          <a:xfrm rot="5400000">
            <a:off x="6682387" y="3745083"/>
            <a:ext cx="1430474" cy="1233167"/>
          </a:xfrm>
          <a:prstGeom prst="hexagon">
            <a:avLst>
              <a:gd name="adj" fmla="val 29545"/>
              <a:gd name="vf" fmla="val 115470"/>
            </a:avLst>
          </a:prstGeom>
          <a:solidFill>
            <a:srgbClr val="FFC00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7" name="Google Shape;417;p31"/>
          <p:cNvSpPr/>
          <p:nvPr/>
        </p:nvSpPr>
        <p:spPr>
          <a:xfrm>
            <a:off x="792009" y="1960956"/>
            <a:ext cx="805029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</a:t>
            </a:r>
            <a:endParaRPr sz="6600" b="0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8" name="Google Shape;418;p31"/>
          <p:cNvSpPr/>
          <p:nvPr/>
        </p:nvSpPr>
        <p:spPr>
          <a:xfrm>
            <a:off x="2034801" y="1855075"/>
            <a:ext cx="824265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Â</a:t>
            </a:r>
            <a:endParaRPr sz="6600" b="0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9" name="Google Shape;419;p31"/>
          <p:cNvSpPr/>
          <p:nvPr/>
        </p:nvSpPr>
        <p:spPr>
          <a:xfrm>
            <a:off x="3289959" y="1849070"/>
            <a:ext cx="827471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endParaRPr sz="6600" b="0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0" name="Google Shape;420;p31"/>
          <p:cNvSpPr/>
          <p:nvPr/>
        </p:nvSpPr>
        <p:spPr>
          <a:xfrm>
            <a:off x="3330114" y="3851145"/>
            <a:ext cx="764953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endParaRPr sz="6600" b="0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1" name="Google Shape;421;p31"/>
          <p:cNvSpPr/>
          <p:nvPr/>
        </p:nvSpPr>
        <p:spPr>
          <a:xfrm>
            <a:off x="4517591" y="3855143"/>
            <a:ext cx="801823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Ụ</a:t>
            </a:r>
            <a:endParaRPr sz="6600" b="0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2" name="Google Shape;422;p31"/>
          <p:cNvSpPr/>
          <p:nvPr/>
        </p:nvSpPr>
        <p:spPr>
          <a:xfrm>
            <a:off x="5764214" y="3893654"/>
            <a:ext cx="827471" cy="1107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endParaRPr sz="6600" b="0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3" name="Google Shape;423;p31"/>
          <p:cNvSpPr/>
          <p:nvPr/>
        </p:nvSpPr>
        <p:spPr>
          <a:xfrm>
            <a:off x="6984633" y="3840572"/>
            <a:ext cx="867545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endParaRPr sz="6600" b="0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4" name="Google Shape;424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45664" y="3091890"/>
            <a:ext cx="3819517" cy="3819517"/>
          </a:xfrm>
          <a:prstGeom prst="rect">
            <a:avLst/>
          </a:prstGeom>
          <a:noFill/>
          <a:ln>
            <a:noFill/>
          </a:ln>
        </p:spPr>
      </p:pic>
      <p:sp>
        <p:nvSpPr>
          <p:cNvPr id="425" name="Google Shape;425;p31"/>
          <p:cNvSpPr/>
          <p:nvPr/>
        </p:nvSpPr>
        <p:spPr>
          <a:xfrm>
            <a:off x="2025176" y="1849070"/>
            <a:ext cx="824265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Ạ</a:t>
            </a:r>
            <a:endParaRPr sz="6600" b="0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4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4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4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4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32"/>
          <p:cNvSpPr/>
          <p:nvPr/>
        </p:nvSpPr>
        <p:spPr>
          <a:xfrm>
            <a:off x="1422010" y="2524800"/>
            <a:ext cx="3180550" cy="2741852"/>
          </a:xfrm>
          <a:prstGeom prst="hexagon">
            <a:avLst>
              <a:gd name="adj" fmla="val 25000"/>
              <a:gd name="vf" fmla="val 115470"/>
            </a:avLst>
          </a:prstGeom>
          <a:gradFill>
            <a:gsLst>
              <a:gs pos="0">
                <a:srgbClr val="FFC805"/>
              </a:gs>
              <a:gs pos="50000">
                <a:srgbClr val="FFFF00"/>
              </a:gs>
              <a:gs pos="100000">
                <a:srgbClr val="FFC805"/>
              </a:gs>
            </a:gsLst>
            <a:lin ang="5400000" scaled="0"/>
          </a:gradFill>
          <a:ln w="38100" cap="flat" cmpd="sng">
            <a:solidFill>
              <a:srgbClr val="4A4B4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CHÚ</a:t>
            </a:r>
            <a:endParaRPr sz="5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" name="Google Shape;431;p32"/>
          <p:cNvSpPr/>
          <p:nvPr/>
        </p:nvSpPr>
        <p:spPr>
          <a:xfrm>
            <a:off x="3910434" y="1153874"/>
            <a:ext cx="3180550" cy="2741852"/>
          </a:xfrm>
          <a:prstGeom prst="hexagon">
            <a:avLst>
              <a:gd name="adj" fmla="val 25000"/>
              <a:gd name="vf" fmla="val 115470"/>
            </a:avLst>
          </a:prstGeom>
          <a:gradFill>
            <a:gsLst>
              <a:gs pos="0">
                <a:srgbClr val="FFC805"/>
              </a:gs>
              <a:gs pos="50000">
                <a:srgbClr val="FFFF00"/>
              </a:gs>
              <a:gs pos="100000">
                <a:srgbClr val="FFC805"/>
              </a:gs>
            </a:gsLst>
            <a:lin ang="5400000" scaled="0"/>
          </a:gradFill>
          <a:ln w="38100" cap="flat" cmpd="sng">
            <a:solidFill>
              <a:srgbClr val="4A4B4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ONG</a:t>
            </a:r>
            <a:endParaRPr sz="5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" name="Google Shape;432;p32"/>
          <p:cNvSpPr/>
          <p:nvPr/>
        </p:nvSpPr>
        <p:spPr>
          <a:xfrm>
            <a:off x="8887282" y="3895726"/>
            <a:ext cx="3180550" cy="2741852"/>
          </a:xfrm>
          <a:prstGeom prst="hexagon">
            <a:avLst>
              <a:gd name="adj" fmla="val 25000"/>
              <a:gd name="vf" fmla="val 115470"/>
            </a:avLst>
          </a:prstGeom>
          <a:gradFill>
            <a:gsLst>
              <a:gs pos="0">
                <a:srgbClr val="FFC805"/>
              </a:gs>
              <a:gs pos="50000">
                <a:srgbClr val="FFFF00"/>
              </a:gs>
              <a:gs pos="100000">
                <a:srgbClr val="FFC805"/>
              </a:gs>
            </a:gsLst>
            <a:lin ang="5400000" scaled="0"/>
          </a:gradFill>
          <a:ln w="38100" cap="flat" cmpd="sng">
            <a:solidFill>
              <a:srgbClr val="4A4B4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CHỈ</a:t>
            </a:r>
            <a:endParaRPr/>
          </a:p>
        </p:txBody>
      </p:sp>
      <p:sp>
        <p:nvSpPr>
          <p:cNvPr id="433" name="Google Shape;433;p32"/>
          <p:cNvSpPr/>
          <p:nvPr/>
        </p:nvSpPr>
        <p:spPr>
          <a:xfrm>
            <a:off x="6398858" y="2524800"/>
            <a:ext cx="3180550" cy="2741852"/>
          </a:xfrm>
          <a:prstGeom prst="hexagon">
            <a:avLst>
              <a:gd name="adj" fmla="val 25000"/>
              <a:gd name="vf" fmla="val 115470"/>
            </a:avLst>
          </a:prstGeom>
          <a:gradFill>
            <a:gsLst>
              <a:gs pos="0">
                <a:srgbClr val="FFC805"/>
              </a:gs>
              <a:gs pos="50000">
                <a:srgbClr val="FFFF00"/>
              </a:gs>
              <a:gs pos="100000">
                <a:srgbClr val="FFC805"/>
              </a:gs>
            </a:gsLst>
            <a:lin ang="5400000" scaled="0"/>
          </a:gradFill>
          <a:ln w="38100" cap="flat" cmpd="sng">
            <a:solidFill>
              <a:srgbClr val="4A4B4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CHĂM</a:t>
            </a:r>
            <a:endParaRPr sz="48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4" name="Google Shape;434;p32" descr="Beehive Clipart Beehive Clipart At Getdrawings Free - Beehive Clipart ,  Transparent Cartoon, Free Cliparts &amp;amp; Silhouettes - NetClipar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-256049" y="-186146"/>
            <a:ext cx="4042315" cy="4218068"/>
          </a:xfrm>
          <a:prstGeom prst="rect">
            <a:avLst/>
          </a:prstGeom>
          <a:noFill/>
          <a:ln>
            <a:noFill/>
          </a:ln>
        </p:spPr>
      </p:pic>
      <p:pic>
        <p:nvPicPr>
          <p:cNvPr id="435" name="Google Shape;435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7645727" y="169464"/>
            <a:ext cx="4731187" cy="4915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sp>
        <p:nvSpPr>
          <p:cNvPr id="131" name="Google Shape;131;p4"/>
          <p:cNvSpPr/>
          <p:nvPr/>
        </p:nvSpPr>
        <p:spPr>
          <a:xfrm>
            <a:off x="3888605" y="4001294"/>
            <a:ext cx="8087495" cy="2712244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Sau Hiệp định Giơ-ne-vơ, nhân dân ta chờ mong ngày gia đình đoàn tụ, đất nước thống nhất.</a:t>
            </a:r>
            <a:endParaRPr/>
          </a:p>
        </p:txBody>
      </p:sp>
      <p:sp>
        <p:nvSpPr>
          <p:cNvPr id="132" name="Google Shape;132;p4"/>
          <p:cNvSpPr/>
          <p:nvPr/>
        </p:nvSpPr>
        <p:spPr>
          <a:xfrm>
            <a:off x="838200" y="144462"/>
            <a:ext cx="9767494" cy="3571082"/>
          </a:xfrm>
          <a:prstGeom prst="cloud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</a:t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3" name="Google Shape;133;p4">
            <a:hlinkClick r:id="rId3" action="ppaction://hlinksldjump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-406623" y="2362200"/>
            <a:ext cx="4541236" cy="4718628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4"/>
          <p:cNvSpPr/>
          <p:nvPr/>
        </p:nvSpPr>
        <p:spPr>
          <a:xfrm>
            <a:off x="1940998" y="628859"/>
            <a:ext cx="8134860" cy="2123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 2: Em hãy nêu nguyện vọng thiết tha của nhân dân ta sau khi Hiệp định Giơ-ne-vơ được kí kết.</a:t>
            </a:r>
            <a:endParaRPr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" name="Google Shape;440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10762" y="3247187"/>
            <a:ext cx="2800625" cy="2800625"/>
          </a:xfrm>
          <a:prstGeom prst="rect">
            <a:avLst/>
          </a:prstGeom>
          <a:noFill/>
          <a:ln>
            <a:noFill/>
          </a:ln>
        </p:spPr>
      </p:pic>
      <p:sp>
        <p:nvSpPr>
          <p:cNvPr id="441" name="Google Shape;441;p33"/>
          <p:cNvSpPr/>
          <p:nvPr/>
        </p:nvSpPr>
        <p:spPr>
          <a:xfrm>
            <a:off x="8935921" y="5858462"/>
            <a:ext cx="2647765" cy="803469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D. Bến Tre</a:t>
            </a:r>
            <a:endParaRPr sz="2100" b="1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42" name="Google Shape;442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1466" y="3247187"/>
            <a:ext cx="2800625" cy="2800625"/>
          </a:xfrm>
          <a:prstGeom prst="rect">
            <a:avLst/>
          </a:prstGeom>
          <a:noFill/>
          <a:ln>
            <a:noFill/>
          </a:ln>
        </p:spPr>
      </p:pic>
      <p:sp>
        <p:nvSpPr>
          <p:cNvPr id="443" name="Google Shape;443;p33"/>
          <p:cNvSpPr/>
          <p:nvPr/>
        </p:nvSpPr>
        <p:spPr>
          <a:xfrm>
            <a:off x="546625" y="5858462"/>
            <a:ext cx="2647765" cy="803469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A. Long An</a:t>
            </a:r>
            <a:endParaRPr sz="8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44" name="Google Shape;444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96932" y="3247187"/>
            <a:ext cx="2800625" cy="2800625"/>
          </a:xfrm>
          <a:prstGeom prst="rect">
            <a:avLst/>
          </a:prstGeom>
          <a:noFill/>
          <a:ln>
            <a:noFill/>
          </a:ln>
        </p:spPr>
      </p:pic>
      <p:sp>
        <p:nvSpPr>
          <p:cNvPr id="445" name="Google Shape;445;p33"/>
          <p:cNvSpPr/>
          <p:nvPr/>
        </p:nvSpPr>
        <p:spPr>
          <a:xfrm>
            <a:off x="3322091" y="5858462"/>
            <a:ext cx="2647765" cy="803469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B. Cà Mau</a:t>
            </a:r>
            <a:endParaRPr sz="21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46" name="Google Shape;446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84978" y="3247187"/>
            <a:ext cx="2800625" cy="2800625"/>
          </a:xfrm>
          <a:prstGeom prst="rect">
            <a:avLst/>
          </a:prstGeom>
          <a:noFill/>
          <a:ln>
            <a:noFill/>
          </a:ln>
        </p:spPr>
      </p:pic>
      <p:sp>
        <p:nvSpPr>
          <p:cNvPr id="447" name="Google Shape;447;p33"/>
          <p:cNvSpPr/>
          <p:nvPr/>
        </p:nvSpPr>
        <p:spPr>
          <a:xfrm>
            <a:off x="6110137" y="5858462"/>
            <a:ext cx="2647765" cy="803469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C. Mĩ Tho</a:t>
            </a:r>
            <a:endParaRPr sz="21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48" name="Google Shape;448;p33"/>
          <p:cNvSpPr/>
          <p:nvPr/>
        </p:nvSpPr>
        <p:spPr>
          <a:xfrm>
            <a:off x="330200" y="445063"/>
            <a:ext cx="6761623" cy="1695880"/>
          </a:xfrm>
          <a:prstGeom prst="wedgeRoundRectCallout">
            <a:avLst>
              <a:gd name="adj1" fmla="val 50733"/>
              <a:gd name="adj2" fmla="val 72506"/>
              <a:gd name="adj3" fmla="val 16667"/>
            </a:avLst>
          </a:prstGeom>
          <a:solidFill>
            <a:schemeClr val="lt1"/>
          </a:solidFill>
          <a:ln w="12700" cap="flat" cmpd="sng">
            <a:solidFill>
              <a:srgbClr val="0C0C0C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Nơi diễn ra phong trào “Đồng khởi”   mạnh mẽ nhất là ?</a:t>
            </a:r>
            <a:endParaRPr sz="32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49" name="Google Shape;449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30804" y="92238"/>
            <a:ext cx="3977389" cy="41327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4" name="Google Shape;454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4702" y="3183687"/>
            <a:ext cx="2800625" cy="2800625"/>
          </a:xfrm>
          <a:prstGeom prst="rect">
            <a:avLst/>
          </a:prstGeom>
          <a:noFill/>
          <a:ln>
            <a:noFill/>
          </a:ln>
        </p:spPr>
      </p:pic>
      <p:sp>
        <p:nvSpPr>
          <p:cNvPr id="455" name="Google Shape;455;p34"/>
          <p:cNvSpPr/>
          <p:nvPr/>
        </p:nvSpPr>
        <p:spPr>
          <a:xfrm>
            <a:off x="599861" y="5794962"/>
            <a:ext cx="2647765" cy="803469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A. 17/01/1960</a:t>
            </a:r>
            <a:endParaRPr sz="2400" b="1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56" name="Google Shape;456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40866" y="3183687"/>
            <a:ext cx="2800625" cy="2800625"/>
          </a:xfrm>
          <a:prstGeom prst="rect">
            <a:avLst/>
          </a:prstGeom>
          <a:noFill/>
          <a:ln>
            <a:noFill/>
          </a:ln>
        </p:spPr>
      </p:pic>
      <p:sp>
        <p:nvSpPr>
          <p:cNvPr id="457" name="Google Shape;457;p34"/>
          <p:cNvSpPr/>
          <p:nvPr/>
        </p:nvSpPr>
        <p:spPr>
          <a:xfrm>
            <a:off x="3366025" y="5794962"/>
            <a:ext cx="2647765" cy="803469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B. 27/01/1960</a:t>
            </a:r>
            <a:endParaRPr sz="2400" b="1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58" name="Google Shape;458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16332" y="3183687"/>
            <a:ext cx="2800625" cy="2800625"/>
          </a:xfrm>
          <a:prstGeom prst="rect">
            <a:avLst/>
          </a:prstGeom>
          <a:noFill/>
          <a:ln>
            <a:noFill/>
          </a:ln>
        </p:spPr>
      </p:pic>
      <p:sp>
        <p:nvSpPr>
          <p:cNvPr id="459" name="Google Shape;459;p34"/>
          <p:cNvSpPr/>
          <p:nvPr/>
        </p:nvSpPr>
        <p:spPr>
          <a:xfrm>
            <a:off x="6141491" y="5794962"/>
            <a:ext cx="2647765" cy="803469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C. 27/01/1690</a:t>
            </a:r>
            <a:endParaRPr sz="24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60" name="Google Shape;460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04378" y="3183687"/>
            <a:ext cx="2800625" cy="2800625"/>
          </a:xfrm>
          <a:prstGeom prst="rect">
            <a:avLst/>
          </a:prstGeom>
          <a:noFill/>
          <a:ln>
            <a:noFill/>
          </a:ln>
        </p:spPr>
      </p:pic>
      <p:sp>
        <p:nvSpPr>
          <p:cNvPr id="461" name="Google Shape;461;p34"/>
          <p:cNvSpPr/>
          <p:nvPr/>
        </p:nvSpPr>
        <p:spPr>
          <a:xfrm>
            <a:off x="8929537" y="5794962"/>
            <a:ext cx="2647765" cy="803469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D. 17/01/1690</a:t>
            </a:r>
            <a:endParaRPr sz="24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62" name="Google Shape;462;p34"/>
          <p:cNvSpPr/>
          <p:nvPr/>
        </p:nvSpPr>
        <p:spPr>
          <a:xfrm>
            <a:off x="750772" y="445063"/>
            <a:ext cx="6341052" cy="1695880"/>
          </a:xfrm>
          <a:prstGeom prst="wedgeRoundRectCallout">
            <a:avLst>
              <a:gd name="adj1" fmla="val 50733"/>
              <a:gd name="adj2" fmla="val 72506"/>
              <a:gd name="adj3" fmla="val 16667"/>
            </a:avLst>
          </a:prstGeom>
          <a:solidFill>
            <a:schemeClr val="lt1"/>
          </a:solidFill>
          <a:ln w="12700" cap="flat" cmpd="sng">
            <a:solidFill>
              <a:srgbClr val="0C0C0C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Nhân dân huyện Mỏ Cày đứng lên khởi nghĩa vào thời gian: </a:t>
            </a:r>
            <a:endParaRPr/>
          </a:p>
        </p:txBody>
      </p:sp>
      <p:pic>
        <p:nvPicPr>
          <p:cNvPr id="463" name="Google Shape;463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30804" y="92238"/>
            <a:ext cx="3977389" cy="41327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35"/>
          <p:cNvSpPr/>
          <p:nvPr/>
        </p:nvSpPr>
        <p:spPr>
          <a:xfrm rot="5400000">
            <a:off x="516554" y="1796790"/>
            <a:ext cx="1430474" cy="1233167"/>
          </a:xfrm>
          <a:prstGeom prst="hexagon">
            <a:avLst>
              <a:gd name="adj" fmla="val 29545"/>
              <a:gd name="vf" fmla="val 115470"/>
            </a:avLst>
          </a:prstGeom>
          <a:solidFill>
            <a:srgbClr val="FFC00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9" name="Google Shape;469;p35"/>
          <p:cNvSpPr/>
          <p:nvPr/>
        </p:nvSpPr>
        <p:spPr>
          <a:xfrm rot="5400000">
            <a:off x="1749721" y="1792490"/>
            <a:ext cx="1430474" cy="1233167"/>
          </a:xfrm>
          <a:prstGeom prst="hexagon">
            <a:avLst>
              <a:gd name="adj" fmla="val 29545"/>
              <a:gd name="vf" fmla="val 115470"/>
            </a:avLst>
          </a:prstGeom>
          <a:solidFill>
            <a:srgbClr val="FFC00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0" name="Google Shape;470;p35"/>
          <p:cNvSpPr/>
          <p:nvPr/>
        </p:nvSpPr>
        <p:spPr>
          <a:xfrm rot="5400000">
            <a:off x="2982886" y="1792490"/>
            <a:ext cx="1430474" cy="1233167"/>
          </a:xfrm>
          <a:prstGeom prst="hexagon">
            <a:avLst>
              <a:gd name="adj" fmla="val 29545"/>
              <a:gd name="vf" fmla="val 115470"/>
            </a:avLst>
          </a:prstGeom>
          <a:solidFill>
            <a:srgbClr val="FFC00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1" name="Google Shape;471;p35"/>
          <p:cNvSpPr/>
          <p:nvPr/>
        </p:nvSpPr>
        <p:spPr>
          <a:xfrm rot="5400000">
            <a:off x="4561294" y="3828043"/>
            <a:ext cx="1430474" cy="1233167"/>
          </a:xfrm>
          <a:prstGeom prst="hexagon">
            <a:avLst>
              <a:gd name="adj" fmla="val 29545"/>
              <a:gd name="vf" fmla="val 115470"/>
            </a:avLst>
          </a:prstGeom>
          <a:solidFill>
            <a:srgbClr val="FFC00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2" name="Google Shape;472;p35"/>
          <p:cNvSpPr/>
          <p:nvPr/>
        </p:nvSpPr>
        <p:spPr>
          <a:xfrm rot="5400000">
            <a:off x="5794461" y="3823907"/>
            <a:ext cx="1430474" cy="1233167"/>
          </a:xfrm>
          <a:prstGeom prst="hexagon">
            <a:avLst>
              <a:gd name="adj" fmla="val 29545"/>
              <a:gd name="vf" fmla="val 115470"/>
            </a:avLst>
          </a:prstGeom>
          <a:solidFill>
            <a:srgbClr val="FFC00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3" name="Google Shape;473;p35"/>
          <p:cNvSpPr/>
          <p:nvPr/>
        </p:nvSpPr>
        <p:spPr>
          <a:xfrm>
            <a:off x="907425" y="1960956"/>
            <a:ext cx="574196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</a:t>
            </a:r>
            <a:endParaRPr sz="6600" b="0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4" name="Google Shape;474;p35"/>
          <p:cNvSpPr/>
          <p:nvPr/>
        </p:nvSpPr>
        <p:spPr>
          <a:xfrm>
            <a:off x="3359690" y="1849070"/>
            <a:ext cx="688009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Ê</a:t>
            </a:r>
            <a:endParaRPr sz="6600" b="0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5" name="Google Shape;475;p35"/>
          <p:cNvSpPr/>
          <p:nvPr/>
        </p:nvSpPr>
        <p:spPr>
          <a:xfrm>
            <a:off x="4883676" y="3941003"/>
            <a:ext cx="814647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endParaRPr sz="6600" b="0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6" name="Google Shape;476;p35"/>
          <p:cNvSpPr/>
          <p:nvPr/>
        </p:nvSpPr>
        <p:spPr>
          <a:xfrm>
            <a:off x="6152907" y="3945001"/>
            <a:ext cx="688009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Ệ</a:t>
            </a:r>
            <a:endParaRPr sz="6600" b="0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7" name="Google Shape;477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45664" y="3091890"/>
            <a:ext cx="3819517" cy="3819517"/>
          </a:xfrm>
          <a:prstGeom prst="rect">
            <a:avLst/>
          </a:prstGeom>
          <a:noFill/>
          <a:ln>
            <a:noFill/>
          </a:ln>
        </p:spPr>
      </p:pic>
      <p:sp>
        <p:nvSpPr>
          <p:cNvPr id="478" name="Google Shape;478;p35"/>
          <p:cNvSpPr/>
          <p:nvPr/>
        </p:nvSpPr>
        <p:spPr>
          <a:xfrm>
            <a:off x="2191889" y="1849070"/>
            <a:ext cx="490840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endParaRPr sz="6600" b="0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9" name="Google Shape;479;p35"/>
          <p:cNvSpPr/>
          <p:nvPr/>
        </p:nvSpPr>
        <p:spPr>
          <a:xfrm rot="5400000">
            <a:off x="4227193" y="1796790"/>
            <a:ext cx="1430474" cy="1233167"/>
          </a:xfrm>
          <a:prstGeom prst="hexagon">
            <a:avLst>
              <a:gd name="adj" fmla="val 29545"/>
              <a:gd name="vf" fmla="val 115470"/>
            </a:avLst>
          </a:prstGeom>
          <a:solidFill>
            <a:srgbClr val="FFC00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0" name="Google Shape;480;p35"/>
          <p:cNvSpPr/>
          <p:nvPr/>
        </p:nvSpPr>
        <p:spPr>
          <a:xfrm>
            <a:off x="4534266" y="1853370"/>
            <a:ext cx="827471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endParaRPr sz="6600" b="0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4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4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4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4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4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4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4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4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36"/>
          <p:cNvSpPr/>
          <p:nvPr/>
        </p:nvSpPr>
        <p:spPr>
          <a:xfrm>
            <a:off x="2306617" y="5956299"/>
            <a:ext cx="7578765" cy="57888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Bến Tre ngày nay</a:t>
            </a:r>
            <a:endParaRPr sz="28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86" name="Google Shape;486;p36" descr="Đâu là &amp;quot;bảo bối&amp;quot; để Bến Tre thực sự giàu mạnh?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9228" y="2819399"/>
            <a:ext cx="4338372" cy="2718713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87" name="Google Shape;487;p36" descr="10 khách sạn tốt nhất tại Bến Tre năm 20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09690" y="917378"/>
            <a:ext cx="4065604" cy="2287498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88" name="Google Shape;488;p36" descr="Cầu Rạch Miễu - Bến Tre [ flycam 4k ] - YouTub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49753" y="2819399"/>
            <a:ext cx="4835847" cy="2720164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89" name="Google Shape;489;p3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945295" y="0"/>
            <a:ext cx="3040798" cy="31595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randomBar dir="vert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37"/>
          <p:cNvSpPr/>
          <p:nvPr/>
        </p:nvSpPr>
        <p:spPr>
          <a:xfrm>
            <a:off x="2306617" y="5956299"/>
            <a:ext cx="8069283" cy="57888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Bến Tre ngày nay</a:t>
            </a:r>
            <a:endParaRPr sz="28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95" name="Google Shape;495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45295" y="0"/>
            <a:ext cx="3040798" cy="3159579"/>
          </a:xfrm>
          <a:prstGeom prst="rect">
            <a:avLst/>
          </a:prstGeom>
          <a:noFill/>
          <a:ln>
            <a:noFill/>
          </a:ln>
        </p:spPr>
      </p:pic>
      <p:pic>
        <p:nvPicPr>
          <p:cNvPr id="496" name="Google Shape;496;p37" descr="Đâu là &amp;quot;bảo bối&amp;quot; để Bến Tre thực sự giàu mạnh?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5907" y="322819"/>
            <a:ext cx="5039193" cy="3157894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97" name="Google Shape;497;p37" descr="10 khách sạn tốt nhất tại Bến Tre năm 20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083046" y="2794000"/>
            <a:ext cx="5372112" cy="3022600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 spd="slow">
    <p:randomBar dir="vert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3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503" name="Google Shape;503;p3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sp>
        <p:nvSpPr>
          <p:cNvPr id="504" name="Google Shape;504;p38"/>
          <p:cNvSpPr/>
          <p:nvPr/>
        </p:nvSpPr>
        <p:spPr>
          <a:xfrm>
            <a:off x="2306617" y="5956299"/>
            <a:ext cx="8069283" cy="57888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 tích Đồng Khởi</a:t>
            </a:r>
            <a:endParaRPr/>
          </a:p>
        </p:txBody>
      </p:sp>
      <p:pic>
        <p:nvPicPr>
          <p:cNvPr id="505" name="Google Shape;505;p38" descr="Khu di tích Quốc gia đặc biệt Đồng Khởi Bến Tr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5907" y="322819"/>
            <a:ext cx="5411575" cy="4058681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06" name="Google Shape;506;p38" descr="Khu di tích Quốc gia đặc biệt Đồng Khởi Bến Tr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81811" y="2477521"/>
            <a:ext cx="5252802" cy="3159580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07" name="Google Shape;507;p3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945295" y="0"/>
            <a:ext cx="3040798" cy="31595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randomBar dir="vert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39"/>
          <p:cNvSpPr/>
          <p:nvPr/>
        </p:nvSpPr>
        <p:spPr>
          <a:xfrm>
            <a:off x="2306617" y="5956299"/>
            <a:ext cx="8069283" cy="57888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Tượng đài Đồng Khởi</a:t>
            </a:r>
            <a:endParaRPr/>
          </a:p>
        </p:txBody>
      </p:sp>
      <p:pic>
        <p:nvPicPr>
          <p:cNvPr id="515" name="Google Shape;515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45295" y="0"/>
            <a:ext cx="3040798" cy="31595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16" name="Google Shape;516;p39" descr="Tập trung thực hiện các công trình văn hóa - Báo Đồng Khởi Onlin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01570" y="365125"/>
            <a:ext cx="6943725" cy="5207794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 spd="slow">
    <p:randomBar dir="vert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4" name="Google Shape;524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95327" y="3397037"/>
            <a:ext cx="3396673" cy="352935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060CDD68-23AB-590D-C0B1-5A02A5357088}"/>
              </a:ext>
            </a:extLst>
          </p:cNvPr>
          <p:cNvSpPr txBox="1"/>
          <p:nvPr/>
        </p:nvSpPr>
        <p:spPr>
          <a:xfrm>
            <a:off x="2428567" y="1091381"/>
            <a:ext cx="73348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highlight>
                  <a:srgbClr val="FFFF00"/>
                </a:highlight>
              </a:rPr>
              <a:t>Chúc</a:t>
            </a:r>
            <a:r>
              <a:rPr lang="en-US" sz="3200" dirty="0">
                <a:highlight>
                  <a:srgbClr val="FFFF00"/>
                </a:highlight>
              </a:rPr>
              <a:t> </a:t>
            </a:r>
            <a:r>
              <a:rPr lang="en-US" sz="3200" dirty="0" err="1">
                <a:highlight>
                  <a:srgbClr val="FFFF00"/>
                </a:highlight>
              </a:rPr>
              <a:t>các</a:t>
            </a:r>
            <a:r>
              <a:rPr lang="en-US" sz="3200" dirty="0">
                <a:highlight>
                  <a:srgbClr val="FFFF00"/>
                </a:highlight>
              </a:rPr>
              <a:t> </a:t>
            </a:r>
            <a:r>
              <a:rPr lang="en-US" sz="3200" dirty="0" err="1">
                <a:highlight>
                  <a:srgbClr val="FFFF00"/>
                </a:highlight>
              </a:rPr>
              <a:t>bạn</a:t>
            </a:r>
            <a:r>
              <a:rPr lang="en-US" sz="3200" dirty="0">
                <a:highlight>
                  <a:srgbClr val="FFFF00"/>
                </a:highlight>
              </a:rPr>
              <a:t> </a:t>
            </a:r>
            <a:r>
              <a:rPr lang="en-US" sz="3200" dirty="0" err="1">
                <a:highlight>
                  <a:srgbClr val="FFFF00"/>
                </a:highlight>
              </a:rPr>
              <a:t>chăm</a:t>
            </a:r>
            <a:r>
              <a:rPr lang="en-US" sz="3200" dirty="0">
                <a:highlight>
                  <a:srgbClr val="FFFF00"/>
                </a:highlight>
              </a:rPr>
              <a:t> </a:t>
            </a:r>
            <a:r>
              <a:rPr lang="en-US" sz="3200" dirty="0" err="1">
                <a:highlight>
                  <a:srgbClr val="FFFF00"/>
                </a:highlight>
              </a:rPr>
              <a:t>ngoan</a:t>
            </a:r>
            <a:r>
              <a:rPr lang="en-US" sz="3200" dirty="0">
                <a:highlight>
                  <a:srgbClr val="FFFF00"/>
                </a:highlight>
              </a:rPr>
              <a:t> </a:t>
            </a:r>
            <a:r>
              <a:rPr lang="en-US" sz="3200" dirty="0" err="1">
                <a:highlight>
                  <a:srgbClr val="FFFF00"/>
                </a:highlight>
              </a:rPr>
              <a:t>học</a:t>
            </a:r>
            <a:r>
              <a:rPr lang="en-US" sz="3200" dirty="0">
                <a:highlight>
                  <a:srgbClr val="FFFF00"/>
                </a:highlight>
              </a:rPr>
              <a:t> </a:t>
            </a:r>
            <a:r>
              <a:rPr lang="en-US" sz="3200" dirty="0" err="1">
                <a:highlight>
                  <a:srgbClr val="FFFF00"/>
                </a:highlight>
              </a:rPr>
              <a:t>giỏi</a:t>
            </a:r>
            <a:r>
              <a:rPr lang="en-US" sz="3200" dirty="0">
                <a:highlight>
                  <a:srgbClr val="FFFF00"/>
                </a:highlight>
              </a:rPr>
              <a:t>!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5"/>
          <p:cNvSpPr/>
          <p:nvPr/>
        </p:nvSpPr>
        <p:spPr>
          <a:xfrm rot="548202">
            <a:off x="1320673" y="13814"/>
            <a:ext cx="10815163" cy="6561382"/>
          </a:xfrm>
          <a:prstGeom prst="cloud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</a:t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5"/>
          <p:cNvSpPr/>
          <p:nvPr/>
        </p:nvSpPr>
        <p:spPr>
          <a:xfrm rot="548202">
            <a:off x="1803504" y="231547"/>
            <a:ext cx="9967691" cy="6096569"/>
          </a:xfrm>
          <a:prstGeom prst="cloud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</a:t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2" name="Google Shape;142;p5">
            <a:hlinkClick r:id="rId3" action="ppaction://hlinksldjump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-406623" y="2362200"/>
            <a:ext cx="4541236" cy="4718628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5"/>
          <p:cNvSpPr/>
          <p:nvPr/>
        </p:nvSpPr>
        <p:spPr>
          <a:xfrm>
            <a:off x="3423016" y="1006469"/>
            <a:ext cx="7264631" cy="550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-"/>
            </a:pPr>
            <a:r>
              <a:rPr lang="en-US"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Sau hiệp định Giơ-ne-vơ, đế quốc Mĩ và bè lũ tay sai đã khủng bố và tàn sát đồng bào miền Nam, âm mưu chia cắt lâu dài đất nước ta.</a:t>
            </a:r>
            <a:endParaRPr/>
          </a:p>
          <a:p>
            <a:pPr marL="457200" marR="0" lvl="0" indent="-4572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-"/>
            </a:pPr>
            <a:r>
              <a:rPr lang="en-US"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Trước tình hình đó, nhân dân miền Nam đã đồng loạt vùng lên “Đồng khởi”.</a:t>
            </a:r>
            <a:endParaRPr/>
          </a:p>
          <a:p>
            <a:pPr marL="457200" marR="0" lvl="0" indent="-4572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-"/>
            </a:pPr>
            <a:r>
              <a:rPr lang="en-US"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Bến tre là nơi diễn ra “Đồng khởi” mạnh mẽ nhất.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32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6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endParaRPr/>
          </a:p>
        </p:txBody>
      </p:sp>
      <p:pic>
        <p:nvPicPr>
          <p:cNvPr id="149" name="Google Shape;149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9099" y="273627"/>
            <a:ext cx="11557000" cy="4112108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6"/>
          <p:cNvSpPr/>
          <p:nvPr/>
        </p:nvSpPr>
        <p:spPr>
          <a:xfrm>
            <a:off x="1738976" y="1788155"/>
            <a:ext cx="8917245" cy="1277827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l"/>
            <a:r>
              <a:rPr b="0" i="0" dirty="0">
                <a:ln w="76200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C00000"/>
                </a:solidFill>
                <a:latin typeface="Arial"/>
              </a:rPr>
              <a:t>BẾN TRE ĐỒNG KHỞI</a:t>
            </a:r>
          </a:p>
        </p:txBody>
      </p:sp>
      <p:sp>
        <p:nvSpPr>
          <p:cNvPr id="151" name="Google Shape;151;p6"/>
          <p:cNvSpPr/>
          <p:nvPr/>
        </p:nvSpPr>
        <p:spPr>
          <a:xfrm>
            <a:off x="4402667" y="804334"/>
            <a:ext cx="3762768" cy="453114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 dirty="0" err="1">
                <a:ln>
                  <a:noFill/>
                </a:ln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b="1" i="0" dirty="0">
                <a:ln>
                  <a:noFill/>
                </a:ln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i="0" dirty="0" err="1">
                <a:ln>
                  <a:noFill/>
                </a:ln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b="1" i="0" dirty="0">
                <a:ln>
                  <a:noFill/>
                </a:ln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b="1" i="0" dirty="0" err="1">
                <a:ln>
                  <a:noFill/>
                </a:ln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b="1" i="0" dirty="0">
                <a:ln>
                  <a:noFill/>
                </a:ln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</a:p>
        </p:txBody>
      </p:sp>
      <p:pic>
        <p:nvPicPr>
          <p:cNvPr id="152" name="Google Shape;152;p6" descr="Ngày 17-1-1960: Ngày Bến Tre đồng khởi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471962">
            <a:off x="344100" y="4139325"/>
            <a:ext cx="3117120" cy="2273389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53" name="Google Shape;153;p6" descr="Nhân tố quyết định thắng lợi phong trào Đồng khởi Bến Tre 1960 | VOV.VN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430465">
            <a:off x="3218139" y="4196255"/>
            <a:ext cx="3114647" cy="2076431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54" name="Google Shape;154;p6" descr="60 năm Phong trào Đồng Khởi: Huyền thoại Đội quân tóc dài Bến Tre | Xã hội  | Vietnam+ (VietnamPlus)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296291">
            <a:off x="6116976" y="4059202"/>
            <a:ext cx="2933084" cy="2026188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55" name="Google Shape;155;p6" descr="Kỷ niệm 54 năm Đồng khởi Bến Tre (17/1/1960- 17/1/2014)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277415">
            <a:off x="9070402" y="4046870"/>
            <a:ext cx="2821676" cy="2198556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8"/>
          <p:cNvSpPr/>
          <p:nvPr/>
        </p:nvSpPr>
        <p:spPr>
          <a:xfrm rot="5400000">
            <a:off x="516554" y="1796790"/>
            <a:ext cx="1430474" cy="1233167"/>
          </a:xfrm>
          <a:prstGeom prst="hexagon">
            <a:avLst>
              <a:gd name="adj" fmla="val 29545"/>
              <a:gd name="vf" fmla="val 115470"/>
            </a:avLst>
          </a:prstGeom>
          <a:solidFill>
            <a:srgbClr val="FFC00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8"/>
          <p:cNvSpPr/>
          <p:nvPr/>
        </p:nvSpPr>
        <p:spPr>
          <a:xfrm rot="5400000">
            <a:off x="1749721" y="1792490"/>
            <a:ext cx="1430474" cy="1233167"/>
          </a:xfrm>
          <a:prstGeom prst="hexagon">
            <a:avLst>
              <a:gd name="adj" fmla="val 29545"/>
              <a:gd name="vf" fmla="val 115470"/>
            </a:avLst>
          </a:prstGeom>
          <a:solidFill>
            <a:srgbClr val="FFC00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8"/>
          <p:cNvSpPr/>
          <p:nvPr/>
        </p:nvSpPr>
        <p:spPr>
          <a:xfrm rot="5400000">
            <a:off x="2982886" y="1792490"/>
            <a:ext cx="1430474" cy="1233167"/>
          </a:xfrm>
          <a:prstGeom prst="hexagon">
            <a:avLst>
              <a:gd name="adj" fmla="val 29545"/>
              <a:gd name="vf" fmla="val 115470"/>
            </a:avLst>
          </a:prstGeom>
          <a:solidFill>
            <a:srgbClr val="FFC00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8"/>
          <p:cNvSpPr/>
          <p:nvPr/>
        </p:nvSpPr>
        <p:spPr>
          <a:xfrm rot="5400000">
            <a:off x="4216053" y="1792490"/>
            <a:ext cx="1430474" cy="1233167"/>
          </a:xfrm>
          <a:prstGeom prst="hexagon">
            <a:avLst>
              <a:gd name="adj" fmla="val 29545"/>
              <a:gd name="vf" fmla="val 115470"/>
            </a:avLst>
          </a:prstGeom>
          <a:solidFill>
            <a:srgbClr val="FFC00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8"/>
          <p:cNvSpPr/>
          <p:nvPr/>
        </p:nvSpPr>
        <p:spPr>
          <a:xfrm rot="5400000">
            <a:off x="3871885" y="3725485"/>
            <a:ext cx="1430474" cy="1233167"/>
          </a:xfrm>
          <a:prstGeom prst="hexagon">
            <a:avLst>
              <a:gd name="adj" fmla="val 29545"/>
              <a:gd name="vf" fmla="val 115470"/>
            </a:avLst>
          </a:prstGeom>
          <a:solidFill>
            <a:srgbClr val="FFC00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8"/>
          <p:cNvSpPr/>
          <p:nvPr/>
        </p:nvSpPr>
        <p:spPr>
          <a:xfrm rot="5400000">
            <a:off x="5105052" y="3721349"/>
            <a:ext cx="1430474" cy="1233167"/>
          </a:xfrm>
          <a:prstGeom prst="hexagon">
            <a:avLst>
              <a:gd name="adj" fmla="val 29545"/>
              <a:gd name="vf" fmla="val 115470"/>
            </a:avLst>
          </a:prstGeom>
          <a:solidFill>
            <a:srgbClr val="FFC00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8"/>
          <p:cNvSpPr/>
          <p:nvPr/>
        </p:nvSpPr>
        <p:spPr>
          <a:xfrm rot="5400000">
            <a:off x="6338220" y="3732384"/>
            <a:ext cx="1430474" cy="1233167"/>
          </a:xfrm>
          <a:prstGeom prst="hexagon">
            <a:avLst>
              <a:gd name="adj" fmla="val 29545"/>
              <a:gd name="vf" fmla="val 115470"/>
            </a:avLst>
          </a:prstGeom>
          <a:solidFill>
            <a:srgbClr val="FFC00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8"/>
          <p:cNvSpPr/>
          <p:nvPr/>
        </p:nvSpPr>
        <p:spPr>
          <a:xfrm>
            <a:off x="891978" y="1996188"/>
            <a:ext cx="764953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</a:t>
            </a:r>
            <a:endParaRPr sz="6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8"/>
          <p:cNvSpPr/>
          <p:nvPr/>
        </p:nvSpPr>
        <p:spPr>
          <a:xfrm>
            <a:off x="2072358" y="2008008"/>
            <a:ext cx="814646" cy="1107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endParaRPr sz="6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8"/>
          <p:cNvSpPr/>
          <p:nvPr/>
        </p:nvSpPr>
        <p:spPr>
          <a:xfrm>
            <a:off x="3339005" y="2033272"/>
            <a:ext cx="824264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Á</a:t>
            </a:r>
            <a:endParaRPr sz="6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8"/>
          <p:cNvSpPr/>
          <p:nvPr/>
        </p:nvSpPr>
        <p:spPr>
          <a:xfrm>
            <a:off x="4487233" y="1988742"/>
            <a:ext cx="904415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endParaRPr sz="6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8"/>
          <p:cNvSpPr/>
          <p:nvPr/>
        </p:nvSpPr>
        <p:spPr>
          <a:xfrm>
            <a:off x="4219114" y="3838445"/>
            <a:ext cx="764953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endParaRPr sz="6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8"/>
          <p:cNvSpPr/>
          <p:nvPr/>
        </p:nvSpPr>
        <p:spPr>
          <a:xfrm>
            <a:off x="5400179" y="3842443"/>
            <a:ext cx="814647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endParaRPr sz="6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8"/>
          <p:cNvSpPr/>
          <p:nvPr/>
        </p:nvSpPr>
        <p:spPr>
          <a:xfrm>
            <a:off x="6654817" y="3880954"/>
            <a:ext cx="824265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Á</a:t>
            </a:r>
            <a:endParaRPr sz="6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9" name="Google Shape;179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45664" y="3091890"/>
            <a:ext cx="3819517" cy="38195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" name="Google Shape;184;p9"/>
          <p:cNvGrpSpPr/>
          <p:nvPr/>
        </p:nvGrpSpPr>
        <p:grpSpPr>
          <a:xfrm>
            <a:off x="2358546" y="289003"/>
            <a:ext cx="6461979" cy="1715719"/>
            <a:chOff x="2308785" y="591024"/>
            <a:chExt cx="6461979" cy="2006610"/>
          </a:xfrm>
        </p:grpSpPr>
        <p:pic>
          <p:nvPicPr>
            <p:cNvPr id="185" name="Google Shape;185;p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657178" y="591024"/>
              <a:ext cx="6113586" cy="200661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6" name="Google Shape;186;p9"/>
            <p:cNvSpPr txBox="1"/>
            <p:nvPr/>
          </p:nvSpPr>
          <p:spPr>
            <a:xfrm>
              <a:off x="2308785" y="879906"/>
              <a:ext cx="6207369" cy="12958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6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NỘI DUNG</a:t>
              </a:r>
              <a:endPara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187" name="Google Shape;187;p9"/>
          <p:cNvCxnSpPr/>
          <p:nvPr/>
        </p:nvCxnSpPr>
        <p:spPr>
          <a:xfrm rot="10800000">
            <a:off x="546104" y="1202067"/>
            <a:ext cx="2501896" cy="0"/>
          </a:xfrm>
          <a:prstGeom prst="straightConnector1">
            <a:avLst/>
          </a:prstGeom>
          <a:noFill/>
          <a:ln w="76200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88" name="Google Shape;188;p9"/>
          <p:cNvCxnSpPr/>
          <p:nvPr/>
        </p:nvCxnSpPr>
        <p:spPr>
          <a:xfrm>
            <a:off x="546101" y="1184480"/>
            <a:ext cx="0" cy="1617148"/>
          </a:xfrm>
          <a:prstGeom prst="straightConnector1">
            <a:avLst/>
          </a:prstGeom>
          <a:noFill/>
          <a:ln w="76200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89" name="Google Shape;189;p9"/>
          <p:cNvCxnSpPr/>
          <p:nvPr/>
        </p:nvCxnSpPr>
        <p:spPr>
          <a:xfrm>
            <a:off x="546101" y="2732908"/>
            <a:ext cx="0" cy="1617148"/>
          </a:xfrm>
          <a:prstGeom prst="straightConnector1">
            <a:avLst/>
          </a:prstGeom>
          <a:noFill/>
          <a:ln w="76200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90" name="Google Shape;190;p9"/>
          <p:cNvCxnSpPr/>
          <p:nvPr/>
        </p:nvCxnSpPr>
        <p:spPr>
          <a:xfrm rot="10800000">
            <a:off x="546105" y="2717276"/>
            <a:ext cx="837467" cy="1"/>
          </a:xfrm>
          <a:prstGeom prst="straightConnector1">
            <a:avLst/>
          </a:prstGeom>
          <a:noFill/>
          <a:ln w="76200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91" name="Google Shape;191;p9"/>
          <p:cNvCxnSpPr/>
          <p:nvPr/>
        </p:nvCxnSpPr>
        <p:spPr>
          <a:xfrm rot="10800000">
            <a:off x="527201" y="4347621"/>
            <a:ext cx="837467" cy="1"/>
          </a:xfrm>
          <a:prstGeom prst="straightConnector1">
            <a:avLst/>
          </a:prstGeom>
          <a:noFill/>
          <a:ln w="76200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192" name="Google Shape;192;p9"/>
          <p:cNvGrpSpPr/>
          <p:nvPr/>
        </p:nvGrpSpPr>
        <p:grpSpPr>
          <a:xfrm>
            <a:off x="1333221" y="2432098"/>
            <a:ext cx="648432" cy="685082"/>
            <a:chOff x="2868490" y="2990983"/>
            <a:chExt cx="648432" cy="624855"/>
          </a:xfrm>
        </p:grpSpPr>
        <p:sp>
          <p:nvSpPr>
            <p:cNvPr id="193" name="Google Shape;193;p9"/>
            <p:cNvSpPr/>
            <p:nvPr/>
          </p:nvSpPr>
          <p:spPr>
            <a:xfrm>
              <a:off x="2938827" y="3037743"/>
              <a:ext cx="578095" cy="578095"/>
            </a:xfrm>
            <a:prstGeom prst="ellipse">
              <a:avLst/>
            </a:prstGeom>
            <a:solidFill>
              <a:srgbClr val="833C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Flamenco"/>
                <a:ea typeface="Flamenco"/>
                <a:cs typeface="Flamenco"/>
                <a:sym typeface="Flamenco"/>
              </a:endParaRPr>
            </a:p>
          </p:txBody>
        </p:sp>
        <p:sp>
          <p:nvSpPr>
            <p:cNvPr id="194" name="Google Shape;194;p9"/>
            <p:cNvSpPr/>
            <p:nvPr/>
          </p:nvSpPr>
          <p:spPr>
            <a:xfrm>
              <a:off x="2868490" y="2990983"/>
              <a:ext cx="578095" cy="578095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 b="0" i="0" u="none" strike="noStrike" cap="none">
                  <a:solidFill>
                    <a:schemeClr val="dk1"/>
                  </a:solidFill>
                  <a:latin typeface="Flamenco"/>
                  <a:ea typeface="Flamenco"/>
                  <a:cs typeface="Flamenco"/>
                  <a:sym typeface="Flamenco"/>
                </a:rPr>
                <a:t>1</a:t>
              </a:r>
              <a:endParaRPr/>
            </a:p>
          </p:txBody>
        </p:sp>
      </p:grpSp>
      <p:grpSp>
        <p:nvGrpSpPr>
          <p:cNvPr id="195" name="Google Shape;195;p9"/>
          <p:cNvGrpSpPr/>
          <p:nvPr/>
        </p:nvGrpSpPr>
        <p:grpSpPr>
          <a:xfrm>
            <a:off x="2051989" y="2171997"/>
            <a:ext cx="7147797" cy="1274628"/>
            <a:chOff x="3563814" y="2836018"/>
            <a:chExt cx="5427786" cy="1031631"/>
          </a:xfrm>
        </p:grpSpPr>
        <p:sp>
          <p:nvSpPr>
            <p:cNvPr id="196" name="Google Shape;196;p9"/>
            <p:cNvSpPr/>
            <p:nvPr/>
          </p:nvSpPr>
          <p:spPr>
            <a:xfrm>
              <a:off x="3707423" y="2979626"/>
              <a:ext cx="5284177" cy="888023"/>
            </a:xfrm>
            <a:prstGeom prst="roundRect">
              <a:avLst>
                <a:gd name="adj" fmla="val 16667"/>
              </a:avLst>
            </a:prstGeom>
            <a:solidFill>
              <a:srgbClr val="833C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Flamenco"/>
                <a:ea typeface="Flamenco"/>
                <a:cs typeface="Flamenco"/>
                <a:sym typeface="Flamenco"/>
              </a:endParaRPr>
            </a:p>
          </p:txBody>
        </p:sp>
        <p:sp>
          <p:nvSpPr>
            <p:cNvPr id="197" name="Google Shape;197;p9"/>
            <p:cNvSpPr/>
            <p:nvPr/>
          </p:nvSpPr>
          <p:spPr>
            <a:xfrm>
              <a:off x="3563814" y="2836018"/>
              <a:ext cx="5284177" cy="888023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0" i="0" u="none" strike="noStrike" cap="none">
                  <a:solidFill>
                    <a:schemeClr val="dk1"/>
                  </a:solidFill>
                  <a:latin typeface="Flamenco"/>
                  <a:ea typeface="Flamenco"/>
                  <a:cs typeface="Flamenco"/>
                  <a:sym typeface="Flamenco"/>
                </a:rPr>
                <a:t>NGUYÊN NHÂN BÙNG NỔ 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0" i="0" u="none" strike="noStrike" cap="none">
                  <a:solidFill>
                    <a:schemeClr val="dk1"/>
                  </a:solidFill>
                  <a:latin typeface="Flamenco"/>
                  <a:ea typeface="Flamenco"/>
                  <a:cs typeface="Flamenco"/>
                  <a:sym typeface="Flamenco"/>
                </a:rPr>
                <a:t>PHONG TRÀO “ ĐỒNG KHỞI”.</a:t>
              </a:r>
              <a:endParaRPr/>
            </a:p>
          </p:txBody>
        </p:sp>
      </p:grpSp>
      <p:cxnSp>
        <p:nvCxnSpPr>
          <p:cNvPr id="198" name="Google Shape;198;p9"/>
          <p:cNvCxnSpPr/>
          <p:nvPr/>
        </p:nvCxnSpPr>
        <p:spPr>
          <a:xfrm>
            <a:off x="546101" y="4363252"/>
            <a:ext cx="0" cy="1617148"/>
          </a:xfrm>
          <a:prstGeom prst="straightConnector1">
            <a:avLst/>
          </a:prstGeom>
          <a:noFill/>
          <a:ln w="76200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99" name="Google Shape;199;p9"/>
          <p:cNvCxnSpPr/>
          <p:nvPr/>
        </p:nvCxnSpPr>
        <p:spPr>
          <a:xfrm rot="10800000">
            <a:off x="527201" y="5961207"/>
            <a:ext cx="837467" cy="1"/>
          </a:xfrm>
          <a:prstGeom prst="straightConnector1">
            <a:avLst/>
          </a:prstGeom>
          <a:noFill/>
          <a:ln w="76200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200" name="Google Shape;200;p9"/>
          <p:cNvGrpSpPr/>
          <p:nvPr/>
        </p:nvGrpSpPr>
        <p:grpSpPr>
          <a:xfrm>
            <a:off x="2031999" y="3806118"/>
            <a:ext cx="7147795" cy="1285492"/>
            <a:chOff x="3563815" y="4769841"/>
            <a:chExt cx="5427785" cy="1040423"/>
          </a:xfrm>
        </p:grpSpPr>
        <p:sp>
          <p:nvSpPr>
            <p:cNvPr id="201" name="Google Shape;201;p9"/>
            <p:cNvSpPr/>
            <p:nvPr/>
          </p:nvSpPr>
          <p:spPr>
            <a:xfrm>
              <a:off x="3707423" y="4922241"/>
              <a:ext cx="5284177" cy="888023"/>
            </a:xfrm>
            <a:prstGeom prst="roundRect">
              <a:avLst>
                <a:gd name="adj" fmla="val 16667"/>
              </a:avLst>
            </a:prstGeom>
            <a:solidFill>
              <a:srgbClr val="833C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Flamenco"/>
                <a:ea typeface="Flamenco"/>
                <a:cs typeface="Flamenco"/>
                <a:sym typeface="Flamenco"/>
              </a:endParaRPr>
            </a:p>
          </p:txBody>
        </p:sp>
        <p:sp>
          <p:nvSpPr>
            <p:cNvPr id="202" name="Google Shape;202;p9"/>
            <p:cNvSpPr/>
            <p:nvPr/>
          </p:nvSpPr>
          <p:spPr>
            <a:xfrm>
              <a:off x="3563815" y="4769841"/>
              <a:ext cx="5284177" cy="888023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0" i="0" u="none" strike="noStrike" cap="none">
                  <a:solidFill>
                    <a:schemeClr val="dk1"/>
                  </a:solidFill>
                  <a:latin typeface="Flamenco"/>
                  <a:ea typeface="Flamenco"/>
                  <a:cs typeface="Flamenco"/>
                  <a:sym typeface="Flamenco"/>
                </a:rPr>
                <a:t>DIỄN BIẾN VÀ Ý NGHĨA 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0" i="0" u="none" strike="noStrike" cap="none">
                  <a:solidFill>
                    <a:schemeClr val="dk1"/>
                  </a:solidFill>
                  <a:latin typeface="Flamenco"/>
                  <a:ea typeface="Flamenco"/>
                  <a:cs typeface="Flamenco"/>
                  <a:sym typeface="Flamenco"/>
                </a:rPr>
                <a:t>CỦA PHONG TRÀO. </a:t>
              </a:r>
              <a:endParaRPr sz="3200" b="0" i="0" u="none" strike="noStrike" cap="none">
                <a:solidFill>
                  <a:schemeClr val="dk1"/>
                </a:solidFill>
                <a:latin typeface="Flamenco"/>
                <a:ea typeface="Flamenco"/>
                <a:cs typeface="Flamenco"/>
                <a:sym typeface="Flamenco"/>
              </a:endParaRPr>
            </a:p>
          </p:txBody>
        </p:sp>
      </p:grpSp>
      <p:grpSp>
        <p:nvGrpSpPr>
          <p:cNvPr id="203" name="Google Shape;203;p9"/>
          <p:cNvGrpSpPr/>
          <p:nvPr/>
        </p:nvGrpSpPr>
        <p:grpSpPr>
          <a:xfrm>
            <a:off x="1313227" y="3994416"/>
            <a:ext cx="648432" cy="685082"/>
            <a:chOff x="2868490" y="2990983"/>
            <a:chExt cx="648432" cy="624855"/>
          </a:xfrm>
        </p:grpSpPr>
        <p:sp>
          <p:nvSpPr>
            <p:cNvPr id="204" name="Google Shape;204;p9"/>
            <p:cNvSpPr/>
            <p:nvPr/>
          </p:nvSpPr>
          <p:spPr>
            <a:xfrm>
              <a:off x="2938827" y="3037743"/>
              <a:ext cx="578095" cy="578095"/>
            </a:xfrm>
            <a:prstGeom prst="ellipse">
              <a:avLst/>
            </a:prstGeom>
            <a:solidFill>
              <a:srgbClr val="833C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Flamenco"/>
                <a:ea typeface="Flamenco"/>
                <a:cs typeface="Flamenco"/>
                <a:sym typeface="Flamenco"/>
              </a:endParaRPr>
            </a:p>
          </p:txBody>
        </p:sp>
        <p:sp>
          <p:nvSpPr>
            <p:cNvPr id="205" name="Google Shape;205;p9"/>
            <p:cNvSpPr/>
            <p:nvPr/>
          </p:nvSpPr>
          <p:spPr>
            <a:xfrm>
              <a:off x="2868490" y="2990983"/>
              <a:ext cx="578095" cy="578095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 b="0" i="0" u="none" strike="noStrike" cap="none">
                  <a:solidFill>
                    <a:schemeClr val="dk1"/>
                  </a:solidFill>
                  <a:latin typeface="Flamenco"/>
                  <a:ea typeface="Flamenco"/>
                  <a:cs typeface="Flamenco"/>
                  <a:sym typeface="Flamenco"/>
                </a:rPr>
                <a:t>2</a:t>
              </a:r>
              <a:endParaRPr/>
            </a:p>
          </p:txBody>
        </p:sp>
      </p:grpSp>
      <p:grpSp>
        <p:nvGrpSpPr>
          <p:cNvPr id="206" name="Google Shape;206;p9"/>
          <p:cNvGrpSpPr/>
          <p:nvPr/>
        </p:nvGrpSpPr>
        <p:grpSpPr>
          <a:xfrm>
            <a:off x="2032001" y="5308600"/>
            <a:ext cx="7147795" cy="1285492"/>
            <a:chOff x="3563815" y="4769841"/>
            <a:chExt cx="5427785" cy="1040423"/>
          </a:xfrm>
        </p:grpSpPr>
        <p:sp>
          <p:nvSpPr>
            <p:cNvPr id="207" name="Google Shape;207;p9"/>
            <p:cNvSpPr/>
            <p:nvPr/>
          </p:nvSpPr>
          <p:spPr>
            <a:xfrm>
              <a:off x="3707423" y="4922241"/>
              <a:ext cx="5284177" cy="888023"/>
            </a:xfrm>
            <a:prstGeom prst="roundRect">
              <a:avLst>
                <a:gd name="adj" fmla="val 16667"/>
              </a:avLst>
            </a:prstGeom>
            <a:solidFill>
              <a:srgbClr val="833C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Flamenco"/>
                <a:ea typeface="Flamenco"/>
                <a:cs typeface="Flamenco"/>
                <a:sym typeface="Flamenco"/>
              </a:endParaRPr>
            </a:p>
          </p:txBody>
        </p:sp>
        <p:sp>
          <p:nvSpPr>
            <p:cNvPr id="208" name="Google Shape;208;p9"/>
            <p:cNvSpPr/>
            <p:nvPr/>
          </p:nvSpPr>
          <p:spPr>
            <a:xfrm>
              <a:off x="3563815" y="4769841"/>
              <a:ext cx="5284177" cy="888023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0" i="0" u="none" strike="noStrike" cap="none">
                  <a:solidFill>
                    <a:schemeClr val="dk1"/>
                  </a:solidFill>
                  <a:latin typeface="Flamenco"/>
                  <a:ea typeface="Flamenco"/>
                  <a:cs typeface="Flamenco"/>
                  <a:sym typeface="Flamenco"/>
                </a:rPr>
                <a:t>Ý NGHĨA CỦA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0" i="0" u="none" strike="noStrike" cap="none">
                  <a:solidFill>
                    <a:schemeClr val="dk1"/>
                  </a:solidFill>
                  <a:latin typeface="Flamenco"/>
                  <a:ea typeface="Flamenco"/>
                  <a:cs typeface="Flamenco"/>
                  <a:sym typeface="Flamenco"/>
                </a:rPr>
                <a:t>PHONG TRÀO “ĐỒNG KHỞI”</a:t>
              </a:r>
              <a:endParaRPr sz="3200" b="0" i="0" u="none" strike="noStrike" cap="none">
                <a:solidFill>
                  <a:schemeClr val="dk1"/>
                </a:solidFill>
                <a:latin typeface="Flamenco"/>
                <a:ea typeface="Flamenco"/>
                <a:cs typeface="Flamenco"/>
                <a:sym typeface="Flamenco"/>
              </a:endParaRPr>
            </a:p>
          </p:txBody>
        </p:sp>
      </p:grpSp>
      <p:grpSp>
        <p:nvGrpSpPr>
          <p:cNvPr id="209" name="Google Shape;209;p9"/>
          <p:cNvGrpSpPr/>
          <p:nvPr/>
        </p:nvGrpSpPr>
        <p:grpSpPr>
          <a:xfrm>
            <a:off x="1333221" y="5625192"/>
            <a:ext cx="648432" cy="685082"/>
            <a:chOff x="2868490" y="2990983"/>
            <a:chExt cx="648432" cy="624855"/>
          </a:xfrm>
        </p:grpSpPr>
        <p:sp>
          <p:nvSpPr>
            <p:cNvPr id="210" name="Google Shape;210;p9"/>
            <p:cNvSpPr/>
            <p:nvPr/>
          </p:nvSpPr>
          <p:spPr>
            <a:xfrm>
              <a:off x="2938827" y="3037743"/>
              <a:ext cx="578095" cy="578095"/>
            </a:xfrm>
            <a:prstGeom prst="ellipse">
              <a:avLst/>
            </a:prstGeom>
            <a:solidFill>
              <a:srgbClr val="833C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Flamenco"/>
                <a:ea typeface="Flamenco"/>
                <a:cs typeface="Flamenco"/>
                <a:sym typeface="Flamenco"/>
              </a:endParaRPr>
            </a:p>
          </p:txBody>
        </p:sp>
        <p:sp>
          <p:nvSpPr>
            <p:cNvPr id="211" name="Google Shape;211;p9"/>
            <p:cNvSpPr/>
            <p:nvPr/>
          </p:nvSpPr>
          <p:spPr>
            <a:xfrm>
              <a:off x="2868490" y="2990983"/>
              <a:ext cx="578095" cy="578095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 b="0" i="0" u="none" strike="noStrike" cap="none">
                  <a:solidFill>
                    <a:schemeClr val="dk1"/>
                  </a:solidFill>
                  <a:latin typeface="Flamenco"/>
                  <a:ea typeface="Flamenco"/>
                  <a:cs typeface="Flamenco"/>
                  <a:sym typeface="Flamenco"/>
                </a:rPr>
                <a:t>3</a:t>
              </a:r>
              <a:endParaRPr sz="4000" b="0" i="0" u="none" strike="noStrike" cap="none">
                <a:solidFill>
                  <a:schemeClr val="dk1"/>
                </a:solidFill>
                <a:latin typeface="Flamenco"/>
                <a:ea typeface="Flamenco"/>
                <a:cs typeface="Flamenco"/>
                <a:sym typeface="Flamenco"/>
              </a:endParaRPr>
            </a:p>
          </p:txBody>
        </p:sp>
      </p:grpSp>
      <p:pic>
        <p:nvPicPr>
          <p:cNvPr id="212" name="Google Shape;212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453031">
            <a:off x="9118780" y="3604997"/>
            <a:ext cx="3166953" cy="32611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15697" y="1171471"/>
            <a:ext cx="12823394" cy="451505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8" name="Google Shape;218;p10"/>
          <p:cNvGrpSpPr/>
          <p:nvPr/>
        </p:nvGrpSpPr>
        <p:grpSpPr>
          <a:xfrm>
            <a:off x="5226049" y="794748"/>
            <a:ext cx="3489156" cy="1739900"/>
            <a:chOff x="5226049" y="794748"/>
            <a:chExt cx="3489156" cy="1739900"/>
          </a:xfrm>
        </p:grpSpPr>
        <p:sp>
          <p:nvSpPr>
            <p:cNvPr id="219" name="Google Shape;219;p10"/>
            <p:cNvSpPr/>
            <p:nvPr/>
          </p:nvSpPr>
          <p:spPr>
            <a:xfrm>
              <a:off x="5226049" y="794748"/>
              <a:ext cx="1739900" cy="1739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" name="Google Shape;220;p10"/>
            <p:cNvSpPr txBox="1"/>
            <p:nvPr/>
          </p:nvSpPr>
          <p:spPr>
            <a:xfrm>
              <a:off x="5719688" y="1156866"/>
              <a:ext cx="2995517" cy="10156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000" b="1" i="0" u="none" strike="noStrike" cap="none">
                  <a:solidFill>
                    <a:schemeClr val="dk1"/>
                  </a:solidFill>
                  <a:latin typeface="Cookie"/>
                  <a:ea typeface="Cookie"/>
                  <a:cs typeface="Cookie"/>
                  <a:sym typeface="Cookie"/>
                </a:rPr>
                <a:t>1</a:t>
              </a:r>
              <a:endParaRPr sz="6000" b="1">
                <a:solidFill>
                  <a:schemeClr val="dk1"/>
                </a:solidFill>
                <a:latin typeface="Cookie"/>
                <a:ea typeface="Cookie"/>
                <a:cs typeface="Cookie"/>
                <a:sym typeface="Cookie"/>
              </a:endParaRPr>
            </a:p>
          </p:txBody>
        </p:sp>
      </p:grpSp>
      <p:sp>
        <p:nvSpPr>
          <p:cNvPr id="221" name="Google Shape;221;p10"/>
          <p:cNvSpPr txBox="1"/>
          <p:nvPr/>
        </p:nvSpPr>
        <p:spPr>
          <a:xfrm>
            <a:off x="574429" y="2739232"/>
            <a:ext cx="10890741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Tekton" panose="00000400000000000000" pitchFamily="2" charset="0"/>
                <a:ea typeface="Tekton" panose="00000400000000000000" pitchFamily="2" charset="0"/>
                <a:cs typeface="Tekton" panose="00000400000000000000" pitchFamily="2" charset="0"/>
                <a:sym typeface="Cookie"/>
              </a:rPr>
              <a:t>NGUYÊN NHÂN BÙNG NỔ </a:t>
            </a:r>
            <a:endParaRPr dirty="0">
              <a:solidFill>
                <a:schemeClr val="tx1">
                  <a:lumMod val="85000"/>
                  <a:lumOff val="15000"/>
                </a:schemeClr>
              </a:solidFill>
              <a:latin typeface="Tekton" panose="00000400000000000000" pitchFamily="2" charset="0"/>
              <a:ea typeface="Tekton" panose="00000400000000000000" pitchFamily="2" charset="0"/>
              <a:cs typeface="Tekton" panose="00000400000000000000" pitchFamily="2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Tekton" panose="00000400000000000000" pitchFamily="2" charset="0"/>
                <a:ea typeface="Tekton" panose="00000400000000000000" pitchFamily="2" charset="0"/>
                <a:cs typeface="Tekton" panose="00000400000000000000" pitchFamily="2" charset="0"/>
                <a:sym typeface="Cookie"/>
              </a:rPr>
              <a:t>PHONG TRÀO “ ĐỒNG KHỞI</a:t>
            </a:r>
            <a:r>
              <a:rPr lang="en-US" sz="5400" b="1" dirty="0">
                <a:solidFill>
                  <a:schemeClr val="lt1"/>
                </a:solidFill>
                <a:latin typeface="Cookie"/>
                <a:ea typeface="Cookie"/>
                <a:cs typeface="Cookie"/>
                <a:sym typeface="Cookie"/>
              </a:rPr>
              <a:t>”.</a:t>
            </a:r>
            <a:endParaRPr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1"/>
          <p:cNvSpPr/>
          <p:nvPr/>
        </p:nvSpPr>
        <p:spPr>
          <a:xfrm>
            <a:off x="3888605" y="4001294"/>
            <a:ext cx="8087495" cy="2712244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Dưới sự tàn sát đẫm máu của Mĩ–Diệm đối với đồng bào miền Nam.</a:t>
            </a:r>
            <a:endParaRPr sz="4400" b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7" name="Google Shape;227;p11"/>
          <p:cNvSpPr/>
          <p:nvPr/>
        </p:nvSpPr>
        <p:spPr>
          <a:xfrm>
            <a:off x="838200" y="144462"/>
            <a:ext cx="9767494" cy="3571082"/>
          </a:xfrm>
          <a:prstGeom prst="cloud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8" name="Google Shape;228;p11">
            <a:hlinkClick r:id="rId3" action="ppaction://hlinksldjump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-406623" y="2362200"/>
            <a:ext cx="4541236" cy="4718628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11"/>
          <p:cNvSpPr/>
          <p:nvPr/>
        </p:nvSpPr>
        <p:spPr>
          <a:xfrm>
            <a:off x="1863995" y="1206728"/>
            <a:ext cx="8134860" cy="144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Phong</a:t>
            </a:r>
            <a:r>
              <a:rPr lang="en-US" sz="4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trào</a:t>
            </a:r>
            <a:r>
              <a:rPr lang="en-US" sz="4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“</a:t>
            </a:r>
            <a:r>
              <a:rPr lang="en-US" sz="4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Đồng</a:t>
            </a:r>
            <a:r>
              <a:rPr lang="en-US" sz="4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khởi</a:t>
            </a:r>
            <a:r>
              <a:rPr lang="en-US" sz="4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” ở </a:t>
            </a:r>
            <a:r>
              <a:rPr lang="en-US" sz="4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Bến</a:t>
            </a:r>
            <a:r>
              <a:rPr lang="en-US" sz="4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Tre </a:t>
            </a:r>
            <a:r>
              <a:rPr lang="en-US" sz="4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nổ</a:t>
            </a:r>
            <a:r>
              <a:rPr lang="en-US" sz="4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</a:t>
            </a:r>
            <a:r>
              <a:rPr lang="en-US" sz="4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trong</a:t>
            </a:r>
            <a:r>
              <a:rPr lang="en-US" sz="4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hoàn</a:t>
            </a:r>
            <a:r>
              <a:rPr lang="en-US" sz="4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cảnh</a:t>
            </a:r>
            <a:r>
              <a:rPr lang="en-US" sz="4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nào</a:t>
            </a:r>
            <a:r>
              <a:rPr lang="en-US" sz="4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</a:t>
            </a:r>
            <a:endParaRPr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1133</Words>
  <Application>Microsoft Office PowerPoint</Application>
  <PresentationFormat>Widescreen</PresentationFormat>
  <Paragraphs>131</Paragraphs>
  <Slides>37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7" baseType="lpstr">
      <vt:lpstr>Arial</vt:lpstr>
      <vt:lpstr>Cookie</vt:lpstr>
      <vt:lpstr>Flamenco</vt:lpstr>
      <vt:lpstr>Calibri</vt:lpstr>
      <vt:lpstr>Times New Roman</vt:lpstr>
      <vt:lpstr>Noto Sans Symbols</vt:lpstr>
      <vt:lpstr>Broadway</vt:lpstr>
      <vt:lpstr>Tekton</vt:lpstr>
      <vt:lpstr>.VnTime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LỊCH SỬ</dc:title>
  <dc:creator>Admin</dc:creator>
  <cp:lastModifiedBy>Admin</cp:lastModifiedBy>
  <cp:revision>10</cp:revision>
  <dcterms:created xsi:type="dcterms:W3CDTF">2022-02-09T16:10:54Z</dcterms:created>
  <dcterms:modified xsi:type="dcterms:W3CDTF">2024-03-23T11:06:21Z</dcterms:modified>
</cp:coreProperties>
</file>