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11452" r:id="rId2"/>
    <p:sldId id="11447" r:id="rId3"/>
    <p:sldId id="11448" r:id="rId4"/>
    <p:sldId id="11434" r:id="rId5"/>
    <p:sldId id="11449" r:id="rId6"/>
    <p:sldId id="11451" r:id="rId7"/>
    <p:sldId id="259" r:id="rId8"/>
    <p:sldId id="11455" r:id="rId9"/>
    <p:sldId id="257" r:id="rId10"/>
    <p:sldId id="11438" r:id="rId11"/>
    <p:sldId id="261" r:id="rId12"/>
    <p:sldId id="11419" r:id="rId13"/>
    <p:sldId id="11456" r:id="rId14"/>
    <p:sldId id="11453" r:id="rId15"/>
    <p:sldId id="7673" r:id="rId16"/>
    <p:sldId id="11454" r:id="rId17"/>
    <p:sldId id="7649" r:id="rId18"/>
    <p:sldId id="284" r:id="rId19"/>
    <p:sldId id="11440" r:id="rId20"/>
    <p:sldId id="11441" r:id="rId21"/>
    <p:sldId id="7653" r:id="rId22"/>
    <p:sldId id="7654" r:id="rId23"/>
    <p:sldId id="11442" r:id="rId24"/>
    <p:sldId id="11443" r:id="rId25"/>
    <p:sldId id="11444" r:id="rId26"/>
    <p:sldId id="7664" r:id="rId27"/>
    <p:sldId id="7658" r:id="rId28"/>
    <p:sldId id="11445" r:id="rId29"/>
    <p:sldId id="7665" r:id="rId30"/>
    <p:sldId id="7662" r:id="rId31"/>
    <p:sldId id="11446" r:id="rId32"/>
    <p:sldId id="7666" r:id="rId33"/>
    <p:sldId id="7671" r:id="rId34"/>
    <p:sldId id="11457" r:id="rId35"/>
  </p:sldIdLst>
  <p:sldSz cx="12192000" cy="6858000"/>
  <p:notesSz cx="6858000" cy="9144000"/>
  <p:embeddedFontLst>
    <p:embeddedFont>
      <p:font typeface="等线" panose="02010600030101010101" pitchFamily="2" charset="-122"/>
      <p:regular r:id="rId37"/>
      <p:bold r:id="rId38"/>
    </p:embeddedFont>
    <p:embeddedFont>
      <p:font typeface="等线 Light" panose="02010600030101010101" pitchFamily="2" charset="-122"/>
      <p:regular r:id="rId39"/>
    </p:embeddedFont>
    <p:embeddedFont>
      <p:font typeface="Cambria Math" panose="02040503050406030204" pitchFamily="18" charset="0"/>
      <p:regular r:id="rId40"/>
    </p:embeddedFont>
    <p:embeddedFont>
      <p:font typeface="iCiel Soup of Justice" pitchFamily="2" charset="0"/>
      <p:regular r:id="rId41"/>
    </p:embeddedFont>
    <p:embeddedFont>
      <p:font typeface="UTM American Sans" panose="02040603050506020204" pitchFamily="18" charset="0"/>
      <p:regular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UTM Cookies" panose="02040603050506020204" pitchFamily="18" charset="0"/>
      <p:regular r:id="rId47"/>
    </p:embeddedFont>
    <p:embeddedFont>
      <p:font typeface="UTM Flamenco" panose="02040603050506020204" pitchFamily="18" charset="0"/>
      <p:regular r:id="rId48"/>
    </p:embeddedFont>
    <p:embeddedFont>
      <p:font typeface="UTM God's Word" panose="02040603050506020204" pitchFamily="18" charset="0"/>
      <p:regular r:id="rId49"/>
      <p:bold r:id="rId50"/>
      <p:italic r:id="rId51"/>
      <p:boldItalic r:id="rId52"/>
    </p:embeddedFont>
    <p:embeddedFont>
      <p:font typeface="UTM Guanine" panose="02040603050506020204" pitchFamily="18" charset="0"/>
      <p:regular r:id="rId53"/>
    </p:embeddedFont>
    <p:embeddedFont>
      <p:font typeface="UTM Showcard" panose="02040603050506020204" pitchFamily="18" charset="0"/>
      <p:regular r:id="rId5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00"/>
    <a:srgbClr val="E52314"/>
    <a:srgbClr val="B9EDFF"/>
    <a:srgbClr val="9CCEE2"/>
    <a:srgbClr val="FFFFCF"/>
    <a:srgbClr val="5A3232"/>
    <a:srgbClr val="406D9E"/>
    <a:srgbClr val="000000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90110" autoAdjust="0"/>
  </p:normalViewPr>
  <p:slideViewPr>
    <p:cSldViewPr snapToGrid="0">
      <p:cViewPr>
        <p:scale>
          <a:sx n="25" d="100"/>
          <a:sy n="25" d="100"/>
        </p:scale>
        <p:origin x="1784" y="86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https://ibaotu.com/sucai/19453204.html, https://ibaotu.com/sucai/19451470.html, https://ibaotu.com/sucai/18395015.html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https://ibaotu.com/sucai/17866500.html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摄影图：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https://ibaotu.com/sucai/18240402.html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32.png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32.png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9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microsoft.com/office/2007/relationships/hdphoto" Target="../media/hdphoto4.wdp"/><Relationship Id="rId4" Type="http://schemas.openxmlformats.org/officeDocument/2006/relationships/image" Target="../media/image26.jpe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6.wdp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microsoft.com/office/2007/relationships/hdphoto" Target="../media/hdphoto5.wdp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microsoft.com/office/2007/relationships/hdphoto" Target="../media/hdphoto4.wdp"/><Relationship Id="rId4" Type="http://schemas.openxmlformats.org/officeDocument/2006/relationships/image" Target="../media/image26.jpe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microsoft.com/office/2007/relationships/hdphoto" Target="../media/hdphoto5.wdp"/><Relationship Id="rId9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12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microsoft.com/office/2007/relationships/hdphoto" Target="../media/hdphoto4.wdp"/><Relationship Id="rId4" Type="http://schemas.openxmlformats.org/officeDocument/2006/relationships/image" Target="../media/image26.jpeg"/><Relationship Id="rId9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444" y="2233905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836E1E-1DF0-4FB0-819B-019BE1EB752C}"/>
              </a:ext>
            </a:extLst>
          </p:cNvPr>
          <p:cNvGrpSpPr/>
          <p:nvPr/>
        </p:nvGrpSpPr>
        <p:grpSpPr>
          <a:xfrm>
            <a:off x="143243" y="371857"/>
            <a:ext cx="9060713" cy="1910613"/>
            <a:chOff x="2421233" y="2023846"/>
            <a:chExt cx="9060713" cy="1910613"/>
          </a:xfrm>
        </p:grpSpPr>
        <p:sp>
          <p:nvSpPr>
            <p:cNvPr id="7" name="文本框 15">
              <a:extLst>
                <a:ext uri="{FF2B5EF4-FFF2-40B4-BE49-F238E27FC236}">
                  <a16:creationId xmlns:a16="http://schemas.microsoft.com/office/drawing/2014/main" id="{2DF2BE95-10FA-4D73-81E3-EB63A4BAC531}"/>
                </a:ext>
              </a:extLst>
            </p:cNvPr>
            <p:cNvSpPr txBox="1"/>
            <p:nvPr/>
          </p:nvSpPr>
          <p:spPr>
            <a:xfrm>
              <a:off x="2485572" y="2072411"/>
              <a:ext cx="899637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vi-VN" altLang="zh-CN" sz="11500">
                  <a:solidFill>
                    <a:srgbClr val="00206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TOÁN - LỚP 5</a:t>
              </a:r>
              <a:endParaRPr lang="zh-CN" altLang="en-US" sz="11500" dirty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15">
              <a:extLst>
                <a:ext uri="{FF2B5EF4-FFF2-40B4-BE49-F238E27FC236}">
                  <a16:creationId xmlns:a16="http://schemas.microsoft.com/office/drawing/2014/main" id="{A02A9DA8-3CAF-47BA-9D8F-7200B108E5AF}"/>
                </a:ext>
              </a:extLst>
            </p:cNvPr>
            <p:cNvSpPr txBox="1"/>
            <p:nvPr/>
          </p:nvSpPr>
          <p:spPr>
            <a:xfrm>
              <a:off x="2421233" y="2023846"/>
              <a:ext cx="899637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vi-VN" altLang="zh-CN" sz="11500">
                  <a:solidFill>
                    <a:srgbClr val="FEB02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ea typeface="inpin heiti" panose="00000500000000000000" pitchFamily="2" charset="-122"/>
                  <a:sym typeface="inpin heiti" panose="00000500000000000000" pitchFamily="2" charset="-122"/>
                </a:rPr>
                <a:t>TOÁN - LỚP 5</a:t>
              </a:r>
              <a:endParaRPr lang="zh-CN" altLang="en-US" sz="11500" dirty="0">
                <a:solidFill>
                  <a:srgbClr val="FEB02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51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1.03606 0.00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ENTICHHINHTRON">
            <a:hlinkClick r:id="" action="ppaction://media"/>
            <a:extLst>
              <a:ext uri="{FF2B5EF4-FFF2-40B4-BE49-F238E27FC236}">
                <a16:creationId xmlns:a16="http://schemas.microsoft.com/office/drawing/2014/main" id="{DCA917F1-7FD3-43F0-8408-DDA78B7F2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63C39D7-29CE-4F40-BF8A-963C094AB7B3}"/>
              </a:ext>
            </a:extLst>
          </p:cNvPr>
          <p:cNvSpPr/>
          <p:nvPr/>
        </p:nvSpPr>
        <p:spPr>
          <a:xfrm>
            <a:off x="3450083" y="246308"/>
            <a:ext cx="52918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GHI NHỚ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766565" y="2558830"/>
            <a:ext cx="6096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S = r x r x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S là diện tích hình tròn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r là bán kính hình tròn</a:t>
            </a: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Tính diện tích hình tròn có bán kính là 2dm</a:t>
            </a:r>
            <a:endParaRPr lang="en-US" altLang="en-US" sz="2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Ví dụ: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B2A3E5-761E-458F-A8EF-2398592E9C51}"/>
                  </a:ext>
                </a:extLst>
              </p:cNvPr>
              <p:cNvSpPr txBox="1"/>
              <p:nvPr/>
            </p:nvSpPr>
            <p:spPr>
              <a:xfrm>
                <a:off x="1360802" y="2738306"/>
                <a:ext cx="9470395" cy="48936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vi-VN" altLang="en-US" sz="4800" b="1">
                    <a:solidFill>
                      <a:srgbClr val="E5231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vi-VN" altLang="en-US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Diện tích của hình tròn là  :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2 x 2 x 3,14 = 12,56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48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altLang="en-US" sz="48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dm</m:t>
                        </m:r>
                      </m:e>
                      <m:sup>
                        <m:r>
                          <a:rPr lang="vi-VN" altLang="en-US" sz="4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>
                  <a:spcBef>
                    <a:spcPct val="0"/>
                  </a:spcBef>
                </a:pPr>
                <a:r>
                  <a:rPr lang="vi-VN" altLang="en-US" sz="48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Đáp số: 12,56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altLang="en-US" sz="48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vi-VN" altLang="en-US" sz="48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dm</m:t>
                        </m:r>
                      </m:e>
                      <m:sup>
                        <m:r>
                          <a:rPr lang="vi-VN" altLang="en-US" sz="4800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altLang="en-US" sz="4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vi-VN" altLang="en-US" sz="4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endParaRPr lang="en-US" altLang="en-US" sz="4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8B2A3E5-761E-458F-A8EF-2398592E9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802" y="2738306"/>
                <a:ext cx="9470395" cy="4893647"/>
              </a:xfrm>
              <a:prstGeom prst="rect">
                <a:avLst/>
              </a:prstGeom>
              <a:blipFill>
                <a:blip r:embed="rId3"/>
                <a:stretch>
                  <a:fillRect t="-3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951343" y="1096233"/>
            <a:ext cx="61398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VẬN DỤNG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345E-7C3A-4C4F-B5A1-75CC586E1B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65B048-B381-4098-80FA-D4E91077D6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DB49D075-3C5B-4083-97FD-58607DB66E15}"/>
              </a:ext>
            </a:extLst>
          </p:cNvPr>
          <p:cNvSpPr/>
          <p:nvPr/>
        </p:nvSpPr>
        <p:spPr>
          <a:xfrm>
            <a:off x="1124598" y="-2415199"/>
            <a:ext cx="13906500" cy="8656637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824CABEB-F6B3-4384-88F8-B84E4D89E508}"/>
              </a:ext>
            </a:extLst>
          </p:cNvPr>
          <p:cNvSpPr/>
          <p:nvPr/>
        </p:nvSpPr>
        <p:spPr>
          <a:xfrm>
            <a:off x="1524000" y="-2593180"/>
            <a:ext cx="13906500" cy="8656637"/>
          </a:xfrm>
          <a:prstGeom prst="irregularSeal1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3FCDBAA5-6E3A-4316-A539-D0D34873F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005" y="1279330"/>
            <a:ext cx="8209300" cy="67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8652D1-92CD-4210-B98D-F34B175E38C9}"/>
              </a:ext>
            </a:extLst>
          </p:cNvPr>
          <p:cNvSpPr/>
          <p:nvPr/>
        </p:nvSpPr>
        <p:spPr>
          <a:xfrm>
            <a:off x="3855700" y="-42486"/>
            <a:ext cx="820930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cap="none" spc="0">
                <a:ln w="381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0"/>
              </a:rPr>
              <a:t>ĐÁNH BAY COVID</a:t>
            </a:r>
          </a:p>
          <a:p>
            <a:pPr algn="ctr"/>
            <a:r>
              <a:rPr lang="vi-VN" sz="8800" b="1">
                <a:ln w="381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0"/>
              </a:rPr>
              <a:t>VUI ĐẾN TRƯỜNG</a:t>
            </a:r>
            <a:endParaRPr lang="en-US" sz="8800" b="1" cap="none" spc="0">
              <a:ln w="3810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Soup of Justic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38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ACD3A2-4A20-4409-BD92-8B65A856BDB6}"/>
              </a:ext>
            </a:extLst>
          </p:cNvPr>
          <p:cNvGrpSpPr/>
          <p:nvPr/>
        </p:nvGrpSpPr>
        <p:grpSpPr>
          <a:xfrm flipH="1">
            <a:off x="4055793" y="365125"/>
            <a:ext cx="8136206" cy="3603760"/>
            <a:chOff x="-869731" y="1603218"/>
            <a:chExt cx="5155048" cy="276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0C909B-555D-4A20-B963-70DA9805B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BFA445-9400-40A5-8EA4-F45BE5A9B1DD}"/>
                </a:ext>
              </a:extLst>
            </p:cNvPr>
            <p:cNvSpPr txBox="1"/>
            <p:nvPr/>
          </p:nvSpPr>
          <p:spPr>
            <a:xfrm>
              <a:off x="-558906" y="1967574"/>
              <a:ext cx="4533398" cy="177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Luật chơi:</a:t>
              </a:r>
            </a:p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Chúng mình cũng nhau thực hiện các yêu cầu của từng chặn để tiêu diệt Covid-19 để đến trường nhé!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Picture 8" descr="100 Cov19 ideas in 2021 | kartun, ilustrasi, gambar">
            <a:extLst>
              <a:ext uri="{FF2B5EF4-FFF2-40B4-BE49-F238E27FC236}">
                <a16:creationId xmlns:a16="http://schemas.microsoft.com/office/drawing/2014/main" id="{EC3EE5DB-88F5-4867-8309-640AC81CD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28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7023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601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5056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5056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3228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727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4104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888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843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994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413C26-30F6-4F30-A1F3-CC1D148C60C3}"/>
              </a:ext>
            </a:extLst>
          </p:cNvPr>
          <p:cNvGrpSpPr/>
          <p:nvPr/>
        </p:nvGrpSpPr>
        <p:grpSpPr>
          <a:xfrm flipH="1">
            <a:off x="2596229" y="1942750"/>
            <a:ext cx="5155048" cy="2764353"/>
            <a:chOff x="-869731" y="1603218"/>
            <a:chExt cx="5155048" cy="27643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C48F6F-687C-442D-BE94-3A95061A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C6D278-3F4C-421E-B48B-2B4B12010F7E}"/>
                </a:ext>
              </a:extLst>
            </p:cNvPr>
            <p:cNvSpPr txBox="1"/>
            <p:nvPr/>
          </p:nvSpPr>
          <p:spPr>
            <a:xfrm>
              <a:off x="-426785" y="2153608"/>
              <a:ext cx="421639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Chúng mình hãy đánh bay Covid để vui đến trường nhé</a:t>
              </a:r>
              <a:r>
                <a:rPr lang="en-US" sz="3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-121820" y="4115186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82" y="2416242"/>
            <a:ext cx="4189633" cy="4189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6824844" y="4760496"/>
            <a:ext cx="2193315" cy="1808076"/>
          </a:xfrm>
          <a:prstGeom prst="rect">
            <a:avLst/>
          </a:prstGeom>
        </p:spPr>
      </p:pic>
      <p:pic>
        <p:nvPicPr>
          <p:cNvPr id="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D21E43C1-E733-41C3-AFBB-75618C64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-242813" y="4254490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7" y="1709948"/>
            <a:ext cx="3071333" cy="3071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2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59 -0.01296 L 0.10859 -0.01296 C 0.11614 -0.01852 0.12474 -0.0213 0.13151 -0.02963 C 0.13802 -0.03819 0.147 -0.07384 0.15026 -0.08519 C 0.1556 -0.14213 0.15364 -0.10995 0.14713 -0.21852 C 0.14635 -0.23079 0.14531 -0.22708 0.14297 -0.23519 C 0.14245 -0.23704 0.14193 -0.24074 0.14193 -0.24074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33A4AB-09FB-498B-BFE0-883899846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23" y="1224233"/>
            <a:ext cx="10733553" cy="4409534"/>
          </a:xfrm>
          <a:prstGeom prst="roundRect">
            <a:avLst>
              <a:gd name="adj" fmla="val 35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707726" y="3678535"/>
            <a:ext cx="546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771476" y="3678535"/>
            <a:ext cx="546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835226" y="367853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8183057" y="3678535"/>
            <a:ext cx="1455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78,5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2E4839-4747-47B3-9BDE-FE8671B8898D}"/>
              </a:ext>
            </a:extLst>
          </p:cNvPr>
          <p:cNvSpPr/>
          <p:nvPr/>
        </p:nvSpPr>
        <p:spPr>
          <a:xfrm>
            <a:off x="8132257" y="4551065"/>
            <a:ext cx="1455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78,5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375224-93CA-4D57-A71E-C63C7591B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71" y="1239534"/>
            <a:ext cx="11239257" cy="4378931"/>
          </a:xfrm>
          <a:prstGeom prst="roundRect">
            <a:avLst>
              <a:gd name="adj" fmla="val 599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380715" y="3576935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444465" y="3576935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835226" y="357693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821649" y="3576935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8A4F10-441A-48F2-BBFE-EEBAA90671C1}"/>
              </a:ext>
            </a:extLst>
          </p:cNvPr>
          <p:cNvSpPr/>
          <p:nvPr/>
        </p:nvSpPr>
        <p:spPr>
          <a:xfrm>
            <a:off x="7750528" y="4425902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9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522536" y="1096233"/>
            <a:ext cx="69974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KHỞI ĐỘNG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07F7FF-E3EC-47F0-86DF-97D58F6C6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21" y="1239534"/>
            <a:ext cx="11288062" cy="4378931"/>
          </a:xfrm>
          <a:prstGeom prst="roundRect">
            <a:avLst>
              <a:gd name="adj" fmla="val 57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379913" y="3576935"/>
            <a:ext cx="1202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443663" y="3576935"/>
            <a:ext cx="1202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835226" y="357693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8050880" y="3576935"/>
            <a:ext cx="1903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1,1304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1B3A6-3602-47E1-B01B-8140D6C5D56D}"/>
              </a:ext>
            </a:extLst>
          </p:cNvPr>
          <p:cNvSpPr/>
          <p:nvPr/>
        </p:nvSpPr>
        <p:spPr>
          <a:xfrm>
            <a:off x="4316153" y="1916090"/>
            <a:ext cx="1202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13FEE9-9BB4-4606-8C4C-607795416186}"/>
              </a:ext>
            </a:extLst>
          </p:cNvPr>
          <p:cNvSpPr/>
          <p:nvPr/>
        </p:nvSpPr>
        <p:spPr>
          <a:xfrm>
            <a:off x="7959440" y="4469785"/>
            <a:ext cx="1903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1,1304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1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Chiến thắng Covid</a:t>
              </a: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1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1148851" y="2797853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6DCBA9-C5C8-48B9-BBF3-6C6350674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7" y="1709948"/>
            <a:ext cx="3071333" cy="30713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8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72 -0.09861 L -0.03372 -0.09861 C -0.03763 -0.10185 -0.04167 -0.10394 -0.04518 -0.10787 C -0.05508 -0.11898 -0.05195 -0.13588 -0.05351 -0.15602 C -0.05325 -0.19815 -0.05312 -0.24005 -0.05247 -0.28194 C -0.05234 -0.29491 -0.05039 -0.29491 -0.04726 -0.30787 C -0.04648 -0.31157 -0.04518 -0.31898 -0.04518 -0.31898 C -0.04375 -0.34537 -0.04557 -0.33472 -0.03685 -0.36343 C -0.03437 -0.37199 -0.03138 -0.38843 -0.02435 -0.3912 C -0.01875 -0.39352 -0.00195 -0.39583 0.00482 -0.39676 C 0.00716 -0.39815 0.00964 -0.39954 0.01211 -0.40046 C 0.02526 -0.40556 0.04232 -0.40116 0.05378 -0.40046 C 0.07331 -0.3963 0.07917 -0.39653 0.10065 -0.3838 C 0.10586 -0.38079 0.11094 -0.37685 0.11628 -0.37454 C 0.11901 -0.37338 0.12188 -0.37245 0.12461 -0.37083 C 0.12813 -0.36875 0.13138 -0.36505 0.13503 -0.36343 C 0.13867 -0.36181 0.14258 -0.36227 0.14649 -0.36157 C 0.15625 -0.35741 0.15977 -0.35509 0.17149 -0.35417 C 0.18255 -0.35347 0.19362 -0.35417 0.20482 -0.35417 " pathEditMode="relative" ptsTypes="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EE2E20-3850-40E0-9C2D-FF9E6AC03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" y="545944"/>
            <a:ext cx="10952480" cy="5766112"/>
          </a:xfrm>
          <a:prstGeom prst="roundRect">
            <a:avLst>
              <a:gd name="adj" fmla="val 468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672460" y="4520585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261686" y="4511040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4924510" y="4490105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583520" y="4520585"/>
            <a:ext cx="1903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113,04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1B3A6-3602-47E1-B01B-8140D6C5D56D}"/>
              </a:ext>
            </a:extLst>
          </p:cNvPr>
          <p:cNvSpPr/>
          <p:nvPr/>
        </p:nvSpPr>
        <p:spPr>
          <a:xfrm>
            <a:off x="1619561" y="2811818"/>
            <a:ext cx="723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1BF6DD-1007-44B5-8D84-0A6FFC0D8C4E}"/>
              </a:ext>
            </a:extLst>
          </p:cNvPr>
          <p:cNvSpPr/>
          <p:nvPr/>
        </p:nvSpPr>
        <p:spPr>
          <a:xfrm>
            <a:off x="3434811" y="2811818"/>
            <a:ext cx="538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E4F326-00F0-451B-8F9F-A8627F603A23}"/>
              </a:ext>
            </a:extLst>
          </p:cNvPr>
          <p:cNvSpPr/>
          <p:nvPr/>
        </p:nvSpPr>
        <p:spPr>
          <a:xfrm>
            <a:off x="5004786" y="2811818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D3BDE7-88FB-4A48-9938-147196F88329}"/>
              </a:ext>
            </a:extLst>
          </p:cNvPr>
          <p:cNvSpPr/>
          <p:nvPr/>
        </p:nvSpPr>
        <p:spPr>
          <a:xfrm>
            <a:off x="7561343" y="5360517"/>
            <a:ext cx="1903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113,04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6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2E69A8-92A4-44E7-AFC2-7992211AD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BEF606-13B3-4DB2-8111-5E4B8B4BFB6F}"/>
              </a:ext>
            </a:extLst>
          </p:cNvPr>
          <p:cNvGrpSpPr/>
          <p:nvPr/>
        </p:nvGrpSpPr>
        <p:grpSpPr>
          <a:xfrm>
            <a:off x="421136" y="568383"/>
            <a:ext cx="11349728" cy="5410200"/>
            <a:chOff x="421136" y="568383"/>
            <a:chExt cx="11349728" cy="5410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22D3AE-CBCF-4E04-BB00-833ABFFA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052"/>
            <a:stretch/>
          </p:blipFill>
          <p:spPr>
            <a:xfrm>
              <a:off x="421136" y="568383"/>
              <a:ext cx="11349727" cy="5410200"/>
            </a:xfrm>
            <a:prstGeom prst="roundRect">
              <a:avLst>
                <a:gd name="adj" fmla="val 4836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0E6F8C-3C04-4F8D-BA7E-4094CC646982}"/>
                </a:ext>
              </a:extLst>
            </p:cNvPr>
            <p:cNvSpPr/>
            <p:nvPr/>
          </p:nvSpPr>
          <p:spPr>
            <a:xfrm>
              <a:off x="11541760" y="5222240"/>
              <a:ext cx="229103" cy="629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9BB4A3E-2161-414C-A1B6-6AC6076DF6B5}"/>
                </a:ext>
              </a:extLst>
            </p:cNvPr>
            <p:cNvSpPr/>
            <p:nvPr/>
          </p:nvSpPr>
          <p:spPr>
            <a:xfrm rot="16200000">
              <a:off x="11018395" y="5393408"/>
              <a:ext cx="184187" cy="986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938F64-7AD8-44C6-A16E-1E586754B820}"/>
                </a:ext>
              </a:extLst>
            </p:cNvPr>
            <p:cNvSpPr/>
            <p:nvPr/>
          </p:nvSpPr>
          <p:spPr>
            <a:xfrm>
              <a:off x="10810875" y="5741687"/>
              <a:ext cx="88900" cy="1054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43388E-B101-4119-A730-80E2757E6E57}"/>
                </a:ext>
              </a:extLst>
            </p:cNvPr>
            <p:cNvSpPr/>
            <p:nvPr/>
          </p:nvSpPr>
          <p:spPr>
            <a:xfrm>
              <a:off x="11460164" y="5741687"/>
              <a:ext cx="310700" cy="2368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403155" y="4214631"/>
            <a:ext cx="1091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562385" y="4226716"/>
            <a:ext cx="1091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520348" y="4226716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372543" y="4214631"/>
            <a:ext cx="2932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40,6944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1B3A6-3602-47E1-B01B-8140D6C5D56D}"/>
              </a:ext>
            </a:extLst>
          </p:cNvPr>
          <p:cNvSpPr/>
          <p:nvPr/>
        </p:nvSpPr>
        <p:spPr>
          <a:xfrm>
            <a:off x="1467276" y="2621318"/>
            <a:ext cx="10278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7,</a:t>
            </a:r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AC3846-70F0-486F-B6DC-E8E39BC46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114" flipH="1">
            <a:off x="-298208" y="4638397"/>
            <a:ext cx="2680372" cy="268037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11BF6DD-1007-44B5-8D84-0A6FFC0D8C4E}"/>
              </a:ext>
            </a:extLst>
          </p:cNvPr>
          <p:cNvSpPr/>
          <p:nvPr/>
        </p:nvSpPr>
        <p:spPr>
          <a:xfrm>
            <a:off x="3434811" y="2621318"/>
            <a:ext cx="538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E4F326-00F0-451B-8F9F-A8627F603A23}"/>
              </a:ext>
            </a:extLst>
          </p:cNvPr>
          <p:cNvSpPr/>
          <p:nvPr/>
        </p:nvSpPr>
        <p:spPr>
          <a:xfrm>
            <a:off x="4894541" y="2621318"/>
            <a:ext cx="1091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3,6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4D735F-61D5-4684-B0FE-7F1655AD029E}"/>
              </a:ext>
            </a:extLst>
          </p:cNvPr>
          <p:cNvSpPr/>
          <p:nvPr/>
        </p:nvSpPr>
        <p:spPr>
          <a:xfrm>
            <a:off x="7383921" y="5096607"/>
            <a:ext cx="2932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40,6944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6" grpId="0"/>
      <p:bldP spid="17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9C1EB3A-31A5-4059-A77C-05F6119DED0F}"/>
              </a:ext>
            </a:extLst>
          </p:cNvPr>
          <p:cNvGrpSpPr/>
          <p:nvPr/>
        </p:nvGrpSpPr>
        <p:grpSpPr>
          <a:xfrm>
            <a:off x="641157" y="581005"/>
            <a:ext cx="10909685" cy="5384956"/>
            <a:chOff x="641157" y="581005"/>
            <a:chExt cx="10909685" cy="53849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A2B049-218C-4095-BD4F-A748D5458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1157" y="581005"/>
              <a:ext cx="10909685" cy="5384956"/>
            </a:xfrm>
            <a:prstGeom prst="roundRect">
              <a:avLst>
                <a:gd name="adj" fmla="val 5582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D13E6-13FB-4832-9D18-17057CC4D08C}"/>
                </a:ext>
              </a:extLst>
            </p:cNvPr>
            <p:cNvSpPr/>
            <p:nvPr/>
          </p:nvSpPr>
          <p:spPr>
            <a:xfrm>
              <a:off x="11267685" y="5209619"/>
              <a:ext cx="229103" cy="629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34869BB-9EFD-4058-ABC8-98AFDE5FFE38}"/>
                </a:ext>
              </a:extLst>
            </p:cNvPr>
            <p:cNvSpPr/>
            <p:nvPr/>
          </p:nvSpPr>
          <p:spPr>
            <a:xfrm rot="16200000">
              <a:off x="10935333" y="5571799"/>
              <a:ext cx="236896" cy="551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A0EBAFE-848A-4CCD-A6A7-649CDF23673C}"/>
                </a:ext>
              </a:extLst>
            </p:cNvPr>
            <p:cNvSpPr/>
            <p:nvPr/>
          </p:nvSpPr>
          <p:spPr>
            <a:xfrm>
              <a:off x="11186089" y="5562600"/>
              <a:ext cx="310699" cy="4033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533704" y="4248189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B79145-BEAC-4585-B1F9-F7C7EBD1DEA5}"/>
              </a:ext>
            </a:extLst>
          </p:cNvPr>
          <p:cNvSpPr/>
          <p:nvPr/>
        </p:nvSpPr>
        <p:spPr>
          <a:xfrm>
            <a:off x="3570579" y="4252692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645353" y="4248189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682228" y="4248189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1B3A6-3602-47E1-B01B-8140D6C5D56D}"/>
              </a:ext>
            </a:extLst>
          </p:cNvPr>
          <p:cNvSpPr/>
          <p:nvPr/>
        </p:nvSpPr>
        <p:spPr>
          <a:xfrm>
            <a:off x="1579460" y="2690802"/>
            <a:ext cx="1189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0,8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1BF6DD-1007-44B5-8D84-0A6FFC0D8C4E}"/>
              </a:ext>
            </a:extLst>
          </p:cNvPr>
          <p:cNvSpPr/>
          <p:nvPr/>
        </p:nvSpPr>
        <p:spPr>
          <a:xfrm>
            <a:off x="3532954" y="2683220"/>
            <a:ext cx="538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2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E4F326-00F0-451B-8F9F-A8627F603A23}"/>
              </a:ext>
            </a:extLst>
          </p:cNvPr>
          <p:cNvSpPr/>
          <p:nvPr/>
        </p:nvSpPr>
        <p:spPr>
          <a:xfrm>
            <a:off x="4949174" y="2674736"/>
            <a:ext cx="1200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25F1A7-FF50-4394-81C6-9BD49D3258A8}"/>
              </a:ext>
            </a:extLst>
          </p:cNvPr>
          <p:cNvSpPr/>
          <p:nvPr/>
        </p:nvSpPr>
        <p:spPr>
          <a:xfrm>
            <a:off x="4771549" y="1050693"/>
            <a:ext cx="1189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0,8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11768E3-B595-4D36-A956-F0CD87EE79DC}"/>
              </a:ext>
            </a:extLst>
          </p:cNvPr>
          <p:cNvSpPr/>
          <p:nvPr/>
        </p:nvSpPr>
        <p:spPr>
          <a:xfrm>
            <a:off x="7682227" y="5062914"/>
            <a:ext cx="23615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0,5024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  <p:bldP spid="12" grpId="0"/>
      <p:bldP spid="16" grpId="0"/>
      <p:bldP spid="17" grpId="0"/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Chiến thắng Covid</a:t>
              </a: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3115076" y="432380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EAD1D5-41CC-4625-9E3A-3385A19BB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4"/>
          <a:stretch/>
        </p:blipFill>
        <p:spPr>
          <a:xfrm>
            <a:off x="5430017" y="306321"/>
            <a:ext cx="2658757" cy="2191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9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79 -0.07037 L 0.12279 -0.07037 C 0.14023 -0.07639 0.14726 -0.07847 0.16445 -0.08518 C 0.19062 -0.0956 0.17305 -0.09051 0.19674 -0.09629 C 0.21055 -0.09398 0.22513 -0.09699 0.23841 -0.08889 C 0.24206 -0.0868 0.27539 -0.04722 0.28307 -0.03148 C 0.29088 -0.01597 0.2957 0.00394 0.30078 0.02222 C 0.30338 0.06806 0.30456 0.07778 0.2987 0.1463 C 0.29818 0.15371 0.29401 0.1588 0.2914 0.16459 C 0.28841 0.17176 0.2845 0.18033 0.27995 0.18496 C 0.275 0.19051 0.2694 0.19445 0.26432 0.2 C 0.2569 0.2081 0.25013 0.21829 0.24258 0.22593 C 0.23138 0.23681 0.22057 0.25093 0.2082 0.25556 C 0.20638 0.25602 0.20469 0.25718 0.20299 0.25741 L 0.05612 0.26852 C 0.03555 0.29884 0.05013 0.27361 0.03737 0.30371 C 0.01992 0.34445 0.02786 0.31875 0.01966 0.34815 C 0.01836 0.36713 0.01771 0.36713 0.01966 0.39074 C 0.02044 0.4 0.02044 0.39954 0.02279 0.40347 " pathEditMode="relative" ptsTypes="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F19E6B-1ECD-49DE-A746-0315306708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5493"/>
          <a:stretch/>
        </p:blipFill>
        <p:spPr>
          <a:xfrm>
            <a:off x="696368" y="2984500"/>
            <a:ext cx="10780551" cy="2935200"/>
          </a:xfrm>
          <a:prstGeom prst="roundRect">
            <a:avLst>
              <a:gd name="adj" fmla="val 435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81E6D43-C72C-47F0-BA17-B5639C9DD138}"/>
              </a:ext>
            </a:extLst>
          </p:cNvPr>
          <p:cNvSpPr/>
          <p:nvPr/>
        </p:nvSpPr>
        <p:spPr>
          <a:xfrm>
            <a:off x="5050574" y="3966170"/>
            <a:ext cx="1274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3,14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329F3-6DDE-4886-8928-283A45BA7FC4}"/>
              </a:ext>
            </a:extLst>
          </p:cNvPr>
          <p:cNvSpPr/>
          <p:nvPr/>
        </p:nvSpPr>
        <p:spPr>
          <a:xfrm>
            <a:off x="1067110" y="3966170"/>
            <a:ext cx="1119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CC4BB2-0FEE-463F-B6A7-ADDF423D3D1D}"/>
              </a:ext>
            </a:extLst>
          </p:cNvPr>
          <p:cNvSpPr/>
          <p:nvPr/>
        </p:nvSpPr>
        <p:spPr>
          <a:xfrm>
            <a:off x="7249446" y="3899626"/>
            <a:ext cx="2236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6358,5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C0DF7D-131C-433B-AA3E-4BF179BE0C10}"/>
              </a:ext>
            </a:extLst>
          </p:cNvPr>
          <p:cNvSpPr/>
          <p:nvPr/>
        </p:nvSpPr>
        <p:spPr>
          <a:xfrm>
            <a:off x="3131326" y="3966170"/>
            <a:ext cx="1119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4,5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E9DE63-C3C9-4BFF-BD94-EDE99C5DBA34}"/>
              </a:ext>
            </a:extLst>
          </p:cNvPr>
          <p:cNvSpPr/>
          <p:nvPr/>
        </p:nvSpPr>
        <p:spPr>
          <a:xfrm>
            <a:off x="7249446" y="4971510"/>
            <a:ext cx="22365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6358,5</a:t>
            </a:r>
            <a:endParaRPr lang="en-US" sz="5400" b="1" cap="none" spc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53430A-7004-4B7C-AF8E-C49A394E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4507"/>
          <a:stretch/>
        </p:blipFill>
        <p:spPr>
          <a:xfrm>
            <a:off x="696367" y="263270"/>
            <a:ext cx="10780551" cy="2449756"/>
          </a:xfrm>
          <a:prstGeom prst="roundRect">
            <a:avLst>
              <a:gd name="adj" fmla="val 435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07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55794" y="365125"/>
            <a:ext cx="4351339" cy="1918787"/>
            <a:chOff x="-869731" y="1603218"/>
            <a:chExt cx="5155048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444992" y="2180250"/>
              <a:ext cx="42163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Chiến thắng Covid</a:t>
              </a: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1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chu vi</a:t>
            </a:r>
            <a:r>
              <a:rPr lang="vi-VN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 hình tròn </a:t>
            </a:r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UTM Avo" panose="0204060305050602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3381046" y="2925849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141F44-7555-48E4-AF11-42D5BC126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15" y="4332049"/>
            <a:ext cx="2688551" cy="2688551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3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0.09931 L 0.01654 0.09931 C 0.05 0.14838 0.03034 0.12315 0.06862 0.16412 C 0.07058 0.1662 0.07761 0.17477 0.08112 0.17708 C 0.08347 0.17847 0.08594 0.17963 0.08842 0.18079 L 0.10925 0.19005 C 0.11472 0.19236 0.12019 0.19699 0.12592 0.19745 L 0.18737 0.20116 C 0.203 0.19838 0.2323 0.20393 0.25092 0.18634 C 0.253 0.18403 0.25508 0.18125 0.25717 0.17893 C 0.25847 0.1669 0.25677 0.17106 0.26237 0.16412 C 0.26328 0.16273 0.26433 0.16134 0.2655 0.16042 C 0.26641 0.15949 0.26862 0.15856 0.26862 0.15856 " pathEditMode="relative" ptsTypes="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12A74-87D7-4C90-BC53-A5C1A40B9585}"/>
              </a:ext>
            </a:extLst>
          </p:cNvPr>
          <p:cNvSpPr/>
          <p:nvPr/>
        </p:nvSpPr>
        <p:spPr>
          <a:xfrm>
            <a:off x="749300" y="393700"/>
            <a:ext cx="10668000" cy="1816100"/>
          </a:xfrm>
          <a:prstGeom prst="roundRect">
            <a:avLst>
              <a:gd name="adj" fmla="val 11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57DFF-8EF1-431D-ABB5-EADC2A00C5B6}"/>
              </a:ext>
            </a:extLst>
          </p:cNvPr>
          <p:cNvSpPr txBox="1"/>
          <p:nvPr/>
        </p:nvSpPr>
        <p:spPr>
          <a:xfrm>
            <a:off x="1525270" y="435757"/>
            <a:ext cx="91414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od's Word" panose="02040603050506020204" pitchFamily="18" charset="0"/>
                <a:cs typeface="Times New Roman" panose="02020603050405020304" pitchFamily="18" charset="0"/>
              </a:rPr>
              <a:t>Muốn tính diện tích hình tròn, chúng mình làm sao?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8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od's Wo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F3C61D-4646-4F56-80B7-A8B203A48DC1}"/>
              </a:ext>
            </a:extLst>
          </p:cNvPr>
          <p:cNvSpPr/>
          <p:nvPr/>
        </p:nvSpPr>
        <p:spPr>
          <a:xfrm>
            <a:off x="761999" y="2520949"/>
            <a:ext cx="10668000" cy="3901293"/>
          </a:xfrm>
          <a:prstGeom prst="roundRect">
            <a:avLst>
              <a:gd name="adj" fmla="val 11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0C90E8-4D8C-464B-9ED3-5C8F0A0D5ED0}"/>
              </a:ext>
            </a:extLst>
          </p:cNvPr>
          <p:cNvSpPr txBox="1"/>
          <p:nvPr/>
        </p:nvSpPr>
        <p:spPr>
          <a:xfrm>
            <a:off x="952500" y="2744081"/>
            <a:ext cx="109728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S = r x r x 3,14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S là diện tích hình tròn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r là bán kính hình tròn</a:t>
            </a:r>
            <a:endParaRPr lang="en-US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4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D8AE7D4C-7E41-4C34-8856-1AA631AF7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88117-9DDD-48C4-9E21-84C824AD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07" b="98889" l="6250" r="97656">
                        <a14:backgroundMark x1="15521" y1="12778" x2="9896" y2="32870"/>
                        <a14:backgroundMark x1="19063" y1="15278" x2="12344" y2="32407"/>
                        <a14:backgroundMark x1="23229" y1="9630" x2="39271" y2="14074"/>
                        <a14:backgroundMark x1="38490" y1="13056" x2="45000" y2="12593"/>
                        <a14:backgroundMark x1="38490" y1="17963" x2="46927" y2="15370"/>
                        <a14:backgroundMark x1="25677" y1="37222" x2="34063" y2="55093"/>
                        <a14:backgroundMark x1="26094" y1="34537" x2="42656" y2="40741"/>
                        <a14:backgroundMark x1="44688" y1="40741" x2="63854" y2="37315"/>
                        <a14:backgroundMark x1="38229" y1="42407" x2="34896" y2="62037"/>
                        <a14:backgroundMark x1="59740" y1="37500" x2="59740" y2="46389"/>
                        <a14:backgroundMark x1="78333" y1="40278" x2="76146" y2="53333"/>
                        <a14:backgroundMark x1="78073" y1="44167" x2="76563" y2="52593"/>
                        <a14:backgroundMark x1="41406" y1="47407" x2="50417" y2="42500"/>
                        <a14:backgroundMark x1="50417" y1="42500" x2="50417" y2="42500"/>
                        <a14:backgroundMark x1="51927" y1="75093" x2="63594" y2="73056"/>
                        <a14:backgroundMark x1="33438" y1="13148" x2="37396" y2="16574"/>
                        <a14:backgroundMark x1="44219" y1="19722" x2="46198" y2="18519"/>
                        <a14:backgroundMark x1="18333" y1="15556" x2="24010" y2="10093"/>
                        <a14:backgroundMark x1="19219" y1="16111" x2="23646" y2="12130"/>
                        <a14:backgroundMark x1="29063" y1="12778" x2="33385" y2="14537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826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81A7C98-55EC-47E5-860F-19D7B3038A4C}"/>
              </a:ext>
            </a:extLst>
          </p:cNvPr>
          <p:cNvSpPr/>
          <p:nvPr/>
        </p:nvSpPr>
        <p:spPr>
          <a:xfrm>
            <a:off x="1680633" y="5676900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205B42-7D7B-4207-9086-1A2CB0323FC0}"/>
              </a:ext>
            </a:extLst>
          </p:cNvPr>
          <p:cNvSpPr/>
          <p:nvPr/>
        </p:nvSpPr>
        <p:spPr>
          <a:xfrm>
            <a:off x="2931917" y="393472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69FE5-97E7-4B3A-9122-C23DC3AC83E6}"/>
              </a:ext>
            </a:extLst>
          </p:cNvPr>
          <p:cNvSpPr/>
          <p:nvPr/>
        </p:nvSpPr>
        <p:spPr>
          <a:xfrm>
            <a:off x="1873138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B7A12F-679E-47BD-AC74-9664A639304E}"/>
              </a:ext>
            </a:extLst>
          </p:cNvPr>
          <p:cNvSpPr/>
          <p:nvPr/>
        </p:nvSpPr>
        <p:spPr>
          <a:xfrm>
            <a:off x="4722216" y="148028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36D649-FBFF-4864-9182-100E75EF5E93}"/>
              </a:ext>
            </a:extLst>
          </p:cNvPr>
          <p:cNvSpPr/>
          <p:nvPr/>
        </p:nvSpPr>
        <p:spPr>
          <a:xfrm>
            <a:off x="7831175" y="129740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D1A002-6525-4B0F-BDD4-36023849B9A5}"/>
              </a:ext>
            </a:extLst>
          </p:cNvPr>
          <p:cNvSpPr/>
          <p:nvPr/>
        </p:nvSpPr>
        <p:spPr>
          <a:xfrm>
            <a:off x="6887899" y="3547377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3B4B32-0AF0-4730-9529-BA9D269E14C0}"/>
              </a:ext>
            </a:extLst>
          </p:cNvPr>
          <p:cNvSpPr/>
          <p:nvPr/>
        </p:nvSpPr>
        <p:spPr>
          <a:xfrm>
            <a:off x="4778452" y="3385048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DC976A-9A4D-4D0A-8559-7CF73C48B708}"/>
              </a:ext>
            </a:extLst>
          </p:cNvPr>
          <p:cNvSpPr/>
          <p:nvPr/>
        </p:nvSpPr>
        <p:spPr>
          <a:xfrm>
            <a:off x="5322191" y="5263415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E97C01-FDD5-4615-8FE4-2D82B9966FE0}"/>
              </a:ext>
            </a:extLst>
          </p:cNvPr>
          <p:cNvSpPr/>
          <p:nvPr/>
        </p:nvSpPr>
        <p:spPr>
          <a:xfrm>
            <a:off x="7935828" y="5058946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7F8249-6889-4D3D-96A8-8AC3F6F577C1}"/>
              </a:ext>
            </a:extLst>
          </p:cNvPr>
          <p:cNvSpPr/>
          <p:nvPr/>
        </p:nvSpPr>
        <p:spPr>
          <a:xfrm>
            <a:off x="9556904" y="2874011"/>
            <a:ext cx="821267" cy="774700"/>
          </a:xfrm>
          <a:prstGeom prst="ellipse">
            <a:avLst/>
          </a:prstGeom>
          <a:solidFill>
            <a:srgbClr val="60F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D0502B-68AD-44F1-8A86-744D5792D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25" y="3119388"/>
            <a:ext cx="2923539" cy="2923539"/>
          </a:xfrm>
          <a:prstGeom prst="rect">
            <a:avLst/>
          </a:prstGeom>
        </p:spPr>
      </p:pic>
      <p:pic>
        <p:nvPicPr>
          <p:cNvPr id="5122" name="Picture 2" descr="School Building Vector Illustration School Building Cartoon, Vector,  Building, School PNG and Vector with Transparent Background for Free  Download">
            <a:extLst>
              <a:ext uri="{FF2B5EF4-FFF2-40B4-BE49-F238E27FC236}">
                <a16:creationId xmlns:a16="http://schemas.microsoft.com/office/drawing/2014/main" id="{95DD04FB-437B-4455-B918-01F12B37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000" r="94219">
                        <a14:foregroundMark x1="47344" y1="39844" x2="50781" y2="48281"/>
                        <a14:foregroundMark x1="52344" y1="39844" x2="50000" y2="5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05" y="-641495"/>
            <a:ext cx="3877800" cy="38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B65B45DD-5326-455F-8D8E-7C97AB27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911">
            <a:off x="6661302" y="4010714"/>
            <a:ext cx="3503604" cy="287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2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07 -0.03842 L 0.06107 -0.03842 C 0.06823 -0.05949 0.07787 -0.07847 0.08282 -0.10139 C 0.09128 -0.13981 0.09141 -0.13958 0.09844 -0.17361 C 0.09987 -0.18055 0.10131 -0.18727 0.10261 -0.19398 C 0.10404 -0.20139 0.10443 -0.20972 0.10677 -0.2162 L 0.11198 -0.23102 C 0.11302 -0.23912 0.1142 -0.24722 0.11511 -0.25509 C 0.11823 -0.28356 0.11446 -0.27199 0.11927 -0.28472 C 0.11993 -0.29282 0.12084 -0.30092 0.12136 -0.30879 C 0.12188 -0.31574 0.12175 -0.32245 0.1224 -0.32917 C 0.12279 -0.33379 0.12383 -0.33796 0.12448 -0.34213 C 0.12526 -0.34768 0.12592 -0.35347 0.12657 -0.35879 C 0.12696 -0.36134 0.12709 -0.36389 0.12761 -0.3662 C 0.12878 -0.37153 0.12995 -0.37662 0.13177 -0.38102 C 0.13321 -0.38472 0.13529 -0.38727 0.13698 -0.39028 C 0.1392 -0.40231 0.13802 -0.39398 0.13802 -0.4162 " pathEditMode="relative" ptsTypes="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7 Herbal Texture. Vector Grass. Green Grass Illustrations &amp;amp; Clip Art -  iStock">
            <a:extLst>
              <a:ext uri="{FF2B5EF4-FFF2-40B4-BE49-F238E27FC236}">
                <a16:creationId xmlns:a16="http://schemas.microsoft.com/office/drawing/2014/main" id="{3EFA93DF-0E46-4EF6-A2C0-2C43EC67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A7901B26-065A-40D8-85E4-7AD8B980CC2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3676650"/>
            <a:ext cx="406400" cy="406400"/>
          </a:xfrm>
        </p:spPr>
      </p:pic>
      <p:pic>
        <p:nvPicPr>
          <p:cNvPr id="9226" name="Picture 10" descr="Cartoon characters zany face emojis coronavirus microbes covid-19 Premium  vector PNG - Similar PNG">
            <a:extLst>
              <a:ext uri="{FF2B5EF4-FFF2-40B4-BE49-F238E27FC236}">
                <a16:creationId xmlns:a16="http://schemas.microsoft.com/office/drawing/2014/main" id="{94DDF43A-D690-4526-871D-74B3AC499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8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60" y="2401041"/>
            <a:ext cx="4483355" cy="448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A2A2CE-AAB6-40D6-98F2-8F6A2AAC97C0}"/>
              </a:ext>
            </a:extLst>
          </p:cNvPr>
          <p:cNvGrpSpPr/>
          <p:nvPr/>
        </p:nvGrpSpPr>
        <p:grpSpPr>
          <a:xfrm flipH="1">
            <a:off x="4000722" y="365125"/>
            <a:ext cx="4461482" cy="1918787"/>
            <a:chOff x="-934974" y="1603218"/>
            <a:chExt cx="5285535" cy="27643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F7A15-427C-402D-9F80-C062B5C5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9731" y="1603218"/>
              <a:ext cx="5155048" cy="276435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4D09E01-4186-4C4C-8E98-2A75996FF724}"/>
                </a:ext>
              </a:extLst>
            </p:cNvPr>
            <p:cNvSpPr txBox="1"/>
            <p:nvPr/>
          </p:nvSpPr>
          <p:spPr>
            <a:xfrm>
              <a:off x="-934974" y="1933966"/>
              <a:ext cx="5285535" cy="1729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Chúng mình</a:t>
              </a:r>
            </a:p>
            <a:p>
              <a:pPr algn="ctr"/>
              <a:r>
                <a:rPr lang="vi-V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dành chiến thắng !</a:t>
              </a:r>
              <a:endPara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9224" name="Picture 8" descr="100 Cov19 ideas in 2021 | kartun, ilustrasi, gambar">
            <a:extLst>
              <a:ext uri="{FF2B5EF4-FFF2-40B4-BE49-F238E27FC236}">
                <a16:creationId xmlns:a16="http://schemas.microsoft.com/office/drawing/2014/main" id="{3C502985-F00F-432E-90F9-3EE5A504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997" y1="78200" x2="29712" y2="73600"/>
                        <a14:foregroundMark x1="43450" y1="76000" x2="45048" y2="79600"/>
                        <a14:foregroundMark x1="55591" y1="76400" x2="57348" y2="80200"/>
                        <a14:foregroundMark x1="66454" y1="77000" x2="67572" y2="79400"/>
                        <a14:foregroundMark x1="65974" y1="47800" x2="69649" y2="47400"/>
                        <a14:foregroundMark x1="55591" y1="46000" x2="53195" y2="51800"/>
                        <a14:foregroundMark x1="64217" y1="44200" x2="6869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563" y="921742"/>
            <a:ext cx="8951064" cy="71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artoon characters knocked emojis coronavirus microbes covid-19 vector PNG  - Similar PNG">
            <a:extLst>
              <a:ext uri="{FF2B5EF4-FFF2-40B4-BE49-F238E27FC236}">
                <a16:creationId xmlns:a16="http://schemas.microsoft.com/office/drawing/2014/main" id="{14ADFB09-6E3B-4B16-B103-DA47C8CC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14" y="-11689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9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72BB54-B6B6-4CC3-BC35-BB7A23A52EBF}"/>
              </a:ext>
            </a:extLst>
          </p:cNvPr>
          <p:cNvSpPr/>
          <p:nvPr/>
        </p:nvSpPr>
        <p:spPr>
          <a:xfrm>
            <a:off x="100972" y="66479"/>
            <a:ext cx="9246855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13800" b="1">
                <a:ln w="57150">
                  <a:solidFill>
                    <a:srgbClr val="EB654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Tạm biệt !</a:t>
            </a:r>
            <a:endParaRPr lang="en-US" sz="13800" b="1" cap="none" spc="0">
              <a:ln w="57150">
                <a:solidFill>
                  <a:srgbClr val="EB654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đường kính của</a:t>
            </a:r>
            <a:endParaRPr lang="vi-VN" sz="3200">
              <a:effectLst/>
              <a:latin typeface="UTM Flamenco" panose="020406030505060202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hình tròn khi biết chu vi</a:t>
            </a:r>
            <a:r>
              <a:rPr lang="vi-VN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Nêu quy tắc và công thức tính bán kính của </a:t>
            </a:r>
            <a:endParaRPr lang="vi-VN" sz="3200">
              <a:effectLst/>
              <a:latin typeface="UTM Flamenco" panose="020406030505060202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da-DK" sz="3200">
                <a:effectLst/>
                <a:latin typeface="UTM Flamenco" panose="02040603050506020204" pitchFamily="18" charset="0"/>
                <a:ea typeface="Times New Roman" panose="02020603050405020304" pitchFamily="18" charset="0"/>
              </a:rPr>
              <a:t>hình tròn khi biết chu vi?</a:t>
            </a:r>
            <a:endParaRPr lang="en-US" sz="3200">
              <a:latin typeface="UTM Flamenco" panose="0204060305050602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F60658B-7429-44CD-ACD0-6957C29AA6D4}"/>
              </a:ext>
            </a:extLst>
          </p:cNvPr>
          <p:cNvSpPr/>
          <p:nvPr/>
        </p:nvSpPr>
        <p:spPr>
          <a:xfrm>
            <a:off x="6007100" y="1020762"/>
            <a:ext cx="5609228" cy="22159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71456"/>
              </a:avLst>
            </a:prstTxWarp>
            <a:spAutoFit/>
          </a:bodyPr>
          <a:lstStyle/>
          <a:p>
            <a:pPr algn="ctr"/>
            <a:r>
              <a:rPr lang="en-US" sz="72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65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TOÁN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8A5141-A405-4ECA-9F82-9AFE83EE5E0B}"/>
              </a:ext>
            </a:extLst>
          </p:cNvPr>
          <p:cNvSpPr/>
          <p:nvPr/>
        </p:nvSpPr>
        <p:spPr>
          <a:xfrm>
            <a:off x="5445317" y="1673143"/>
            <a:ext cx="6408826" cy="26827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88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DIỆN TÍCH </a:t>
            </a:r>
          </a:p>
          <a:p>
            <a:pPr algn="ctr"/>
            <a:r>
              <a:rPr lang="vi-VN" sz="8800" b="1" cap="none" spc="0">
                <a:ln w="38100" cmpd="sng">
                  <a:solidFill>
                    <a:srgbClr val="000000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</a:rPr>
              <a:t>HÌNH TRÒN</a:t>
            </a:r>
            <a:endParaRPr lang="en-US" sz="8800" b="1" cap="none" spc="0">
              <a:ln w="38100" cmpd="sng">
                <a:solidFill>
                  <a:srgbClr val="000000"/>
                </a:solidFill>
                <a:prstDash val="solid"/>
              </a:ln>
              <a:solidFill>
                <a:srgbClr val="FFC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1026" name="Picture 2" descr="386,339 Circle Cartoon Stock Photos and Images - 123RF">
            <a:extLst>
              <a:ext uri="{FF2B5EF4-FFF2-40B4-BE49-F238E27FC236}">
                <a16:creationId xmlns:a16="http://schemas.microsoft.com/office/drawing/2014/main" id="{A99C2D06-175C-4AAF-92CC-A92816A5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29555" x2="11556" y2="66802"/>
                        <a14:foregroundMark x1="5333" y1="56275" x2="5333" y2="56275"/>
                        <a14:foregroundMark x1="36444" y1="36842" x2="36444" y2="36842"/>
                        <a14:foregroundMark x1="31111" y1="87045" x2="31111" y2="87045"/>
                        <a14:foregroundMark x1="49778" y1="29555" x2="57778" y2="28745"/>
                        <a14:foregroundMark x1="77556" y1="30364" x2="86444" y2="36842"/>
                        <a14:foregroundMark x1="74889" y1="8907" x2="89778" y2="19028"/>
                        <a14:foregroundMark x1="21333" y1="93522" x2="21333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55940"/>
            <a:ext cx="62833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1422B4CD-CC47-417B-A2DF-B623C23FCE93}"/>
              </a:ext>
            </a:extLst>
          </p:cNvPr>
          <p:cNvGrpSpPr/>
          <p:nvPr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1A94B66-2756-4F5F-8984-908B965C380A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3CDAB3-5759-45D6-B496-9B4253EA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A947CA4D-F2B3-4439-B4DB-5CA0D2B8A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66401"/>
            <a:ext cx="4644572" cy="542048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1BE104-3016-49A4-8917-5C67466FF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45440" y="-20596"/>
            <a:ext cx="6753225" cy="135255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3972833" y="1582449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4240929" y="1949672"/>
            <a:ext cx="66046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5A323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5A323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282" y="2922658"/>
            <a:ext cx="3457244" cy="39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59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A87995-D966-46C2-B7B9-41BA7C44C8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86" y="529734"/>
            <a:ext cx="5750739" cy="8569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332415" y="144772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332415" y="2675734"/>
            <a:ext cx="990185" cy="11604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A5E91A-0E21-47E9-9286-3CA41A4D904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67" b="30278" l="27100" r="52200">
                        <a14:foregroundMark x1="43100" y1="8241" x2="44000" y2="13056"/>
                        <a14:foregroundMark x1="40800" y1="7407" x2="45800" y2="11574"/>
                        <a14:foregroundMark x1="45800" y1="11574" x2="46900" y2="13981"/>
                        <a14:foregroundMark x1="36000" y1="20463" x2="34700" y2="22130"/>
                      </a14:backgroundRemoval>
                    </a14:imgEffect>
                  </a14:imgLayer>
                </a14:imgProps>
              </a:ext>
            </a:extLst>
          </a:blip>
          <a:srcRect l="27005" t="3277" r="46435" b="67901"/>
          <a:stretch/>
        </p:blipFill>
        <p:spPr>
          <a:xfrm>
            <a:off x="3388560" y="4012756"/>
            <a:ext cx="990185" cy="11604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56EA02-C0A8-4624-91AD-8D6FC86B1A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0" b="48519" l="40600" r="72500">
                        <a14:foregroundMark x1="63800" y1="21019" x2="63800" y2="21019"/>
                        <a14:foregroundMark x1="65100" y1="35463" x2="67300" y2="36667"/>
                        <a14:foregroundMark x1="64800" y1="21019" x2="63200" y2="27593"/>
                        <a14:foregroundMark x1="67600" y1="36481" x2="63500" y2="36481"/>
                        <a14:foregroundMark x1="65700" y1="33889" x2="66800" y2="37685"/>
                      </a14:backgroundRemoval>
                    </a14:imgEffect>
                  </a14:imgLayer>
                </a14:imgProps>
              </a:ext>
            </a:extLst>
          </a:blip>
          <a:srcRect l="44823" t="17831" r="28617" b="53347"/>
          <a:stretch/>
        </p:blipFill>
        <p:spPr>
          <a:xfrm>
            <a:off x="3390772" y="5157560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1774309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Nắm quy tắc tính diện tích hình tròn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EC76BC74-1614-44B1-9EBC-BB06F1D7C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083" y="4323524"/>
            <a:ext cx="790302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Vận dụng công thức để hoàn thành bài tập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3036130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Có kĩ năng tính diện tích hình tròn.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AA62C5D9-24BD-4F88-A62B-23D3B0E70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083" y="5571264"/>
            <a:ext cx="790302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Yêu thích môn Toán</a:t>
            </a:r>
            <a:endParaRPr 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447</Words>
  <Application>Microsoft Office PowerPoint</Application>
  <PresentationFormat>Widescreen</PresentationFormat>
  <Paragraphs>104</Paragraphs>
  <Slides>34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UTM American Sans</vt:lpstr>
      <vt:lpstr>UTM Flamenco</vt:lpstr>
      <vt:lpstr>等线</vt:lpstr>
      <vt:lpstr>UTM Cookies</vt:lpstr>
      <vt:lpstr>等线 Light</vt:lpstr>
      <vt:lpstr>UTM God's Word</vt:lpstr>
      <vt:lpstr>Cambria Math</vt:lpstr>
      <vt:lpstr>UTM Guanine</vt:lpstr>
      <vt:lpstr>UTM Avo</vt:lpstr>
      <vt:lpstr>iCiel Soup of Justice</vt:lpstr>
      <vt:lpstr>UTM Showcard</vt:lpstr>
      <vt:lpstr>Arial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建春</dc:creator>
  <cp:lastModifiedBy>Admin</cp:lastModifiedBy>
  <cp:revision>55</cp:revision>
  <dcterms:created xsi:type="dcterms:W3CDTF">2020-02-07T01:48:05Z</dcterms:created>
  <dcterms:modified xsi:type="dcterms:W3CDTF">2022-01-14T10:43:05Z</dcterms:modified>
</cp:coreProperties>
</file>