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742" r:id="rId2"/>
    <p:sldId id="307" r:id="rId3"/>
    <p:sldId id="308" r:id="rId4"/>
    <p:sldId id="9743" r:id="rId5"/>
    <p:sldId id="9744" r:id="rId6"/>
    <p:sldId id="9745" r:id="rId7"/>
    <p:sldId id="9746" r:id="rId8"/>
    <p:sldId id="306" r:id="rId9"/>
    <p:sldId id="9748" r:id="rId10"/>
    <p:sldId id="9749" r:id="rId11"/>
    <p:sldId id="9752" r:id="rId12"/>
    <p:sldId id="9751" r:id="rId13"/>
    <p:sldId id="9761" r:id="rId14"/>
    <p:sldId id="9753" r:id="rId15"/>
    <p:sldId id="9754" r:id="rId16"/>
    <p:sldId id="9759" r:id="rId17"/>
    <p:sldId id="9756" r:id="rId18"/>
    <p:sldId id="9757" r:id="rId19"/>
    <p:sldId id="9762" r:id="rId20"/>
    <p:sldId id="9763" r:id="rId21"/>
    <p:sldId id="9764" r:id="rId22"/>
    <p:sldId id="9765" r:id="rId23"/>
    <p:sldId id="9766" r:id="rId24"/>
    <p:sldId id="9771" r:id="rId25"/>
    <p:sldId id="9772" r:id="rId26"/>
    <p:sldId id="9770" r:id="rId27"/>
    <p:sldId id="9755" r:id="rId28"/>
    <p:sldId id="9769" r:id="rId29"/>
    <p:sldId id="9767" r:id="rId30"/>
    <p:sldId id="9768" r:id="rId31"/>
    <p:sldId id="9773" r:id="rId32"/>
    <p:sldId id="9774"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AF69"/>
    <a:srgbClr val="DBE6D0"/>
    <a:srgbClr val="ECF2E6"/>
    <a:srgbClr val="3E8606"/>
    <a:srgbClr val="FFFF99"/>
    <a:srgbClr val="CCFFFF"/>
    <a:srgbClr val="90D1BF"/>
    <a:srgbClr val="1C4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91" autoAdjust="0"/>
  </p:normalViewPr>
  <p:slideViewPr>
    <p:cSldViewPr snapToGrid="0" showGuides="1">
      <p:cViewPr varScale="1">
        <p:scale>
          <a:sx n="65" d="100"/>
          <a:sy n="65" d="100"/>
        </p:scale>
        <p:origin x="858" y="72"/>
      </p:cViewPr>
      <p:guideLst>
        <p:guide orient="horz" pos="2160"/>
        <p:guide pos="3840"/>
      </p:guideLst>
    </p:cSldViewPr>
  </p:slid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5029D-511E-4094-B211-8710A01A9C4F}" type="datetimeFigureOut">
              <a:rPr lang="zh-CN" altLang="en-US" smtClean="0"/>
              <a:t>2024/3/22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D697-AC9F-4D42-AD06-619F2455806D}" type="slidenum">
              <a:rPr lang="zh-CN" altLang="en-US" smtClean="0"/>
              <a:t>‹#›</a:t>
            </a:fld>
            <a:endParaRPr lang="zh-CN" altLang="en-US"/>
          </a:p>
        </p:txBody>
      </p:sp>
    </p:spTree>
    <p:extLst>
      <p:ext uri="{BB962C8B-B14F-4D97-AF65-F5344CB8AC3E}">
        <p14:creationId xmlns:p14="http://schemas.microsoft.com/office/powerpoint/2010/main" val="144749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50150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703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072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335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921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594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6915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8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A504C-2B84-455D-A89E-AECB8D4C0188}"/>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1441409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054EC8-997A-4AE8-A63B-106D8697840C}"/>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4381309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AC278A-9F51-4073-B35E-1DC008C0DAC8}"/>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83055010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79420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3841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906862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CD6011-175D-42DB-8FCC-F181111F7C9F}"/>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21754500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6D5957C-6D55-4726-B7C4-183D193F1BD7}"/>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9399176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872F48-D262-40ED-AD5B-2FE2B880E6AC}"/>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2130457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CC59431-4E7D-47C9-814A-3D864AB355AD}"/>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8" name="页脚占位符 7">
            <a:extLst>
              <a:ext uri="{FF2B5EF4-FFF2-40B4-BE49-F238E27FC236}">
                <a16:creationId xmlns:a16="http://schemas.microsoft.com/office/drawing/2014/main"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8999532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905BC9-7111-4D8F-AEED-7AE896DC968A}"/>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4" name="页脚占位符 3">
            <a:extLst>
              <a:ext uri="{FF2B5EF4-FFF2-40B4-BE49-F238E27FC236}">
                <a16:creationId xmlns:a16="http://schemas.microsoft.com/office/drawing/2014/main"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785026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2157EE-9D1E-44E2-A72E-BD5642AE14A3}"/>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3" name="页脚占位符 2">
            <a:extLst>
              <a:ext uri="{FF2B5EF4-FFF2-40B4-BE49-F238E27FC236}">
                <a16:creationId xmlns:a16="http://schemas.microsoft.com/office/drawing/2014/main"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553804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F3DCEE-B287-4D89-9F8B-42E1F6FC0A32}"/>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6361614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46FE9-F1BF-44DE-B64B-09ECAB49FF2A}"/>
              </a:ext>
            </a:extLst>
          </p:cNvPr>
          <p:cNvSpPr>
            <a:spLocks noGrp="1"/>
          </p:cNvSpPr>
          <p:nvPr>
            <p:ph type="dt" sz="half" idx="10"/>
          </p:nvPr>
        </p:nvSpPr>
        <p:spPr/>
        <p:txBody>
          <a:bodyPr/>
          <a:lstStyle/>
          <a:p>
            <a:fld id="{642D931F-B233-4EEE-97A6-96911AF0D2F0}" type="datetimeFigureOut">
              <a:rPr lang="zh-CN" altLang="en-US" smtClean="0"/>
              <a:t>2024/3/22</a:t>
            </a:fld>
            <a:endParaRPr lang="zh-CN" altLang="en-US"/>
          </a:p>
        </p:txBody>
      </p:sp>
      <p:sp>
        <p:nvSpPr>
          <p:cNvPr id="6" name="页脚占位符 5">
            <a:extLst>
              <a:ext uri="{FF2B5EF4-FFF2-40B4-BE49-F238E27FC236}">
                <a16:creationId xmlns:a16="http://schemas.microsoft.com/office/drawing/2014/main"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39602132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2024/3/22</a:t>
            </a:fld>
            <a:endParaRPr lang="zh-CN" altLang="en-US"/>
          </a:p>
        </p:txBody>
      </p:sp>
      <p:sp>
        <p:nvSpPr>
          <p:cNvPr id="5" name="页脚占位符 4">
            <a:extLst>
              <a:ext uri="{FF2B5EF4-FFF2-40B4-BE49-F238E27FC236}">
                <a16:creationId xmlns:a16="http://schemas.microsoft.com/office/drawing/2014/main"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08177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3022337" y="1543868"/>
            <a:ext cx="6147324" cy="1200329"/>
          </a:xfrm>
          <a:prstGeom prst="rect">
            <a:avLst/>
          </a:prstGeom>
          <a:noFill/>
        </p:spPr>
        <p:txBody>
          <a:bodyPr wrap="none" lIns="91440" tIns="45720" rIns="91440" bIns="45720">
            <a:spAutoFit/>
          </a:bodyPr>
          <a:lstStyle/>
          <a:p>
            <a:pPr algn="ctr"/>
            <a:r>
              <a:rPr lang="vi-VN" sz="7200" b="1"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Tập đọc - Lớp 5</a:t>
            </a:r>
            <a:endParaRPr lang="en-US" sz="72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8299661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587488" y="1865744"/>
            <a:ext cx="9017020" cy="2215991"/>
          </a:xfrm>
          <a:prstGeom prst="rect">
            <a:avLst/>
          </a:prstGeom>
          <a:noFill/>
        </p:spPr>
        <p:txBody>
          <a:bodyPr wrap="none" lIns="91440" tIns="45720" rIns="91440" bIns="45720">
            <a:spAutoFit/>
          </a:bodyPr>
          <a:lstStyle/>
          <a:p>
            <a:pPr algn="ctr"/>
            <a:r>
              <a:rPr lang="vi-VN" sz="138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LUYỆN ĐỌC</a:t>
            </a:r>
            <a:endParaRPr lang="en-US" sz="138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1398989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967971" y="597457"/>
            <a:ext cx="7066448"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Trần Thủ Độ là người có công lập nên nhà Trần, lại là chú của vua và đứng đầu trăm quan, nhưng không vì thế mà tự cho phép mình vượt qua phép nước.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Có lần, Linh Từ Quốc Mẫu, vợ ông, muốn xin chức câu đương, không thể ví như những câu đương khác. Vì vậy phải chặt một ngón chân để phân biệt.</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Người ấy kêu van mãi, ông mới tha cho.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Một lần khác, Linh Từ Quốc Mẫu ngồi kiệu đi qua chỗ thềm cấm, bị một người quân hiệu ngăn lại. Về nhà, bà khóc: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Tôi là vợ thái sư mà bị kẻ dưới khinh nhờn.</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Ông cho bắt người quân hiệu đến. Người này nghĩ là phải chết. Nhưng khi nghe anh ta kể rõ ngọn ngành, ông bảo: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-Ngươi ở chức thấp mà biết giữ phép nước như thế, ta còn trách gì nữa.</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Nói rồi, lấy vàng, lụa thưởng cho.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5122" name="Picture 2" descr="Thái sư Trần Thủ Độ">
            <a:extLst>
              <a:ext uri="{FF2B5EF4-FFF2-40B4-BE49-F238E27FC236}">
                <a16:creationId xmlns:a16="http://schemas.microsoft.com/office/drawing/2014/main" id="{2082DC0D-9C69-431A-8DC6-DB88D450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4" y="3545801"/>
            <a:ext cx="4211219" cy="219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a:extLst>
              <a:ext uri="{FF2B5EF4-FFF2-40B4-BE49-F238E27FC236}">
                <a16:creationId xmlns:a16="http://schemas.microsoft.com/office/drawing/2014/main" id="{1A296CB7-41AC-430C-8C0D-588035C04C1A}"/>
              </a:ext>
            </a:extLst>
          </p:cNvPr>
          <p:cNvPicPr>
            <a:picLocks noChangeAspect="1"/>
          </p:cNvPicPr>
          <p:nvPr/>
        </p:nvPicPr>
        <p:blipFill rotWithShape="1">
          <a:blip r:embed="rId4">
            <a:extLst>
              <a:ext uri="{28A0092B-C50C-407E-A947-70E740481C1C}">
                <a14:useLocalDpi xmlns:a14="http://schemas.microsoft.com/office/drawing/2010/main" val="0"/>
              </a:ext>
            </a:extLst>
          </a:blip>
          <a:srcRect r="18743" b="31072"/>
          <a:stretch/>
        </p:blipFill>
        <p:spPr>
          <a:xfrm>
            <a:off x="674750" y="888523"/>
            <a:ext cx="3618472" cy="1339001"/>
          </a:xfrm>
          <a:prstGeom prst="rect">
            <a:avLst/>
          </a:prstGeom>
        </p:spPr>
      </p:pic>
      <p:pic>
        <p:nvPicPr>
          <p:cNvPr id="10" name="Picture 9">
            <a:extLst>
              <a:ext uri="{FF2B5EF4-FFF2-40B4-BE49-F238E27FC236}">
                <a16:creationId xmlns:a16="http://schemas.microsoft.com/office/drawing/2014/main" id="{4460FB4A-9AE3-4DA1-AF40-8234E7992967}"/>
              </a:ext>
            </a:extLst>
          </p:cNvPr>
          <p:cNvPicPr>
            <a:picLocks noChangeAspect="1"/>
          </p:cNvPicPr>
          <p:nvPr/>
        </p:nvPicPr>
        <p:blipFill rotWithShape="1">
          <a:blip r:embed="rId5">
            <a:extLst>
              <a:ext uri="{28A0092B-C50C-407E-A947-70E740481C1C}">
                <a14:useLocalDpi xmlns:a14="http://schemas.microsoft.com/office/drawing/2010/main" val="0"/>
              </a:ext>
            </a:extLst>
          </a:blip>
          <a:srcRect r="32857" b="21011"/>
          <a:stretch/>
        </p:blipFill>
        <p:spPr>
          <a:xfrm>
            <a:off x="-290945" y="2054135"/>
            <a:ext cx="5258916" cy="1442222"/>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barn(inVertical)">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967971" y="1305343"/>
            <a:ext cx="706644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Trần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Thủ</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Độ</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có</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công</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lớn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vua</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cũng</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phải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nể</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Có</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viên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quan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nhân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lúc</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vào</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chầu</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vua</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ứa</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nước</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mắt</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tâu</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endParaRPr kumimoji="0" lang="en-US" altLang="en-US" sz="23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Bệ</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hạ</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còn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trẻ</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mà</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thái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sư</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chuyên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quyền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không</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biết</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rồi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xã</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tắc</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sẽ</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ra</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sao</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Hạ</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thần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lấy</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làm</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lo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lắm</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endParaRPr kumimoji="0" lang="en-US" altLang="en-US" sz="23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Vua</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đem</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viên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quan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đến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gặp</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Trần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Thủ</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Độ</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và</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nói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endParaRPr kumimoji="0" lang="en-US" altLang="en-US" sz="23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Kẻ</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smtClean="0">
                <a:ln>
                  <a:noFill/>
                </a:ln>
                <a:solidFill>
                  <a:srgbClr val="000000"/>
                </a:solidFill>
                <a:effectLst/>
                <a:latin typeface="Calibri" panose="020F0502020204030204" pitchFamily="34" charset="0"/>
                <a:cs typeface="Calibri" panose="020F0502020204030204" pitchFamily="34" charset="0"/>
              </a:rPr>
              <a:t>này</a:t>
            </a:r>
            <a:r>
              <a:rPr kumimoji="0" lang="en-US" altLang="en-US" sz="2300" b="1"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dám</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tâu</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xằng</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với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trẫm</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là</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Thượng</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phụ</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chuyên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quyền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nguy</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cho</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xã</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tắc</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endParaRPr kumimoji="0" lang="en-US" altLang="en-US" sz="23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Trần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Thủ</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Độ</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trầm</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ngâm</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suy</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nghĩ</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rồi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tâu</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endParaRPr kumimoji="0" lang="en-US" altLang="en-US" sz="23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Quả</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có</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chuyện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như</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vậy</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Xin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bệ</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hạ</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quở</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trách</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thần</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và</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ban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thưởng</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cho</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người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nói</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3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thật</a:t>
            </a: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endParaRPr kumimoji="0" lang="vi-VN"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3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Theo ĐẠI VIỆT SỬ KÍ TOÀN THƯ</a:t>
            </a:r>
            <a:endParaRPr kumimoji="0" lang="en-US" altLang="en-US" sz="23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5122" name="Picture 2" descr="Thái sư Trần Thủ Độ">
            <a:extLst>
              <a:ext uri="{FF2B5EF4-FFF2-40B4-BE49-F238E27FC236}">
                <a16:creationId xmlns:a16="http://schemas.microsoft.com/office/drawing/2014/main" id="{2082DC0D-9C69-431A-8DC6-DB88D450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4" y="3545801"/>
            <a:ext cx="4211219" cy="219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a:extLst>
              <a:ext uri="{FF2B5EF4-FFF2-40B4-BE49-F238E27FC236}">
                <a16:creationId xmlns:a16="http://schemas.microsoft.com/office/drawing/2014/main" id="{1A296CB7-41AC-430C-8C0D-588035C04C1A}"/>
              </a:ext>
            </a:extLst>
          </p:cNvPr>
          <p:cNvPicPr>
            <a:picLocks noChangeAspect="1"/>
          </p:cNvPicPr>
          <p:nvPr/>
        </p:nvPicPr>
        <p:blipFill rotWithShape="1">
          <a:blip r:embed="rId4">
            <a:extLst>
              <a:ext uri="{28A0092B-C50C-407E-A947-70E740481C1C}">
                <a14:useLocalDpi xmlns:a14="http://schemas.microsoft.com/office/drawing/2010/main" val="0"/>
              </a:ext>
            </a:extLst>
          </a:blip>
          <a:srcRect r="18743" b="31072"/>
          <a:stretch/>
        </p:blipFill>
        <p:spPr>
          <a:xfrm>
            <a:off x="674750" y="888523"/>
            <a:ext cx="3618472" cy="1339001"/>
          </a:xfrm>
          <a:prstGeom prst="rect">
            <a:avLst/>
          </a:prstGeom>
        </p:spPr>
      </p:pic>
      <p:pic>
        <p:nvPicPr>
          <p:cNvPr id="10" name="Picture 9">
            <a:extLst>
              <a:ext uri="{FF2B5EF4-FFF2-40B4-BE49-F238E27FC236}">
                <a16:creationId xmlns:a16="http://schemas.microsoft.com/office/drawing/2014/main" id="{4460FB4A-9AE3-4DA1-AF40-8234E7992967}"/>
              </a:ext>
            </a:extLst>
          </p:cNvPr>
          <p:cNvPicPr>
            <a:picLocks noChangeAspect="1"/>
          </p:cNvPicPr>
          <p:nvPr/>
        </p:nvPicPr>
        <p:blipFill rotWithShape="1">
          <a:blip r:embed="rId5">
            <a:extLst>
              <a:ext uri="{28A0092B-C50C-407E-A947-70E740481C1C}">
                <a14:useLocalDpi xmlns:a14="http://schemas.microsoft.com/office/drawing/2010/main" val="0"/>
              </a:ext>
            </a:extLst>
          </a:blip>
          <a:srcRect r="32857" b="21011"/>
          <a:stretch/>
        </p:blipFill>
        <p:spPr>
          <a:xfrm>
            <a:off x="-290945" y="2054135"/>
            <a:ext cx="5258916" cy="14422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5246" y="29183"/>
            <a:ext cx="2406244" cy="2856444"/>
          </a:xfrm>
          <a:prstGeom prst="rect">
            <a:avLst/>
          </a:prstGeom>
        </p:spPr>
      </p:pic>
      <p:sp>
        <p:nvSpPr>
          <p:cNvPr id="13" name="Content Placeholder 2">
            <a:extLst>
              <a:ext uri="{FF2B5EF4-FFF2-40B4-BE49-F238E27FC236}">
                <a16:creationId xmlns:a16="http://schemas.microsoft.com/office/drawing/2014/main" id="{54815947-EDCA-4CF0-8686-D7DD6F0B3742}"/>
              </a:ext>
            </a:extLst>
          </p:cNvPr>
          <p:cNvSpPr txBox="1">
            <a:spLocks/>
          </p:cNvSpPr>
          <p:nvPr/>
        </p:nvSpPr>
        <p:spPr>
          <a:xfrm>
            <a:off x="3843646" y="986006"/>
            <a:ext cx="81153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600" b="1">
                <a:latin typeface="Times New Roman" panose="02020603050405020304" pitchFamily="18" charset="0"/>
                <a:cs typeface="Times New Roman" panose="02020603050405020304" pitchFamily="18" charset="0"/>
              </a:rPr>
              <a:t>Đoạn 1</a:t>
            </a:r>
            <a:r>
              <a:rPr lang="en-US" altLang="en-US" sz="2600">
                <a:latin typeface="Times New Roman" panose="02020603050405020304" pitchFamily="18" charset="0"/>
                <a:cs typeface="Times New Roman" panose="02020603050405020304" pitchFamily="18" charset="0"/>
              </a:rPr>
              <a:t>: Từ </a:t>
            </a:r>
            <a:r>
              <a:rPr lang="vi-VN" altLang="en-US" sz="2600">
                <a:latin typeface="Times New Roman" panose="02020603050405020304" pitchFamily="18" charset="0"/>
                <a:cs typeface="Times New Roman" panose="02020603050405020304" pitchFamily="18" charset="0"/>
              </a:rPr>
              <a:t>đầu</a:t>
            </a: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đến</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ông mới tha cho</a:t>
            </a:r>
          </a:p>
          <a:p>
            <a:pPr>
              <a:buFontTx/>
              <a:buNone/>
            </a:pPr>
            <a:r>
              <a:rPr lang="en-US" altLang="en-US" sz="2600">
                <a:latin typeface="Times New Roman" panose="02020603050405020304" pitchFamily="18" charset="0"/>
                <a:cs typeface="Times New Roman" panose="02020603050405020304" pitchFamily="18" charset="0"/>
              </a:rPr>
              <a:t>- Giọng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chậm rãi, rõ ràng.</a:t>
            </a:r>
          </a:p>
          <a:p>
            <a:pPr>
              <a:buFontTx/>
              <a:buNone/>
            </a:pPr>
            <a:r>
              <a:rPr lang="en-US" altLang="en-US" sz="2600">
                <a:latin typeface="Times New Roman" panose="02020603050405020304" pitchFamily="18" charset="0"/>
                <a:cs typeface="Times New Roman" panose="02020603050405020304" pitchFamily="18" charset="0"/>
              </a:rPr>
              <a:t>- Câu nói của Trần Thủ Độ: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với giọng nghiêm minh, lạnh lùng.</a:t>
            </a:r>
          </a:p>
          <a:p>
            <a:pPr>
              <a:buFontTx/>
              <a:buNone/>
            </a:pPr>
            <a:r>
              <a:rPr lang="en-US" altLang="en-US" sz="2600" b="1">
                <a:latin typeface="Times New Roman" panose="02020603050405020304" pitchFamily="18" charset="0"/>
                <a:cs typeface="Times New Roman" panose="02020603050405020304" pitchFamily="18" charset="0"/>
              </a:rPr>
              <a:t>Đoạn 2</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Một lần khác </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Nói rồi, lấy vàng, lụa th</a:t>
            </a:r>
            <a:r>
              <a:rPr lang="vi-VN" altLang="en-US" sz="2600" i="1">
                <a:latin typeface="Times New Roman" panose="02020603050405020304" pitchFamily="18" charset="0"/>
                <a:cs typeface="Times New Roman" panose="02020603050405020304" pitchFamily="18" charset="0"/>
              </a:rPr>
              <a:t>ưởng</a:t>
            </a:r>
            <a:r>
              <a:rPr lang="en-US" altLang="en-US" sz="2600" i="1">
                <a:latin typeface="Times New Roman" panose="02020603050405020304" pitchFamily="18" charset="0"/>
                <a:cs typeface="Times New Roman" panose="02020603050405020304" pitchFamily="18" charset="0"/>
              </a:rPr>
              <a:t> cho.</a:t>
            </a:r>
          </a:p>
          <a:p>
            <a:pPr>
              <a:buFontTx/>
              <a:buNone/>
            </a:pPr>
            <a:r>
              <a:rPr lang="en-US" altLang="en-US" sz="2600">
                <a:latin typeface="Times New Roman" panose="02020603050405020304" pitchFamily="18" charset="0"/>
                <a:cs typeface="Times New Roman" panose="02020603050405020304" pitchFamily="18" charset="0"/>
              </a:rPr>
              <a:t>- Lời Linh Từ Quốc Mẫu: giọng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ấm ức.</a:t>
            </a:r>
          </a:p>
          <a:p>
            <a:pPr>
              <a:buFontTx/>
              <a:buNone/>
            </a:pPr>
            <a:r>
              <a:rPr lang="en-US" altLang="en-US" sz="2600">
                <a:latin typeface="Times New Roman" panose="02020603050405020304" pitchFamily="18" charset="0"/>
                <a:cs typeface="Times New Roman" panose="02020603050405020304" pitchFamily="18" charset="0"/>
              </a:rPr>
              <a:t>- Lời Trần Thủ Độ: ôn tồn, </a:t>
            </a:r>
            <a:r>
              <a:rPr lang="vi-VN" altLang="en-US" sz="2600">
                <a:latin typeface="Times New Roman" panose="02020603050405020304" pitchFamily="18" charset="0"/>
                <a:cs typeface="Times New Roman" panose="02020603050405020304" pitchFamily="18" charset="0"/>
              </a:rPr>
              <a:t>đ</a:t>
            </a:r>
            <a:r>
              <a:rPr lang="en-US" altLang="en-US" sz="2600">
                <a:latin typeface="Times New Roman" panose="02020603050405020304" pitchFamily="18" charset="0"/>
                <a:cs typeface="Times New Roman" panose="02020603050405020304" pitchFamily="18" charset="0"/>
              </a:rPr>
              <a:t>iềm </a:t>
            </a:r>
            <a:r>
              <a:rPr lang="vi-VN" altLang="en-US" sz="2600">
                <a:latin typeface="Times New Roman" panose="02020603050405020304" pitchFamily="18" charset="0"/>
                <a:cs typeface="Times New Roman" panose="02020603050405020304" pitchFamily="18" charset="0"/>
              </a:rPr>
              <a:t>đạ</a:t>
            </a:r>
            <a:r>
              <a:rPr lang="en-US" altLang="en-US" sz="2600">
                <a:latin typeface="Times New Roman" panose="02020603050405020304" pitchFamily="18" charset="0"/>
                <a:cs typeface="Times New Roman" panose="02020603050405020304" pitchFamily="18" charset="0"/>
              </a:rPr>
              <a:t>m.</a:t>
            </a:r>
          </a:p>
          <a:p>
            <a:pPr>
              <a:buFontTx/>
              <a:buNone/>
            </a:pPr>
            <a:r>
              <a:rPr lang="en-US" altLang="en-US" sz="2600" b="1">
                <a:latin typeface="Times New Roman" panose="02020603050405020304" pitchFamily="18" charset="0"/>
                <a:cs typeface="Times New Roman" panose="02020603050405020304" pitchFamily="18" charset="0"/>
              </a:rPr>
              <a:t>Đoạn 3</a:t>
            </a:r>
            <a:r>
              <a:rPr lang="en-US" altLang="en-US" sz="2600">
                <a:latin typeface="Times New Roman" panose="02020603050405020304" pitchFamily="18" charset="0"/>
                <a:cs typeface="Times New Roman" panose="02020603050405020304" pitchFamily="18" charset="0"/>
              </a:rPr>
              <a:t>: phần còn lại:</a:t>
            </a:r>
          </a:p>
          <a:p>
            <a:pPr>
              <a:buFontTx/>
              <a:buNone/>
            </a:pPr>
            <a:r>
              <a:rPr lang="en-US" altLang="en-US" sz="2600">
                <a:latin typeface="Times New Roman" panose="02020603050405020304" pitchFamily="18" charset="0"/>
                <a:cs typeface="Times New Roman" panose="02020603050405020304" pitchFamily="18" charset="0"/>
              </a:rPr>
              <a:t>- Lời quan viên tâu với vua: tha thiết.</a:t>
            </a:r>
          </a:p>
          <a:p>
            <a:pPr>
              <a:buFontTx/>
              <a:buNone/>
            </a:pPr>
            <a:r>
              <a:rPr lang="en-US" altLang="en-US" sz="2600">
                <a:latin typeface="Times New Roman" panose="02020603050405020304" pitchFamily="18" charset="0"/>
                <a:cs typeface="Times New Roman" panose="02020603050405020304" pitchFamily="18" charset="0"/>
              </a:rPr>
              <a:t>- Lời vua: chân thành, tin cậy.</a:t>
            </a:r>
          </a:p>
          <a:p>
            <a:pPr>
              <a:buFontTx/>
              <a:buNone/>
            </a:pPr>
            <a:r>
              <a:rPr lang="en-US" altLang="en-US" sz="2600">
                <a:latin typeface="Times New Roman" panose="02020603050405020304" pitchFamily="18" charset="0"/>
                <a:cs typeface="Times New Roman" panose="02020603050405020304" pitchFamily="18" charset="0"/>
              </a:rPr>
              <a:t>- Lời Trần Thủ Độ: trầm ngâm, thành thật.</a:t>
            </a:r>
          </a:p>
        </p:txBody>
      </p:sp>
      <p:sp>
        <p:nvSpPr>
          <p:cNvPr id="20" name="Rectangle 19">
            <a:extLst>
              <a:ext uri="{FF2B5EF4-FFF2-40B4-BE49-F238E27FC236}">
                <a16:creationId xmlns:a16="http://schemas.microsoft.com/office/drawing/2014/main" id="{E5684AB7-7FA4-4E36-9908-EC55C3113C22}"/>
              </a:ext>
            </a:extLst>
          </p:cNvPr>
          <p:cNvSpPr/>
          <p:nvPr/>
        </p:nvSpPr>
        <p:spPr>
          <a:xfrm>
            <a:off x="150307" y="2528111"/>
            <a:ext cx="3405483" cy="1569660"/>
          </a:xfrm>
          <a:prstGeom prst="rect">
            <a:avLst/>
          </a:prstGeom>
          <a:noFill/>
        </p:spPr>
        <p:txBody>
          <a:bodyPr wrap="none" lIns="91440" tIns="45720" rIns="91440" bIns="45720">
            <a:spAutoFit/>
          </a:bodyPr>
          <a:lstStyle/>
          <a:p>
            <a:pPr algn="ctr"/>
            <a:r>
              <a:rPr lang="vi-VN" sz="4800" b="1" dirty="0">
                <a:ln w="0"/>
                <a:solidFill>
                  <a:srgbClr val="1C4439"/>
                </a:solidFill>
                <a:effectLst>
                  <a:outerShdw blurRad="38100" dist="19050" dir="2700000" algn="tl" rotWithShape="0">
                    <a:schemeClr val="dk1">
                      <a:alpha val="40000"/>
                    </a:schemeClr>
                  </a:outerShdw>
                </a:effectLst>
                <a:latin typeface="iCiel Fairy Tales" pitchFamily="2" charset="0"/>
              </a:rPr>
              <a:t>hướng dẫn</a:t>
            </a:r>
          </a:p>
          <a:p>
            <a:pPr algn="ctr"/>
            <a:r>
              <a:rPr lang="vi-VN" sz="4800" b="1" dirty="0">
                <a:ln w="0"/>
                <a:solidFill>
                  <a:srgbClr val="1C4439"/>
                </a:solidFill>
                <a:effectLst>
                  <a:outerShdw blurRad="38100" dist="19050" dir="2700000" algn="tl" rotWithShape="0">
                    <a:schemeClr val="dk1">
                      <a:alpha val="40000"/>
                    </a:schemeClr>
                  </a:outerShdw>
                </a:effectLst>
                <a:latin typeface="iCiel Fairy Tales" pitchFamily="2" charset="0"/>
              </a:rPr>
              <a:t>giọng đọc</a:t>
            </a:r>
            <a:endParaRPr lang="en-US" sz="4800" b="1" cap="none" spc="0" dirty="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208872284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blinds(horizontal)">
                                      <p:cBhvr>
                                        <p:cTn id="12" dur="500"/>
                                        <p:tgtEl>
                                          <p:spTgt spid="1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animEffect transition="in" filter="blinds(horizontal)">
                                      <p:cBhvr>
                                        <p:cTn id="17" dur="500"/>
                                        <p:tgtEl>
                                          <p:spTgt spid="1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linds(horizont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blinds(horizontal)">
                                      <p:cBhvr>
                                        <p:cTn id="30" dur="500"/>
                                        <p:tgtEl>
                                          <p:spTgt spid="13">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Effect transition="in" filter="blinds(horizontal)">
                                      <p:cBhvr>
                                        <p:cTn id="33" dur="500"/>
                                        <p:tgtEl>
                                          <p:spTgt spid="1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xEl>
                                              <p:pRg st="7" end="7"/>
                                            </p:txEl>
                                          </p:spTgt>
                                        </p:tgtEl>
                                        <p:attrNameLst>
                                          <p:attrName>style.visibility</p:attrName>
                                        </p:attrNameLst>
                                      </p:cBhvr>
                                      <p:to>
                                        <p:strVal val="visible"/>
                                      </p:to>
                                    </p:set>
                                    <p:animEffect transition="in" filter="blinds(horizontal)">
                                      <p:cBhvr>
                                        <p:cTn id="38" dur="500"/>
                                        <p:tgtEl>
                                          <p:spTgt spid="13">
                                            <p:txEl>
                                              <p:pRg st="7" end="7"/>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Effect transition="in" filter="blinds(horizontal)">
                                      <p:cBhvr>
                                        <p:cTn id="41" dur="500"/>
                                        <p:tgtEl>
                                          <p:spTgt spid="13">
                                            <p:txEl>
                                              <p:pRg st="8" end="8"/>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3">
                                            <p:txEl>
                                              <p:pRg st="9" end="9"/>
                                            </p:txEl>
                                          </p:spTgt>
                                        </p:tgtEl>
                                        <p:attrNameLst>
                                          <p:attrName>style.visibility</p:attrName>
                                        </p:attrNameLst>
                                      </p:cBhvr>
                                      <p:to>
                                        <p:strVal val="visible"/>
                                      </p:to>
                                    </p:set>
                                    <p:animEffect transition="in" filter="blinds(horizontal)">
                                      <p:cBhvr>
                                        <p:cTn id="44"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5486928" y="2921124"/>
            <a:ext cx="5729453" cy="1446550"/>
          </a:xfrm>
          <a:prstGeom prst="rect">
            <a:avLst/>
          </a:prstGeom>
          <a:noFill/>
        </p:spPr>
        <p:txBody>
          <a:bodyPr wrap="none" lIns="91440" tIns="45720" rIns="91440" bIns="45720">
            <a:spAutoFit/>
          </a:bodyPr>
          <a:lstStyle/>
          <a:p>
            <a:pPr algn="ctr"/>
            <a:r>
              <a:rPr lang="en-US" sz="4400" b="1" dirty="0">
                <a:ln w="0"/>
                <a:solidFill>
                  <a:srgbClr val="1C4439"/>
                </a:solidFill>
                <a:effectLst>
                  <a:outerShdw blurRad="38100" dist="19050" dir="2700000" algn="tl" rotWithShape="0">
                    <a:schemeClr val="dk1">
                      <a:alpha val="40000"/>
                    </a:schemeClr>
                  </a:outerShdw>
                </a:effectLst>
                <a:latin typeface="iCiel Fairy Tales" pitchFamily="2" charset="0"/>
              </a:rPr>
              <a:t>B</a:t>
            </a:r>
            <a:r>
              <a:rPr lang="vi-VN" sz="4400" b="1" dirty="0" smtClean="0">
                <a:ln w="0"/>
                <a:solidFill>
                  <a:srgbClr val="1C4439"/>
                </a:solidFill>
                <a:effectLst>
                  <a:outerShdw blurRad="38100" dist="19050" dir="2700000" algn="tl" rotWithShape="0">
                    <a:schemeClr val="dk1">
                      <a:alpha val="40000"/>
                    </a:schemeClr>
                  </a:outerShdw>
                </a:effectLst>
                <a:latin typeface="iCiel Fairy Tales" pitchFamily="2" charset="0"/>
              </a:rPr>
              <a:t>ài </a:t>
            </a:r>
            <a:r>
              <a:rPr lang="vi-VN" sz="4400" b="1" dirty="0">
                <a:ln w="0"/>
                <a:solidFill>
                  <a:srgbClr val="1C4439"/>
                </a:solidFill>
                <a:effectLst>
                  <a:outerShdw blurRad="38100" dist="19050" dir="2700000" algn="tl" rotWithShape="0">
                    <a:schemeClr val="dk1">
                      <a:alpha val="40000"/>
                    </a:schemeClr>
                  </a:outerShdw>
                </a:effectLst>
                <a:latin typeface="iCiel Fairy Tales" pitchFamily="2" charset="0"/>
              </a:rPr>
              <a:t>văn được </a:t>
            </a:r>
          </a:p>
          <a:p>
            <a:pPr algn="ctr"/>
            <a:r>
              <a:rPr lang="vi-VN" sz="4400" b="1" dirty="0">
                <a:ln w="0"/>
                <a:solidFill>
                  <a:srgbClr val="1C4439"/>
                </a:solidFill>
                <a:effectLst>
                  <a:outerShdw blurRad="38100" dist="19050" dir="2700000" algn="tl" rotWithShape="0">
                    <a:schemeClr val="dk1">
                      <a:alpha val="40000"/>
                    </a:schemeClr>
                  </a:outerShdw>
                </a:effectLst>
                <a:latin typeface="iCiel Fairy Tales" pitchFamily="2" charset="0"/>
              </a:rPr>
              <a:t>chia làm mấy đoạn ? </a:t>
            </a:r>
            <a:endParaRPr lang="en-US" sz="4400" b="1" cap="none" spc="0" dirty="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382588" y="661419"/>
            <a:ext cx="83375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dirty="0" err="1">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en-US" sz="4800" b="1" dirty="0">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800" b="1" dirty="0" err="1">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altLang="en-US" sz="4800" b="1" dirty="0">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800" b="1" dirty="0" err="1">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altLang="en-US" sz="4800" b="1" dirty="0">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altLang="en-US" sz="4800" b="1" dirty="0" err="1">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altLang="en-US" sz="4800" b="1" dirty="0">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a:t>
            </a:r>
            <a:r>
              <a:rPr lang="en-US" altLang="en-US" sz="4800" b="1" dirty="0" err="1">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altLang="en-US" sz="4800" b="1" dirty="0">
                <a:solidFill>
                  <a:srgbClr val="3E86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382588" y="1644226"/>
            <a:ext cx="8618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1 : Từ đầu cho đến … ông mới tha cho.</a:t>
            </a:r>
          </a:p>
        </p:txBody>
      </p:sp>
      <p:sp>
        <p:nvSpPr>
          <p:cNvPr id="4" name="Rectangle 3">
            <a:extLst>
              <a:ext uri="{FF2B5EF4-FFF2-40B4-BE49-F238E27FC236}">
                <a16:creationId xmlns:a16="http://schemas.microsoft.com/office/drawing/2014/main" id="{8A018F5B-2BC5-4ACB-B7F6-40A8C38CF7FB}"/>
              </a:ext>
            </a:extLst>
          </p:cNvPr>
          <p:cNvSpPr>
            <a:spLocks noChangeArrowheads="1"/>
          </p:cNvSpPr>
          <p:nvPr/>
        </p:nvSpPr>
        <p:spPr bwMode="auto">
          <a:xfrm>
            <a:off x="382588" y="2409419"/>
            <a:ext cx="82915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2 : Từ Một lần khác cho đến … lấy vàng, lụa thưởng cho.</a:t>
            </a:r>
          </a:p>
        </p:txBody>
      </p:sp>
      <p:sp>
        <p:nvSpPr>
          <p:cNvPr id="5" name="Rectangle 4">
            <a:extLst>
              <a:ext uri="{FF2B5EF4-FFF2-40B4-BE49-F238E27FC236}">
                <a16:creationId xmlns:a16="http://schemas.microsoft.com/office/drawing/2014/main" id="{FC2C319B-C59F-41CC-B210-05C6783B27AE}"/>
              </a:ext>
            </a:extLst>
          </p:cNvPr>
          <p:cNvSpPr>
            <a:spLocks noChangeArrowheads="1"/>
          </p:cNvSpPr>
          <p:nvPr/>
        </p:nvSpPr>
        <p:spPr bwMode="auto">
          <a:xfrm>
            <a:off x="382588" y="3789363"/>
            <a:ext cx="4035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3 : Phần còn lại.</a:t>
            </a: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7497332" y="2098411"/>
            <a:ext cx="4575503" cy="5284883"/>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itle 1">
            <a:extLst>
              <a:ext uri="{FF2B5EF4-FFF2-40B4-BE49-F238E27FC236}">
                <a16:creationId xmlns:a16="http://schemas.microsoft.com/office/drawing/2014/main" id="{108C38F3-38B8-4C07-97D0-A502F57F7A49}"/>
              </a:ext>
            </a:extLst>
          </p:cNvPr>
          <p:cNvSpPr txBox="1">
            <a:spLocks/>
          </p:cNvSpPr>
          <p:nvPr/>
        </p:nvSpPr>
        <p:spPr>
          <a:xfrm>
            <a:off x="356337" y="2439482"/>
            <a:ext cx="7140995" cy="3962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thềm cấm</a:t>
            </a:r>
            <a:r>
              <a:rPr lang="en-US" altLang="en-US" sz="2800">
                <a:latin typeface="Times New Roman" panose="02020603050405020304" pitchFamily="18" charset="0"/>
                <a:cs typeface="Times New Roman" panose="02020603050405020304" pitchFamily="18" charset="0"/>
              </a:rPr>
              <a:t>: khu vực cấm tr</a:t>
            </a:r>
            <a:r>
              <a:rPr lang="vi-VN" altLang="en-US" sz="2800">
                <a:latin typeface="Times New Roman" panose="02020603050405020304" pitchFamily="18" charset="0"/>
                <a:cs typeface="Times New Roman" panose="02020603050405020304" pitchFamily="18" charset="0"/>
              </a:rPr>
              <a:t>ước</a:t>
            </a:r>
            <a:r>
              <a:rPr lang="en-US" altLang="en-US" sz="2800">
                <a:latin typeface="Times New Roman" panose="02020603050405020304" pitchFamily="18" charset="0"/>
                <a:cs typeface="Times New Roman" panose="02020603050405020304" pitchFamily="18" charset="0"/>
              </a:rPr>
              <a:t> cung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khinh nhờn</a:t>
            </a:r>
            <a:r>
              <a:rPr lang="en-US" altLang="en-US" sz="2800">
                <a:latin typeface="Times New Roman" panose="02020603050405020304" pitchFamily="18" charset="0"/>
                <a:cs typeface="Times New Roman" panose="02020603050405020304" pitchFamily="18" charset="0"/>
              </a:rPr>
              <a:t>: coi th</a:t>
            </a:r>
            <a:r>
              <a:rPr lang="vi-VN" altLang="en-US" sz="2800">
                <a:latin typeface="Times New Roman" panose="02020603050405020304" pitchFamily="18" charset="0"/>
                <a:cs typeface="Times New Roman" panose="02020603050405020304" pitchFamily="18" charset="0"/>
              </a:rPr>
              <a:t>ường</a:t>
            </a:r>
            <a:r>
              <a:rPr lang="en-US" altLang="en-US" sz="2800">
                <a:latin typeface="Times New Roman" panose="02020603050405020304" pitchFamily="18" charset="0"/>
                <a:cs typeface="Times New Roman" panose="02020603050405020304" pitchFamily="18" charset="0"/>
              </a:rPr>
              <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chầu vua</a:t>
            </a:r>
            <a:r>
              <a:rPr lang="en-US" altLang="en-US" sz="2800">
                <a:latin typeface="Times New Roman" panose="02020603050405020304" pitchFamily="18" charset="0"/>
                <a:cs typeface="Times New Roman" panose="02020603050405020304" pitchFamily="18" charset="0"/>
              </a:rPr>
              <a:t>: vào triều nghe lệnh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hạ thần</a:t>
            </a:r>
            <a:r>
              <a:rPr lang="en-US" altLang="en-US" sz="2800">
                <a:latin typeface="Times New Roman" panose="02020603050405020304" pitchFamily="18" charset="0"/>
                <a:cs typeface="Times New Roman" panose="02020603050405020304" pitchFamily="18" charset="0"/>
              </a:rPr>
              <a:t>: từ quan lại ngày x</a:t>
            </a:r>
            <a:r>
              <a:rPr lang="vi-VN"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a dùng </a:t>
            </a:r>
            <a:r>
              <a:rPr lang="vi-VN" altLang="en-US" sz="2800">
                <a:latin typeface="Times New Roman" panose="02020603050405020304" pitchFamily="18" charset="0"/>
                <a:cs typeface="Times New Roman" panose="02020603050405020304" pitchFamily="18" charset="0"/>
              </a:rPr>
              <a:t>để</a:t>
            </a:r>
            <a:r>
              <a:rPr lang="en-US" altLang="en-US" sz="2800">
                <a:latin typeface="Times New Roman" panose="02020603050405020304" pitchFamily="18" charset="0"/>
                <a:cs typeface="Times New Roman" panose="02020603050405020304" pitchFamily="18" charset="0"/>
              </a:rPr>
              <a:t> tự x</a:t>
            </a:r>
            <a:r>
              <a:rPr lang="vi-VN"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ng với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tâu xằng</a:t>
            </a:r>
            <a:r>
              <a:rPr lang="en-US" altLang="en-US" sz="2800">
                <a:latin typeface="Times New Roman" panose="02020603050405020304" pitchFamily="18" charset="0"/>
                <a:cs typeface="Times New Roman" panose="02020603050405020304" pitchFamily="18" charset="0"/>
              </a:rPr>
              <a:t>: nói sai sự thật</a:t>
            </a:r>
            <a:br>
              <a:rPr lang="en-US" altLang="en-US" sz="2800">
                <a:latin typeface="Times New Roman" panose="02020603050405020304" pitchFamily="18" charset="0"/>
                <a:cs typeface="Times New Roman" panose="02020603050405020304" pitchFamily="18" charset="0"/>
              </a:rPr>
            </a:br>
            <a:endParaRPr lang="en-US" altLang="en-US" sz="280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419EDC68-5955-4A05-8D68-2615A166484E}"/>
              </a:ext>
            </a:extLst>
          </p:cNvPr>
          <p:cNvSpPr/>
          <p:nvPr/>
        </p:nvSpPr>
        <p:spPr>
          <a:xfrm>
            <a:off x="356337" y="937319"/>
            <a:ext cx="6869188" cy="1200329"/>
          </a:xfrm>
          <a:prstGeom prst="rect">
            <a:avLst/>
          </a:prstGeom>
          <a:noFill/>
        </p:spPr>
        <p:txBody>
          <a:bodyPr wrap="none" lIns="91440" tIns="45720" rIns="91440" bIns="45720">
            <a:spAutoFit/>
          </a:bodyPr>
          <a:lstStyle/>
          <a:p>
            <a:pPr algn="ctr"/>
            <a:r>
              <a:rPr lang="en-US" sz="7200" b="1" cap="none" spc="0" dirty="0" smtClean="0">
                <a:ln w="0"/>
                <a:solidFill>
                  <a:srgbClr val="1C4439"/>
                </a:solidFill>
                <a:effectLst>
                  <a:outerShdw blurRad="38100" dist="19050" dir="2700000" algn="tl" rotWithShape="0">
                    <a:schemeClr val="dk1">
                      <a:alpha val="40000"/>
                    </a:schemeClr>
                  </a:outerShdw>
                </a:effectLst>
                <a:latin typeface="iCiel Fairy Tales" pitchFamily="2" charset="0"/>
              </a:rPr>
              <a:t>GIẢI NGHĨA TỪ</a:t>
            </a:r>
            <a:endParaRPr lang="en-US" sz="7200" b="1" cap="none" spc="0" dirty="0">
              <a:ln w="0"/>
              <a:solidFill>
                <a:srgbClr val="1C4439"/>
              </a:solidFill>
              <a:effectLst>
                <a:outerShdw blurRad="38100" dist="19050" dir="2700000" algn="tl" rotWithShape="0">
                  <a:schemeClr val="dk1">
                    <a:alpha val="40000"/>
                  </a:schemeClr>
                </a:outerShdw>
              </a:effectLst>
              <a:latin typeface="iCiel Fairy Tales" pitchFamily="2" charset="0"/>
            </a:endParaRPr>
          </a:p>
        </p:txBody>
      </p:sp>
      <p:grpSp>
        <p:nvGrpSpPr>
          <p:cNvPr id="18" name="Group 17">
            <a:extLst>
              <a:ext uri="{FF2B5EF4-FFF2-40B4-BE49-F238E27FC236}">
                <a16:creationId xmlns:a16="http://schemas.microsoft.com/office/drawing/2014/main" id="{CDFAC573-9741-4B08-8ED2-D592266D4A4F}"/>
              </a:ext>
            </a:extLst>
          </p:cNvPr>
          <p:cNvGrpSpPr/>
          <p:nvPr/>
        </p:nvGrpSpPr>
        <p:grpSpPr>
          <a:xfrm flipH="1">
            <a:off x="7497332" y="2098411"/>
            <a:ext cx="4575503" cy="5284883"/>
            <a:chOff x="198084" y="984756"/>
            <a:chExt cx="5299649" cy="6121300"/>
          </a:xfrm>
        </p:grpSpPr>
        <p:pic>
          <p:nvPicPr>
            <p:cNvPr id="19" name="Picture 2" descr="Phim Hoạt Hình Hài Hước Chuồn Chuồn Trên Lá Hình minh họa Sẵn có - Tải  xuống Hình ảnh Ngay bây giờ - iStock">
              <a:extLst>
                <a:ext uri="{FF2B5EF4-FFF2-40B4-BE49-F238E27FC236}">
                  <a16:creationId xmlns:a16="http://schemas.microsoft.com/office/drawing/2014/main" id="{AF828065-8989-49A9-BB23-945D070CD3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him Hoạt Hình Hài Hước Chuồn Chuồn Trên Lá Hình minh họa Sẵn có - Tải  xuống Hình ảnh Ngay bây giờ - iStock">
              <a:extLst>
                <a:ext uri="{FF2B5EF4-FFF2-40B4-BE49-F238E27FC236}">
                  <a16:creationId xmlns:a16="http://schemas.microsoft.com/office/drawing/2014/main" id="{4D5EF7C5-3E72-442B-A592-8FFE979ECF99}"/>
                </a:ext>
              </a:extLst>
            </p:cNvPr>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55462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E558871-00FF-43D7-9BE9-D6C64A99A670}"/>
              </a:ext>
            </a:extLst>
          </p:cNvPr>
          <p:cNvGrpSpPr/>
          <p:nvPr/>
        </p:nvGrpSpPr>
        <p:grpSpPr>
          <a:xfrm>
            <a:off x="2020902" y="757773"/>
            <a:ext cx="3733801" cy="1694768"/>
            <a:chOff x="2819399" y="1504950"/>
            <a:chExt cx="3733801" cy="2029766"/>
          </a:xfrm>
        </p:grpSpPr>
        <p:pic>
          <p:nvPicPr>
            <p:cNvPr id="7" name="Picture 6" descr="cloud.png">
              <a:extLst>
                <a:ext uri="{FF2B5EF4-FFF2-40B4-BE49-F238E27FC236}">
                  <a16:creationId xmlns:a16="http://schemas.microsoft.com/office/drawing/2014/main" id="{84F6AE11-DC29-4418-9BF9-810A830ED017}"/>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8" name="TextBox 7">
              <a:extLst>
                <a:ext uri="{FF2B5EF4-FFF2-40B4-BE49-F238E27FC236}">
                  <a16:creationId xmlns:a16="http://schemas.microsoft.com/office/drawing/2014/main" id="{018285C6-7ECB-456F-A73E-A9754262E821}"/>
                </a:ext>
              </a:extLst>
            </p:cNvPr>
            <p:cNvSpPr txBox="1"/>
            <p:nvPr/>
          </p:nvSpPr>
          <p:spPr>
            <a:xfrm>
              <a:off x="2819399" y="2114550"/>
              <a:ext cx="3733801" cy="626643"/>
            </a:xfrm>
            <a:prstGeom prst="rect">
              <a:avLst/>
            </a:prstGeom>
            <a:noFill/>
          </p:spPr>
          <p:txBody>
            <a:bodyPr wrap="square" rtlCol="0">
              <a:spAutoFit/>
            </a:bodyPr>
            <a:lstStyle/>
            <a:p>
              <a:pPr algn="ctr"/>
              <a:r>
                <a:rPr lang="vi-VN" sz="2800" b="1">
                  <a:solidFill>
                    <a:schemeClr val="bg1"/>
                  </a:solidFill>
                  <a:latin typeface="+mj-lt"/>
                </a:rPr>
                <a:t>Câu đương</a:t>
              </a:r>
              <a:endParaRPr lang="en-US" sz="2800" b="1">
                <a:solidFill>
                  <a:schemeClr val="bg1"/>
                </a:solidFill>
                <a:latin typeface="+mj-lt"/>
              </a:endParaRPr>
            </a:p>
          </p:txBody>
        </p:sp>
      </p:grpSp>
      <p:grpSp>
        <p:nvGrpSpPr>
          <p:cNvPr id="9" name="Group 8">
            <a:extLst>
              <a:ext uri="{FF2B5EF4-FFF2-40B4-BE49-F238E27FC236}">
                <a16:creationId xmlns:a16="http://schemas.microsoft.com/office/drawing/2014/main" id="{E87BD741-B1D9-45E2-9CF1-7DF79AF0DDE7}"/>
              </a:ext>
            </a:extLst>
          </p:cNvPr>
          <p:cNvGrpSpPr/>
          <p:nvPr/>
        </p:nvGrpSpPr>
        <p:grpSpPr>
          <a:xfrm>
            <a:off x="5686561" y="757773"/>
            <a:ext cx="3733801" cy="1694768"/>
            <a:chOff x="2819399" y="1504950"/>
            <a:chExt cx="3733801" cy="2029766"/>
          </a:xfrm>
        </p:grpSpPr>
        <p:pic>
          <p:nvPicPr>
            <p:cNvPr id="10" name="Picture 9" descr="cloud.png">
              <a:extLst>
                <a:ext uri="{FF2B5EF4-FFF2-40B4-BE49-F238E27FC236}">
                  <a16:creationId xmlns:a16="http://schemas.microsoft.com/office/drawing/2014/main" id="{75500134-B90F-43E5-A9A0-BD36CB898EF1}"/>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11" name="TextBox 10">
              <a:extLst>
                <a:ext uri="{FF2B5EF4-FFF2-40B4-BE49-F238E27FC236}">
                  <a16:creationId xmlns:a16="http://schemas.microsoft.com/office/drawing/2014/main" id="{4BE633B4-AB22-438C-A2D4-FAAEDB4B38E0}"/>
                </a:ext>
              </a:extLst>
            </p:cNvPr>
            <p:cNvSpPr txBox="1"/>
            <p:nvPr/>
          </p:nvSpPr>
          <p:spPr>
            <a:xfrm>
              <a:off x="2819399" y="2114550"/>
              <a:ext cx="3733801" cy="626643"/>
            </a:xfrm>
            <a:prstGeom prst="rect">
              <a:avLst/>
            </a:prstGeom>
            <a:noFill/>
          </p:spPr>
          <p:txBody>
            <a:bodyPr wrap="square" rtlCol="0">
              <a:spAutoFit/>
            </a:bodyPr>
            <a:lstStyle/>
            <a:p>
              <a:pPr algn="ctr"/>
              <a:r>
                <a:rPr lang="vi-VN" sz="2800" b="1">
                  <a:solidFill>
                    <a:schemeClr val="bg1"/>
                  </a:solidFill>
                  <a:latin typeface="+mj-lt"/>
                </a:rPr>
                <a:t>Quân hiệu</a:t>
              </a:r>
              <a:endParaRPr lang="en-US" sz="2800" b="1">
                <a:solidFill>
                  <a:schemeClr val="bg1"/>
                </a:solidFill>
                <a:latin typeface="+mj-lt"/>
              </a:endParaRPr>
            </a:p>
          </p:txBody>
        </p:sp>
      </p:grpSp>
      <p:pic>
        <p:nvPicPr>
          <p:cNvPr id="12" name="Picture 11">
            <a:extLst>
              <a:ext uri="{FF2B5EF4-FFF2-40B4-BE49-F238E27FC236}">
                <a16:creationId xmlns:a16="http://schemas.microsoft.com/office/drawing/2014/main" id="{18CE082D-43C8-4ECB-A080-FB151BEB80BF}"/>
              </a:ext>
            </a:extLst>
          </p:cNvPr>
          <p:cNvPicPr>
            <a:picLocks noChangeAspect="1"/>
          </p:cNvPicPr>
          <p:nvPr/>
        </p:nvPicPr>
        <p:blipFill rotWithShape="1">
          <a:blip r:embed="rId4">
            <a:extLst>
              <a:ext uri="{28A0092B-C50C-407E-A947-70E740481C1C}">
                <a14:useLocalDpi xmlns:a14="http://schemas.microsoft.com/office/drawing/2010/main" val="0"/>
              </a:ext>
            </a:extLst>
          </a:blip>
          <a:srcRect t="26784" b="4566"/>
          <a:stretch/>
        </p:blipFill>
        <p:spPr>
          <a:xfrm>
            <a:off x="2163582" y="2251316"/>
            <a:ext cx="7256780" cy="3611857"/>
          </a:xfrm>
          <a:prstGeom prst="rect">
            <a:avLst/>
          </a:prstGeom>
          <a:ln>
            <a:noFill/>
          </a:ln>
          <a:effectLst>
            <a:softEdge rad="112500"/>
          </a:effectLst>
        </p:spPr>
      </p:pic>
    </p:spTree>
    <p:extLst>
      <p:ext uri="{BB962C8B-B14F-4D97-AF65-F5344CB8AC3E}">
        <p14:creationId xmlns:p14="http://schemas.microsoft.com/office/powerpoint/2010/main" val="2931743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661AA51-1A41-4113-A6E1-869C10AF301D}"/>
              </a:ext>
            </a:extLst>
          </p:cNvPr>
          <p:cNvGrpSpPr/>
          <p:nvPr/>
        </p:nvGrpSpPr>
        <p:grpSpPr>
          <a:xfrm>
            <a:off x="4311332" y="887061"/>
            <a:ext cx="3733801" cy="1694768"/>
            <a:chOff x="2819399" y="1504950"/>
            <a:chExt cx="3733801" cy="2029766"/>
          </a:xfrm>
        </p:grpSpPr>
        <p:pic>
          <p:nvPicPr>
            <p:cNvPr id="7" name="Picture 6" descr="cloud.png">
              <a:extLst>
                <a:ext uri="{FF2B5EF4-FFF2-40B4-BE49-F238E27FC236}">
                  <a16:creationId xmlns:a16="http://schemas.microsoft.com/office/drawing/2014/main" id="{372185C1-2017-4883-8A8C-D87377600336}"/>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8" name="TextBox 7">
              <a:extLst>
                <a:ext uri="{FF2B5EF4-FFF2-40B4-BE49-F238E27FC236}">
                  <a16:creationId xmlns:a16="http://schemas.microsoft.com/office/drawing/2014/main" id="{8A465BA7-ACF5-4F63-AB31-D21B781139D2}"/>
                </a:ext>
              </a:extLst>
            </p:cNvPr>
            <p:cNvSpPr txBox="1"/>
            <p:nvPr/>
          </p:nvSpPr>
          <p:spPr>
            <a:xfrm>
              <a:off x="2819399" y="2114550"/>
              <a:ext cx="3733801" cy="523220"/>
            </a:xfrm>
            <a:prstGeom prst="rect">
              <a:avLst/>
            </a:prstGeom>
            <a:noFill/>
          </p:spPr>
          <p:txBody>
            <a:bodyPr wrap="square" rtlCol="0">
              <a:spAutoFit/>
            </a:bodyPr>
            <a:lstStyle/>
            <a:p>
              <a:pPr algn="ctr"/>
              <a:r>
                <a:rPr lang="vi-VN" sz="2800" b="1" dirty="0">
                  <a:solidFill>
                    <a:schemeClr val="bg1"/>
                  </a:solidFill>
                  <a:latin typeface="+mj-lt"/>
                </a:rPr>
                <a:t>Kiệu</a:t>
              </a:r>
              <a:endParaRPr lang="en-US" sz="2800" b="1" dirty="0">
                <a:solidFill>
                  <a:schemeClr val="bg1"/>
                </a:solidFill>
                <a:latin typeface="+mj-lt"/>
              </a:endParaRPr>
            </a:p>
          </p:txBody>
        </p:sp>
      </p:grpSp>
      <p:pic>
        <p:nvPicPr>
          <p:cNvPr id="9" name="Picture 8">
            <a:extLst>
              <a:ext uri="{FF2B5EF4-FFF2-40B4-BE49-F238E27FC236}">
                <a16:creationId xmlns:a16="http://schemas.microsoft.com/office/drawing/2014/main" id="{CF4B0B55-2794-4F35-834A-F72A3EDE6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133" y="2713233"/>
            <a:ext cx="5277564" cy="3089574"/>
          </a:xfrm>
          <a:prstGeom prst="rect">
            <a:avLst/>
          </a:prstGeom>
          <a:ln>
            <a:noFill/>
          </a:ln>
          <a:effectLst>
            <a:softEdge rad="112500"/>
          </a:effectLst>
        </p:spPr>
      </p:pic>
      <p:pic>
        <p:nvPicPr>
          <p:cNvPr id="10" name="Picture 9">
            <a:extLst>
              <a:ext uri="{FF2B5EF4-FFF2-40B4-BE49-F238E27FC236}">
                <a16:creationId xmlns:a16="http://schemas.microsoft.com/office/drawing/2014/main" id="{9E7D7C6B-E501-42D1-92DA-B26734E13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716" y="2641889"/>
            <a:ext cx="4802060" cy="3198172"/>
          </a:xfrm>
          <a:prstGeom prst="rect">
            <a:avLst/>
          </a:prstGeom>
          <a:ln>
            <a:noFill/>
          </a:ln>
          <a:effectLst>
            <a:softEdge rad="112500"/>
          </a:effectLst>
        </p:spPr>
      </p:pic>
    </p:spTree>
    <p:extLst>
      <p:ext uri="{BB962C8B-B14F-4D97-AF65-F5344CB8AC3E}">
        <p14:creationId xmlns:p14="http://schemas.microsoft.com/office/powerpoint/2010/main" val="4090733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834783" y="1527337"/>
            <a:ext cx="10522431" cy="2215991"/>
          </a:xfrm>
          <a:prstGeom prst="rect">
            <a:avLst/>
          </a:prstGeom>
          <a:noFill/>
        </p:spPr>
        <p:txBody>
          <a:bodyPr wrap="none" lIns="91440" tIns="45720" rIns="91440" bIns="45720">
            <a:spAutoFit/>
          </a:bodyPr>
          <a:lstStyle/>
          <a:p>
            <a:pPr algn="ctr"/>
            <a:r>
              <a:rPr lang="vi-VN" sz="138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TÌM HIỂU BÀI</a:t>
            </a:r>
            <a:endParaRPr lang="en-US" sz="138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40200514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390222" y="1669576"/>
            <a:ext cx="9411551" cy="2646878"/>
          </a:xfrm>
          <a:prstGeom prst="rect">
            <a:avLst/>
          </a:prstGeom>
          <a:noFill/>
        </p:spPr>
        <p:txBody>
          <a:bodyPr wrap="none" lIns="91440" tIns="45720" rIns="91440" bIns="45720">
            <a:spAutoFit/>
          </a:bodyPr>
          <a:lstStyle/>
          <a:p>
            <a:pPr algn="ctr"/>
            <a:r>
              <a:rPr lang="en-US" sz="16600" b="1" cap="none" spc="0" dirty="0" err="1">
                <a:ln w="0"/>
                <a:solidFill>
                  <a:srgbClr val="1C4439"/>
                </a:solidFill>
                <a:effectLst>
                  <a:outerShdw blurRad="38100" dist="19050" dir="2700000" algn="tl" rotWithShape="0">
                    <a:schemeClr val="dk1">
                      <a:alpha val="40000"/>
                    </a:schemeClr>
                  </a:outerShdw>
                </a:effectLst>
                <a:latin typeface="UTM Candombe" panose="02040603050506020204" pitchFamily="18" charset="0"/>
              </a:rPr>
              <a:t>Khởi</a:t>
            </a:r>
            <a:r>
              <a:rPr lang="en-US" sz="166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 </a:t>
            </a:r>
            <a:r>
              <a:rPr lang="en-US" sz="16600" b="1" cap="none" spc="0" dirty="0" err="1">
                <a:ln w="0"/>
                <a:solidFill>
                  <a:srgbClr val="1C4439"/>
                </a:solidFill>
                <a:effectLst>
                  <a:outerShdw blurRad="38100" dist="19050" dir="2700000" algn="tl" rotWithShape="0">
                    <a:schemeClr val="dk1">
                      <a:alpha val="40000"/>
                    </a:schemeClr>
                  </a:outerShdw>
                </a:effectLst>
                <a:latin typeface="UTM Candombe" panose="02040603050506020204" pitchFamily="18" charset="0"/>
              </a:rPr>
              <a:t>động</a:t>
            </a:r>
            <a:endParaRPr lang="en-US" sz="166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938992"/>
          </a:xfrm>
          <a:prstGeom prst="rect">
            <a:avLst/>
          </a:prstGeom>
          <a:noFill/>
        </p:spPr>
        <p:txBody>
          <a:bodyPr wrap="square" rtlCol="0">
            <a:spAutoFit/>
          </a:bodyPr>
          <a:lstStyle/>
          <a:p>
            <a:pPr algn="just"/>
            <a:r>
              <a:rPr lang="vi-VN" sz="4000">
                <a:solidFill>
                  <a:schemeClr val="accent6">
                    <a:lumMod val="50000"/>
                  </a:schemeClr>
                </a:solidFill>
                <a:latin typeface="+mj-lt"/>
              </a:rPr>
              <a:t>Ông đồng ý. </a:t>
            </a:r>
          </a:p>
          <a:p>
            <a:pPr algn="just"/>
            <a:r>
              <a:rPr lang="vi-VN" sz="4000">
                <a:solidFill>
                  <a:schemeClr val="accent6">
                    <a:lumMod val="50000"/>
                  </a:schemeClr>
                </a:solidFill>
                <a:latin typeface="+mj-lt"/>
              </a:rPr>
              <a:t>Nhưng yêu cầu chặt một ngón chân để phân biệt với những người làm câu đương khác.</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868333"/>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Răn đe những người mua quan bán chức,</a:t>
            </a:r>
          </a:p>
          <a:p>
            <a:pPr algn="just"/>
            <a:r>
              <a:rPr lang="vi-VN" sz="4000" b="1">
                <a:solidFill>
                  <a:schemeClr val="accent6">
                    <a:lumMod val="50000"/>
                  </a:schemeClr>
                </a:solidFill>
                <a:latin typeface="+mj-lt"/>
              </a:rPr>
              <a:t>     coi thường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323439"/>
          </a:xfrm>
          <a:prstGeom prst="rect">
            <a:avLst/>
          </a:prstGeom>
          <a:noFill/>
        </p:spPr>
        <p:txBody>
          <a:bodyPr wrap="square" rtlCol="0">
            <a:spAutoFit/>
          </a:bodyPr>
          <a:lstStyle/>
          <a:p>
            <a:r>
              <a:rPr lang="vi-VN" sz="4000" b="1">
                <a:latin typeface="+mj-lt"/>
              </a:rPr>
              <a:t>1. Khi có người muốn xin chức câu đương, Trần Thủ Độ đã làm gì?</a:t>
            </a:r>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Không trách phạt mà còn lấy vàng, lấy lụa thưởng cho người quân hiệu.</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khuyến khích người quân hiệu tuy ở chức thấp mà biết giữ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323439"/>
          </a:xfrm>
          <a:prstGeom prst="rect">
            <a:avLst/>
          </a:prstGeom>
          <a:noFill/>
        </p:spPr>
        <p:txBody>
          <a:bodyPr wrap="square" rtlCol="0">
            <a:spAutoFit/>
          </a:bodyPr>
          <a:lstStyle/>
          <a:p>
            <a:r>
              <a:rPr lang="vi-VN" sz="4000" b="1">
                <a:latin typeface="+mj-lt"/>
              </a:rPr>
              <a:t>2. Trước việc làm của người quân hiệu, Trần Thủ Độ xử lí ra sao?</a:t>
            </a:r>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Xin nhận tội về mình. Xin nhà vua quở trách bản thân và ban thưởng cho người nói thật.</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3. Khi biết viên quan tâu với vua rằng mình chuyên quyền, Trần Thủ Độ nói thế nào?</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Xin nhận tội về mình. Xin nhà vua quở trách bản thân và ban thưởng cho người nói thật.</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3. Khi biết viên quan tâu với vua rằng mình chuyên quyền, Trần Thủ Độ nói thế nào?</a:t>
            </a: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3123030"/>
            <a:ext cx="10410967" cy="1938992"/>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là người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4. Những lời nói và việc làm của Trần Thủ Độ cho thấy ông là người như thế nào?</a:t>
            </a: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16" name="Picture 15">
            <a:extLst>
              <a:ext uri="{FF2B5EF4-FFF2-40B4-BE49-F238E27FC236}">
                <a16:creationId xmlns:a16="http://schemas.microsoft.com/office/drawing/2014/main" id="{F984D1C9-6958-469C-B185-A542C9A972DE}"/>
              </a:ext>
            </a:extLst>
          </p:cNvPr>
          <p:cNvPicPr>
            <a:picLocks noChangeAspect="1"/>
          </p:cNvPicPr>
          <p:nvPr/>
        </p:nvPicPr>
        <p:blipFill rotWithShape="1">
          <a:blip r:embed="rId5">
            <a:extLst>
              <a:ext uri="{28A0092B-C50C-407E-A947-70E740481C1C}">
                <a14:useLocalDpi xmlns:a14="http://schemas.microsoft.com/office/drawing/2010/main" val="0"/>
              </a:ext>
            </a:extLst>
          </a:blip>
          <a:srcRect r="18743" b="31072"/>
          <a:stretch/>
        </p:blipFill>
        <p:spPr>
          <a:xfrm>
            <a:off x="1160155" y="169047"/>
            <a:ext cx="4325515" cy="1600640"/>
          </a:xfrm>
          <a:prstGeom prst="rect">
            <a:avLst/>
          </a:prstGeom>
        </p:spPr>
      </p:pic>
      <p:pic>
        <p:nvPicPr>
          <p:cNvPr id="18" name="Picture 17">
            <a:extLst>
              <a:ext uri="{FF2B5EF4-FFF2-40B4-BE49-F238E27FC236}">
                <a16:creationId xmlns:a16="http://schemas.microsoft.com/office/drawing/2014/main" id="{B8E41EA5-68F0-4A50-B56E-8344E3C5E739}"/>
              </a:ext>
            </a:extLst>
          </p:cNvPr>
          <p:cNvPicPr>
            <a:picLocks noChangeAspect="1"/>
          </p:cNvPicPr>
          <p:nvPr/>
        </p:nvPicPr>
        <p:blipFill rotWithShape="1">
          <a:blip r:embed="rId6">
            <a:extLst>
              <a:ext uri="{28A0092B-C50C-407E-A947-70E740481C1C}">
                <a14:useLocalDpi xmlns:a14="http://schemas.microsoft.com/office/drawing/2010/main" val="0"/>
              </a:ext>
            </a:extLst>
          </a:blip>
          <a:srcRect r="32857" b="21011"/>
          <a:stretch/>
        </p:blipFill>
        <p:spPr>
          <a:xfrm>
            <a:off x="0" y="1394429"/>
            <a:ext cx="6286499" cy="1724029"/>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3322912" y="2971800"/>
            <a:ext cx="8538888" cy="3717153"/>
          </a:xfrm>
          <a:prstGeom prst="roundRect">
            <a:avLst/>
          </a:prstGeom>
          <a:solidFill>
            <a:srgbClr val="8CA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90DA46-BA90-456D-8304-6B4172B7D032}"/>
              </a:ext>
            </a:extLst>
          </p:cNvPr>
          <p:cNvSpPr txBox="1"/>
          <p:nvPr/>
        </p:nvSpPr>
        <p:spPr>
          <a:xfrm>
            <a:off x="3801271" y="3083115"/>
            <a:ext cx="7870029" cy="3316742"/>
          </a:xfrm>
          <a:prstGeom prst="rect">
            <a:avLst/>
          </a:prstGeom>
          <a:noFill/>
        </p:spPr>
        <p:txBody>
          <a:bodyPr wrap="square" rtlCol="0">
            <a:spAutoFit/>
          </a:bodyPr>
          <a:lstStyle/>
          <a:p>
            <a:pPr algn="ctr">
              <a:lnSpc>
                <a:spcPct val="150000"/>
              </a:lnSpc>
            </a:pPr>
            <a:r>
              <a:rPr lang="vi-VN" sz="3600" b="1" u="sng">
                <a:solidFill>
                  <a:schemeClr val="bg1"/>
                </a:solidFill>
                <a:latin typeface="+mj-lt"/>
              </a:rPr>
              <a:t>NỘI DUNG BÀI HỌC:</a:t>
            </a:r>
          </a:p>
          <a:p>
            <a:pPr algn="ctr">
              <a:lnSpc>
                <a:spcPct val="150000"/>
              </a:lnSpc>
            </a:pPr>
            <a:r>
              <a:rPr lang="vi-VN" sz="3600" b="1">
                <a:solidFill>
                  <a:schemeClr val="bg1"/>
                </a:solidFill>
                <a:latin typeface="+mj-lt"/>
              </a:rPr>
              <a:t>Ca ngợi thái sư Trần Thủ Độ là người</a:t>
            </a:r>
          </a:p>
          <a:p>
            <a:pPr algn="ctr">
              <a:lnSpc>
                <a:spcPct val="150000"/>
              </a:lnSpc>
            </a:pPr>
            <a:r>
              <a:rPr lang="vi-VN" sz="3600" b="1">
                <a:solidFill>
                  <a:schemeClr val="bg1"/>
                </a:solidFill>
                <a:latin typeface="+mj-lt"/>
              </a:rPr>
              <a:t>nghiêm minh, chính trực, không vì </a:t>
            </a:r>
          </a:p>
          <a:p>
            <a:pPr algn="ctr">
              <a:lnSpc>
                <a:spcPct val="150000"/>
              </a:lnSpc>
            </a:pPr>
            <a:r>
              <a:rPr lang="vi-VN" sz="3600" b="1">
                <a:solidFill>
                  <a:schemeClr val="bg1"/>
                </a:solidFill>
                <a:latin typeface="+mj-lt"/>
              </a:rPr>
              <a:t>tình riêng mà làm sai phép nước. </a:t>
            </a: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463299" y="1543867"/>
            <a:ext cx="10477997" cy="1862048"/>
          </a:xfrm>
          <a:prstGeom prst="rect">
            <a:avLst/>
          </a:prstGeom>
          <a:noFill/>
        </p:spPr>
        <p:txBody>
          <a:bodyPr wrap="none" lIns="91440" tIns="45720" rIns="91440" bIns="45720">
            <a:spAutoFit/>
          </a:bodyPr>
          <a:lstStyle/>
          <a:p>
            <a:pPr algn="ctr"/>
            <a:r>
              <a:rPr lang="vi-VN" sz="115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LUYỆN ĐỌC HAY</a:t>
            </a:r>
            <a:endParaRPr lang="en-US" sz="115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2845709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algn="ctr"/>
            <a:r>
              <a:rPr lang="vi-VN" sz="3600" b="1">
                <a:solidFill>
                  <a:srgbClr val="3E8606"/>
                </a:solidFill>
                <a:latin typeface="+mj-lt"/>
              </a:rPr>
              <a:t>Câu chuyện có mấy nhân vật?</a:t>
            </a:r>
            <a:endParaRPr lang="en-US" sz="3600" b="1">
              <a:solidFill>
                <a:srgbClr val="3E8606"/>
              </a:solidFill>
              <a:latin typeface="+mj-lt"/>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560951" y="1079818"/>
            <a:ext cx="3771901" cy="2029766"/>
            <a:chOff x="2705099" y="1504950"/>
            <a:chExt cx="37719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Thái sư</a:t>
              </a:r>
            </a:p>
            <a:p>
              <a:pPr algn="ctr"/>
              <a:r>
                <a:rPr lang="vi-VN" sz="2800" b="1">
                  <a:solidFill>
                    <a:schemeClr val="bg1"/>
                  </a:solidFill>
                  <a:latin typeface="+mj-lt"/>
                </a:rPr>
                <a:t>Trần Thủ Độ</a:t>
              </a: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Người</a:t>
              </a:r>
            </a:p>
            <a:p>
              <a:pPr algn="ctr"/>
              <a:r>
                <a:rPr lang="vi-VN" sz="2800" b="1">
                  <a:solidFill>
                    <a:schemeClr val="bg1"/>
                  </a:solidFill>
                  <a:latin typeface="+mj-lt"/>
                </a:rPr>
                <a:t> dẫn chuyện</a:t>
              </a:r>
              <a:endParaRPr lang="en-US" sz="2800" b="1">
                <a:solidFill>
                  <a:schemeClr val="bg1"/>
                </a:solidFill>
                <a:latin typeface="+mj-lt"/>
              </a:endParaRPr>
            </a:p>
          </p:txBody>
        </p:sp>
      </p:grpSp>
      <p:grpSp>
        <p:nvGrpSpPr>
          <p:cNvPr id="23" name="Group 22">
            <a:extLst>
              <a:ext uri="{FF2B5EF4-FFF2-40B4-BE49-F238E27FC236}">
                <a16:creationId xmlns:a16="http://schemas.microsoft.com/office/drawing/2014/main" id="{5EB6E8E1-07B5-4D80-8CF7-1D587FC2A0C7}"/>
              </a:ext>
            </a:extLst>
          </p:cNvPr>
          <p:cNvGrpSpPr/>
          <p:nvPr/>
        </p:nvGrpSpPr>
        <p:grpSpPr>
          <a:xfrm>
            <a:off x="4198751" y="2433874"/>
            <a:ext cx="3733801" cy="2029766"/>
            <a:chOff x="2819399" y="1504950"/>
            <a:chExt cx="3733801" cy="2029766"/>
          </a:xfrm>
        </p:grpSpPr>
        <p:pic>
          <p:nvPicPr>
            <p:cNvPr id="24" name="Picture 23" descr="cloud.png">
              <a:extLst>
                <a:ext uri="{FF2B5EF4-FFF2-40B4-BE49-F238E27FC236}">
                  <a16:creationId xmlns:a16="http://schemas.microsoft.com/office/drawing/2014/main" id="{BF2EEDAB-385A-4DDE-AC0F-8448F955FBEC}"/>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5" name="TextBox 24">
              <a:extLst>
                <a:ext uri="{FF2B5EF4-FFF2-40B4-BE49-F238E27FC236}">
                  <a16:creationId xmlns:a16="http://schemas.microsoft.com/office/drawing/2014/main" id="{D801AF15-7540-4227-92DC-97FB433C4B44}"/>
                </a:ext>
              </a:extLst>
            </p:cNvPr>
            <p:cNvSpPr txBox="1"/>
            <p:nvPr/>
          </p:nvSpPr>
          <p:spPr>
            <a:xfrm>
              <a:off x="2819399" y="2114550"/>
              <a:ext cx="3733801" cy="523220"/>
            </a:xfrm>
            <a:prstGeom prst="rect">
              <a:avLst/>
            </a:prstGeom>
            <a:noFill/>
          </p:spPr>
          <p:txBody>
            <a:bodyPr wrap="square" rtlCol="0">
              <a:spAutoFit/>
            </a:bodyPr>
            <a:lstStyle/>
            <a:p>
              <a:pPr algn="ctr"/>
              <a:r>
                <a:rPr lang="vi-VN" sz="2800" b="1">
                  <a:solidFill>
                    <a:schemeClr val="bg1"/>
                  </a:solidFill>
                  <a:latin typeface="+mj-lt"/>
                </a:rPr>
                <a:t>Vua</a:t>
              </a:r>
              <a:endParaRPr lang="en-US" sz="2800" b="1">
                <a:solidFill>
                  <a:schemeClr val="bg1"/>
                </a:solidFill>
                <a:latin typeface="+mj-lt"/>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1610171" y="3805474"/>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23220"/>
            </a:xfrm>
            <a:prstGeom prst="rect">
              <a:avLst/>
            </a:prstGeom>
            <a:noFill/>
          </p:spPr>
          <p:txBody>
            <a:bodyPr wrap="square" rtlCol="0">
              <a:spAutoFit/>
            </a:bodyPr>
            <a:lstStyle/>
            <a:p>
              <a:pPr algn="ctr"/>
              <a:r>
                <a:rPr lang="vi-VN" sz="2800" b="1">
                  <a:solidFill>
                    <a:schemeClr val="bg1"/>
                  </a:solidFill>
                  <a:latin typeface="+mj-lt"/>
                </a:rPr>
                <a:t>Viên Quan</a:t>
              </a:r>
            </a:p>
          </p:txBody>
        </p:sp>
      </p:grpSp>
      <p:grpSp>
        <p:nvGrpSpPr>
          <p:cNvPr id="29" name="Group 28">
            <a:extLst>
              <a:ext uri="{FF2B5EF4-FFF2-40B4-BE49-F238E27FC236}">
                <a16:creationId xmlns:a16="http://schemas.microsoft.com/office/drawing/2014/main" id="{D2705F20-D52B-44DB-B6B3-65EA3AD30C3D}"/>
              </a:ext>
            </a:extLst>
          </p:cNvPr>
          <p:cNvGrpSpPr/>
          <p:nvPr/>
        </p:nvGrpSpPr>
        <p:grpSpPr>
          <a:xfrm>
            <a:off x="6560951" y="3805474"/>
            <a:ext cx="3771901" cy="2029766"/>
            <a:chOff x="2705099" y="1504950"/>
            <a:chExt cx="3771901" cy="2029766"/>
          </a:xfrm>
        </p:grpSpPr>
        <p:pic>
          <p:nvPicPr>
            <p:cNvPr id="30" name="Picture 29" descr="cloud.png">
              <a:extLst>
                <a:ext uri="{FF2B5EF4-FFF2-40B4-BE49-F238E27FC236}">
                  <a16:creationId xmlns:a16="http://schemas.microsoft.com/office/drawing/2014/main" id="{65FEAAC2-595D-4104-9E30-81928886A7B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31" name="TextBox 30">
              <a:extLst>
                <a:ext uri="{FF2B5EF4-FFF2-40B4-BE49-F238E27FC236}">
                  <a16:creationId xmlns:a16="http://schemas.microsoft.com/office/drawing/2014/main" id="{B996E15A-CC70-4DAB-95C5-B987E299E956}"/>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Linh Từ</a:t>
              </a:r>
            </a:p>
            <a:p>
              <a:pPr algn="ctr"/>
              <a:r>
                <a:rPr lang="vi-VN" sz="2800" b="1">
                  <a:solidFill>
                    <a:schemeClr val="bg1"/>
                  </a:solidFill>
                  <a:latin typeface="+mj-lt"/>
                </a:rPr>
                <a:t>Quốc Mẫu</a:t>
              </a:r>
              <a:endParaRPr lang="en-US" sz="2800" b="1">
                <a:solidFill>
                  <a:schemeClr val="bg1"/>
                </a:solidFill>
                <a:latin typeface="+mj-lt"/>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2243020" y="1591360"/>
            <a:ext cx="7705956" cy="2646878"/>
          </a:xfrm>
          <a:prstGeom prst="rect">
            <a:avLst/>
          </a:prstGeom>
          <a:noFill/>
        </p:spPr>
        <p:txBody>
          <a:bodyPr wrap="none" lIns="91440" tIns="45720" rIns="91440" bIns="45720">
            <a:spAutoFit/>
          </a:bodyPr>
          <a:lstStyle/>
          <a:p>
            <a:pPr algn="ctr"/>
            <a:r>
              <a:rPr lang="vi-VN" sz="16600" b="1"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LIÊN HỆ</a:t>
            </a:r>
            <a:endParaRPr lang="en-US" sz="166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33141277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Rectangle 12">
            <a:extLst>
              <a:ext uri="{FF2B5EF4-FFF2-40B4-BE49-F238E27FC236}">
                <a16:creationId xmlns:a16="http://schemas.microsoft.com/office/drawing/2014/main" id="{1D02A047-D1A5-4985-B249-EE0CDFF9FD0F}"/>
              </a:ext>
            </a:extLst>
          </p:cNvPr>
          <p:cNvSpPr/>
          <p:nvPr/>
        </p:nvSpPr>
        <p:spPr>
          <a:xfrm>
            <a:off x="5668594" y="2480169"/>
            <a:ext cx="5306261" cy="2308324"/>
          </a:xfrm>
          <a:prstGeom prst="rect">
            <a:avLst/>
          </a:prstGeom>
          <a:noFill/>
        </p:spPr>
        <p:txBody>
          <a:bodyPr wrap="none" lIns="91440" tIns="45720" rIns="91440" bIns="45720">
            <a:spAutoFit/>
          </a:bodyPr>
          <a:lstStyle/>
          <a:p>
            <a:pPr algn="ctr"/>
            <a:r>
              <a:rPr lang="en-US" sz="4800" b="1" dirty="0">
                <a:ln w="0"/>
                <a:solidFill>
                  <a:srgbClr val="1C4439"/>
                </a:solidFill>
                <a:effectLst>
                  <a:outerShdw blurRad="38100" dist="19050" dir="2700000" algn="tl" rotWithShape="0">
                    <a:schemeClr val="dk1">
                      <a:alpha val="40000"/>
                    </a:schemeClr>
                  </a:outerShdw>
                </a:effectLst>
                <a:latin typeface="iCiel Fairy Tales" pitchFamily="2" charset="0"/>
              </a:rPr>
              <a:t>C</a:t>
            </a:r>
            <a:r>
              <a:rPr lang="vi-VN" sz="4800" b="1" dirty="0" smtClean="0">
                <a:ln w="0"/>
                <a:solidFill>
                  <a:srgbClr val="1C4439"/>
                </a:solidFill>
                <a:effectLst>
                  <a:outerShdw blurRad="38100" dist="19050" dir="2700000" algn="tl" rotWithShape="0">
                    <a:schemeClr val="dk1">
                      <a:alpha val="40000"/>
                    </a:schemeClr>
                  </a:outerShdw>
                </a:effectLst>
                <a:latin typeface="iCiel Fairy Tales" pitchFamily="2" charset="0"/>
              </a:rPr>
              <a:t>húng </a:t>
            </a:r>
            <a:r>
              <a:rPr lang="vi-VN" sz="4800" b="1" dirty="0">
                <a:ln w="0"/>
                <a:solidFill>
                  <a:srgbClr val="1C4439"/>
                </a:solidFill>
                <a:effectLst>
                  <a:outerShdw blurRad="38100" dist="19050" dir="2700000" algn="tl" rotWithShape="0">
                    <a:schemeClr val="dk1">
                      <a:alpha val="40000"/>
                    </a:schemeClr>
                  </a:outerShdw>
                </a:effectLst>
                <a:latin typeface="iCiel Fairy Tales" pitchFamily="2" charset="0"/>
              </a:rPr>
              <a:t>mình cùng</a:t>
            </a:r>
          </a:p>
          <a:p>
            <a:pPr algn="ctr"/>
            <a:r>
              <a:rPr lang="vi-VN" sz="4800" b="1" dirty="0">
                <a:ln w="0"/>
                <a:solidFill>
                  <a:srgbClr val="1C4439"/>
                </a:solidFill>
                <a:effectLst>
                  <a:outerShdw blurRad="38100" dist="19050" dir="2700000" algn="tl" rotWithShape="0">
                    <a:schemeClr val="dk1">
                      <a:alpha val="40000"/>
                    </a:schemeClr>
                  </a:outerShdw>
                </a:effectLst>
                <a:latin typeface="iCiel Fairy Tales" pitchFamily="2" charset="0"/>
              </a:rPr>
              <a:t>xem video </a:t>
            </a:r>
          </a:p>
          <a:p>
            <a:pPr algn="ctr"/>
            <a:r>
              <a:rPr lang="vi-VN" sz="4800" b="1" dirty="0">
                <a:ln w="0"/>
                <a:solidFill>
                  <a:srgbClr val="1C4439"/>
                </a:solidFill>
                <a:effectLst>
                  <a:outerShdw blurRad="38100" dist="19050" dir="2700000" algn="tl" rotWithShape="0">
                    <a:schemeClr val="dk1">
                      <a:alpha val="40000"/>
                    </a:schemeClr>
                  </a:outerShdw>
                </a:effectLst>
                <a:latin typeface="iCiel Fairy Tales" pitchFamily="2" charset="0"/>
              </a:rPr>
              <a:t>sau đây nhé!</a:t>
            </a:r>
            <a:endParaRPr lang="vi-VN" sz="4800" b="1" cap="none" spc="0" dirty="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7113128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5232657" y="2723703"/>
            <a:ext cx="6122189" cy="1754326"/>
          </a:xfrm>
          <a:prstGeom prst="rect">
            <a:avLst/>
          </a:prstGeom>
          <a:noFill/>
        </p:spPr>
        <p:txBody>
          <a:bodyPr wrap="none" lIns="91440" tIns="45720" rIns="91440" bIns="45720">
            <a:spAutoFit/>
          </a:bodyPr>
          <a:lstStyle/>
          <a:p>
            <a:pPr algn="ctr"/>
            <a:r>
              <a:rPr lang="vi-VN" sz="5400" b="1" dirty="0">
                <a:ln w="0"/>
                <a:solidFill>
                  <a:srgbClr val="1C4439"/>
                </a:solidFill>
                <a:effectLst>
                  <a:outerShdw blurRad="38100" dist="19050" dir="2700000" algn="tl" rotWithShape="0">
                    <a:schemeClr val="dk1">
                      <a:alpha val="40000"/>
                    </a:schemeClr>
                  </a:outerShdw>
                </a:effectLst>
                <a:latin typeface="iCiel Fairy Tales" pitchFamily="2" charset="0"/>
              </a:rPr>
              <a:t>c</a:t>
            </a:r>
            <a:r>
              <a:rPr lang="vi-VN" sz="5400" b="1" cap="none" spc="0" dirty="0">
                <a:ln w="0"/>
                <a:solidFill>
                  <a:srgbClr val="1C4439"/>
                </a:solidFill>
                <a:effectLst>
                  <a:outerShdw blurRad="38100" dist="19050" dir="2700000" algn="tl" rotWithShape="0">
                    <a:schemeClr val="dk1">
                      <a:alpha val="40000"/>
                    </a:schemeClr>
                  </a:outerShdw>
                </a:effectLst>
                <a:latin typeface="iCiel Fairy Tales" pitchFamily="2" charset="0"/>
              </a:rPr>
              <a:t>ùng chuồn chuồn</a:t>
            </a:r>
          </a:p>
          <a:p>
            <a:pPr algn="ctr"/>
            <a:r>
              <a:rPr lang="vi-VN" sz="5400" b="1" dirty="0">
                <a:ln w="0"/>
                <a:solidFill>
                  <a:srgbClr val="1C4439"/>
                </a:solidFill>
                <a:effectLst>
                  <a:outerShdw blurRad="38100" dist="19050" dir="2700000" algn="tl" rotWithShape="0">
                    <a:schemeClr val="dk1">
                      <a:alpha val="40000"/>
                    </a:schemeClr>
                  </a:outerShdw>
                </a:effectLst>
                <a:latin typeface="iCiel Fairy Tales" pitchFamily="2" charset="0"/>
              </a:rPr>
              <a:t>ô</a:t>
            </a:r>
            <a:r>
              <a:rPr lang="vi-VN" sz="5400" b="1" cap="none" spc="0" dirty="0">
                <a:ln w="0"/>
                <a:solidFill>
                  <a:srgbClr val="1C4439"/>
                </a:solidFill>
                <a:effectLst>
                  <a:outerShdw blurRad="38100" dist="19050" dir="2700000" algn="tl" rotWithShape="0">
                    <a:schemeClr val="dk1">
                      <a:alpha val="40000"/>
                    </a:schemeClr>
                  </a:outerShdw>
                </a:effectLst>
                <a:latin typeface="iCiel Fairy Tales" pitchFamily="2" charset="0"/>
              </a:rPr>
              <a:t>n bài nhé !</a:t>
            </a:r>
            <a:endParaRPr lang="en-US" sz="5400" b="1" cap="none" spc="0" dirty="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oi thieu ve tran thu do">
            <a:hlinkClick r:id="" action="ppaction://media"/>
            <a:extLst>
              <a:ext uri="{FF2B5EF4-FFF2-40B4-BE49-F238E27FC236}">
                <a16:creationId xmlns:a16="http://schemas.microsoft.com/office/drawing/2014/main" id="{FEEDEFBD-0E3F-4435-8C74-D8DAB46ABC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99729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0" name="Text Box 9">
            <a:extLst>
              <a:ext uri="{FF2B5EF4-FFF2-40B4-BE49-F238E27FC236}">
                <a16:creationId xmlns:a16="http://schemas.microsoft.com/office/drawing/2014/main" id="{AFBC2BAD-A909-4BB8-A7A8-C482779A9510}"/>
              </a:ext>
            </a:extLst>
          </p:cNvPr>
          <p:cNvSpPr txBox="1">
            <a:spLocks noChangeArrowheads="1"/>
          </p:cNvSpPr>
          <p:nvPr/>
        </p:nvSpPr>
        <p:spPr bwMode="auto">
          <a:xfrm>
            <a:off x="4876799" y="2741285"/>
            <a:ext cx="6980591"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a:latin typeface="Times New Roman" panose="02020603050405020304" pitchFamily="18" charset="0"/>
              </a:rPr>
              <a:t>1. Về nhà kể lại câu chuyện cho người thân nghe .</a:t>
            </a:r>
          </a:p>
        </p:txBody>
      </p:sp>
      <p:sp>
        <p:nvSpPr>
          <p:cNvPr id="21" name="Text Box 10">
            <a:extLst>
              <a:ext uri="{FF2B5EF4-FFF2-40B4-BE49-F238E27FC236}">
                <a16:creationId xmlns:a16="http://schemas.microsoft.com/office/drawing/2014/main" id="{E08CB54C-293E-406C-99F6-18BFAACACF05}"/>
              </a:ext>
            </a:extLst>
          </p:cNvPr>
          <p:cNvSpPr txBox="1">
            <a:spLocks noChangeArrowheads="1"/>
          </p:cNvSpPr>
          <p:nvPr/>
        </p:nvSpPr>
        <p:spPr bwMode="auto">
          <a:xfrm>
            <a:off x="4876799" y="4247339"/>
            <a:ext cx="698059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b="1">
                <a:latin typeface="Times New Roman" panose="02020603050405020304" pitchFamily="18" charset="0"/>
              </a:rPr>
              <a:t>2. Chuẩn bị và soạn trước bài “Nhà tài trợ đặc biệt của cách mạng”</a:t>
            </a:r>
            <a:endParaRPr lang="en-US" altLang="en-US" sz="3600">
              <a:latin typeface="Times New Roman" panose="02020603050405020304" pitchFamily="18" charset="0"/>
            </a:endParaRPr>
          </a:p>
        </p:txBody>
      </p:sp>
      <p:sp>
        <p:nvSpPr>
          <p:cNvPr id="22" name="Rectangle 21">
            <a:extLst>
              <a:ext uri="{FF2B5EF4-FFF2-40B4-BE49-F238E27FC236}">
                <a16:creationId xmlns:a16="http://schemas.microsoft.com/office/drawing/2014/main" id="{1165A477-BE23-42D1-9860-A183E99F6ECB}"/>
              </a:ext>
            </a:extLst>
          </p:cNvPr>
          <p:cNvSpPr/>
          <p:nvPr/>
        </p:nvSpPr>
        <p:spPr>
          <a:xfrm>
            <a:off x="4508640" y="320023"/>
            <a:ext cx="6173485" cy="2215991"/>
          </a:xfrm>
          <a:prstGeom prst="rect">
            <a:avLst/>
          </a:prstGeom>
          <a:noFill/>
        </p:spPr>
        <p:txBody>
          <a:bodyPr wrap="none" lIns="91440" tIns="45720" rIns="91440" bIns="45720">
            <a:spAutoFit/>
          </a:bodyPr>
          <a:lstStyle/>
          <a:p>
            <a:pPr algn="ctr"/>
            <a:r>
              <a:rPr lang="en-US" sz="13800" b="1" dirty="0">
                <a:ln w="0"/>
                <a:solidFill>
                  <a:srgbClr val="1C4439"/>
                </a:solidFill>
                <a:effectLst>
                  <a:outerShdw blurRad="38100" dist="19050" dir="2700000" algn="tl" rotWithShape="0">
                    <a:schemeClr val="dk1">
                      <a:alpha val="40000"/>
                    </a:schemeClr>
                  </a:outerShdw>
                </a:effectLst>
                <a:latin typeface="iCiel Fairy Tales" pitchFamily="2" charset="0"/>
              </a:rPr>
              <a:t>D</a:t>
            </a:r>
            <a:r>
              <a:rPr lang="vi-VN" sz="13800" b="1" cap="none" spc="0" dirty="0" smtClean="0">
                <a:ln w="0"/>
                <a:solidFill>
                  <a:srgbClr val="1C4439"/>
                </a:solidFill>
                <a:effectLst>
                  <a:outerShdw blurRad="38100" dist="19050" dir="2700000" algn="tl" rotWithShape="0">
                    <a:schemeClr val="dk1">
                      <a:alpha val="40000"/>
                    </a:schemeClr>
                  </a:outerShdw>
                </a:effectLst>
                <a:latin typeface="iCiel Fairy Tales" pitchFamily="2" charset="0"/>
              </a:rPr>
              <a:t>ặn </a:t>
            </a:r>
            <a:r>
              <a:rPr lang="vi-VN" sz="13800" b="1" cap="none" spc="0" dirty="0">
                <a:ln w="0"/>
                <a:solidFill>
                  <a:srgbClr val="1C4439"/>
                </a:solidFill>
                <a:effectLst>
                  <a:outerShdw blurRad="38100" dist="19050" dir="2700000" algn="tl" rotWithShape="0">
                    <a:schemeClr val="dk1">
                      <a:alpha val="40000"/>
                    </a:schemeClr>
                  </a:outerShdw>
                </a:effectLst>
                <a:latin typeface="iCiel Fairy Tales" pitchFamily="2" charset="0"/>
              </a:rPr>
              <a:t>dò</a:t>
            </a:r>
          </a:p>
        </p:txBody>
      </p:sp>
    </p:spTree>
    <p:extLst>
      <p:ext uri="{BB962C8B-B14F-4D97-AF65-F5344CB8AC3E}">
        <p14:creationId xmlns:p14="http://schemas.microsoft.com/office/powerpoint/2010/main" val="2895249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2737546" y="1259175"/>
            <a:ext cx="6716903" cy="4339650"/>
          </a:xfrm>
          <a:prstGeom prst="rect">
            <a:avLst/>
          </a:prstGeom>
          <a:noFill/>
        </p:spPr>
        <p:txBody>
          <a:bodyPr wrap="none" lIns="91440" tIns="45720" rIns="91440" bIns="45720">
            <a:spAutoFit/>
          </a:bodyPr>
          <a:lstStyle/>
          <a:p>
            <a:pPr algn="ctr"/>
            <a:r>
              <a:rPr lang="vi-VN" sz="138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CHÚC CÁC BẠN</a:t>
            </a:r>
          </a:p>
          <a:p>
            <a:pPr algn="ctr"/>
            <a:r>
              <a:rPr lang="vi-VN" sz="13800" b="1">
                <a:ln w="0"/>
                <a:solidFill>
                  <a:srgbClr val="1C4439"/>
                </a:solidFill>
                <a:effectLst>
                  <a:outerShdw blurRad="38100" dist="19050" dir="2700000" algn="tl" rotWithShape="0">
                    <a:schemeClr val="dk1">
                      <a:alpha val="40000"/>
                    </a:schemeClr>
                  </a:outerShdw>
                </a:effectLst>
                <a:latin typeface="UTM Candombe" panose="02040603050506020204" pitchFamily="18" charset="0"/>
              </a:rPr>
              <a:t>HỌC TỐT NHÉ !</a:t>
            </a:r>
            <a:endParaRPr lang="en-US" sz="138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2181494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523718"/>
            <a:ext cx="93296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r>
              <a:rPr lang="en-US" altLang="en-US" sz="3200" b="1">
                <a:latin typeface="Times New Roman" panose="02020603050405020304" pitchFamily="18" charset="0"/>
                <a:cs typeface="Times New Roman" panose="02020603050405020304" pitchFamily="18" charset="0"/>
              </a:rPr>
              <a:t>Câu 1. Theo anh Thành, khi thoát khỏi thân phận nô lệ, sẽ trở thành người có tư cách gì?</a:t>
            </a:r>
            <a:endParaRPr lang="en-US" altLang="en-US" sz="32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DFEA5A1-F37D-4192-AEA0-BB547BB51ECE}"/>
              </a:ext>
            </a:extLst>
          </p:cNvPr>
          <p:cNvSpPr txBox="1"/>
          <p:nvPr/>
        </p:nvSpPr>
        <p:spPr>
          <a:xfrm>
            <a:off x="4416357" y="3057621"/>
            <a:ext cx="6099242" cy="2958502"/>
          </a:xfrm>
          <a:prstGeom prst="rect">
            <a:avLst/>
          </a:prstGeom>
          <a:noFill/>
        </p:spPr>
        <p:txBody>
          <a:bodyPr wrap="square">
            <a:spAutoFit/>
          </a:bodyPr>
          <a:lstStyle/>
          <a:p>
            <a:pPr lvl="1">
              <a:lnSpc>
                <a:spcPct val="150000"/>
              </a:lnSpc>
            </a:pPr>
            <a:r>
              <a:rPr lang="en-US" altLang="en-US" sz="3200" b="1">
                <a:latin typeface="Times New Roman" panose="02020603050405020304" pitchFamily="18" charset="0"/>
                <a:cs typeface="Times New Roman" panose="02020603050405020304" pitchFamily="18" charset="0"/>
              </a:rPr>
              <a:t>A. công dân</a:t>
            </a:r>
          </a:p>
          <a:p>
            <a:pPr lvl="1">
              <a:lnSpc>
                <a:spcPct val="150000"/>
              </a:lnSpc>
            </a:pPr>
            <a:r>
              <a:rPr lang="en-US" altLang="en-US" sz="3200" b="1">
                <a:latin typeface="Times New Roman" panose="02020603050405020304" pitchFamily="18" charset="0"/>
                <a:cs typeface="Times New Roman" panose="02020603050405020304" pitchFamily="18" charset="0"/>
              </a:rPr>
              <a:t>B. nông dân</a:t>
            </a:r>
          </a:p>
          <a:p>
            <a:pPr lvl="1">
              <a:lnSpc>
                <a:spcPct val="150000"/>
              </a:lnSpc>
            </a:pPr>
            <a:r>
              <a:rPr lang="en-US" altLang="en-US" sz="3200" b="1">
                <a:latin typeface="Times New Roman" panose="02020603050405020304" pitchFamily="18" charset="0"/>
                <a:cs typeface="Times New Roman" panose="02020603050405020304" pitchFamily="18" charset="0"/>
              </a:rPr>
              <a:t>C. công nhân</a:t>
            </a:r>
          </a:p>
          <a:p>
            <a:pPr lvl="1">
              <a:lnSpc>
                <a:spcPct val="150000"/>
              </a:lnSpc>
            </a:pPr>
            <a:r>
              <a:rPr lang="en-US" altLang="en-US" sz="3200" b="1">
                <a:latin typeface="Times New Roman" panose="02020603050405020304" pitchFamily="18" charset="0"/>
                <a:cs typeface="Times New Roman" panose="02020603050405020304" pitchFamily="18" charset="0"/>
              </a:rPr>
              <a:t>D. nhân dân</a:t>
            </a: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36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17">
                                            <p:txEl>
                                              <p:pRg st="0" end="0"/>
                                            </p:txEl>
                                          </p:spTgt>
                                        </p:tgtEl>
                                        <p:attrNameLst>
                                          <p:attrName>style.color</p:attrName>
                                        </p:attrNameLst>
                                      </p:cBhvr>
                                      <p:to>
                                        <p:clrVal>
                                          <a:srgbClr val="FF0000"/>
                                        </p:clrVal>
                                      </p:to>
                                    </p:set>
                                    <p:set>
                                      <p:cBhvr>
                                        <p:cTn id="17" dur="500" fill="hold"/>
                                        <p:tgtEl>
                                          <p:spTgt spid="17">
                                            <p:txEl>
                                              <p:pRg st="0" end="0"/>
                                            </p:txEl>
                                          </p:spTgt>
                                        </p:tgtEl>
                                        <p:attrNameLst>
                                          <p:attrName>fillcolor</p:attrName>
                                        </p:attrNameLst>
                                      </p:cBhvr>
                                      <p:to>
                                        <p:clrVal>
                                          <a:srgbClr val="FF0000"/>
                                        </p:clrVal>
                                      </p:to>
                                    </p:set>
                                    <p:set>
                                      <p:cBhvr>
                                        <p:cTn id="18" dur="500" fill="hold"/>
                                        <p:tgtEl>
                                          <p:spTgt spid="17">
                                            <p:txEl>
                                              <p:pRg st="0" end="0"/>
                                            </p:txEl>
                                          </p:spTgt>
                                        </p:tgtEl>
                                        <p:attrNameLst>
                                          <p:attrName>fill.type</p:attrName>
                                        </p:attrNameLst>
                                      </p:cBhvr>
                                      <p:to>
                                        <p:strVal val="solid"/>
                                      </p:to>
                                    </p:set>
                                  </p:childTnLst>
                                </p:cTn>
                              </p:par>
                              <p:par>
                                <p:cTn id="19" presetID="14" presetClass="exit" presetSubtype="10" fill="hold" nodeType="withEffect">
                                  <p:stCondLst>
                                    <p:cond delay="0"/>
                                  </p:stCondLst>
                                  <p:childTnLst>
                                    <p:animEffect transition="out" filter="randombar(horizontal)">
                                      <p:cBhvr>
                                        <p:cTn id="20" dur="500"/>
                                        <p:tgtEl>
                                          <p:spTgt spid="17">
                                            <p:txEl>
                                              <p:pRg st="1" end="1"/>
                                            </p:txEl>
                                          </p:spTgt>
                                        </p:tgtEl>
                                      </p:cBhvr>
                                    </p:animEffect>
                                    <p:set>
                                      <p:cBhvr>
                                        <p:cTn id="21" dur="1" fill="hold">
                                          <p:stCondLst>
                                            <p:cond delay="499"/>
                                          </p:stCondLst>
                                        </p:cTn>
                                        <p:tgtEl>
                                          <p:spTgt spid="17">
                                            <p:txEl>
                                              <p:pRg st="1" end="1"/>
                                            </p:txEl>
                                          </p:spTgt>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17">
                                            <p:txEl>
                                              <p:pRg st="2" end="2"/>
                                            </p:txEl>
                                          </p:spTgt>
                                        </p:tgtEl>
                                      </p:cBhvr>
                                    </p:animEffect>
                                    <p:set>
                                      <p:cBhvr>
                                        <p:cTn id="24" dur="1" fill="hold">
                                          <p:stCondLst>
                                            <p:cond delay="499"/>
                                          </p:stCondLst>
                                        </p:cTn>
                                        <p:tgtEl>
                                          <p:spTgt spid="17">
                                            <p:txEl>
                                              <p:pRg st="2" end="2"/>
                                            </p:txEl>
                                          </p:spTgt>
                                        </p:tgtEl>
                                        <p:attrNameLst>
                                          <p:attrName>style.visibility</p:attrName>
                                        </p:attrNameLst>
                                      </p:cBhvr>
                                      <p:to>
                                        <p:strVal val="hidden"/>
                                      </p:to>
                                    </p:set>
                                  </p:childTnLst>
                                </p:cTn>
                              </p:par>
                              <p:par>
                                <p:cTn id="25" presetID="14" presetClass="exit" presetSubtype="10" fill="hold" nodeType="withEffect">
                                  <p:stCondLst>
                                    <p:cond delay="0"/>
                                  </p:stCondLst>
                                  <p:childTnLst>
                                    <p:animEffect transition="out" filter="randombar(horizontal)">
                                      <p:cBhvr>
                                        <p:cTn id="26" dur="500"/>
                                        <p:tgtEl>
                                          <p:spTgt spid="17">
                                            <p:txEl>
                                              <p:pRg st="3" end="3"/>
                                            </p:txEl>
                                          </p:spTgt>
                                        </p:tgtEl>
                                      </p:cBhvr>
                                    </p:animEffect>
                                    <p:set>
                                      <p:cBhvr>
                                        <p:cTn id="27" dur="1" fill="hold">
                                          <p:stCondLst>
                                            <p:cond delay="499"/>
                                          </p:stCondLst>
                                        </p:cTn>
                                        <p:tgtEl>
                                          <p:spTgt spid="1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523718"/>
            <a:ext cx="93296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r>
              <a:rPr lang="vi-VN" altLang="en-US" sz="3200" b="1">
                <a:latin typeface="Times New Roman" panose="02020603050405020304" pitchFamily="18" charset="0"/>
                <a:cs typeface="Times New Roman" panose="02020603050405020304" pitchFamily="18" charset="0"/>
              </a:rPr>
              <a:t>Câu 2: Theo em, người công dân số Một trong vở kịch này là ai?</a:t>
            </a: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FA32C7-1EAF-4653-8890-B6587A1C3075}"/>
              </a:ext>
            </a:extLst>
          </p:cNvPr>
          <p:cNvSpPr txBox="1"/>
          <p:nvPr/>
        </p:nvSpPr>
        <p:spPr>
          <a:xfrm>
            <a:off x="4275307" y="3085777"/>
            <a:ext cx="6099242" cy="2958502"/>
          </a:xfrm>
          <a:prstGeom prst="rect">
            <a:avLst/>
          </a:prstGeom>
          <a:noFill/>
        </p:spPr>
        <p:txBody>
          <a:bodyPr wrap="square">
            <a:spAutoFit/>
          </a:bodyPr>
          <a:lstStyle/>
          <a:p>
            <a:pPr lvl="1">
              <a:lnSpc>
                <a:spcPct val="150000"/>
              </a:lnSpc>
              <a:defRPr/>
            </a:pPr>
            <a:r>
              <a:rPr lang="en-US" sz="3200" b="1">
                <a:latin typeface="Times New Roman" pitchFamily="18" charset="0"/>
                <a:cs typeface="Times New Roman" pitchFamily="18" charset="0"/>
              </a:rPr>
              <a:t>A. anh Mai</a:t>
            </a:r>
          </a:p>
          <a:p>
            <a:pPr lvl="1">
              <a:lnSpc>
                <a:spcPct val="150000"/>
              </a:lnSpc>
              <a:defRPr/>
            </a:pPr>
            <a:r>
              <a:rPr lang="en-US" sz="3200" b="1">
                <a:latin typeface="Times New Roman" pitchFamily="18" charset="0"/>
                <a:cs typeface="Times New Roman" pitchFamily="18" charset="0"/>
              </a:rPr>
              <a:t>B. anh Thành</a:t>
            </a:r>
          </a:p>
          <a:p>
            <a:pPr lvl="1">
              <a:lnSpc>
                <a:spcPct val="150000"/>
              </a:lnSpc>
              <a:defRPr/>
            </a:pPr>
            <a:r>
              <a:rPr lang="en-US" sz="3200" b="1">
                <a:latin typeface="Times New Roman" pitchFamily="18" charset="0"/>
                <a:cs typeface="Times New Roman" pitchFamily="18" charset="0"/>
              </a:rPr>
              <a:t>C. anh Lê</a:t>
            </a:r>
          </a:p>
          <a:p>
            <a:pPr lvl="1">
              <a:lnSpc>
                <a:spcPct val="150000"/>
              </a:lnSpc>
              <a:defRPr/>
            </a:pPr>
            <a:r>
              <a:rPr lang="en-US" sz="3200" b="1">
                <a:latin typeface="Times New Roman" pitchFamily="18" charset="0"/>
                <a:cs typeface="Times New Roman" pitchFamily="18" charset="0"/>
              </a:rPr>
              <a:t>D. Tất cả các anh</a:t>
            </a:r>
          </a:p>
        </p:txBody>
      </p:sp>
    </p:spTree>
    <p:extLst>
      <p:ext uri="{BB962C8B-B14F-4D97-AF65-F5344CB8AC3E}">
        <p14:creationId xmlns:p14="http://schemas.microsoft.com/office/powerpoint/2010/main" val="4672154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12">
                                            <p:txEl>
                                              <p:pRg st="1" end="1"/>
                                            </p:txEl>
                                          </p:spTgt>
                                        </p:tgtEl>
                                        <p:attrNameLst>
                                          <p:attrName>style.color</p:attrName>
                                        </p:attrNameLst>
                                      </p:cBhvr>
                                      <p:to>
                                        <p:clrVal>
                                          <a:srgbClr val="FF0000"/>
                                        </p:clrVal>
                                      </p:to>
                                    </p:set>
                                    <p:set>
                                      <p:cBhvr>
                                        <p:cTn id="19" dur="500" fill="hold"/>
                                        <p:tgtEl>
                                          <p:spTgt spid="12">
                                            <p:txEl>
                                              <p:pRg st="1" end="1"/>
                                            </p:txEl>
                                          </p:spTgt>
                                        </p:tgtEl>
                                        <p:attrNameLst>
                                          <p:attrName>fillcolor</p:attrName>
                                        </p:attrNameLst>
                                      </p:cBhvr>
                                      <p:to>
                                        <p:clrVal>
                                          <a:srgbClr val="FF0000"/>
                                        </p:clrVal>
                                      </p:to>
                                    </p:set>
                                    <p:set>
                                      <p:cBhvr>
                                        <p:cTn id="20" dur="500" fill="hold"/>
                                        <p:tgtEl>
                                          <p:spTgt spid="12">
                                            <p:txEl>
                                              <p:pRg st="1" end="1"/>
                                            </p:txEl>
                                          </p:spTgt>
                                        </p:tgtEl>
                                        <p:attrNameLst>
                                          <p:attrName>fill.type</p:attrName>
                                        </p:attrNameLst>
                                      </p:cBhvr>
                                      <p:to>
                                        <p:strVal val="solid"/>
                                      </p:to>
                                    </p:set>
                                  </p:childTnLst>
                                </p:cTn>
                              </p:par>
                              <p:par>
                                <p:cTn id="21" presetID="14" presetClass="exit" presetSubtype="10" fill="hold" nodeType="withEffect">
                                  <p:stCondLst>
                                    <p:cond delay="0"/>
                                  </p:stCondLst>
                                  <p:childTnLst>
                                    <p:animEffect transition="out" filter="randombar(horizontal)">
                                      <p:cBhvr>
                                        <p:cTn id="22" dur="500"/>
                                        <p:tgtEl>
                                          <p:spTgt spid="12">
                                            <p:txEl>
                                              <p:pRg st="0" end="0"/>
                                            </p:txEl>
                                          </p:spTgt>
                                        </p:tgtEl>
                                      </p:cBhvr>
                                    </p:animEffect>
                                    <p:set>
                                      <p:cBhvr>
                                        <p:cTn id="23" dur="1" fill="hold">
                                          <p:stCondLst>
                                            <p:cond delay="499"/>
                                          </p:stCondLst>
                                        </p:cTn>
                                        <p:tgtEl>
                                          <p:spTgt spid="12">
                                            <p:txEl>
                                              <p:pRg st="0" end="0"/>
                                            </p:txEl>
                                          </p:spTgt>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2">
                                            <p:txEl>
                                              <p:pRg st="2" end="2"/>
                                            </p:txEl>
                                          </p:spTgt>
                                        </p:tgtEl>
                                      </p:cBhvr>
                                    </p:animEffect>
                                    <p:set>
                                      <p:cBhvr>
                                        <p:cTn id="26" dur="1" fill="hold">
                                          <p:stCondLst>
                                            <p:cond delay="499"/>
                                          </p:stCondLst>
                                        </p:cTn>
                                        <p:tgtEl>
                                          <p:spTgt spid="12">
                                            <p:txEl>
                                              <p:pRg st="2" end="2"/>
                                            </p:txEl>
                                          </p:spTgt>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2">
                                            <p:txEl>
                                              <p:pRg st="3" end="3"/>
                                            </p:txEl>
                                          </p:spTgt>
                                        </p:tgtEl>
                                      </p:cBhvr>
                                    </p:animEffect>
                                    <p:set>
                                      <p:cBhvr>
                                        <p:cTn id="29" dur="1" fill="hold">
                                          <p:stCondLst>
                                            <p:cond delay="499"/>
                                          </p:stCondLst>
                                        </p:cTn>
                                        <p:tgtEl>
                                          <p:spTgt spid="1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476384"/>
            <a:ext cx="932963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a:defRPr/>
            </a:pPr>
            <a:r>
              <a:rPr lang="en-US" sz="3200" b="1">
                <a:latin typeface="Times New Roman" pitchFamily="18" charset="0"/>
                <a:cs typeface="Times New Roman" pitchFamily="18" charset="0"/>
              </a:rPr>
              <a:t>Câu 3: </a:t>
            </a:r>
            <a:r>
              <a:rPr lang="vi-VN" sz="3200" b="1">
                <a:latin typeface="Times New Roman" pitchFamily="18" charset="0"/>
                <a:cs typeface="Times New Roman" pitchFamily="18" charset="0"/>
              </a:rPr>
              <a:t>Quyết tâm của anh Thành đi tìm đường cứu được thể hiện qua những lời nói, cử chỉ nào ?</a:t>
            </a:r>
          </a:p>
          <a:p>
            <a:pPr>
              <a:defRPr/>
            </a:pPr>
            <a:endParaRPr lang="en-US" sz="3600" b="1">
              <a:effectLst>
                <a:outerShdw blurRad="38100" dist="38100" dir="2700000" algn="tl">
                  <a:srgbClr val="C0C0C0"/>
                </a:outerShdw>
              </a:effectLst>
              <a:latin typeface="Times New Roman" pitchFamily="18" charset="0"/>
            </a:endParaRP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FA32C7-1EAF-4653-8890-B6587A1C3075}"/>
              </a:ext>
            </a:extLst>
          </p:cNvPr>
          <p:cNvSpPr txBox="1"/>
          <p:nvPr/>
        </p:nvSpPr>
        <p:spPr>
          <a:xfrm>
            <a:off x="107004" y="2901454"/>
            <a:ext cx="11780196" cy="3539430"/>
          </a:xfrm>
          <a:prstGeom prst="rect">
            <a:avLst/>
          </a:prstGeom>
          <a:noFill/>
        </p:spPr>
        <p:txBody>
          <a:bodyPr wrap="square">
            <a:spAutoFit/>
          </a:bodyPr>
          <a:lstStyle/>
          <a:p>
            <a:pPr lvl="1" algn="just">
              <a:defRPr/>
            </a:pPr>
            <a:r>
              <a:rPr lang="vi-VN" sz="3200" b="1" dirty="0">
                <a:latin typeface="Times New Roman" pitchFamily="18" charset="0"/>
                <a:cs typeface="Times New Roman" pitchFamily="18" charset="0"/>
              </a:rPr>
              <a:t>A. Để giành lại non </a:t>
            </a:r>
            <a:r>
              <a:rPr lang="vi-VN" sz="3200" b="1" dirty="0" smtClean="0">
                <a:latin typeface="Times New Roman" pitchFamily="18" charset="0"/>
                <a:cs typeface="Times New Roman" pitchFamily="18" charset="0"/>
              </a:rPr>
              <a:t>s</a:t>
            </a:r>
            <a:r>
              <a:rPr lang="en-US" sz="3200" b="1" dirty="0">
                <a:latin typeface="Times New Roman" pitchFamily="18" charset="0"/>
                <a:cs typeface="Times New Roman" pitchFamily="18" charset="0"/>
              </a:rPr>
              <a:t>ô</a:t>
            </a:r>
            <a:r>
              <a:rPr lang="vi-VN" sz="3200" b="1" dirty="0" smtClean="0">
                <a:latin typeface="Times New Roman" pitchFamily="18" charset="0"/>
                <a:cs typeface="Times New Roman" pitchFamily="18" charset="0"/>
              </a:rPr>
              <a:t>ng</a:t>
            </a:r>
            <a:r>
              <a:rPr lang="vi-VN" sz="3200" b="1" dirty="0">
                <a:latin typeface="Times New Roman" pitchFamily="18" charset="0"/>
                <a:cs typeface="Times New Roman" pitchFamily="18" charset="0"/>
              </a:rPr>
              <a:t>, chỉ có hùng tâm tráng khí chưa đủ, phải có trí, có lực.</a:t>
            </a:r>
          </a:p>
          <a:p>
            <a:pPr lvl="1" algn="just">
              <a:defRPr/>
            </a:pPr>
            <a:r>
              <a:rPr lang="en-US" sz="3200" b="1" dirty="0">
                <a:latin typeface="Times New Roman" pitchFamily="18" charset="0"/>
                <a:cs typeface="Times New Roman" pitchFamily="18" charset="0"/>
              </a:rPr>
              <a:t>B. </a:t>
            </a:r>
            <a:r>
              <a:rPr lang="vi-VN" sz="3200" b="1" dirty="0">
                <a:latin typeface="Times New Roman" pitchFamily="18" charset="0"/>
                <a:cs typeface="Times New Roman" pitchFamily="18" charset="0"/>
              </a:rPr>
              <a:t>Tôi muốn sang nước họ…học cái trí khôn của họ để về cứu dân mình; làm thân nô lệ…yên phận nô lệ thì mãi mãi là đầy tớ cho người ta.</a:t>
            </a:r>
          </a:p>
          <a:p>
            <a:pPr lvl="1" algn="just">
              <a:defRPr/>
            </a:pP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Xòe</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tay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a:t>
            </a:r>
          </a:p>
          <a:p>
            <a:pPr lvl="1" algn="just">
              <a:defRPr/>
            </a:pPr>
            <a:r>
              <a:rPr lang="pt-BR" sz="3200" b="1" dirty="0">
                <a:latin typeface="Times New Roman" pitchFamily="18" charset="0"/>
                <a:cs typeface="Times New Roman" pitchFamily="18" charset="0"/>
              </a:rPr>
              <a:t>D. Cả A, B, C đều đúng.</a:t>
            </a:r>
          </a:p>
        </p:txBody>
      </p:sp>
    </p:spTree>
    <p:extLst>
      <p:ext uri="{BB962C8B-B14F-4D97-AF65-F5344CB8AC3E}">
        <p14:creationId xmlns:p14="http://schemas.microsoft.com/office/powerpoint/2010/main" val="99940653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par>
                                <p:cTn id="13" presetID="14" presetClass="entr" presetSubtype="10" fill="hold" grpId="1"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5" dur="500"/>
                                        <p:tgtEl>
                                          <p:spTgt spid="12">
                                            <p:txEl>
                                              <p:pRg st="1" end="1"/>
                                            </p:txEl>
                                          </p:spTgt>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8" dur="500"/>
                                        <p:tgtEl>
                                          <p:spTgt spid="12">
                                            <p:txEl>
                                              <p:pRg st="2" end="2"/>
                                            </p:txEl>
                                          </p:spTgt>
                                        </p:tgtEl>
                                      </p:cBhvr>
                                    </p:animEffect>
                                  </p:childTnLst>
                                </p:cTn>
                              </p:par>
                              <p:par>
                                <p:cTn id="19" presetID="14" presetClass="entr" presetSubtype="10" fill="hold" grpId="1" nodeType="withEffect">
                                  <p:stCondLst>
                                    <p:cond delay="0"/>
                                  </p:stCondLst>
                                  <p:iterate type="lt">
                                    <p:tmPct val="0"/>
                                  </p:iterate>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1" dur="500"/>
                                        <p:tgtEl>
                                          <p:spTgt spid="1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12">
                                            <p:txEl>
                                              <p:pRg st="3" end="3"/>
                                            </p:txEl>
                                          </p:spTgt>
                                        </p:tgtEl>
                                        <p:attrNameLst>
                                          <p:attrName>style.color</p:attrName>
                                        </p:attrNameLst>
                                      </p:cBhvr>
                                      <p:to>
                                        <p:clrVal>
                                          <a:srgbClr val="FF0000"/>
                                        </p:clrVal>
                                      </p:to>
                                    </p:set>
                                    <p:set>
                                      <p:cBhvr>
                                        <p:cTn id="26" dur="500" fill="hold"/>
                                        <p:tgtEl>
                                          <p:spTgt spid="12">
                                            <p:txEl>
                                              <p:pRg st="3" end="3"/>
                                            </p:txEl>
                                          </p:spTgt>
                                        </p:tgtEl>
                                        <p:attrNameLst>
                                          <p:attrName>fillcolor</p:attrName>
                                        </p:attrNameLst>
                                      </p:cBhvr>
                                      <p:to>
                                        <p:clrVal>
                                          <a:srgbClr val="FF0000"/>
                                        </p:clrVal>
                                      </p:to>
                                    </p:set>
                                    <p:set>
                                      <p:cBhvr>
                                        <p:cTn id="27" dur="500" fill="hold"/>
                                        <p:tgtEl>
                                          <p:spTgt spid="1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6130068" y="2543982"/>
            <a:ext cx="4137671"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a:t>
            </a: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húc mừng</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các bạn nhé !</a:t>
            </a:r>
            <a:endPar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2642123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3" name="Picture 2">
            <a:extLst>
              <a:ext uri="{FF2B5EF4-FFF2-40B4-BE49-F238E27FC236}">
                <a16:creationId xmlns:a16="http://schemas.microsoft.com/office/drawing/2014/main" id="{D8394505-D93C-42F1-936B-5B0FDF83D1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6792" y1="4748" x2="57514" y2="13947"/>
                        <a14:foregroundMark x1="43497" y1="24481" x2="54624" y2="17507"/>
                        <a14:foregroundMark x1="35260" y1="29970" x2="35549" y2="35312"/>
                        <a14:backgroundMark x1="17775" y1="15579" x2="10694" y2="62315"/>
                        <a14:backgroundMark x1="24711" y1="49703" x2="32370" y2="67062"/>
                        <a14:backgroundMark x1="34827" y1="67507" x2="39595" y2="68694"/>
                        <a14:backgroundMark x1="84827" y1="37537" x2="97543" y2="67656"/>
                        <a14:backgroundMark x1="43931" y1="16914" x2="34104" y2="27893"/>
                        <a14:backgroundMark x1="45954" y1="17211" x2="38150" y2="25074"/>
                        <a14:backgroundMark x1="45376" y1="18843" x2="41329" y2="22552"/>
                      </a14:backgroundRemoval>
                    </a14:imgEffect>
                    <a14:imgEffect>
                      <a14:sharpenSoften amount="25000"/>
                    </a14:imgEffect>
                    <a14:imgEffect>
                      <a14:brightnessContrast contrast="20000"/>
                    </a14:imgEffect>
                  </a14:imgLayer>
                </a14:imgProps>
              </a:ext>
            </a:extLst>
          </a:blip>
          <a:stretch>
            <a:fillRect/>
          </a:stretch>
        </p:blipFill>
        <p:spPr>
          <a:xfrm>
            <a:off x="5535384" y="438495"/>
            <a:ext cx="6591300" cy="6419850"/>
          </a:xfrm>
          <a:prstGeom prst="rect">
            <a:avLst/>
          </a:prstGeom>
          <a:effectLst>
            <a:glow rad="228600">
              <a:srgbClr val="1C4439">
                <a:alpha val="40000"/>
              </a:srgbClr>
            </a:glow>
          </a:effectLst>
        </p:spPr>
      </p:pic>
      <p:pic>
        <p:nvPicPr>
          <p:cNvPr id="16" name="Picture 15">
            <a:extLst>
              <a:ext uri="{FF2B5EF4-FFF2-40B4-BE49-F238E27FC236}">
                <a16:creationId xmlns:a16="http://schemas.microsoft.com/office/drawing/2014/main" id="{F984D1C9-6958-469C-B185-A542C9A972DE}"/>
              </a:ext>
            </a:extLst>
          </p:cNvPr>
          <p:cNvPicPr>
            <a:picLocks noChangeAspect="1"/>
          </p:cNvPicPr>
          <p:nvPr/>
        </p:nvPicPr>
        <p:blipFill rotWithShape="1">
          <a:blip r:embed="rId7">
            <a:extLst>
              <a:ext uri="{28A0092B-C50C-407E-A947-70E740481C1C}">
                <a14:useLocalDpi xmlns:a14="http://schemas.microsoft.com/office/drawing/2010/main" val="0"/>
              </a:ext>
            </a:extLst>
          </a:blip>
          <a:srcRect r="18743" b="31072"/>
          <a:stretch/>
        </p:blipFill>
        <p:spPr>
          <a:xfrm>
            <a:off x="1160155" y="169047"/>
            <a:ext cx="5632532" cy="2084296"/>
          </a:xfrm>
          <a:prstGeom prst="rect">
            <a:avLst/>
          </a:prstGeom>
        </p:spPr>
      </p:pic>
      <p:pic>
        <p:nvPicPr>
          <p:cNvPr id="18" name="Picture 17">
            <a:extLst>
              <a:ext uri="{FF2B5EF4-FFF2-40B4-BE49-F238E27FC236}">
                <a16:creationId xmlns:a16="http://schemas.microsoft.com/office/drawing/2014/main" id="{B8E41EA5-68F0-4A50-B56E-8344E3C5E739}"/>
              </a:ext>
            </a:extLst>
          </p:cNvPr>
          <p:cNvPicPr>
            <a:picLocks noChangeAspect="1"/>
          </p:cNvPicPr>
          <p:nvPr/>
        </p:nvPicPr>
        <p:blipFill rotWithShape="1">
          <a:blip r:embed="rId8">
            <a:extLst>
              <a:ext uri="{28A0092B-C50C-407E-A947-70E740481C1C}">
                <a14:useLocalDpi xmlns:a14="http://schemas.microsoft.com/office/drawing/2010/main" val="0"/>
              </a:ext>
            </a:extLst>
          </a:blip>
          <a:srcRect r="32857" b="21011"/>
          <a:stretch/>
        </p:blipFill>
        <p:spPr>
          <a:xfrm>
            <a:off x="-304799" y="1771859"/>
            <a:ext cx="8186056" cy="2244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grpSp>
        <p:nvGrpSpPr>
          <p:cNvPr id="2" name="Group 1">
            <a:extLst>
              <a:ext uri="{FF2B5EF4-FFF2-40B4-BE49-F238E27FC236}">
                <a16:creationId xmlns:a16="http://schemas.microsoft.com/office/drawing/2014/main" id="{27EB952D-28DC-4DF1-9528-22D77F7591E8}"/>
              </a:ext>
            </a:extLst>
          </p:cNvPr>
          <p:cNvGrpSpPr/>
          <p:nvPr/>
        </p:nvGrpSpPr>
        <p:grpSpPr>
          <a:xfrm>
            <a:off x="228599" y="627307"/>
            <a:ext cx="4876800" cy="5742354"/>
            <a:chOff x="228599" y="627307"/>
            <a:chExt cx="4876800" cy="5742354"/>
          </a:xfrm>
        </p:grpSpPr>
        <p:pic>
          <p:nvPicPr>
            <p:cNvPr id="3" name="Picture 2">
              <a:extLst>
                <a:ext uri="{FF2B5EF4-FFF2-40B4-BE49-F238E27FC236}">
                  <a16:creationId xmlns:a16="http://schemas.microsoft.com/office/drawing/2014/main" id="{C0EBBCE5-8467-4D27-8439-B2D33E730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627307"/>
              <a:ext cx="48768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283E2DA7-9167-46EF-A4F2-F0FCF13C99E2}"/>
                </a:ext>
              </a:extLst>
            </p:cNvPr>
            <p:cNvSpPr txBox="1"/>
            <p:nvPr/>
          </p:nvSpPr>
          <p:spPr>
            <a:xfrm>
              <a:off x="800098" y="5415554"/>
              <a:ext cx="3733801" cy="954107"/>
            </a:xfrm>
            <a:prstGeom prst="rect">
              <a:avLst/>
            </a:prstGeom>
            <a:noFill/>
          </p:spPr>
          <p:txBody>
            <a:bodyPr wrap="square" rtlCol="0">
              <a:spAutoFit/>
            </a:bodyPr>
            <a:lstStyle/>
            <a:p>
              <a:pPr algn="ctr"/>
              <a:r>
                <a:rPr lang="vi-VN" sz="2800" b="1">
                  <a:ln>
                    <a:solidFill>
                      <a:sysClr val="windowText" lastClr="000000"/>
                    </a:solidFill>
                  </a:ln>
                  <a:solidFill>
                    <a:srgbClr val="3E8606"/>
                  </a:solidFill>
                  <a:effectLst>
                    <a:outerShdw blurRad="38100" dist="38100" dir="2700000" algn="tl">
                      <a:srgbClr val="000000">
                        <a:alpha val="43137"/>
                      </a:srgbClr>
                    </a:outerShdw>
                  </a:effectLst>
                  <a:latin typeface="iCiel Pony" panose="02000000000000000000" pitchFamily="2" charset="0"/>
                </a:rPr>
                <a:t>Trần Thủ Độ</a:t>
              </a:r>
            </a:p>
            <a:p>
              <a:pPr algn="ctr"/>
              <a:r>
                <a:rPr lang="vi-VN" sz="2800" b="1">
                  <a:ln>
                    <a:solidFill>
                      <a:sysClr val="windowText" lastClr="000000"/>
                    </a:solidFill>
                  </a:ln>
                  <a:solidFill>
                    <a:srgbClr val="3E8606"/>
                  </a:solidFill>
                  <a:effectLst>
                    <a:outerShdw blurRad="38100" dist="38100" dir="2700000" algn="tl">
                      <a:srgbClr val="000000">
                        <a:alpha val="43137"/>
                      </a:srgbClr>
                    </a:outerShdw>
                  </a:effectLst>
                  <a:latin typeface="iCiel Pony" panose="02000000000000000000" pitchFamily="2" charset="0"/>
                </a:rPr>
                <a:t>(1194 -1264)</a:t>
              </a:r>
            </a:p>
          </p:txBody>
        </p:sp>
      </p:grpSp>
      <p:sp>
        <p:nvSpPr>
          <p:cNvPr id="5" name="TextBox 4">
            <a:extLst>
              <a:ext uri="{FF2B5EF4-FFF2-40B4-BE49-F238E27FC236}">
                <a16:creationId xmlns:a16="http://schemas.microsoft.com/office/drawing/2014/main" id="{8E143F41-B42A-4A2D-8D3A-03A479C2CA8F}"/>
              </a:ext>
            </a:extLst>
          </p:cNvPr>
          <p:cNvSpPr txBox="1"/>
          <p:nvPr/>
        </p:nvSpPr>
        <p:spPr>
          <a:xfrm>
            <a:off x="5333997" y="627307"/>
            <a:ext cx="6629403" cy="5185009"/>
          </a:xfrm>
          <a:prstGeom prst="rect">
            <a:avLst/>
          </a:prstGeom>
          <a:noFill/>
        </p:spPr>
        <p:txBody>
          <a:bodyPr wrap="square" rtlCol="0">
            <a:spAutoFit/>
          </a:bodyPr>
          <a:lstStyle/>
          <a:p>
            <a:pPr marL="285750" indent="-285750" algn="just">
              <a:lnSpc>
                <a:spcPct val="150000"/>
              </a:lnSpc>
              <a:buFontTx/>
              <a:buChar char="-"/>
            </a:pPr>
            <a:r>
              <a:rPr lang="vi-VN" sz="3200" b="1">
                <a:latin typeface="+mj-lt"/>
              </a:rPr>
              <a:t>Là một nhà chính trị mưu lược, tài giỏi sống vào cuối thời Lý, đầu thời Trần.</a:t>
            </a:r>
          </a:p>
          <a:p>
            <a:pPr marL="285750" indent="-285750" algn="just">
              <a:lnSpc>
                <a:spcPct val="150000"/>
              </a:lnSpc>
              <a:buFontTx/>
              <a:buChar char="-"/>
            </a:pPr>
            <a:r>
              <a:rPr lang="vi-VN" sz="3200" b="1">
                <a:latin typeface="+mj-lt"/>
              </a:rPr>
              <a:t>Là người có công lớn lập nên nhà Trần.</a:t>
            </a:r>
          </a:p>
          <a:p>
            <a:pPr marL="285750" indent="-285750" algn="just">
              <a:lnSpc>
                <a:spcPct val="150000"/>
              </a:lnSpc>
              <a:buFontTx/>
              <a:buChar char="-"/>
            </a:pPr>
            <a:r>
              <a:rPr lang="vi-VN" sz="3200" b="1">
                <a:latin typeface="+mj-lt"/>
              </a:rPr>
              <a:t>Là tấm gương sáng về sự nghiêm minh, chính trực.</a:t>
            </a:r>
            <a:endParaRPr lang="en-US" sz="3200" b="1">
              <a:latin typeface="+mj-lt"/>
            </a:endParaRPr>
          </a:p>
        </p:txBody>
      </p:sp>
    </p:spTree>
    <p:extLst>
      <p:ext uri="{BB962C8B-B14F-4D97-AF65-F5344CB8AC3E}">
        <p14:creationId xmlns:p14="http://schemas.microsoft.com/office/powerpoint/2010/main" val="2035907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0617-11人教版初九年级语文《故乡》PPT课件"/>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1172</Words>
  <Application>Microsoft Office PowerPoint</Application>
  <PresentationFormat>Widescreen</PresentationFormat>
  <Paragraphs>126</Paragraphs>
  <Slides>32</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Calibri</vt:lpstr>
      <vt:lpstr>等线</vt:lpstr>
      <vt:lpstr>等线 Light</vt:lpstr>
      <vt:lpstr>iCiel Fairy Tales</vt:lpstr>
      <vt:lpstr>iCiel Pony</vt:lpstr>
      <vt:lpstr>Symbol</vt:lpstr>
      <vt:lpstr>Times New Roman</vt:lpstr>
      <vt:lpstr>UTM Candombe</vt:lpstr>
      <vt:lpstr>字魂55号-龙吟手书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5-0617-11人教版初九年级语文《故乡》PPT课件</dc:title>
  <dc:creator>Administrator</dc:creator>
  <cp:lastModifiedBy>Admin</cp:lastModifiedBy>
  <cp:revision>41</cp:revision>
  <dcterms:created xsi:type="dcterms:W3CDTF">2019-06-17T08:03:39Z</dcterms:created>
  <dcterms:modified xsi:type="dcterms:W3CDTF">2024-03-22T12:23:06Z</dcterms:modified>
</cp:coreProperties>
</file>