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18" r:id="rId3"/>
    <p:sldId id="323" r:id="rId4"/>
    <p:sldId id="324" r:id="rId5"/>
    <p:sldId id="325" r:id="rId6"/>
    <p:sldId id="326" r:id="rId7"/>
    <p:sldId id="327" r:id="rId8"/>
    <p:sldId id="328" r:id="rId9"/>
    <p:sldId id="329" r:id="rId10"/>
    <p:sldId id="339" r:id="rId11"/>
    <p:sldId id="281" r:id="rId12"/>
    <p:sldId id="272" r:id="rId13"/>
    <p:sldId id="341" r:id="rId14"/>
    <p:sldId id="340" r:id="rId15"/>
    <p:sldId id="289" r:id="rId16"/>
    <p:sldId id="302" r:id="rId17"/>
    <p:sldId id="270" r:id="rId18"/>
    <p:sldId id="276" r:id="rId19"/>
    <p:sldId id="285" r:id="rId20"/>
    <p:sldId id="309" r:id="rId21"/>
    <p:sldId id="310" r:id="rId22"/>
    <p:sldId id="31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8024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72" d="100"/>
          <a:sy n="72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7046-6432-4080-B7C2-1CF74C63C04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72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7046-6432-4080-B7C2-1CF74C63C04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35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7046-6432-4080-B7C2-1CF74C63C04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17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138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7046-6432-4080-B7C2-1CF74C63C04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80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7046-6432-4080-B7C2-1CF74C63C04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40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7046-6432-4080-B7C2-1CF74C63C04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70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7046-6432-4080-B7C2-1CF74C63C04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08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7046-6432-4080-B7C2-1CF74C63C04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5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7046-6432-4080-B7C2-1CF74C63C04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20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7046-6432-4080-B7C2-1CF74C63C04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2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47046-6432-4080-B7C2-1CF74C63C04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24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47046-6432-4080-B7C2-1CF74C63C04B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6D961-606E-4549-8FB2-7D3A4ACD9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74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18" Type="http://schemas.openxmlformats.org/officeDocument/2006/relationships/slide" Target="slide4.xml"/><Relationship Id="rId26" Type="http://schemas.openxmlformats.org/officeDocument/2006/relationships/slide" Target="slide8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7.png"/><Relationship Id="rId7" Type="http://schemas.openxmlformats.org/officeDocument/2006/relationships/image" Target="../media/image5.png"/><Relationship Id="rId12" Type="http://schemas.openxmlformats.org/officeDocument/2006/relationships/image" Target="../media/image10.gif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2" Type="http://schemas.openxmlformats.org/officeDocument/2006/relationships/audio" Target="../media/media1.wma"/><Relationship Id="rId16" Type="http://schemas.openxmlformats.org/officeDocument/2006/relationships/image" Target="../media/image14.png"/><Relationship Id="rId20" Type="http://schemas.openxmlformats.org/officeDocument/2006/relationships/slide" Target="slide5.xml"/><Relationship Id="rId29" Type="http://schemas.openxmlformats.org/officeDocument/2006/relationships/image" Target="../media/image21.png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slide" Target="slide7.xml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18.png"/><Relationship Id="rId28" Type="http://schemas.openxmlformats.org/officeDocument/2006/relationships/slide" Target="slide9.xml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2.gif"/><Relationship Id="rId22" Type="http://schemas.openxmlformats.org/officeDocument/2006/relationships/slide" Target="slide6.xml"/><Relationship Id="rId27" Type="http://schemas.openxmlformats.org/officeDocument/2006/relationships/image" Target="../media/image20.png"/><Relationship Id="rId30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47801" y="221280"/>
            <a:ext cx="8991599" cy="2777681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defRPr/>
            </a:pPr>
            <a:r>
              <a:rPr lang="en-US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TRƯỜNG TIỂU HỌC THẠCH BÀN A</a:t>
            </a:r>
          </a:p>
          <a:p>
            <a:pPr algn="ctr">
              <a:defRPr/>
            </a:pPr>
            <a:endParaRPr lang="en-US" sz="2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CHÀO MỪNG QUÝ THẦY CÔ VỀ DỰ GIỜ</a:t>
            </a:r>
          </a:p>
          <a:p>
            <a:pPr algn="ctr">
              <a:defRPr/>
            </a:pPr>
            <a:r>
              <a:rPr lang="en-US" sz="7200" b="1" cap="all" dirty="0">
                <a:ln w="0"/>
                <a:solidFill>
                  <a:srgbClr val="119EBC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 MÔN MĨ THUẬT</a:t>
            </a:r>
            <a:endParaRPr lang="en-US" sz="5400" b="1" cap="all" dirty="0">
              <a:ln w="0"/>
              <a:solidFill>
                <a:srgbClr val="119EBC"/>
              </a:solidFill>
              <a:effectLst>
                <a:reflection blurRad="12700" stA="50000" endPos="50000" dist="5000" dir="5400000" sy="-100000" rotWithShape="0"/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4067394"/>
            <a:ext cx="1979722" cy="37702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THẠCH BÀN A</a:t>
            </a:r>
          </a:p>
        </p:txBody>
      </p:sp>
      <p:pic>
        <p:nvPicPr>
          <p:cNvPr id="8" name="Picture 3" descr="C:\Users\admin\Desktop\học oline năm 2021-2022\soank\ảnh  dạy\40-hinh-nen-powerpoint-ve-moi-truong-cuc-chat-cho-bai-thuyet-trinh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5"/>
          <a:stretch/>
        </p:blipFill>
        <p:spPr bwMode="auto">
          <a:xfrm>
            <a:off x="-65903" y="-41189"/>
            <a:ext cx="12200238" cy="689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2378" y="-42331"/>
            <a:ext cx="11906393" cy="6070891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en-US" sz="2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20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TRƯỜNG TIỂU HỌC BỒ ĐỀ</a:t>
            </a:r>
          </a:p>
          <a:p>
            <a:pPr algn="ctr">
              <a:defRPr/>
            </a:pPr>
            <a:endParaRPr lang="vi-VN" sz="2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20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CHÀO MỪNG QUÝ THẦY CÔ VỀ DỰ GIỜ</a:t>
            </a:r>
          </a:p>
          <a:p>
            <a:pPr algn="ctr">
              <a:defRPr/>
            </a:pPr>
            <a:r>
              <a:rPr lang="en-US" sz="7200" b="1" cap="all" dirty="0">
                <a:ln w="0"/>
                <a:solidFill>
                  <a:srgbClr val="119EBC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 MÔN MĨ THUẬT</a:t>
            </a:r>
            <a:endParaRPr lang="vi-VN" sz="7200" b="1" cap="all" dirty="0">
              <a:ln w="0"/>
              <a:solidFill>
                <a:srgbClr val="119EBC"/>
              </a:solidFill>
              <a:effectLst>
                <a:reflection blurRad="12700" stA="50000" endPos="50000" dist="5000" dir="5400000" sy="-100000" rotWithShape="0"/>
              </a:effectLst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vi-VN" sz="7200" b="1" cap="all" dirty="0">
              <a:ln w="0"/>
              <a:solidFill>
                <a:srgbClr val="119EBC"/>
              </a:solidFill>
              <a:effectLst>
                <a:reflection blurRad="12700" stA="50000" endPos="50000" dist="5000" dir="5400000" sy="-100000" rotWithShape="0"/>
              </a:effectLst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4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Lớp 5A2</a:t>
            </a:r>
          </a:p>
          <a:p>
            <a:pPr algn="ctr">
              <a:defRPr/>
            </a:pPr>
            <a:endParaRPr lang="vi-VN" sz="44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2000" b="1" i="1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cs typeface="Times New Roman" panose="02020603050405020304" pitchFamily="18" charset="0"/>
              </a:rPr>
              <a:t>GVMT: Trương Thị Thu Huyền</a:t>
            </a:r>
            <a:endParaRPr lang="en-US" sz="1400" b="1" i="1" cap="all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452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59105212-B76F-050C-0F39-8E754D5ED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  <a14:imgEffect>
                      <a14:brightnessContrast bright="3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02" t="2900" r="4808" b="534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21">
            <a:extLst>
              <a:ext uri="{FF2B5EF4-FFF2-40B4-BE49-F238E27FC236}">
                <a16:creationId xmlns:a16="http://schemas.microsoft.com/office/drawing/2014/main" id="{C2B1632C-7918-BAB9-F57B-6FCE072F7528}"/>
              </a:ext>
            </a:extLst>
          </p:cNvPr>
          <p:cNvSpPr/>
          <p:nvPr/>
        </p:nvSpPr>
        <p:spPr>
          <a:xfrm>
            <a:off x="1711987" y="2279121"/>
            <a:ext cx="86597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800" b="1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ook Antiqua" panose="02040602050305030304" pitchFamily="18" charset="0"/>
              </a:rPr>
              <a:t>Chủ đề: Thiên nhiên tươi đẹp</a:t>
            </a:r>
            <a:endParaRPr lang="en-US" sz="4800" b="1" cap="none" spc="0" dirty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Book Antiqua" panose="02040602050305030304" pitchFamily="18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E4F7C24-3E11-212A-8F05-814E29708AA2}"/>
              </a:ext>
            </a:extLst>
          </p:cNvPr>
          <p:cNvSpPr/>
          <p:nvPr/>
        </p:nvSpPr>
        <p:spPr>
          <a:xfrm>
            <a:off x="1117776" y="3584890"/>
            <a:ext cx="982224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Bài</a:t>
            </a:r>
            <a:r>
              <a:rPr lang="en-US" sz="4000" b="1" cap="none" spc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 1 </a:t>
            </a:r>
            <a:r>
              <a:rPr lang="vi-VN" sz="4000" b="1" cap="none" spc="0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: Thiên nhiên trong tranh in (Tiết 1)</a:t>
            </a:r>
            <a:endParaRPr lang="en-US" sz="4800" b="1" cap="none" spc="0" dirty="0">
              <a:ln w="0"/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692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Download miễn phí 234 Background powerpoint blackboard Full HD chất lượng  ca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" r="1110"/>
          <a:stretch/>
        </p:blipFill>
        <p:spPr bwMode="auto">
          <a:xfrm>
            <a:off x="1" y="192213"/>
            <a:ext cx="12192000" cy="646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20279" y="750118"/>
            <a:ext cx="48292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YÊU CẦU CẦN ĐẠT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0191" y="1749286"/>
            <a:ext cx="60572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- </a:t>
            </a:r>
            <a:r>
              <a:rPr lang="vi-V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Nêu được cách phối hợp các vật liệu khác nhau để tạo sản phẩm mĩ thuật</a:t>
            </a:r>
            <a:r>
              <a:rPr lang="vi-VN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.</a:t>
            </a:r>
            <a:endParaRPr lang="en-US" sz="2400" b="1" i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/>
            </a:endParaRPr>
          </a:p>
          <a:p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- </a:t>
            </a:r>
            <a:r>
              <a:rPr lang="vi-V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Tạo được sản phẩm mĩ thuật 2D, 3D về đề tài thiên nhiên</a:t>
            </a:r>
            <a:r>
              <a:rPr lang="vi-VN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.</a:t>
            </a:r>
          </a:p>
          <a:p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- </a:t>
            </a:r>
            <a:r>
              <a:rPr lang="vi-V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Chỉ ra được sự khác nhau giữa tranh vẽ, tranh in, tượng và phù điêu qua sản phẩm, tác phẩm mĩ thuật</a:t>
            </a:r>
            <a:r>
              <a:rPr lang="vi-VN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. </a:t>
            </a:r>
          </a:p>
          <a:p>
            <a:pPr algn="just"/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- </a:t>
            </a:r>
            <a:r>
              <a:rPr lang="vi-VN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Chia sẻ được </a:t>
            </a:r>
            <a:r>
              <a:rPr lang="vi-V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vẻ đẹp và vai trò của thiên nhiên trong nghệ thuật và trong cuộc sống.</a:t>
            </a:r>
            <a:r>
              <a:rPr lang="vi-VN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6725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2445" t="8019" r="14502" b="6328"/>
          <a:stretch/>
        </p:blipFill>
        <p:spPr>
          <a:xfrm>
            <a:off x="1033671" y="0"/>
            <a:ext cx="10334914" cy="6857999"/>
          </a:xfrm>
          <a:prstGeom prst="rect">
            <a:avLst/>
          </a:prstGeom>
        </p:spPr>
      </p:pic>
      <p:pic>
        <p:nvPicPr>
          <p:cNvPr id="2" name="Cách tạo thiên nhiên trong tranh in">
            <a:hlinkClick r:id="" action="ppaction://media"/>
            <a:extLst>
              <a:ext uri="{FF2B5EF4-FFF2-40B4-BE49-F238E27FC236}">
                <a16:creationId xmlns:a16="http://schemas.microsoft.com/office/drawing/2014/main" id="{2D3B2647-5374-C8E7-D8F1-95EAE04A0B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5059" y="1591727"/>
            <a:ext cx="8878957" cy="416302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281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66FCF3D-8333-8132-7FE3-2C5C513666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60" y="380955"/>
            <a:ext cx="4301196" cy="609609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CEEA08B-5BB1-EBC6-8747-CBEDB6BC5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075" y="380955"/>
            <a:ext cx="6798365" cy="440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645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F28BDD2B-806C-9616-52CF-5C10695B3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97" y="354495"/>
            <a:ext cx="5805903" cy="614900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C77D4C6-9BF1-771F-1521-0C1EE713D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557" y="228917"/>
            <a:ext cx="4367599" cy="640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35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9296678" y="78987"/>
            <a:ext cx="569980" cy="5321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>
          <a:xfrm>
            <a:off x="4610230" y="3399358"/>
            <a:ext cx="613493" cy="5112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317471" y="3401160"/>
            <a:ext cx="570440" cy="5186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5801795" y="43637"/>
            <a:ext cx="559532" cy="5113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" r="6634"/>
          <a:stretch/>
        </p:blipFill>
        <p:spPr>
          <a:xfrm flipH="1">
            <a:off x="54985" y="1915304"/>
            <a:ext cx="1084701" cy="1336224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 rot="1014738">
            <a:off x="17121" y="153748"/>
            <a:ext cx="4021743" cy="2225310"/>
          </a:xfrm>
          <a:prstGeom prst="cloudCallout">
            <a:avLst>
              <a:gd name="adj1" fmla="val -16754"/>
              <a:gd name="adj2" fmla="val 10663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77057" y="454092"/>
            <a:ext cx="323681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tạo tranh từ khuôn in bằng giấy bìa</a:t>
            </a:r>
            <a:endParaRPr lang="en-US" sz="2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01795" y="2436054"/>
            <a:ext cx="2666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 định khuôn in lên </a:t>
            </a:r>
          </a:p>
          <a:p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bàn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65622" y="2436054"/>
            <a:ext cx="3191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tờ giấy lên khuôn in rồi </a:t>
            </a:r>
          </a:p>
          <a:p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 định một cạnh lên mặt bàn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5031" y="5693852"/>
            <a:ext cx="3926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 màu đều rồi thấm vào miếng</a:t>
            </a:r>
          </a:p>
          <a:p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mút. Dập nhẹ cho màu từ miếng mút </a:t>
            </a:r>
          </a:p>
          <a:p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 đều lên khuôn in.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17433" y="5673824"/>
            <a:ext cx="36599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giấy lên khuôn in đã có màu </a:t>
            </a:r>
          </a:p>
          <a:p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xoa đều lên mặt giấy cho màu </a:t>
            </a:r>
          </a:p>
          <a:p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 sang giấy in.  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13">
            <a:extLst>
              <a:ext uri="{FF2B5EF4-FFF2-40B4-BE49-F238E27FC236}">
                <a16:creationId xmlns:a16="http://schemas.microsoft.com/office/drawing/2014/main" id="{5D2251E6-57A0-472F-7AB1-FE1166C63B68}"/>
              </a:ext>
            </a:extLst>
          </p:cNvPr>
          <p:cNvSpPr/>
          <p:nvPr/>
        </p:nvSpPr>
        <p:spPr>
          <a:xfrm>
            <a:off x="8685276" y="3419238"/>
            <a:ext cx="613493" cy="5112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20">
            <a:extLst>
              <a:ext uri="{FF2B5EF4-FFF2-40B4-BE49-F238E27FC236}">
                <a16:creationId xmlns:a16="http://schemas.microsoft.com/office/drawing/2014/main" id="{B5FD42F7-CD21-ED9E-5585-DA82D9532843}"/>
              </a:ext>
            </a:extLst>
          </p:cNvPr>
          <p:cNvSpPr txBox="1"/>
          <p:nvPr/>
        </p:nvSpPr>
        <p:spPr>
          <a:xfrm>
            <a:off x="8945488" y="5746713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Nhấc giấy ra khỏi khuôn in.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DD8937F1-0802-95C1-2BC0-DCC8CF2494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322" t="6457" r="68229" b="72882"/>
          <a:stretch/>
        </p:blipFill>
        <p:spPr>
          <a:xfrm>
            <a:off x="5865727" y="608845"/>
            <a:ext cx="2449102" cy="1855381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EED6796-CE05-EFB6-E1B8-49C09C28ED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997" t="7644" r="38483" b="72520"/>
          <a:stretch/>
        </p:blipFill>
        <p:spPr>
          <a:xfrm>
            <a:off x="9340692" y="708548"/>
            <a:ext cx="2267351" cy="1727506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0407FA04-5E86-8C2F-654E-4DB1AAF47A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656" t="8678" r="8274" b="71074"/>
          <a:stretch/>
        </p:blipFill>
        <p:spPr>
          <a:xfrm>
            <a:off x="887911" y="3682956"/>
            <a:ext cx="2751164" cy="1982456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142E8B54-8C93-7EA7-371E-3A9ADF1A64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109" t="49174" r="20822" b="30165"/>
          <a:stretch/>
        </p:blipFill>
        <p:spPr>
          <a:xfrm>
            <a:off x="5298474" y="3701448"/>
            <a:ext cx="2702555" cy="1987172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27ABFBA-BF84-0F1A-599E-740F58565F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64" t="48967" r="50877" b="14876"/>
          <a:stretch/>
        </p:blipFill>
        <p:spPr>
          <a:xfrm>
            <a:off x="9117438" y="3910602"/>
            <a:ext cx="2568026" cy="1755487"/>
          </a:xfrm>
          <a:prstGeom prst="rect">
            <a:avLst/>
          </a:prstGeom>
        </p:spPr>
      </p:pic>
      <p:pic>
        <p:nvPicPr>
          <p:cNvPr id="24" name="Hình ảnh 23">
            <a:extLst>
              <a:ext uri="{FF2B5EF4-FFF2-40B4-BE49-F238E27FC236}">
                <a16:creationId xmlns:a16="http://schemas.microsoft.com/office/drawing/2014/main" id="{21CDCA18-445B-41F7-E4A1-7E976EC4C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3872" y="761448"/>
            <a:ext cx="2106798" cy="15319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8485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" t="7146" r="10078" b="4829"/>
          <a:stretch/>
        </p:blipFill>
        <p:spPr>
          <a:xfrm>
            <a:off x="-1" y="0"/>
            <a:ext cx="12192001" cy="68573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18075" y="1412731"/>
            <a:ext cx="6085320" cy="40318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72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72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960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8800" b="1" cap="none" spc="0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80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299533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B7BEDC9-4316-91EE-DE67-EE8646965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79" y="0"/>
            <a:ext cx="4795605" cy="6858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C3776AD0-C158-8456-9674-4B11F6DE5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95" y="161413"/>
            <a:ext cx="6191250" cy="433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3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E0258B0-D6CB-43BD-3F40-F4C07C735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98" y="-1"/>
            <a:ext cx="4520744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2434D13B-70F7-20FD-352C-68F1B0128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861" y="83437"/>
            <a:ext cx="4520745" cy="66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81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52"/>
          <a:stretch/>
        </p:blipFill>
        <p:spPr>
          <a:xfrm>
            <a:off x="0" y="0"/>
            <a:ext cx="12186603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95160" y="2869907"/>
            <a:ext cx="835196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Em hãy tạo bức tranh từ khuôn in bằng giấy bìa</a:t>
            </a: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endParaRPr lang="en-US" sz="2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10F5B6E-983F-072F-3F54-2D4D7F3C5B6D}"/>
              </a:ext>
            </a:extLst>
          </p:cNvPr>
          <p:cNvSpPr/>
          <p:nvPr/>
        </p:nvSpPr>
        <p:spPr>
          <a:xfrm>
            <a:off x="3585076" y="1000488"/>
            <a:ext cx="496417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</a:p>
          <a:p>
            <a:pPr algn="ctr"/>
            <a:r>
              <a:rPr lang="en-US" sz="7200" b="1" dirty="0">
                <a:ln w="0"/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 TẠO</a:t>
            </a:r>
          </a:p>
        </p:txBody>
      </p:sp>
    </p:spTree>
    <p:extLst>
      <p:ext uri="{BB962C8B-B14F-4D97-AF65-F5344CB8AC3E}">
        <p14:creationId xmlns:p14="http://schemas.microsoft.com/office/powerpoint/2010/main" val="714147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2"/>
          <a:stretch>
            <a:fillRect/>
          </a:stretch>
        </p:blipFill>
        <p:spPr>
          <a:xfrm>
            <a:off x="102550" y="0"/>
            <a:ext cx="12089449" cy="6858000"/>
          </a:xfrm>
        </p:spPr>
      </p:pic>
      <p:sp>
        <p:nvSpPr>
          <p:cNvPr id="7" name="Rectangle 6"/>
          <p:cNvSpPr/>
          <p:nvPr/>
        </p:nvSpPr>
        <p:spPr>
          <a:xfrm>
            <a:off x="2266915" y="2504394"/>
            <a:ext cx="7700329" cy="360868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11500" b="1" cap="all" dirty="0" err="1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khởi</a:t>
            </a:r>
            <a:r>
              <a:rPr lang="en-US" sz="11500" b="1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11500" b="1" cap="all" dirty="0" err="1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động</a:t>
            </a:r>
            <a:endParaRPr lang="vi-VN" sz="11500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11500" b="1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3149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9" t="2935" r="17040"/>
          <a:stretch/>
        </p:blipFill>
        <p:spPr>
          <a:xfrm>
            <a:off x="136733" y="0"/>
            <a:ext cx="12132179" cy="69199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6733" y="637696"/>
            <a:ext cx="82269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" panose="020B0502040204020203" pitchFamily="34" charset="0"/>
              </a:rPr>
              <a:t>CHIA SẺ, GIỚI THIỆU SẢN PHẨM</a:t>
            </a:r>
            <a:endParaRPr lang="en-US" sz="4400" b="1" cap="none" spc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087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067"/>
          <a:stretch/>
        </p:blipFill>
        <p:spPr>
          <a:xfrm>
            <a:off x="80920" y="0"/>
            <a:ext cx="1211108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5321" y="914619"/>
            <a:ext cx="18469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DẶN DÒ</a:t>
            </a:r>
          </a:p>
        </p:txBody>
      </p:sp>
      <p:sp>
        <p:nvSpPr>
          <p:cNvPr id="5" name="Rectangle 4"/>
          <p:cNvSpPr/>
          <p:nvPr/>
        </p:nvSpPr>
        <p:spPr>
          <a:xfrm>
            <a:off x="6160088" y="1771025"/>
            <a:ext cx="418736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SemiConden" panose="020B0502040204020203" pitchFamily="34" charset="0"/>
              </a:rPr>
              <a:t>CHUẨN BỊ </a:t>
            </a:r>
          </a:p>
          <a:p>
            <a:pPr algn="ctr"/>
            <a:r>
              <a:rPr lang="en-US" sz="44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Bahnschrift SemiBold SemiConden" panose="020B0502040204020203" pitchFamily="34" charset="0"/>
              </a:rPr>
              <a:t>CHO TIẾT HỌC SAU</a:t>
            </a:r>
          </a:p>
        </p:txBody>
      </p:sp>
    </p:spTree>
    <p:extLst>
      <p:ext uri="{BB962C8B-B14F-4D97-AF65-F5344CB8AC3E}">
        <p14:creationId xmlns:p14="http://schemas.microsoft.com/office/powerpoint/2010/main" val="198750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06" y="990711"/>
            <a:ext cx="8174978" cy="57688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1414" y="2951814"/>
            <a:ext cx="13869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XIN </a:t>
            </a:r>
          </a:p>
          <a:p>
            <a:pPr algn="ctr"/>
            <a:r>
              <a:rPr lang="en-US" sz="540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CHÀO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54684" y="2582482"/>
            <a:ext cx="118974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HẸN </a:t>
            </a:r>
          </a:p>
          <a:p>
            <a:pPr algn="ctr"/>
            <a:r>
              <a:rPr lang="en-US" sz="540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GẶP</a:t>
            </a:r>
          </a:p>
          <a:p>
            <a:pPr algn="ctr"/>
            <a:r>
              <a:rPr lang="en-US" sz="5400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 LẠI</a:t>
            </a:r>
          </a:p>
        </p:txBody>
      </p:sp>
      <p:sp>
        <p:nvSpPr>
          <p:cNvPr id="7" name="Rectangle 6"/>
          <p:cNvSpPr/>
          <p:nvPr/>
        </p:nvSpPr>
        <p:spPr>
          <a:xfrm>
            <a:off x="1807713" y="89012"/>
            <a:ext cx="81483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TiếT</a:t>
            </a:r>
            <a:r>
              <a:rPr lang="en-US" sz="6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 </a:t>
            </a:r>
            <a:r>
              <a:rPr lang="en-US" sz="66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học</a:t>
            </a:r>
            <a:r>
              <a:rPr lang="en-US" sz="6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 </a:t>
            </a:r>
            <a:r>
              <a:rPr lang="en-US" sz="66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đến</a:t>
            </a:r>
            <a:r>
              <a:rPr lang="en-US" sz="6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 </a:t>
            </a:r>
            <a:r>
              <a:rPr lang="en-US" sz="66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đây</a:t>
            </a:r>
            <a:r>
              <a:rPr lang="en-US" sz="6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 </a:t>
            </a:r>
            <a:r>
              <a:rPr lang="en-US" sz="66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là</a:t>
            </a:r>
            <a:r>
              <a:rPr lang="en-US" sz="6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 </a:t>
            </a:r>
            <a:r>
              <a:rPr lang="en-US" sz="66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kết</a:t>
            </a:r>
            <a:r>
              <a:rPr lang="en-US" sz="6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 </a:t>
            </a:r>
            <a:r>
              <a:rPr lang="en-US" sz="660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thúc</a:t>
            </a:r>
            <a:r>
              <a:rPr lang="en-US" sz="66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Condensed" panose="020B0502040204020203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62469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" y="-8387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581" y="70407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622" y="1102064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361" y="774473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386" y="2981356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646" y="3392873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769" y="2988877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28" y="1760665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62" y="-303401"/>
            <a:ext cx="1761897" cy="6059949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955" y="71016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786" y="1077434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898" y="734953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481" y="3016525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45" y="3355390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577" y="2996006"/>
            <a:ext cx="2651990" cy="2651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0023" y="6351270"/>
            <a:ext cx="2270568" cy="345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34143" y="5085116"/>
            <a:ext cx="1751496" cy="935705"/>
            <a:chOff x="134143" y="5085116"/>
            <a:chExt cx="1751496" cy="935705"/>
          </a:xfrm>
        </p:grpSpPr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7939" y="5085116"/>
              <a:ext cx="647700" cy="904875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134143" y="5852160"/>
              <a:ext cx="1394364" cy="168661"/>
            </a:xfrm>
            <a:prstGeom prst="round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0" y="1854558"/>
            <a:ext cx="1365161" cy="206390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8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b="1" dirty="0">
                <a:solidFill>
                  <a:srgbClr val="FFFF00"/>
                </a:solidFill>
              </a:rPr>
              <a:t>Lớp 4 em đã được làm quen với bài in nào?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Bài hình in với giấy gói quà</a:t>
            </a:r>
            <a:endParaRPr lang="en-US" sz="80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9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>
              <a:defRPr/>
            </a:pP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Hình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thức</a:t>
            </a:r>
            <a:r>
              <a:rPr lang="en-US" sz="44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vi-VN" sz="4400" b="1" dirty="0">
                <a:solidFill>
                  <a:prstClr val="white"/>
                </a:solidFill>
                <a:latin typeface="Calibri" panose="020F0502020204030204"/>
              </a:rPr>
              <a:t>tạo khuôn để in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9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hình in với giấy gói quà có mấy bước thực hiện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600" b="1" dirty="0">
                <a:solidFill>
                  <a:prstClr val="white"/>
                </a:solidFill>
              </a:rPr>
              <a:t>3 bước</a:t>
            </a:r>
            <a:endParaRPr lang="en-US" sz="6600" b="1" dirty="0">
              <a:solidFill>
                <a:prstClr val="white"/>
              </a:solidFill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1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FF00"/>
                </a:solidFill>
              </a:rPr>
              <a:t>Đó là những bước nào?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r>
              <a:rPr lang="vi-VN" sz="3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Tạo khuôn in từ vật liệu sẵn có.</a:t>
            </a:r>
          </a:p>
          <a:p>
            <a:pPr marL="514350" indent="-514350">
              <a:buAutoNum type="arabicPeriod"/>
            </a:pPr>
            <a:r>
              <a:rPr lang="vi-VN" sz="3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Bôi màu vào khuôn in.</a:t>
            </a:r>
          </a:p>
          <a:p>
            <a:pPr marL="514350" indent="-514350">
              <a:buAutoNum type="arabicPeriod"/>
            </a:pPr>
            <a:r>
              <a:rPr lang="vi-VN" sz="3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In theo hình thức lặp lại với khoảng cách đều nhau trên toàn bộ mặt giấy.</a:t>
            </a:r>
            <a:endParaRPr lang="en-US" sz="32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4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800" b="1" dirty="0">
                <a:solidFill>
                  <a:srgbClr val="FFFF00"/>
                </a:solidFill>
              </a:rPr>
              <a:t>Tranh in khác tranh vẽ ở đặc điểm gì</a:t>
            </a:r>
            <a:r>
              <a:rPr lang="en-US" sz="48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white"/>
                </a:solidFill>
                <a:latin typeface="Calibri" panose="020F0502020204030204"/>
              </a:rPr>
              <a:t>Tranh in bôi màu vào khuôn để in.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Tranh vẽ dùng bút màu hoặc bút lông để vẽ.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7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Em biết dòng tranh truyền thống nào của Việt Nam cũng dùng khuôn để in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prstClr val="white"/>
                </a:solidFill>
                <a:latin typeface="Calibri" panose="020F0502020204030204"/>
              </a:rPr>
              <a:t>Tranh dân gian Đông Hồ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0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</TotalTime>
  <Words>458</Words>
  <Application>Microsoft Office PowerPoint</Application>
  <PresentationFormat>Màn hình rộng</PresentationFormat>
  <Paragraphs>74</Paragraphs>
  <Slides>22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37" baseType="lpstr">
      <vt:lpstr>Aachen</vt:lpstr>
      <vt:lpstr>Fira Sans Extra Condensed Medium</vt:lpstr>
      <vt:lpstr>Arial</vt:lpstr>
      <vt:lpstr>Bahnschrift</vt:lpstr>
      <vt:lpstr>Bahnschrift Condensed</vt:lpstr>
      <vt:lpstr>Bahnschrift SemiBold</vt:lpstr>
      <vt:lpstr>Bahnschrift SemiBold SemiConden</vt:lpstr>
      <vt:lpstr>Book Antiqua</vt:lpstr>
      <vt:lpstr>Calibri</vt:lpstr>
      <vt:lpstr>Calibri Light</vt:lpstr>
      <vt:lpstr>Open Sans</vt:lpstr>
      <vt:lpstr>Oswald Light</vt:lpstr>
      <vt:lpstr>Times New Roman</vt:lpstr>
      <vt:lpstr>Zilla Slab Light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VNBOSS CHANNEL</dc:creator>
  <cp:lastModifiedBy>An Pham</cp:lastModifiedBy>
  <cp:revision>194</cp:revision>
  <dcterms:created xsi:type="dcterms:W3CDTF">2024-06-13T08:25:35Z</dcterms:created>
  <dcterms:modified xsi:type="dcterms:W3CDTF">2024-10-03T06:13:15Z</dcterms:modified>
</cp:coreProperties>
</file>