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76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8" r:id="rId19"/>
    <p:sldId id="280" r:id="rId20"/>
    <p:sldId id="279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4959E-171B-4B29-96DC-5DCC96C316C3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8BE43-A571-4972-9ED2-0CC1A75CB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2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82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45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19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52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812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GV có</a:t>
            </a:r>
            <a:r>
              <a:rPr lang="en-US" altLang="zh-CN" baseline="0" smtClean="0"/>
              <a:t> thể cho HS đóng vai những tình huống trong các câu hỏi ở trò chơi “Vượt chướng ngại vật”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681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35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8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90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8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3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5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9E618-216D-47E2-9806-565065FBA0F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4802C-81D5-4167-91F5-18E9A13E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3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slide" Target="slide18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2.gif"/><Relationship Id="rId10" Type="http://schemas.openxmlformats.org/officeDocument/2006/relationships/slide" Target="slide2.xml"/><Relationship Id="rId4" Type="http://schemas.openxmlformats.org/officeDocument/2006/relationships/image" Target="../media/image25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2.gif"/><Relationship Id="rId10" Type="http://schemas.openxmlformats.org/officeDocument/2006/relationships/slide" Target="slide15.xml"/><Relationship Id="rId4" Type="http://schemas.openxmlformats.org/officeDocument/2006/relationships/image" Target="../media/image25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2.gif"/><Relationship Id="rId10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22.gif"/><Relationship Id="rId10" Type="http://schemas.openxmlformats.org/officeDocument/2006/relationships/slide" Target="slide5.xml"/><Relationship Id="rId4" Type="http://schemas.openxmlformats.org/officeDocument/2006/relationships/image" Target="../media/image25.jp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2.gif"/><Relationship Id="rId5" Type="http://schemas.openxmlformats.org/officeDocument/2006/relationships/image" Target="../media/image25.jpg"/><Relationship Id="rId10" Type="http://schemas.openxmlformats.org/officeDocument/2006/relationships/image" Target="../media/image31.jpeg"/><Relationship Id="rId4" Type="http://schemas.openxmlformats.org/officeDocument/2006/relationships/audio" Target="../media/audio3.wav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221061"/>
            <a:ext cx="964941" cy="6480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1546833" y="1962351"/>
            <a:ext cx="9098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mtClean="0">
                <a:ln w="44450">
                  <a:noFill/>
                </a:ln>
                <a:solidFill>
                  <a:srgbClr val="FF0000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Đạo đức</a:t>
            </a:r>
            <a:endParaRPr lang="en-US" altLang="zh-CN" sz="8000" b="1" dirty="0">
              <a:ln w="44450">
                <a:noFill/>
              </a:ln>
              <a:solidFill>
                <a:srgbClr val="FF0000"/>
              </a:solidFill>
              <a:effectLst>
                <a:outerShdw sx="96000" sy="96000" algn="ctr" rotWithShape="0">
                  <a:schemeClr val="bg1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51D92F-0260-4EE5-BE4C-6DA11C0AAA98}"/>
              </a:ext>
            </a:extLst>
          </p:cNvPr>
          <p:cNvSpPr txBox="1"/>
          <p:nvPr/>
        </p:nvSpPr>
        <p:spPr>
          <a:xfrm>
            <a:off x="2389836" y="3473723"/>
            <a:ext cx="7412327" cy="761880"/>
          </a:xfrm>
          <a:prstGeom prst="rect">
            <a:avLst/>
          </a:prstGeom>
          <a:noFill/>
        </p:spPr>
        <p:txBody>
          <a:bodyPr wrap="square" rtlCol="0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en-US" altLang="zh-CN" sz="3600" smtClean="0">
                <a:solidFill>
                  <a:srgbClr val="FF0000"/>
                </a:solidFill>
                <a:cs typeface="+mn-ea"/>
                <a:sym typeface="+mn-lt"/>
              </a:rPr>
              <a:t>THỰC HÀNH KỸ NĂNG</a:t>
            </a:r>
            <a:r>
              <a:rPr lang="en-US" altLang="zh-CN" sz="360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3600" smtClean="0">
                <a:solidFill>
                  <a:srgbClr val="FF0000"/>
                </a:solidFill>
                <a:cs typeface="+mn-ea"/>
                <a:sym typeface="+mn-lt"/>
              </a:rPr>
              <a:t>CUỐI </a:t>
            </a:r>
            <a:r>
              <a:rPr lang="en-US" altLang="zh-CN" sz="3600" smtClean="0">
                <a:solidFill>
                  <a:srgbClr val="FF0000"/>
                </a:solidFill>
                <a:cs typeface="+mn-ea"/>
                <a:sym typeface="+mn-lt"/>
              </a:rPr>
              <a:t>HỌC KÌ 1</a:t>
            </a:r>
            <a:endParaRPr lang="zh-CN" altLang="en-US" sz="36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776854A9-EADB-46FA-92C4-DDEF53EDC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A8A8CEF-A28F-4524-9AAD-B3BCFD1C306F}"/>
              </a:ext>
            </a:extLst>
          </p:cNvPr>
          <p:cNvGrpSpPr/>
          <p:nvPr/>
        </p:nvGrpSpPr>
        <p:grpSpPr>
          <a:xfrm>
            <a:off x="1872816" y="4421273"/>
            <a:ext cx="1723430" cy="1509782"/>
            <a:chOff x="1872816" y="4421273"/>
            <a:chExt cx="1723430" cy="150978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FA1322-2E8A-4197-AE2D-69A934FE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16" y="4421273"/>
              <a:ext cx="1723430" cy="15097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0236BED-9575-4DE8-92F0-F6FC42E1FA4B}"/>
                </a:ext>
              </a:extLst>
            </p:cNvPr>
            <p:cNvSpPr/>
            <p:nvPr/>
          </p:nvSpPr>
          <p:spPr>
            <a:xfrm>
              <a:off x="2061210" y="4724400"/>
              <a:ext cx="1333500" cy="300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58974" y="326571"/>
            <a:ext cx="337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 2 – Trường Tiểu học Bồ Đề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66" y="917221"/>
            <a:ext cx="1161493" cy="11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1183240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16416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dọn, vệ sinh đường làng, ngõ xóm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2071" y="5526495"/>
            <a:ext cx="482275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e-DE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 rác xuống ao, hồ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hoa, bẻ cành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4820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02397" y="821187"/>
            <a:ext cx="1099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noProof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thể hiện tình yêu quê hương là</a:t>
            </a:r>
            <a:r>
              <a:rPr lang="vi-VN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1566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B</a:t>
            </a:r>
            <a:r>
              <a:rPr lang="vi-VN" sz="3200" b="1">
                <a:solidFill>
                  <a:srgbClr val="FFFF00"/>
                </a:solidFill>
                <a:latin typeface="+mj-lt"/>
              </a:rPr>
              <a:t>.</a:t>
            </a:r>
            <a:r>
              <a:rPr lang="en-US" sz="3200" b="1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phép thầy, cô giáo khi muốn đi ra ngoài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9411" y="4403700"/>
            <a:ext cx="4683803" cy="11119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chuyện riêng trong giờ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75870" y="705021"/>
            <a:ext cx="10240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thể hiện sự kính trọng thầy giáo, cô giáo là</a:t>
            </a:r>
            <a:r>
              <a:rPr lang="vi-VN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14226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quý trọng thời gian sẽ giúp chúng ta làm được nhiều việc có ích.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13089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là thứ ai cũng có, không mất tiền mua, không cần quý trọng.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5468" y="1091769"/>
            <a:ext cx="1041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tán thành với ý kiến nào</a:t>
            </a:r>
            <a:r>
              <a:rPr lang="vi-VN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16625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srgbClr val="FFFF00"/>
                </a:solidFill>
                <a:latin typeface="+mj-lt"/>
              </a:rPr>
              <a:t>C</a:t>
            </a:r>
            <a:r>
              <a:rPr lang="vi-VN" sz="3200" b="1" smtClean="0">
                <a:solidFill>
                  <a:srgbClr val="FFFF00"/>
                </a:solidFill>
                <a:latin typeface="+mj-lt"/>
              </a:rPr>
              <a:t>.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lỗi bạn và lau ba lô giúp 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008" y="5521263"/>
            <a:ext cx="4683803" cy="9682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srgbClr val="FFFF00"/>
                </a:solidFill>
                <a:latin typeface="+mj-lt"/>
              </a:rPr>
              <a:t>B</a:t>
            </a:r>
            <a:r>
              <a:rPr lang="vi-VN" sz="3200" b="1" smtClean="0">
                <a:solidFill>
                  <a:srgbClr val="FFFF00"/>
                </a:solidFill>
                <a:latin typeface="+mj-lt"/>
              </a:rPr>
              <a:t>.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đi chơi tiếp, để ba lô tự khô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srgbClr val="FFFF00"/>
                </a:solidFill>
                <a:latin typeface="+mj-lt"/>
              </a:rPr>
              <a:t>A</a:t>
            </a:r>
            <a:r>
              <a:rPr lang="vi-VN" sz="3200" b="1" smtClean="0">
                <a:solidFill>
                  <a:srgbClr val="FFFF00"/>
                </a:solidFill>
                <a:latin typeface="+mj-lt"/>
              </a:rPr>
              <a:t>.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xin lỗi bạn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92564" y="839236"/>
            <a:ext cx="10417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4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giờ ra chơi, em sơ ý làm đổ nước lên ba lô của bạn</a:t>
            </a:r>
            <a:r>
              <a:rPr lang="vi-VN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29786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16855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đồ chơi đúng vị trí sau khi chơi xong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1033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 tròn quần áo và vứt vào tủ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077500"/>
            <a:ext cx="4683803" cy="9980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Vẽ, viết tùy tiện vào sách 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44182" y="860936"/>
            <a:ext cx="9759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5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bảo quản đồ dùng cá nhân là?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601" y="169054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7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sp>
        <p:nvSpPr>
          <p:cNvPr id="5" name="文本框 39">
            <a:extLst>
              <a:ext uri="{FF2B5EF4-FFF2-40B4-BE49-F238E27FC236}">
                <a16:creationId xmlns:a16="http://schemas.microsoft.com/office/drawing/2014/main" id="{8246F951-FAED-4261-B5A3-4188F36DD3AE}"/>
              </a:ext>
            </a:extLst>
          </p:cNvPr>
          <p:cNvSpPr txBox="1"/>
          <p:nvPr/>
        </p:nvSpPr>
        <p:spPr>
          <a:xfrm>
            <a:off x="3365881" y="2710596"/>
            <a:ext cx="510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Thực</a:t>
            </a:r>
            <a:r>
              <a:rPr kumimoji="0" lang="en-US" altLang="zh-CN" sz="3200" b="1" i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hành – Luyện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DAE21-E328-9046-9806-76B20768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00" y="2586636"/>
            <a:ext cx="81788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3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BC002-831E-E349-8703-AECCA4ED109C}"/>
              </a:ext>
            </a:extLst>
          </p:cNvPr>
          <p:cNvSpPr txBox="1"/>
          <p:nvPr/>
        </p:nvSpPr>
        <p:spPr>
          <a:xfrm>
            <a:off x="644578" y="734519"/>
            <a:ext cx="3072984" cy="2850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 cap="sq" cmpd="thickThin">
            <a:solidFill>
              <a:schemeClr val="accent4">
                <a:lumMod val="50000"/>
              </a:schemeClr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  <a:spcAft>
                <a:spcPts val="480"/>
              </a:spcAft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đuổi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ngã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20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97E4C-4CEB-8F46-B5CE-F3718748D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62278" l="40764" r="77292">
                        <a14:foregroundMark x1="44722" y1="25556" x2="44201" y2="52611"/>
                        <a14:foregroundMark x1="44201" y1="52611" x2="51944" y2="55278"/>
                        <a14:foregroundMark x1="51944" y1="55278" x2="65799" y2="52444"/>
                        <a14:foregroundMark x1="65799" y1="52444" x2="70208" y2="52944"/>
                        <a14:foregroundMark x1="70208" y1="52944" x2="74479" y2="49556"/>
                        <a14:foregroundMark x1="74479" y1="49556" x2="74097" y2="33778"/>
                        <a14:foregroundMark x1="74097" y1="33778" x2="66806" y2="30389"/>
                        <a14:foregroundMark x1="66806" y1="30389" x2="52639" y2="29944"/>
                        <a14:foregroundMark x1="46910" y1="48944" x2="64271" y2="51167"/>
                        <a14:foregroundMark x1="45417" y1="59000" x2="54965" y2="59222"/>
                        <a14:foregroundMark x1="70000" y1="58778" x2="70000" y2="58778"/>
                        <a14:foregroundMark x1="42674" y1="31500" x2="43472" y2="54667"/>
                        <a14:foregroundMark x1="41319" y1="30389" x2="43889" y2="30833"/>
                        <a14:foregroundMark x1="41424" y1="49167" x2="42951" y2="56222"/>
                        <a14:foregroundMark x1="42951" y1="56222" x2="66944" y2="60278"/>
                        <a14:foregroundMark x1="66944" y1="60278" x2="73194" y2="58167"/>
                        <a14:foregroundMark x1="73194" y1="58167" x2="75972" y2="41389"/>
                        <a14:foregroundMark x1="75972" y1="41389" x2="76007" y2="31500"/>
                        <a14:foregroundMark x1="77083" y1="35611" x2="77361" y2="43944"/>
                        <a14:foregroundMark x1="45660" y1="28833" x2="42257" y2="33556"/>
                        <a14:foregroundMark x1="42257" y1="33556" x2="42396" y2="40833"/>
                        <a14:foregroundMark x1="42396" y1="40833" x2="43750" y2="47222"/>
                        <a14:foregroundMark x1="49097" y1="46778" x2="46771" y2="47222"/>
                        <a14:foregroundMark x1="43472" y1="29500" x2="41563" y2="35889"/>
                        <a14:foregroundMark x1="41563" y1="35889" x2="41979" y2="47222"/>
                        <a14:foregroundMark x1="43472" y1="29944" x2="41319" y2="36222"/>
                        <a14:foregroundMark x1="41319" y1="36222" x2="41042" y2="41556"/>
                        <a14:foregroundMark x1="44306" y1="28833" x2="40764" y2="29278"/>
                        <a14:foregroundMark x1="50590" y1="45444" x2="57708" y2="43944"/>
                        <a14:foregroundMark x1="64271" y1="54667" x2="67118" y2="5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1" t="25574" r="19899" b="33598"/>
          <a:stretch/>
        </p:blipFill>
        <p:spPr>
          <a:xfrm>
            <a:off x="3431200" y="1166404"/>
            <a:ext cx="9010636" cy="54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59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BC002-831E-E349-8703-AECCA4ED109C}"/>
              </a:ext>
            </a:extLst>
          </p:cNvPr>
          <p:cNvSpPr txBox="1"/>
          <p:nvPr/>
        </p:nvSpPr>
        <p:spPr>
          <a:xfrm>
            <a:off x="1013067" y="1225837"/>
            <a:ext cx="3642760" cy="2850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 cap="sq" cmpd="thickThin">
            <a:solidFill>
              <a:schemeClr val="accent4">
                <a:lumMod val="50000"/>
              </a:schemeClr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  <a:spcAft>
                <a:spcPts val="480"/>
              </a:spcAft>
            </a:pP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em đang học bài, có bạn rủ đi chơi. Em sẽ làm gì?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30" y="820928"/>
            <a:ext cx="5773672" cy="49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57" y="-719933"/>
            <a:ext cx="7833885" cy="7833885"/>
          </a:xfrm>
          <a:prstGeom prst="rect">
            <a:avLst/>
          </a:prstGeom>
        </p:spPr>
      </p:pic>
      <p:sp>
        <p:nvSpPr>
          <p:cNvPr id="5" name="矩形 39"/>
          <p:cNvSpPr>
            <a:spLocks noChangeArrowheads="1"/>
          </p:cNvSpPr>
          <p:nvPr/>
        </p:nvSpPr>
        <p:spPr bwMode="auto">
          <a:xfrm>
            <a:off x="5164025" y="2189826"/>
            <a:ext cx="2408627" cy="26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184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2B677000-658C-7D63-BCA8-DB8EB3EA8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71" y="-514050"/>
            <a:ext cx="3333838" cy="42339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5840" y="670783"/>
            <a:ext cx="4875181" cy="3430955"/>
            <a:chOff x="1214845" y="1088795"/>
            <a:chExt cx="3984171" cy="3430955"/>
          </a:xfrm>
        </p:grpSpPr>
        <p:sp>
          <p:nvSpPr>
            <p:cNvPr id="13" name="矩形 3">
              <a:extLst>
                <a:ext uri="{FF2B5EF4-FFF2-40B4-BE49-F238E27FC236}">
                  <a16:creationId xmlns:a16="http://schemas.microsoft.com/office/drawing/2014/main" id="{70BD16BD-6EC5-4FFD-90D8-AE4E1694358C}"/>
                </a:ext>
              </a:extLst>
            </p:cNvPr>
            <p:cNvSpPr/>
            <p:nvPr/>
          </p:nvSpPr>
          <p:spPr>
            <a:xfrm>
              <a:off x="1214845" y="1088795"/>
              <a:ext cx="3984171" cy="343095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21822" y="1572523"/>
              <a:ext cx="3370216" cy="2463495"/>
              <a:chOff x="1521822" y="1572523"/>
              <a:chExt cx="3370216" cy="24634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521822" y="1572523"/>
                <a:ext cx="3370216" cy="2463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sẻ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mắc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sửa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n w="3810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21822" y="1572523"/>
                <a:ext cx="3370216" cy="2463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sẻ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mắc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sửa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2" name="矩形 19">
            <a:extLst>
              <a:ext uri="{FF2B5EF4-FFF2-40B4-BE49-F238E27FC236}">
                <a16:creationId xmlns:a16="http://schemas.microsoft.com/office/drawing/2014/main" id="{D20BC0F9-31E1-EED4-207E-4C7613006F08}"/>
              </a:ext>
            </a:extLst>
          </p:cNvPr>
          <p:cNvSpPr/>
          <p:nvPr/>
        </p:nvSpPr>
        <p:spPr>
          <a:xfrm>
            <a:off x="6095948" y="2845298"/>
            <a:ext cx="4598127" cy="3698403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22420" y="3282960"/>
            <a:ext cx="4145182" cy="3056286"/>
            <a:chOff x="6679287" y="3180006"/>
            <a:chExt cx="4145182" cy="3056286"/>
          </a:xfrm>
        </p:grpSpPr>
        <p:sp>
          <p:nvSpPr>
            <p:cNvPr id="20" name="Rectangle 19"/>
            <p:cNvSpPr/>
            <p:nvPr/>
          </p:nvSpPr>
          <p:spPr>
            <a:xfrm>
              <a:off x="6679288" y="3180006"/>
              <a:ext cx="4145181" cy="3056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n w="44450">
                  <a:solidFill>
                    <a:schemeClr val="bg1"/>
                  </a:solidFill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79287" y="3180006"/>
              <a:ext cx="4145181" cy="3056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" y="2700092"/>
            <a:ext cx="4132616" cy="41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0" y="916737"/>
            <a:ext cx="11082533" cy="5275057"/>
          </a:xfrm>
          <a:prstGeom prst="rect">
            <a:avLst/>
          </a:prstGeom>
        </p:spPr>
      </p:pic>
      <p:sp>
        <p:nvSpPr>
          <p:cNvPr id="9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1950085" y="4155179"/>
            <a:ext cx="9098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ln w="44450">
                  <a:noFill/>
                </a:ln>
                <a:solidFill>
                  <a:srgbClr val="FF0000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Hẹn gặp lại các con!</a:t>
            </a:r>
            <a:endParaRPr lang="en-US" altLang="zh-CN" sz="4400" b="1" dirty="0">
              <a:ln w="44450">
                <a:noFill/>
              </a:ln>
              <a:solidFill>
                <a:srgbClr val="FF0000"/>
              </a:solidFill>
              <a:effectLst>
                <a:outerShdw sx="96000" sy="96000" algn="ctr" rotWithShape="0">
                  <a:schemeClr val="bg1"/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1772" y="70828"/>
            <a:ext cx="319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Khối 2 – Trường Tiểu học Bồ Đề</a:t>
            </a:r>
            <a:endParaRPr lang="en-US" b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14" y="474245"/>
            <a:ext cx="884984" cy="8849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C397126-EE8F-4707-9113-058AA7C675CE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3B841-4BEF-9549-9A4A-02E87218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y2mate.com - Lớp Chúng Ta Đoàn Kết  Nhạc Thiếu Nhi Có Lời_480p" descr="y2mate.com - Lớp Chúng Ta Đoàn Kết  Nhạc Thiếu Nhi Có Lời_480p">
            <a:hlinkClick r:id="" action="ppaction://media"/>
            <a:extLst>
              <a:ext uri="{FF2B5EF4-FFF2-40B4-BE49-F238E27FC236}">
                <a16:creationId xmlns:a16="http://schemas.microsoft.com/office/drawing/2014/main" id="{8B77F5D3-AA72-B148-9979-E6A3C79D72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50" end="424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938"/>
            <a:ext cx="12187402" cy="68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57" y="-719933"/>
            <a:ext cx="7833885" cy="7833885"/>
          </a:xfrm>
          <a:prstGeom prst="rect">
            <a:avLst/>
          </a:prstGeom>
        </p:spPr>
      </p:pic>
      <p:sp>
        <p:nvSpPr>
          <p:cNvPr id="5" name="矩形 39"/>
          <p:cNvSpPr>
            <a:spLocks noChangeArrowheads="1"/>
          </p:cNvSpPr>
          <p:nvPr/>
        </p:nvSpPr>
        <p:spPr bwMode="auto">
          <a:xfrm>
            <a:off x="5164025" y="2189826"/>
            <a:ext cx="2408627" cy="26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Khám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phá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456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75" y="769174"/>
            <a:ext cx="9380582" cy="4035181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174236" y="2391043"/>
            <a:ext cx="5947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smtClean="0">
                <a:solidFill>
                  <a:srgbClr val="FF0000"/>
                </a:solidFill>
                <a:cs typeface="+mn-ea"/>
                <a:sym typeface="+mn-lt"/>
              </a:rPr>
              <a:t>Kể tên những bài đạo đức mà con đã học?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1162531" y="1882698"/>
            <a:ext cx="9698396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01" y="524728"/>
            <a:ext cx="3714199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826617" y="1136555"/>
            <a:ext cx="2327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bài đã 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515439F-3FD3-455F-B2B4-CD0D29A96EEB}"/>
              </a:ext>
            </a:extLst>
          </p:cNvPr>
          <p:cNvGrpSpPr/>
          <p:nvPr/>
        </p:nvGrpSpPr>
        <p:grpSpPr>
          <a:xfrm>
            <a:off x="2048537" y="2909062"/>
            <a:ext cx="3941877" cy="1377662"/>
            <a:chOff x="2156130" y="3157640"/>
            <a:chExt cx="3151011" cy="11334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96521AD-C111-479F-A277-800D36DA2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9352">
              <a:off x="2156130" y="3157640"/>
              <a:ext cx="3116140" cy="1133475"/>
            </a:xfrm>
            <a:prstGeom prst="rect">
              <a:avLst/>
            </a:prstGeom>
          </p:spPr>
        </p:pic>
        <p:sp>
          <p:nvSpPr>
            <p:cNvPr id="27" name="文本框 39">
              <a:extLst>
                <a:ext uri="{FF2B5EF4-FFF2-40B4-BE49-F238E27FC236}">
                  <a16:creationId xmlns:a16="http://schemas.microsoft.com/office/drawing/2014/main" id="{03BA8DEE-BB6A-4ACF-B8B0-56FA2BE338E0}"/>
                </a:ext>
              </a:extLst>
            </p:cNvPr>
            <p:cNvSpPr txBox="1"/>
            <p:nvPr/>
          </p:nvSpPr>
          <p:spPr>
            <a:xfrm>
              <a:off x="2370622" y="3427576"/>
              <a:ext cx="293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1. Vẻ đẹp quê hương em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52B45CD-E0F8-4321-8C73-6FA866AF7633}"/>
              </a:ext>
            </a:extLst>
          </p:cNvPr>
          <p:cNvGrpSpPr/>
          <p:nvPr/>
        </p:nvGrpSpPr>
        <p:grpSpPr>
          <a:xfrm>
            <a:off x="6283235" y="2840259"/>
            <a:ext cx="3898255" cy="1377662"/>
            <a:chOff x="6395029" y="3088837"/>
            <a:chExt cx="3116140" cy="113347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9ECF90B-9C39-4021-A416-38BE96B3F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642">
              <a:off x="6395029" y="3088837"/>
              <a:ext cx="3116140" cy="1133475"/>
            </a:xfrm>
            <a:prstGeom prst="rect">
              <a:avLst/>
            </a:prstGeom>
          </p:spPr>
        </p:pic>
        <p:sp>
          <p:nvSpPr>
            <p:cNvPr id="28" name="文本框 39">
              <a:extLst>
                <a:ext uri="{FF2B5EF4-FFF2-40B4-BE49-F238E27FC236}">
                  <a16:creationId xmlns:a16="http://schemas.microsoft.com/office/drawing/2014/main" id="{B8D685C8-85DD-4E62-87CA-4C7B25DA8F32}"/>
                </a:ext>
              </a:extLst>
            </p:cNvPr>
            <p:cNvSpPr txBox="1"/>
            <p:nvPr/>
          </p:nvSpPr>
          <p:spPr>
            <a:xfrm>
              <a:off x="6398233" y="3482984"/>
              <a:ext cx="3109731" cy="379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2. Em yêu quê hương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4E3D1E5-D843-4699-83A4-1ACD9B89C8FB}"/>
              </a:ext>
            </a:extLst>
          </p:cNvPr>
          <p:cNvGrpSpPr/>
          <p:nvPr/>
        </p:nvGrpSpPr>
        <p:grpSpPr>
          <a:xfrm>
            <a:off x="2106999" y="4391981"/>
            <a:ext cx="3898254" cy="1377662"/>
            <a:chOff x="2214592" y="4640559"/>
            <a:chExt cx="3116140" cy="113347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E836E4D-5090-4F26-A33C-9232D083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592" y="4640559"/>
              <a:ext cx="3116140" cy="1133475"/>
            </a:xfrm>
            <a:prstGeom prst="rect">
              <a:avLst/>
            </a:prstGeom>
          </p:spPr>
        </p:pic>
        <p:sp>
          <p:nvSpPr>
            <p:cNvPr id="29" name="文本框 39">
              <a:extLst>
                <a:ext uri="{FF2B5EF4-FFF2-40B4-BE49-F238E27FC236}">
                  <a16:creationId xmlns:a16="http://schemas.microsoft.com/office/drawing/2014/main" id="{06F27451-2554-41E7-81A5-88A33BC180BB}"/>
                </a:ext>
              </a:extLst>
            </p:cNvPr>
            <p:cNvSpPr txBox="1"/>
            <p:nvPr/>
          </p:nvSpPr>
          <p:spPr>
            <a:xfrm rot="21299333">
              <a:off x="2382351" y="4848624"/>
              <a:ext cx="2936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3. Kính trọng thầy giáo, cô giáo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CD37DA4-FCEC-4063-B6B6-8B33E26DBA02}"/>
              </a:ext>
            </a:extLst>
          </p:cNvPr>
          <p:cNvGrpSpPr/>
          <p:nvPr/>
        </p:nvGrpSpPr>
        <p:grpSpPr>
          <a:xfrm>
            <a:off x="6322342" y="4137385"/>
            <a:ext cx="3989892" cy="1377662"/>
            <a:chOff x="6441371" y="4385963"/>
            <a:chExt cx="3189392" cy="1133475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883A44F-030E-4D8B-A2E5-5C7AFA05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2431">
              <a:off x="6441371" y="4385963"/>
              <a:ext cx="3116140" cy="1133475"/>
            </a:xfrm>
            <a:prstGeom prst="rect">
              <a:avLst/>
            </a:prstGeom>
          </p:spPr>
        </p:pic>
        <p:sp>
          <p:nvSpPr>
            <p:cNvPr id="30" name="文本框 39">
              <a:extLst>
                <a:ext uri="{FF2B5EF4-FFF2-40B4-BE49-F238E27FC236}">
                  <a16:creationId xmlns:a16="http://schemas.microsoft.com/office/drawing/2014/main" id="{510FF7A9-845D-4BBF-8A9F-1A456E8ED031}"/>
                </a:ext>
              </a:extLst>
            </p:cNvPr>
            <p:cNvSpPr txBox="1"/>
            <p:nvPr/>
          </p:nvSpPr>
          <p:spPr>
            <a:xfrm>
              <a:off x="6694244" y="4729263"/>
              <a:ext cx="2936519" cy="379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4: Yêu quý bạn bè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1162531" y="1882698"/>
            <a:ext cx="9698396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01" y="524728"/>
            <a:ext cx="3714199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826617" y="1136555"/>
            <a:ext cx="2327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ea"/>
                <a:sym typeface="+mn-lt"/>
              </a:rPr>
              <a:t> bài đã 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515439F-3FD3-455F-B2B4-CD0D29A96EEB}"/>
              </a:ext>
            </a:extLst>
          </p:cNvPr>
          <p:cNvGrpSpPr/>
          <p:nvPr/>
        </p:nvGrpSpPr>
        <p:grpSpPr>
          <a:xfrm>
            <a:off x="2048537" y="2909062"/>
            <a:ext cx="3941877" cy="1377662"/>
            <a:chOff x="2156130" y="3157640"/>
            <a:chExt cx="3151011" cy="11334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96521AD-C111-479F-A277-800D36DA2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9352">
              <a:off x="2156130" y="3157640"/>
              <a:ext cx="3116140" cy="1133475"/>
            </a:xfrm>
            <a:prstGeom prst="rect">
              <a:avLst/>
            </a:prstGeom>
          </p:spPr>
        </p:pic>
        <p:sp>
          <p:nvSpPr>
            <p:cNvPr id="27" name="文本框 39">
              <a:extLst>
                <a:ext uri="{FF2B5EF4-FFF2-40B4-BE49-F238E27FC236}">
                  <a16:creationId xmlns:a16="http://schemas.microsoft.com/office/drawing/2014/main" id="{03BA8DEE-BB6A-4ACF-B8B0-56FA2BE338E0}"/>
                </a:ext>
              </a:extLst>
            </p:cNvPr>
            <p:cNvSpPr txBox="1"/>
            <p:nvPr/>
          </p:nvSpPr>
          <p:spPr>
            <a:xfrm>
              <a:off x="2370622" y="3427576"/>
              <a:ext cx="2936519" cy="68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5. Quý trọng thời gian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52B45CD-E0F8-4321-8C73-6FA866AF7633}"/>
              </a:ext>
            </a:extLst>
          </p:cNvPr>
          <p:cNvGrpSpPr/>
          <p:nvPr/>
        </p:nvGrpSpPr>
        <p:grpSpPr>
          <a:xfrm>
            <a:off x="6283235" y="2840259"/>
            <a:ext cx="3898255" cy="1377662"/>
            <a:chOff x="6395029" y="3088837"/>
            <a:chExt cx="3116140" cy="113347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9ECF90B-9C39-4021-A416-38BE96B3F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642">
              <a:off x="6395029" y="3088837"/>
              <a:ext cx="3116140" cy="1133475"/>
            </a:xfrm>
            <a:prstGeom prst="rect">
              <a:avLst/>
            </a:prstGeom>
          </p:spPr>
        </p:pic>
        <p:sp>
          <p:nvSpPr>
            <p:cNvPr id="28" name="文本框 39">
              <a:extLst>
                <a:ext uri="{FF2B5EF4-FFF2-40B4-BE49-F238E27FC236}">
                  <a16:creationId xmlns:a16="http://schemas.microsoft.com/office/drawing/2014/main" id="{B8D685C8-85DD-4E62-87CA-4C7B25DA8F32}"/>
                </a:ext>
              </a:extLst>
            </p:cNvPr>
            <p:cNvSpPr txBox="1"/>
            <p:nvPr/>
          </p:nvSpPr>
          <p:spPr>
            <a:xfrm>
              <a:off x="6398233" y="3482984"/>
              <a:ext cx="3109731" cy="379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6. Nhận lỗi và sửa lỗi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4E3D1E5-D843-4699-83A4-1ACD9B89C8FB}"/>
              </a:ext>
            </a:extLst>
          </p:cNvPr>
          <p:cNvGrpSpPr/>
          <p:nvPr/>
        </p:nvGrpSpPr>
        <p:grpSpPr>
          <a:xfrm>
            <a:off x="2106999" y="4391981"/>
            <a:ext cx="3898254" cy="1377662"/>
            <a:chOff x="2214592" y="4640559"/>
            <a:chExt cx="3116140" cy="113347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E836E4D-5090-4F26-A33C-9232D083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592" y="4640559"/>
              <a:ext cx="3116140" cy="1133475"/>
            </a:xfrm>
            <a:prstGeom prst="rect">
              <a:avLst/>
            </a:prstGeom>
          </p:spPr>
        </p:pic>
        <p:sp>
          <p:nvSpPr>
            <p:cNvPr id="29" name="文本框 39">
              <a:extLst>
                <a:ext uri="{FF2B5EF4-FFF2-40B4-BE49-F238E27FC236}">
                  <a16:creationId xmlns:a16="http://schemas.microsoft.com/office/drawing/2014/main" id="{06F27451-2554-41E7-81A5-88A33BC180BB}"/>
                </a:ext>
              </a:extLst>
            </p:cNvPr>
            <p:cNvSpPr txBox="1"/>
            <p:nvPr/>
          </p:nvSpPr>
          <p:spPr>
            <a:xfrm rot="21299333">
              <a:off x="2382351" y="4860714"/>
              <a:ext cx="2936519" cy="68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7. Bảo quản đồ dùng cá nhân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CD37DA4-FCEC-4063-B6B6-8B33E26DBA02}"/>
              </a:ext>
            </a:extLst>
          </p:cNvPr>
          <p:cNvGrpSpPr/>
          <p:nvPr/>
        </p:nvGrpSpPr>
        <p:grpSpPr>
          <a:xfrm>
            <a:off x="6322342" y="4137385"/>
            <a:ext cx="3989892" cy="1377662"/>
            <a:chOff x="6441371" y="4385963"/>
            <a:chExt cx="3189392" cy="1133475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883A44F-030E-4D8B-A2E5-5C7AFA05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2431">
              <a:off x="6441371" y="4385963"/>
              <a:ext cx="3116140" cy="1133475"/>
            </a:xfrm>
            <a:prstGeom prst="rect">
              <a:avLst/>
            </a:prstGeom>
          </p:spPr>
        </p:pic>
        <p:sp>
          <p:nvSpPr>
            <p:cNvPr id="30" name="文本框 39">
              <a:extLst>
                <a:ext uri="{FF2B5EF4-FFF2-40B4-BE49-F238E27FC236}">
                  <a16:creationId xmlns:a16="http://schemas.microsoft.com/office/drawing/2014/main" id="{510FF7A9-845D-4BBF-8A9F-1A456E8ED031}"/>
                </a:ext>
              </a:extLst>
            </p:cNvPr>
            <p:cNvSpPr txBox="1"/>
            <p:nvPr/>
          </p:nvSpPr>
          <p:spPr>
            <a:xfrm>
              <a:off x="6694244" y="4650660"/>
              <a:ext cx="2936519" cy="683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i="1" smtClean="0">
                  <a:cs typeface="+mn-ea"/>
                  <a:sym typeface="+mn-lt"/>
                </a:rPr>
                <a:t>Bài 8: Bảo quản đồ dùng gia đình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0306" y="147918"/>
            <a:ext cx="295835" cy="107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16563" y="243053"/>
            <a:ext cx="4719138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6510" y="265357"/>
            <a:ext cx="6240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32" y="761707"/>
            <a:ext cx="8857635" cy="5334587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3706606" y="2636191"/>
            <a:ext cx="7170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</a:t>
            </a:r>
            <a:r>
              <a:rPr lang="vi-VN" sz="2800" dirty="0"/>
              <a:t>ác câu hỏi là các tình huống thường gặp trong </a:t>
            </a:r>
            <a:r>
              <a:rPr lang="vi-VN" sz="2800"/>
              <a:t>cuộc </a:t>
            </a:r>
            <a:r>
              <a:rPr lang="vi-VN" sz="2800" smtClean="0"/>
              <a:t>sống</a:t>
            </a:r>
            <a:r>
              <a:rPr lang="en-US" sz="2800" smtClean="0"/>
              <a:t>, trong các bài mà em đã học</a:t>
            </a:r>
            <a:r>
              <a:rPr lang="vi-VN" sz="2800" smtClean="0"/>
              <a:t>. </a:t>
            </a:r>
            <a:r>
              <a:rPr lang="en-US" sz="2800" err="1"/>
              <a:t>Các</a:t>
            </a:r>
            <a:r>
              <a:rPr lang="en-US" sz="2800"/>
              <a:t> </a:t>
            </a:r>
            <a:r>
              <a:rPr lang="en-US" sz="2800" smtClean="0"/>
              <a:t>em hãy</a:t>
            </a:r>
            <a:r>
              <a:rPr lang="vi-VN" sz="2800" smtClean="0"/>
              <a:t> </a:t>
            </a:r>
            <a:r>
              <a:rPr lang="vi-VN" sz="2800" dirty="0"/>
              <a:t>lựa chọn phương án </a:t>
            </a:r>
            <a:r>
              <a:rPr lang="vi-VN" sz="2800"/>
              <a:t>xử </a:t>
            </a:r>
            <a:r>
              <a:rPr lang="vi-VN" sz="2800" smtClean="0"/>
              <a:t>l</a:t>
            </a:r>
            <a:r>
              <a:rPr lang="en-US" sz="2800"/>
              <a:t>í</a:t>
            </a:r>
            <a:r>
              <a:rPr lang="vi-VN" sz="2800" smtClean="0"/>
              <a:t> </a:t>
            </a:r>
            <a:r>
              <a:rPr lang="vi-VN" sz="2800" dirty="0"/>
              <a:t>phù hợp nhất. </a:t>
            </a:r>
            <a:r>
              <a:rPr lang="en-US" sz="2800" err="1"/>
              <a:t>Bạn</a:t>
            </a:r>
            <a:r>
              <a:rPr lang="vi-VN" sz="2800"/>
              <a:t> </a:t>
            </a:r>
            <a:r>
              <a:rPr lang="vi-VN" sz="2800" smtClean="0"/>
              <a:t>nào</a:t>
            </a:r>
            <a:r>
              <a:rPr lang="en-US" sz="2800" smtClean="0"/>
              <a:t> trả lời đúng </a:t>
            </a:r>
            <a:r>
              <a:rPr lang="vi-VN" sz="2800" smtClean="0"/>
              <a:t>câu </a:t>
            </a:r>
            <a:r>
              <a:rPr lang="vi-VN" sz="2800" dirty="0"/>
              <a:t>hỏi trong thời gian nhanh nhất là người chơi xuất sắc nhất.</a:t>
            </a: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2" y="-557371"/>
            <a:ext cx="3714501" cy="3714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08759" y="1928305"/>
            <a:ext cx="293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Luật chơi: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563</Words>
  <Application>Microsoft Office PowerPoint</Application>
  <PresentationFormat>Widescreen</PresentationFormat>
  <Paragraphs>55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宋体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思源黑体 CN Regular</vt:lpstr>
      <vt:lpstr>汉仪小麦体简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2022-12-25T18:32:58Z</dcterms:created>
  <dcterms:modified xsi:type="dcterms:W3CDTF">2022-12-25T20:29:59Z</dcterms:modified>
</cp:coreProperties>
</file>