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91" r:id="rId3"/>
    <p:sldId id="325" r:id="rId4"/>
    <p:sldId id="337" r:id="rId5"/>
    <p:sldId id="323" r:id="rId6"/>
    <p:sldId id="290" r:id="rId7"/>
    <p:sldId id="328" r:id="rId8"/>
    <p:sldId id="329" r:id="rId9"/>
    <p:sldId id="330" r:id="rId10"/>
    <p:sldId id="331" r:id="rId11"/>
    <p:sldId id="332" r:id="rId12"/>
    <p:sldId id="333" r:id="rId13"/>
    <p:sldId id="334" r:id="rId14"/>
    <p:sldId id="335" r:id="rId15"/>
    <p:sldId id="336" r:id="rId16"/>
    <p:sldId id="300" r:id="rId17"/>
    <p:sldId id="292"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C4C"/>
    <a:srgbClr val="93E3FF"/>
    <a:srgbClr val="3FCDFF"/>
    <a:srgbClr val="737373"/>
    <a:srgbClr val="FF9870"/>
    <a:srgbClr val="274991"/>
    <a:srgbClr val="7CA82A"/>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4" autoAdjust="0"/>
    <p:restoredTop sz="94660"/>
  </p:normalViewPr>
  <p:slideViewPr>
    <p:cSldViewPr snapToGrid="0">
      <p:cViewPr varScale="1">
        <p:scale>
          <a:sx n="79" d="100"/>
          <a:sy n="79" d="100"/>
        </p:scale>
        <p:origin x="276" y="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167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536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4</a:t>
            </a:fld>
            <a:endParaRPr lang="zh-CN" altLang="en-US"/>
          </a:p>
        </p:txBody>
      </p:sp>
    </p:spTree>
    <p:extLst>
      <p:ext uri="{BB962C8B-B14F-4D97-AF65-F5344CB8AC3E}">
        <p14:creationId xmlns:p14="http://schemas.microsoft.com/office/powerpoint/2010/main" val="265203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0113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178246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222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1804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年度工作概述</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id="{3318679B-AFB3-4693-825D-77E3D70567DB}"/>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D09DAFDA-EFBA-4DB9-9359-8E3BB104AE1B}"/>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5212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工作完成情况</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id="{46ACA54C-0954-4BAD-8932-83F457CB8AB5}"/>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10E9C5A0-9342-4577-A3CA-7C5CC1E63CD8}"/>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57137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成功项目展示</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id="{9BA31462-C9AD-451F-A96D-817B6F6E28EC}"/>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04489965-C2DB-4E01-85D6-2DDD37D6439F}"/>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5321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zh-CN" sz="14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明年工作计划</a:t>
            </a:r>
          </a:p>
        </p:txBody>
      </p:sp>
      <p:cxnSp>
        <p:nvCxnSpPr>
          <p:cNvPr id="8" name="直接连接符 7">
            <a:extLst>
              <a:ext uri="{FF2B5EF4-FFF2-40B4-BE49-F238E27FC236}">
                <a16:creationId xmlns:a16="http://schemas.microsoft.com/office/drawing/2014/main" id="{A6D353AB-2CC2-4D90-92D6-711024852E9D}"/>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C631EE3E-01BE-4E1A-985E-140601449CFB}"/>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415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F61BD0C8-D35A-439E-96FB-C8D4A6430554}"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670F15A6-E82C-4E1E-834E-C415C51F7DF3}"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89471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166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321798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矩形 7"/>
          <p:cNvSpPr/>
          <p:nvPr userDrawn="1"/>
        </p:nvSpPr>
        <p:spPr>
          <a:xfrm>
            <a:off x="0" y="580571"/>
            <a:ext cx="9144000" cy="441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2"/>
          <p:cNvSpPr txBox="1">
            <a:spLocks noChangeArrowheads="1"/>
          </p:cNvSpPr>
          <p:nvPr userDrawn="1"/>
        </p:nvSpPr>
        <p:spPr bwMode="auto">
          <a:xfrm>
            <a:off x="610599" y="163376"/>
            <a:ext cx="2698658"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ea"/>
                <a:sym typeface="+mn-lt"/>
              </a:rPr>
              <a:t>单击此处添加文字标题内容</a:t>
            </a:r>
          </a:p>
        </p:txBody>
      </p:sp>
      <p:sp>
        <p:nvSpPr>
          <p:cNvPr id="10" name="椭圆 9">
            <a:extLst>
              <a:ext uri="{FF2B5EF4-FFF2-40B4-BE49-F238E27FC236}">
                <a16:creationId xmlns:a16="http://schemas.microsoft.com/office/drawing/2014/main" id="{D09DAFDA-EFBA-4DB9-9359-8E3BB104AE1B}"/>
              </a:ext>
            </a:extLst>
          </p:cNvPr>
          <p:cNvSpPr/>
          <p:nvPr userDrawn="1"/>
        </p:nvSpPr>
        <p:spPr>
          <a:xfrm>
            <a:off x="318457" y="187222"/>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62317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2023/10/29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2023/10/29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8787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830" y="3481299"/>
            <a:ext cx="2054182" cy="157263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543" y="319094"/>
            <a:ext cx="1718930" cy="1828649"/>
          </a:xfrm>
          <a:prstGeom prst="rect">
            <a:avLst/>
          </a:prstGeom>
        </p:spPr>
      </p:pic>
      <p:grpSp>
        <p:nvGrpSpPr>
          <p:cNvPr id="13" name="组合 12"/>
          <p:cNvGrpSpPr/>
          <p:nvPr/>
        </p:nvGrpSpPr>
        <p:grpSpPr>
          <a:xfrm>
            <a:off x="285147" y="3328912"/>
            <a:ext cx="2793822" cy="1811178"/>
            <a:chOff x="456446" y="3090372"/>
            <a:chExt cx="2793822" cy="1811178"/>
          </a:xfrm>
        </p:grpSpPr>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05320">
            <a:off x="4449307" y="134133"/>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5762" y="150315"/>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53047" y="1114393"/>
            <a:ext cx="572977" cy="871656"/>
          </a:xfrm>
          <a:prstGeom prst="rect">
            <a:avLst/>
          </a:prstGeom>
        </p:spPr>
      </p:pic>
      <p:sp>
        <p:nvSpPr>
          <p:cNvPr id="11" name="文本框 10"/>
          <p:cNvSpPr txBox="1"/>
          <p:nvPr/>
        </p:nvSpPr>
        <p:spPr>
          <a:xfrm>
            <a:off x="1682058" y="1962003"/>
            <a:ext cx="5532119" cy="1077218"/>
          </a:xfrm>
          <a:prstGeom prst="rect">
            <a:avLst/>
          </a:prstGeom>
          <a:noFill/>
        </p:spPr>
        <p:txBody>
          <a:bodyPr wrap="square" rtlCol="0">
            <a:spAutoFit/>
          </a:bodyPr>
          <a:lstStyle/>
          <a:p>
            <a:pPr algn="ctr"/>
            <a:r>
              <a:rPr lang="en-US" altLang="zh-CN" sz="32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CHÀO MỪNG CÁC CON ĐẾN VỚI TIẾT TIẾNG VIỆT!</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72942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6645"/>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7645"/>
                            </p:stCondLst>
                            <p:childTnLst>
                              <p:par>
                                <p:cTn id="37" presetID="22" presetClass="entr" presetSubtype="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1000"/>
                                        <p:tgtEl>
                                          <p:spTgt spid="8"/>
                                        </p:tgtEl>
                                      </p:cBhvr>
                                    </p:animEffect>
                                  </p:childTnLst>
                                </p:cTn>
                              </p:par>
                            </p:childTnLst>
                          </p:cTn>
                        </p:par>
                        <p:par>
                          <p:cTn id="40" fill="hold">
                            <p:stCondLst>
                              <p:cond delay="8645"/>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9145"/>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2" action="ppaction://hlinksldjump"/>
          </p:cNvPr>
          <p:cNvSpPr/>
          <p:nvPr/>
        </p:nvSpPr>
        <p:spPr>
          <a:xfrm>
            <a:off x="8215086" y="4459908"/>
            <a:ext cx="798285" cy="716643"/>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31110" y="1088572"/>
            <a:ext cx="2782364" cy="1001485"/>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Chứa vần </a:t>
            </a:r>
            <a:r>
              <a:rPr lang="en-US" sz="2600" b="1" i="1">
                <a:solidFill>
                  <a:schemeClr val="tx1"/>
                </a:solidFill>
                <a:latin typeface="Times New Roman" panose="02020603050405020304" pitchFamily="18" charset="0"/>
                <a:cs typeface="Times New Roman" panose="02020603050405020304" pitchFamily="18" charset="0"/>
              </a:rPr>
              <a:t>an</a:t>
            </a:r>
          </a:p>
        </p:txBody>
      </p:sp>
      <p:sp>
        <p:nvSpPr>
          <p:cNvPr id="4" name="Oval 3"/>
          <p:cNvSpPr/>
          <p:nvPr/>
        </p:nvSpPr>
        <p:spPr>
          <a:xfrm>
            <a:off x="5878285" y="1085851"/>
            <a:ext cx="2717049" cy="1001486"/>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Dùng để bày sách vở</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5" name="Cloud 4"/>
          <p:cNvSpPr/>
          <p:nvPr/>
        </p:nvSpPr>
        <p:spPr>
          <a:xfrm>
            <a:off x="5878285" y="3251200"/>
            <a:ext cx="2235201" cy="1306286"/>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Cái bàn</a:t>
            </a:r>
          </a:p>
        </p:txBody>
      </p:sp>
      <p:sp>
        <p:nvSpPr>
          <p:cNvPr id="10" name="Oval 9"/>
          <p:cNvSpPr/>
          <p:nvPr/>
        </p:nvSpPr>
        <p:spPr>
          <a:xfrm>
            <a:off x="3161236" y="1497329"/>
            <a:ext cx="2717049" cy="1001486"/>
          </a:xfrm>
          <a:prstGeom prst="ellipse">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Đồ vật ở góc học tập</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3929570" y="283031"/>
            <a:ext cx="774632" cy="783770"/>
          </a:xfrm>
          <a:prstGeom prst="ellipse">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Times New Roman" panose="02020603050405020304" pitchFamily="18" charset="0"/>
                <a:cs typeface="Times New Roman" panose="02020603050405020304" pitchFamily="18" charset="0"/>
              </a:rPr>
              <a:t>d.</a:t>
            </a:r>
            <a:endParaRPr lang="en-US" sz="2600" b="1" i="1">
              <a:solidFill>
                <a:schemeClr val="tx1"/>
              </a:solidFill>
              <a:latin typeface="Times New Roman" panose="02020603050405020304" pitchFamily="18" charset="0"/>
              <a:cs typeface="Times New Roman" panose="02020603050405020304" pitchFamily="18" charset="0"/>
            </a:endParaRPr>
          </a:p>
        </p:txBody>
      </p:sp>
      <p:pic>
        <p:nvPicPr>
          <p:cNvPr id="3074" name="Picture 2" descr="Hình ảnh Bảng đen Bàn Học Hoạt Hình Minh Họa Bàn Tay Vẽ Bảng Minh Họa, Bảng  Clipart, Nội Thất Sáng Tạo Minh Họa, Bàn đẹp miễn phí tải tập tin PNG"/>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210531" y="2087337"/>
            <a:ext cx="3438078" cy="343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3A0A3-5A47-4454-88D5-D852370B40CC}"/>
              </a:ext>
            </a:extLst>
          </p:cNvPr>
          <p:cNvSpPr/>
          <p:nvPr/>
        </p:nvSpPr>
        <p:spPr>
          <a:xfrm>
            <a:off x="0" y="-1"/>
            <a:ext cx="9129486" cy="515925"/>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5. Viết tên đồ vật trong mỗi hình</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ounded Rectangle 2"/>
          <p:cNvSpPr/>
          <p:nvPr/>
        </p:nvSpPr>
        <p:spPr>
          <a:xfrm>
            <a:off x="1112215" y="2100979"/>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kéo</a:t>
            </a:r>
          </a:p>
        </p:txBody>
      </p:sp>
      <p:sp>
        <p:nvSpPr>
          <p:cNvPr id="12" name="Rounded Rectangle 11"/>
          <p:cNvSpPr/>
          <p:nvPr/>
        </p:nvSpPr>
        <p:spPr>
          <a:xfrm>
            <a:off x="3641790" y="2129861"/>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Khăn mặt</a:t>
            </a:r>
          </a:p>
        </p:txBody>
      </p:sp>
      <p:sp>
        <p:nvSpPr>
          <p:cNvPr id="13" name="Rounded Rectangle 12"/>
          <p:cNvSpPr/>
          <p:nvPr/>
        </p:nvSpPr>
        <p:spPr>
          <a:xfrm>
            <a:off x="6370392" y="2131737"/>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Đồng hồ</a:t>
            </a:r>
          </a:p>
        </p:txBody>
      </p:sp>
      <p:sp>
        <p:nvSpPr>
          <p:cNvPr id="4" name="Notched Right Arrow 3"/>
          <p:cNvSpPr/>
          <p:nvPr/>
        </p:nvSpPr>
        <p:spPr>
          <a:xfrm>
            <a:off x="638626" y="4656391"/>
            <a:ext cx="624979" cy="4577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59010" y="4636471"/>
            <a:ext cx="3411638" cy="455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Từ ngữ chỉ sự vật</a:t>
            </a:r>
          </a:p>
        </p:txBody>
      </p:sp>
      <p:pic>
        <p:nvPicPr>
          <p:cNvPr id="6" name="Picture 5"/>
          <p:cNvPicPr>
            <a:picLocks noChangeAspect="1"/>
          </p:cNvPicPr>
          <p:nvPr/>
        </p:nvPicPr>
        <p:blipFill>
          <a:blip r:embed="rId2"/>
          <a:stretch>
            <a:fillRect/>
          </a:stretch>
        </p:blipFill>
        <p:spPr>
          <a:xfrm>
            <a:off x="1021802" y="585372"/>
            <a:ext cx="1483462" cy="1237681"/>
          </a:xfrm>
          <a:prstGeom prst="rect">
            <a:avLst/>
          </a:prstGeom>
        </p:spPr>
      </p:pic>
      <p:pic>
        <p:nvPicPr>
          <p:cNvPr id="8" name="Picture 7"/>
          <p:cNvPicPr>
            <a:picLocks noChangeAspect="1"/>
          </p:cNvPicPr>
          <p:nvPr/>
        </p:nvPicPr>
        <p:blipFill>
          <a:blip r:embed="rId3"/>
          <a:stretch>
            <a:fillRect/>
          </a:stretch>
        </p:blipFill>
        <p:spPr>
          <a:xfrm>
            <a:off x="3823135" y="579376"/>
            <a:ext cx="1582942" cy="1448795"/>
          </a:xfrm>
          <a:prstGeom prst="rect">
            <a:avLst/>
          </a:prstGeom>
        </p:spPr>
      </p:pic>
      <p:pic>
        <p:nvPicPr>
          <p:cNvPr id="16" name="Picture 15"/>
          <p:cNvPicPr>
            <a:picLocks noChangeAspect="1"/>
          </p:cNvPicPr>
          <p:nvPr/>
        </p:nvPicPr>
        <p:blipFill>
          <a:blip r:embed="rId4"/>
          <a:stretch>
            <a:fillRect/>
          </a:stretch>
        </p:blipFill>
        <p:spPr>
          <a:xfrm>
            <a:off x="6370392" y="579376"/>
            <a:ext cx="1639141" cy="1421796"/>
          </a:xfrm>
          <a:prstGeom prst="rect">
            <a:avLst/>
          </a:prstGeom>
        </p:spPr>
      </p:pic>
      <p:pic>
        <p:nvPicPr>
          <p:cNvPr id="17" name="Picture 16"/>
          <p:cNvPicPr>
            <a:picLocks noChangeAspect="1"/>
          </p:cNvPicPr>
          <p:nvPr/>
        </p:nvPicPr>
        <p:blipFill>
          <a:blip r:embed="rId5"/>
          <a:stretch>
            <a:fillRect/>
          </a:stretch>
        </p:blipFill>
        <p:spPr>
          <a:xfrm>
            <a:off x="1021802" y="2703494"/>
            <a:ext cx="1641105" cy="1341017"/>
          </a:xfrm>
          <a:prstGeom prst="rect">
            <a:avLst/>
          </a:prstGeom>
        </p:spPr>
      </p:pic>
      <p:sp>
        <p:nvSpPr>
          <p:cNvPr id="18" name="Rounded Rectangle 17"/>
          <p:cNvSpPr/>
          <p:nvPr/>
        </p:nvSpPr>
        <p:spPr>
          <a:xfrm>
            <a:off x="1191035" y="4108193"/>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thìa</a:t>
            </a:r>
          </a:p>
        </p:txBody>
      </p:sp>
      <p:pic>
        <p:nvPicPr>
          <p:cNvPr id="19" name="Picture 18"/>
          <p:cNvPicPr>
            <a:picLocks noChangeAspect="1"/>
          </p:cNvPicPr>
          <p:nvPr/>
        </p:nvPicPr>
        <p:blipFill>
          <a:blip r:embed="rId6"/>
          <a:stretch>
            <a:fillRect/>
          </a:stretch>
        </p:blipFill>
        <p:spPr>
          <a:xfrm>
            <a:off x="3805259" y="2715176"/>
            <a:ext cx="1790700" cy="1457325"/>
          </a:xfrm>
          <a:prstGeom prst="rect">
            <a:avLst/>
          </a:prstGeom>
        </p:spPr>
      </p:pic>
      <p:sp>
        <p:nvSpPr>
          <p:cNvPr id="20" name="Rounded Rectangle 19"/>
          <p:cNvSpPr/>
          <p:nvPr/>
        </p:nvSpPr>
        <p:spPr>
          <a:xfrm>
            <a:off x="3779736" y="4139820"/>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Hộp màu</a:t>
            </a:r>
          </a:p>
        </p:txBody>
      </p:sp>
      <p:sp>
        <p:nvSpPr>
          <p:cNvPr id="21" name="Rounded Rectangle 20"/>
          <p:cNvSpPr/>
          <p:nvPr/>
        </p:nvSpPr>
        <p:spPr>
          <a:xfrm>
            <a:off x="6512482" y="4132075"/>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đĩa</a:t>
            </a:r>
          </a:p>
        </p:txBody>
      </p:sp>
      <p:pic>
        <p:nvPicPr>
          <p:cNvPr id="22" name="Picture 21"/>
          <p:cNvPicPr>
            <a:picLocks noChangeAspect="1"/>
          </p:cNvPicPr>
          <p:nvPr/>
        </p:nvPicPr>
        <p:blipFill>
          <a:blip r:embed="rId7"/>
          <a:stretch>
            <a:fillRect/>
          </a:stretch>
        </p:blipFill>
        <p:spPr>
          <a:xfrm>
            <a:off x="6370392" y="2715176"/>
            <a:ext cx="1752600" cy="1371600"/>
          </a:xfrm>
          <a:prstGeom prst="rect">
            <a:avLst/>
          </a:prstGeom>
        </p:spPr>
      </p:pic>
    </p:spTree>
    <p:extLst>
      <p:ext uri="{BB962C8B-B14F-4D97-AF65-F5344CB8AC3E}">
        <p14:creationId xmlns:p14="http://schemas.microsoft.com/office/powerpoint/2010/main" val="378276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4" grpId="0" animBg="1"/>
      <p:bldP spid="15" grpId="0" animBg="1"/>
      <p:bldP spid="1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3A0A3-5A47-4454-88D5-D852370B40CC}"/>
              </a:ext>
            </a:extLst>
          </p:cNvPr>
          <p:cNvSpPr/>
          <p:nvPr/>
        </p:nvSpPr>
        <p:spPr>
          <a:xfrm>
            <a:off x="0" y="-1"/>
            <a:ext cx="9129486" cy="515925"/>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6.  Hỏi – đáp về công dụng của từng đồ vật ở bài tập 5.</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ounded Rectangle 2"/>
          <p:cNvSpPr/>
          <p:nvPr/>
        </p:nvSpPr>
        <p:spPr>
          <a:xfrm>
            <a:off x="951115" y="700697"/>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kéo</a:t>
            </a:r>
          </a:p>
        </p:txBody>
      </p:sp>
      <p:sp>
        <p:nvSpPr>
          <p:cNvPr id="12" name="Rounded Rectangle 11"/>
          <p:cNvSpPr/>
          <p:nvPr/>
        </p:nvSpPr>
        <p:spPr>
          <a:xfrm>
            <a:off x="3656631" y="717125"/>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Khăn mặt</a:t>
            </a:r>
          </a:p>
        </p:txBody>
      </p:sp>
      <p:sp>
        <p:nvSpPr>
          <p:cNvPr id="13" name="Rounded Rectangle 12"/>
          <p:cNvSpPr/>
          <p:nvPr/>
        </p:nvSpPr>
        <p:spPr>
          <a:xfrm>
            <a:off x="6512482" y="717125"/>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Đồng hồ</a:t>
            </a:r>
          </a:p>
        </p:txBody>
      </p:sp>
      <p:sp>
        <p:nvSpPr>
          <p:cNvPr id="15" name="Rounded Rectangle 14"/>
          <p:cNvSpPr/>
          <p:nvPr/>
        </p:nvSpPr>
        <p:spPr>
          <a:xfrm>
            <a:off x="525934" y="1863474"/>
            <a:ext cx="850361" cy="455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442C4C"/>
                </a:solidFill>
                <a:latin typeface="Times New Roman" panose="02020603050405020304" pitchFamily="18" charset="0"/>
                <a:cs typeface="Times New Roman" panose="02020603050405020304" pitchFamily="18" charset="0"/>
              </a:rPr>
              <a:t>M:</a:t>
            </a:r>
          </a:p>
        </p:txBody>
      </p:sp>
      <p:sp>
        <p:nvSpPr>
          <p:cNvPr id="18" name="Rounded Rectangle 17"/>
          <p:cNvSpPr/>
          <p:nvPr/>
        </p:nvSpPr>
        <p:spPr>
          <a:xfrm>
            <a:off x="951115" y="1294768"/>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thìa</a:t>
            </a:r>
          </a:p>
        </p:txBody>
      </p:sp>
      <p:sp>
        <p:nvSpPr>
          <p:cNvPr id="20" name="Rounded Rectangle 19"/>
          <p:cNvSpPr/>
          <p:nvPr/>
        </p:nvSpPr>
        <p:spPr>
          <a:xfrm>
            <a:off x="3656631" y="1280878"/>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Hộp màu</a:t>
            </a:r>
          </a:p>
        </p:txBody>
      </p:sp>
      <p:sp>
        <p:nvSpPr>
          <p:cNvPr id="21" name="Rounded Rectangle 20"/>
          <p:cNvSpPr/>
          <p:nvPr/>
        </p:nvSpPr>
        <p:spPr>
          <a:xfrm>
            <a:off x="6512482" y="1280878"/>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đĩa</a:t>
            </a:r>
          </a:p>
        </p:txBody>
      </p:sp>
      <p:pic>
        <p:nvPicPr>
          <p:cNvPr id="4098" name="Picture 2" descr="Happy Cute Kid Girl Ready To Go To School | Cute kids, Kids cartoon  characters, Art drawings for kids"/>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77943" y="3032124"/>
            <a:ext cx="2301421" cy="23014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emium Vector | Happy cute kid girl ready to go to scho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751" b="91214" l="9744" r="89776">
                        <a14:foregroundMark x1="43610" y1="26198" x2="59265" y2="30351"/>
                      </a14:backgroundRemoval>
                    </a14:imgEffect>
                  </a14:imgLayer>
                </a14:imgProps>
              </a:ext>
              <a:ext uri="{28A0092B-C50C-407E-A947-70E740481C1C}">
                <a14:useLocalDpi xmlns:a14="http://schemas.microsoft.com/office/drawing/2010/main" val="0"/>
              </a:ext>
            </a:extLst>
          </a:blip>
          <a:srcRect/>
          <a:stretch>
            <a:fillRect/>
          </a:stretch>
        </p:blipFill>
        <p:spPr bwMode="auto">
          <a:xfrm>
            <a:off x="5079364" y="3079298"/>
            <a:ext cx="2238373" cy="2238373"/>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376295" y="1859459"/>
            <a:ext cx="2409372" cy="1640114"/>
          </a:xfrm>
          <a:prstGeom prst="cloudCallout">
            <a:avLst>
              <a:gd name="adj1" fmla="val 30372"/>
              <a:gd name="adj2" fmla="val 616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442C4C"/>
                </a:solidFill>
                <a:latin typeface="Times New Roman" panose="02020603050405020304" pitchFamily="18" charset="0"/>
                <a:cs typeface="Times New Roman" panose="02020603050405020304" pitchFamily="18" charset="0"/>
              </a:rPr>
              <a:t>Kéo dùng để làm gì?</a:t>
            </a:r>
          </a:p>
        </p:txBody>
      </p:sp>
      <p:cxnSp>
        <p:nvCxnSpPr>
          <p:cNvPr id="9" name="Straight Connector 8"/>
          <p:cNvCxnSpPr/>
          <p:nvPr/>
        </p:nvCxnSpPr>
        <p:spPr>
          <a:xfrm>
            <a:off x="827314" y="470907"/>
            <a:ext cx="3512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16057" y="470907"/>
            <a:ext cx="1618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6444663" y="1859459"/>
            <a:ext cx="2409372" cy="1640114"/>
          </a:xfrm>
          <a:prstGeom prst="cloudCallout">
            <a:avLst>
              <a:gd name="adj1" fmla="val -43724"/>
              <a:gd name="adj2" fmla="val 64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442C4C"/>
                </a:solidFill>
                <a:latin typeface="Times New Roman" panose="02020603050405020304" pitchFamily="18" charset="0"/>
                <a:cs typeface="Times New Roman" panose="02020603050405020304" pitchFamily="18" charset="0"/>
              </a:rPr>
              <a:t>Kéo dùng để cắt giấy, cắt vải,…</a:t>
            </a:r>
          </a:p>
        </p:txBody>
      </p:sp>
    </p:spTree>
    <p:extLst>
      <p:ext uri="{BB962C8B-B14F-4D97-AF65-F5344CB8AC3E}">
        <p14:creationId xmlns:p14="http://schemas.microsoft.com/office/powerpoint/2010/main" val="2918012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00"/>
                                        <p:tgtEl>
                                          <p:spTgt spid="4098"/>
                                        </p:tgtEl>
                                      </p:cBhvr>
                                    </p:animEffect>
                                  </p:childTnLst>
                                </p:cTn>
                              </p:par>
                              <p:par>
                                <p:cTn id="16" presetID="22" presetClass="entr" presetSubtype="4"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ipe(down)">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3A0A3-5A47-4454-88D5-D852370B40CC}"/>
              </a:ext>
            </a:extLst>
          </p:cNvPr>
          <p:cNvSpPr/>
          <p:nvPr/>
        </p:nvSpPr>
        <p:spPr>
          <a:xfrm>
            <a:off x="0" y="-1"/>
            <a:ext cx="9129486" cy="515925"/>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6.  Hỏi – đáp về công dụng của từng đồ vật ở bài tập 5.</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ounded Rectangle 2"/>
          <p:cNvSpPr/>
          <p:nvPr/>
        </p:nvSpPr>
        <p:spPr>
          <a:xfrm>
            <a:off x="501172" y="855538"/>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kéo</a:t>
            </a:r>
          </a:p>
        </p:txBody>
      </p:sp>
      <p:sp>
        <p:nvSpPr>
          <p:cNvPr id="12" name="Rounded Rectangle 11"/>
          <p:cNvSpPr/>
          <p:nvPr/>
        </p:nvSpPr>
        <p:spPr>
          <a:xfrm>
            <a:off x="478547" y="1494963"/>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Khăn mặt</a:t>
            </a:r>
          </a:p>
        </p:txBody>
      </p:sp>
      <p:sp>
        <p:nvSpPr>
          <p:cNvPr id="13" name="Rounded Rectangle 12"/>
          <p:cNvSpPr/>
          <p:nvPr/>
        </p:nvSpPr>
        <p:spPr>
          <a:xfrm>
            <a:off x="471290" y="2118898"/>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Đồng hồ</a:t>
            </a:r>
          </a:p>
        </p:txBody>
      </p:sp>
      <p:sp>
        <p:nvSpPr>
          <p:cNvPr id="18" name="Rounded Rectangle 17"/>
          <p:cNvSpPr/>
          <p:nvPr/>
        </p:nvSpPr>
        <p:spPr>
          <a:xfrm>
            <a:off x="501172" y="2724677"/>
            <a:ext cx="1302636" cy="379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thìa</a:t>
            </a:r>
          </a:p>
        </p:txBody>
      </p:sp>
      <p:sp>
        <p:nvSpPr>
          <p:cNvPr id="20" name="Rounded Rectangle 19"/>
          <p:cNvSpPr/>
          <p:nvPr/>
        </p:nvSpPr>
        <p:spPr>
          <a:xfrm>
            <a:off x="501172" y="3354739"/>
            <a:ext cx="1816223" cy="36364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Hộp màu</a:t>
            </a:r>
          </a:p>
        </p:txBody>
      </p:sp>
      <p:sp>
        <p:nvSpPr>
          <p:cNvPr id="21" name="Rounded Rectangle 20"/>
          <p:cNvSpPr/>
          <p:nvPr/>
        </p:nvSpPr>
        <p:spPr>
          <a:xfrm>
            <a:off x="501172" y="3960518"/>
            <a:ext cx="1610510" cy="379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42C4C"/>
                </a:solidFill>
                <a:latin typeface="Times New Roman" panose="02020603050405020304" pitchFamily="18" charset="0"/>
                <a:cs typeface="Times New Roman" panose="02020603050405020304" pitchFamily="18" charset="0"/>
              </a:rPr>
              <a:t>Cái đĩa</a:t>
            </a:r>
          </a:p>
        </p:txBody>
      </p:sp>
      <p:cxnSp>
        <p:nvCxnSpPr>
          <p:cNvPr id="9" name="Straight Connector 8"/>
          <p:cNvCxnSpPr/>
          <p:nvPr/>
        </p:nvCxnSpPr>
        <p:spPr>
          <a:xfrm>
            <a:off x="827314" y="427768"/>
            <a:ext cx="3512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16057" y="470907"/>
            <a:ext cx="1618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Notched Right Arrow 3"/>
          <p:cNvSpPr/>
          <p:nvPr/>
        </p:nvSpPr>
        <p:spPr>
          <a:xfrm>
            <a:off x="1995714" y="671171"/>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442C4C"/>
                </a:solidFill>
                <a:latin typeface="Times New Roman" panose="02020603050405020304" pitchFamily="18" charset="0"/>
                <a:cs typeface="Times New Roman" panose="02020603050405020304" pitchFamily="18" charset="0"/>
              </a:rPr>
              <a:t>Cái kéo dùng để cắt giấy, cắt vải,…</a:t>
            </a:r>
          </a:p>
        </p:txBody>
      </p:sp>
      <p:sp>
        <p:nvSpPr>
          <p:cNvPr id="17" name="Notched Right Arrow 16"/>
          <p:cNvSpPr/>
          <p:nvPr/>
        </p:nvSpPr>
        <p:spPr>
          <a:xfrm>
            <a:off x="2317395" y="1280644"/>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442C4C"/>
                </a:solidFill>
                <a:latin typeface="Times New Roman" panose="02020603050405020304" pitchFamily="18" charset="0"/>
                <a:cs typeface="Times New Roman" panose="02020603050405020304" pitchFamily="18" charset="0"/>
              </a:rPr>
              <a:t>Khăn mặt dùng để lau mặt.</a:t>
            </a:r>
          </a:p>
        </p:txBody>
      </p:sp>
      <p:sp>
        <p:nvSpPr>
          <p:cNvPr id="19" name="Notched Right Arrow 18"/>
          <p:cNvSpPr/>
          <p:nvPr/>
        </p:nvSpPr>
        <p:spPr>
          <a:xfrm>
            <a:off x="2587170" y="1890117"/>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442C4C"/>
                </a:solidFill>
                <a:latin typeface="Times New Roman" panose="02020603050405020304" pitchFamily="18" charset="0"/>
                <a:cs typeface="Times New Roman" panose="02020603050405020304" pitchFamily="18" charset="0"/>
              </a:rPr>
              <a:t>Đồng hồ dùng để xem giờ.</a:t>
            </a:r>
          </a:p>
        </p:txBody>
      </p:sp>
      <p:sp>
        <p:nvSpPr>
          <p:cNvPr id="22" name="Notched Right Arrow 21"/>
          <p:cNvSpPr/>
          <p:nvPr/>
        </p:nvSpPr>
        <p:spPr>
          <a:xfrm>
            <a:off x="2051812" y="2518773"/>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442C4C"/>
                </a:solidFill>
                <a:latin typeface="Times New Roman" panose="02020603050405020304" pitchFamily="18" charset="0"/>
                <a:cs typeface="Times New Roman" panose="02020603050405020304" pitchFamily="18" charset="0"/>
              </a:rPr>
              <a:t>Cái thìa dùng để xúc thức ăn.</a:t>
            </a:r>
          </a:p>
        </p:txBody>
      </p:sp>
      <p:sp>
        <p:nvSpPr>
          <p:cNvPr id="25" name="Notched Right Arrow 24"/>
          <p:cNvSpPr/>
          <p:nvPr/>
        </p:nvSpPr>
        <p:spPr>
          <a:xfrm>
            <a:off x="2381458" y="3128246"/>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442C4C"/>
                </a:solidFill>
                <a:latin typeface="Times New Roman" panose="02020603050405020304" pitchFamily="18" charset="0"/>
                <a:cs typeface="Times New Roman" panose="02020603050405020304" pitchFamily="18" charset="0"/>
              </a:rPr>
              <a:t>Hộp màu dùng để tô.</a:t>
            </a:r>
          </a:p>
        </p:txBody>
      </p:sp>
      <p:sp>
        <p:nvSpPr>
          <p:cNvPr id="26" name="Notched Right Arrow 25"/>
          <p:cNvSpPr/>
          <p:nvPr/>
        </p:nvSpPr>
        <p:spPr>
          <a:xfrm>
            <a:off x="2583542" y="3756902"/>
            <a:ext cx="5138058" cy="79114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442C4C"/>
                </a:solidFill>
                <a:latin typeface="Times New Roman" panose="02020603050405020304" pitchFamily="18" charset="0"/>
                <a:cs typeface="Times New Roman" panose="02020603050405020304" pitchFamily="18" charset="0"/>
              </a:rPr>
              <a:t>Cái đĩa dùng để đựng thức ăn.</a:t>
            </a:r>
          </a:p>
        </p:txBody>
      </p:sp>
    </p:spTree>
    <p:extLst>
      <p:ext uri="{BB962C8B-B14F-4D97-AF65-F5344CB8AC3E}">
        <p14:creationId xmlns:p14="http://schemas.microsoft.com/office/powerpoint/2010/main" val="3000256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373" y="703489"/>
            <a:ext cx="6727599" cy="2325436"/>
          </a:xfrm>
          <a:prstGeom prst="rect">
            <a:avLst/>
          </a:prstGeom>
        </p:spPr>
      </p:pic>
      <p:sp>
        <p:nvSpPr>
          <p:cNvPr id="4" name="Rectangle 3">
            <a:extLst>
              <a:ext uri="{FF2B5EF4-FFF2-40B4-BE49-F238E27FC236}">
                <a16:creationId xmlns:a16="http://schemas.microsoft.com/office/drawing/2014/main" id="{3FB3A0A3-5A47-4454-88D5-D852370B40CC}"/>
              </a:ext>
            </a:extLst>
          </p:cNvPr>
          <p:cNvSpPr/>
          <p:nvPr/>
        </p:nvSpPr>
        <p:spPr>
          <a:xfrm>
            <a:off x="0" y="-1"/>
            <a:ext cx="9129486" cy="515925"/>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7.  Ghép các từ ngữ để tạo 4 câu nêu đặc điểm.</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ounded Rectangle 4"/>
          <p:cNvSpPr/>
          <p:nvPr/>
        </p:nvSpPr>
        <p:spPr>
          <a:xfrm>
            <a:off x="7503885" y="869843"/>
            <a:ext cx="1553028" cy="7479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442C4C"/>
                </a:solidFill>
                <a:latin typeface="Times New Roman" panose="02020603050405020304" pitchFamily="18" charset="0"/>
                <a:cs typeface="Times New Roman" panose="02020603050405020304" pitchFamily="18" charset="0"/>
              </a:rPr>
              <a:t>Từ ngữ chỉ sự vật</a:t>
            </a:r>
          </a:p>
        </p:txBody>
      </p:sp>
      <p:cxnSp>
        <p:nvCxnSpPr>
          <p:cNvPr id="7" name="Straight Connector 6"/>
          <p:cNvCxnSpPr/>
          <p:nvPr/>
        </p:nvCxnSpPr>
        <p:spPr>
          <a:xfrm>
            <a:off x="4702629" y="414326"/>
            <a:ext cx="27577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503885" y="2090057"/>
            <a:ext cx="1553028" cy="7747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442C4C"/>
                </a:solidFill>
                <a:latin typeface="Times New Roman" panose="02020603050405020304" pitchFamily="18" charset="0"/>
                <a:cs typeface="Times New Roman" panose="02020603050405020304" pitchFamily="18" charset="0"/>
              </a:rPr>
              <a:t>Từ ngữ chỉ đặc điểm</a:t>
            </a:r>
          </a:p>
        </p:txBody>
      </p:sp>
      <p:sp>
        <p:nvSpPr>
          <p:cNvPr id="9" name="TextBox 8"/>
          <p:cNvSpPr txBox="1"/>
          <p:nvPr/>
        </p:nvSpPr>
        <p:spPr>
          <a:xfrm>
            <a:off x="718457" y="3205233"/>
            <a:ext cx="7968343"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Đôi mắt của bé to tròn, đen láy.</a:t>
            </a:r>
          </a:p>
          <a:p>
            <a:r>
              <a:rPr lang="en-US" sz="2400">
                <a:latin typeface="Times New Roman" panose="02020603050405020304" pitchFamily="18" charset="0"/>
                <a:cs typeface="Times New Roman" panose="02020603050405020304" pitchFamily="18" charset="0"/>
              </a:rPr>
              <a:t>Những vì sao lấp lánh trong đêm.</a:t>
            </a:r>
          </a:p>
          <a:p>
            <a:r>
              <a:rPr lang="en-US" sz="2400">
                <a:latin typeface="Times New Roman" panose="02020603050405020304" pitchFamily="18" charset="0"/>
                <a:cs typeface="Times New Roman" panose="02020603050405020304" pitchFamily="18" charset="0"/>
              </a:rPr>
              <a:t>Cầu vồng rực rỡ sau cơn mưa.</a:t>
            </a:r>
          </a:p>
          <a:p>
            <a:r>
              <a:rPr lang="en-US" sz="2400">
                <a:latin typeface="Times New Roman" panose="02020603050405020304" pitchFamily="18" charset="0"/>
                <a:cs typeface="Times New Roman" panose="02020603050405020304" pitchFamily="18" charset="0"/>
              </a:rPr>
              <a:t>Tóc bà đã bạc.</a:t>
            </a:r>
          </a:p>
        </p:txBody>
      </p:sp>
      <p:cxnSp>
        <p:nvCxnSpPr>
          <p:cNvPr id="11" name="Straight Arrow Connector 10"/>
          <p:cNvCxnSpPr/>
          <p:nvPr/>
        </p:nvCxnSpPr>
        <p:spPr>
          <a:xfrm>
            <a:off x="2293257" y="1378857"/>
            <a:ext cx="711200" cy="654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86857" y="1435687"/>
            <a:ext cx="1494970" cy="597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70286" y="1441475"/>
            <a:ext cx="972457" cy="764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28344" y="1617783"/>
            <a:ext cx="899885" cy="387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35941" y="3573769"/>
            <a:ext cx="75826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75630" y="3577023"/>
            <a:ext cx="9036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94202" y="3410857"/>
            <a:ext cx="181428" cy="191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983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1088571" y="2396551"/>
            <a:ext cx="7529238" cy="855173"/>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hape 2015"/>
          <p:cNvSpPr/>
          <p:nvPr/>
        </p:nvSpPr>
        <p:spPr>
          <a:xfrm>
            <a:off x="1088571" y="1474879"/>
            <a:ext cx="7529238" cy="774835"/>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2029"/>
          <p:cNvSpPr/>
          <p:nvPr/>
        </p:nvSpPr>
        <p:spPr>
          <a:xfrm>
            <a:off x="699124" y="1565356"/>
            <a:ext cx="598761" cy="5190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a:t>
            </a:r>
            <a:endParaRPr kumimoji="0"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Shape 2038"/>
          <p:cNvSpPr/>
          <p:nvPr/>
        </p:nvSpPr>
        <p:spPr>
          <a:xfrm>
            <a:off x="699124" y="2579075"/>
            <a:ext cx="598761" cy="629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2</a:t>
            </a:r>
            <a:endParaRPr kumimoji="0"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Shape 2036"/>
          <p:cNvSpPr/>
          <p:nvPr/>
        </p:nvSpPr>
        <p:spPr>
          <a:xfrm>
            <a:off x="8316217" y="3074379"/>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1297885" y="1622786"/>
            <a:ext cx="5349658" cy="46166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Củng cố kĩ năng nghe – viết chính tả.</a:t>
            </a:r>
          </a:p>
        </p:txBody>
      </p:sp>
      <p:sp>
        <p:nvSpPr>
          <p:cNvPr id="28" name="TextBox 27"/>
          <p:cNvSpPr txBox="1"/>
          <p:nvPr/>
        </p:nvSpPr>
        <p:spPr>
          <a:xfrm>
            <a:off x="1460341" y="2503652"/>
            <a:ext cx="7320801" cy="46166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Ôn tập về từ ngữ chỉ sự vật, đặc điểm; Câu nêu đặc điểm.</a:t>
            </a:r>
          </a:p>
        </p:txBody>
      </p:sp>
      <p:sp>
        <p:nvSpPr>
          <p:cNvPr id="29" name="Rectangle 28">
            <a:extLst>
              <a:ext uri="{FF2B5EF4-FFF2-40B4-BE49-F238E27FC236}">
                <a16:creationId xmlns:a16="http://schemas.microsoft.com/office/drawing/2014/main" id="{3FB3A0A3-5A47-4454-88D5-D852370B40CC}"/>
              </a:ext>
            </a:extLst>
          </p:cNvPr>
          <p:cNvSpPr/>
          <p:nvPr/>
        </p:nvSpPr>
        <p:spPr>
          <a:xfrm>
            <a:off x="0" y="0"/>
            <a:ext cx="9129486" cy="869157"/>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 Placeholder 5"/>
          <p:cNvSpPr txBox="1">
            <a:spLocks/>
          </p:cNvSpPr>
          <p:nvPr/>
        </p:nvSpPr>
        <p:spPr>
          <a:xfrm>
            <a:off x="2805650" y="251900"/>
            <a:ext cx="3518185"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altLang="zh-CN" sz="2800" b="1" i="0" u="none" strike="noStrike" kern="1200" cap="none" spc="0" normalizeH="0" baseline="0" noProof="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YÊU</a:t>
            </a:r>
            <a:r>
              <a:rPr kumimoji="0" lang="en-GB" altLang="zh-CN" sz="2800" b="1" i="0" u="none" strike="noStrike" kern="1200" cap="none" spc="0" normalizeH="0" noProof="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CẦU CẦN ĐẠT</a:t>
            </a:r>
            <a:endParaRPr kumimoji="0" lang="en-GB"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2" name="组合 12"/>
          <p:cNvGrpSpPr/>
          <p:nvPr/>
        </p:nvGrpSpPr>
        <p:grpSpPr>
          <a:xfrm>
            <a:off x="285147" y="3328912"/>
            <a:ext cx="2793822" cy="1811178"/>
            <a:chOff x="456446" y="3090372"/>
            <a:chExt cx="2793822" cy="1811178"/>
          </a:xfrm>
        </p:grpSpPr>
        <p:pic>
          <p:nvPicPr>
            <p:cNvPr id="33"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3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spTree>
    <p:extLst>
      <p:ext uri="{BB962C8B-B14F-4D97-AF65-F5344CB8AC3E}">
        <p14:creationId xmlns:p14="http://schemas.microsoft.com/office/powerpoint/2010/main" val="308454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6" name="矩形 69"/>
          <p:cNvSpPr>
            <a:spLocks noChangeArrowheads="1"/>
          </p:cNvSpPr>
          <p:nvPr/>
        </p:nvSpPr>
        <p:spPr bwMode="auto">
          <a:xfrm>
            <a:off x="1953619" y="1998474"/>
            <a:ext cx="55367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4400" b="1">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CHÀO TẠM BIỆT CÁC CON!</a:t>
            </a:r>
            <a:endParaRPr lang="en-US" altLang="zh-CN" sz="4400" b="1" dirty="0">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2137334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00140" y="-7711"/>
            <a:ext cx="13297169" cy="1951526"/>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366544" y="-123847"/>
            <a:ext cx="6777456" cy="2018183"/>
            <a:chOff x="2180216" y="1968007"/>
            <a:chExt cx="6699183" cy="2018182"/>
          </a:xfrm>
        </p:grpSpPr>
        <p:sp>
          <p:nvSpPr>
            <p:cNvPr id="4" name="Rounded Rectangle 3"/>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 name="Group 7"/>
          <p:cNvGrpSpPr/>
          <p:nvPr/>
        </p:nvGrpSpPr>
        <p:grpSpPr>
          <a:xfrm>
            <a:off x="-41563" y="1"/>
            <a:ext cx="2160649" cy="1727200"/>
            <a:chOff x="2920935" y="-266393"/>
            <a:chExt cx="2537440" cy="1969734"/>
          </a:xfrm>
        </p:grpSpPr>
        <p:grpSp>
          <p:nvGrpSpPr>
            <p:cNvPr id="9" name="Group 8"/>
            <p:cNvGrpSpPr/>
            <p:nvPr/>
          </p:nvGrpSpPr>
          <p:grpSpPr>
            <a:xfrm rot="12142935">
              <a:off x="2920935" y="-266393"/>
              <a:ext cx="2537440" cy="1969734"/>
              <a:chOff x="1062180" y="270164"/>
              <a:chExt cx="2521529" cy="1741054"/>
            </a:xfrm>
          </p:grpSpPr>
          <p:sp>
            <p:nvSpPr>
              <p:cNvPr id="11" name="Cloud 10"/>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351981" y="469047"/>
              <a:ext cx="1846681" cy="737089"/>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Tuần 9</a:t>
              </a:r>
              <a:endParaRPr lang="en-US" sz="6000" b="1" dirty="0">
                <a:latin typeface="Times New Roman" panose="02020603050405020304" pitchFamily="18" charset="0"/>
                <a:cs typeface="Times New Roman" panose="02020603050405020304" pitchFamily="18" charset="0"/>
              </a:endParaRPr>
            </a:p>
          </p:txBody>
        </p:sp>
      </p:grpSp>
      <p:sp>
        <p:nvSpPr>
          <p:cNvPr id="13" name="TextBox 12"/>
          <p:cNvSpPr txBox="1"/>
          <p:nvPr/>
        </p:nvSpPr>
        <p:spPr>
          <a:xfrm>
            <a:off x="2739643" y="700859"/>
            <a:ext cx="7039609" cy="707886"/>
          </a:xfrm>
          <a:prstGeom prst="rect">
            <a:avLst/>
          </a:prstGeom>
          <a:noFill/>
        </p:spPr>
        <p:txBody>
          <a:bodyPr wrap="square" rtlCol="0">
            <a:spAutoFit/>
          </a:bodyPr>
          <a:lstStyle/>
          <a:p>
            <a:r>
              <a:rPr lang="en-US" sz="4000" b="1">
                <a:solidFill>
                  <a:srgbClr val="002060"/>
                </a:solidFill>
                <a:latin typeface="Times New Roman" panose="02020603050405020304" pitchFamily="18" charset="0"/>
                <a:cs typeface="Times New Roman" panose="02020603050405020304" pitchFamily="18" charset="0"/>
              </a:rPr>
              <a:t>ÔN TẬP GIỮA HỌC KÌ 1</a:t>
            </a:r>
            <a:endParaRPr lang="en-US" sz="4000" b="1" dirty="0">
              <a:solidFill>
                <a:srgbClr val="002060"/>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2141134" y="2006489"/>
            <a:ext cx="7180035" cy="1918014"/>
            <a:chOff x="2065939" y="3977887"/>
            <a:chExt cx="9848226" cy="1758589"/>
          </a:xfrm>
        </p:grpSpPr>
        <p:sp>
          <p:nvSpPr>
            <p:cNvPr id="19" name="Flowchart: Terminator 18"/>
            <p:cNvSpPr/>
            <p:nvPr/>
          </p:nvSpPr>
          <p:spPr>
            <a:xfrm>
              <a:off x="2828870" y="4693183"/>
              <a:ext cx="5913283" cy="1043293"/>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106591" y="4854698"/>
              <a:ext cx="7807574" cy="705485"/>
            </a:xfrm>
            <a:prstGeom prst="rect">
              <a:avLst/>
            </a:prstGeom>
            <a:noFill/>
          </p:spPr>
          <p:txBody>
            <a:bodyPr wrap="square" rtlCol="0">
              <a:spAutoFit/>
            </a:bodyPr>
            <a:lstStyle/>
            <a:p>
              <a:r>
                <a:rPr lang="en-US" sz="4400" b="1" err="1">
                  <a:solidFill>
                    <a:srgbClr val="002060"/>
                  </a:solidFill>
                  <a:latin typeface="Times New Roman" panose="02020603050405020304" pitchFamily="18" charset="0"/>
                  <a:cs typeface="Times New Roman" panose="02020603050405020304" pitchFamily="18" charset="0"/>
                </a:rPr>
                <a:t>Tiết</a:t>
              </a:r>
              <a:r>
                <a:rPr lang="en-US" sz="4400" b="1">
                  <a:solidFill>
                    <a:srgbClr val="002060"/>
                  </a:solidFill>
                  <a:latin typeface="Times New Roman" panose="02020603050405020304" pitchFamily="18" charset="0"/>
                  <a:cs typeface="Times New Roman" panose="02020603050405020304" pitchFamily="18" charset="0"/>
                </a:rPr>
                <a:t> 3 - 4</a:t>
              </a:r>
              <a:endParaRPr lang="en-US" sz="4400" b="1" dirty="0">
                <a:solidFill>
                  <a:srgbClr val="002060"/>
                </a:solidFill>
                <a:latin typeface="Times New Roman" panose="02020603050405020304" pitchFamily="18" charset="0"/>
                <a:cs typeface="Times New Roman" panose="02020603050405020304" pitchFamily="18" charset="0"/>
              </a:endParaRPr>
            </a:p>
          </p:txBody>
        </p:sp>
        <p:grpSp>
          <p:nvGrpSpPr>
            <p:cNvPr id="21" name="Google Shape;2099;p75"/>
            <p:cNvGrpSpPr/>
            <p:nvPr/>
          </p:nvGrpSpPr>
          <p:grpSpPr>
            <a:xfrm rot="19405646">
              <a:off x="2065939" y="3977887"/>
              <a:ext cx="1427102" cy="1476044"/>
              <a:chOff x="5887283" y="1232078"/>
              <a:chExt cx="1629570" cy="1685455"/>
            </a:xfrm>
          </p:grpSpPr>
          <p:sp>
            <p:nvSpPr>
              <p:cNvPr id="22"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3"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4"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5"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6" name="Google Shape;2104;p75"/>
              <p:cNvSpPr/>
              <p:nvPr/>
            </p:nvSpPr>
            <p:spPr>
              <a:xfrm rot="2192941">
                <a:off x="5943751" y="1632519"/>
                <a:ext cx="1212033" cy="929316"/>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7"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8"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29"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0"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1"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2"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3"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4"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5"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6"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7"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8"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39"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0"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1" name="Google Shape;2119;p75"/>
              <p:cNvSpPr/>
              <p:nvPr/>
            </p:nvSpPr>
            <p:spPr>
              <a:xfrm rot="2192941">
                <a:off x="5887283" y="1632182"/>
                <a:ext cx="1235718" cy="1118149"/>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2"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3"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4"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5"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6"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7"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8"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49"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0"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1"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2"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3"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4"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5"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6"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7"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8"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59"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60"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sp>
            <p:nvSpPr>
              <p:cNvPr id="61"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91425" tIns="91425" rIns="91425" bIns="91425" anchor="ctr" anchorCtr="0">
                <a:noAutofit/>
              </a:bodyPr>
              <a:lstStyle/>
              <a:p>
                <a:endParaRPr sz="1600">
                  <a:solidFill>
                    <a:srgbClr val="002060"/>
                  </a:solidFill>
                  <a:latin typeface="Times New Roman" panose="02020603050405020304" pitchFamily="18" charset="0"/>
                  <a:cs typeface="Times New Roman" panose="02020603050405020304" pitchFamily="18" charset="0"/>
                </a:endParaRPr>
              </a:p>
            </p:txBody>
          </p:sp>
        </p:grpSp>
      </p:grpSp>
      <p:grpSp>
        <p:nvGrpSpPr>
          <p:cNvPr id="63" name="组合 12"/>
          <p:cNvGrpSpPr/>
          <p:nvPr/>
        </p:nvGrpSpPr>
        <p:grpSpPr>
          <a:xfrm>
            <a:off x="0" y="3495387"/>
            <a:ext cx="2469331" cy="1629946"/>
            <a:chOff x="456446" y="3090372"/>
            <a:chExt cx="2793822" cy="1811178"/>
          </a:xfrm>
        </p:grpSpPr>
        <p:pic>
          <p:nvPicPr>
            <p:cNvPr id="6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5"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spTree>
    <p:extLst>
      <p:ext uri="{BB962C8B-B14F-4D97-AF65-F5344CB8AC3E}">
        <p14:creationId xmlns:p14="http://schemas.microsoft.com/office/powerpoint/2010/main" val="2595832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1088571" y="2396551"/>
            <a:ext cx="7529238" cy="855173"/>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hape 2015"/>
          <p:cNvSpPr/>
          <p:nvPr/>
        </p:nvSpPr>
        <p:spPr>
          <a:xfrm>
            <a:off x="1088571" y="1474879"/>
            <a:ext cx="7529238" cy="774835"/>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2029"/>
          <p:cNvSpPr/>
          <p:nvPr/>
        </p:nvSpPr>
        <p:spPr>
          <a:xfrm>
            <a:off x="699124" y="1565356"/>
            <a:ext cx="598761" cy="5190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a:t>
            </a:r>
            <a:endParaRPr kumimoji="0"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Shape 2038"/>
          <p:cNvSpPr/>
          <p:nvPr/>
        </p:nvSpPr>
        <p:spPr>
          <a:xfrm>
            <a:off x="699124" y="2579075"/>
            <a:ext cx="598761" cy="629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2</a:t>
            </a:r>
            <a:endParaRPr kumimoji="0"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Shape 2036"/>
          <p:cNvSpPr/>
          <p:nvPr/>
        </p:nvSpPr>
        <p:spPr>
          <a:xfrm>
            <a:off x="8316217" y="3074379"/>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1297885" y="1622786"/>
            <a:ext cx="5349658" cy="46166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Củng cố kĩ năng nghe – viết chính tả.</a:t>
            </a:r>
          </a:p>
        </p:txBody>
      </p:sp>
      <p:sp>
        <p:nvSpPr>
          <p:cNvPr id="28" name="TextBox 27"/>
          <p:cNvSpPr txBox="1"/>
          <p:nvPr/>
        </p:nvSpPr>
        <p:spPr>
          <a:xfrm>
            <a:off x="1460341" y="2503652"/>
            <a:ext cx="7320801" cy="46166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Ôn tập về từ ngữ chỉ sự vật, đặc điểm; Câu nêu đặc điểm.</a:t>
            </a:r>
          </a:p>
        </p:txBody>
      </p:sp>
      <p:sp>
        <p:nvSpPr>
          <p:cNvPr id="29" name="Rectangle 28">
            <a:extLst>
              <a:ext uri="{FF2B5EF4-FFF2-40B4-BE49-F238E27FC236}">
                <a16:creationId xmlns:a16="http://schemas.microsoft.com/office/drawing/2014/main" id="{3FB3A0A3-5A47-4454-88D5-D852370B40CC}"/>
              </a:ext>
            </a:extLst>
          </p:cNvPr>
          <p:cNvSpPr/>
          <p:nvPr/>
        </p:nvSpPr>
        <p:spPr>
          <a:xfrm>
            <a:off x="0" y="0"/>
            <a:ext cx="9129486" cy="869157"/>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 Placeholder 5"/>
          <p:cNvSpPr txBox="1">
            <a:spLocks/>
          </p:cNvSpPr>
          <p:nvPr/>
        </p:nvSpPr>
        <p:spPr>
          <a:xfrm>
            <a:off x="2805650" y="251900"/>
            <a:ext cx="3518185"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altLang="zh-CN" sz="2800" b="1" i="0" u="none" strike="noStrike" kern="1200" cap="none" spc="0" normalizeH="0" baseline="0" noProof="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YÊU</a:t>
            </a:r>
            <a:r>
              <a:rPr kumimoji="0" lang="en-GB" altLang="zh-CN" sz="2800" b="1" i="0" u="none" strike="noStrike" kern="1200" cap="none" spc="0" normalizeH="0" noProof="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CẦU CẦN ĐẠT</a:t>
            </a:r>
            <a:endParaRPr kumimoji="0" lang="en-GB"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组合 12"/>
          <p:cNvGrpSpPr/>
          <p:nvPr/>
        </p:nvGrpSpPr>
        <p:grpSpPr>
          <a:xfrm>
            <a:off x="285147" y="3328912"/>
            <a:ext cx="2793822" cy="1811178"/>
            <a:chOff x="456446" y="3090372"/>
            <a:chExt cx="2793822" cy="1811178"/>
          </a:xfrm>
        </p:grpSpPr>
        <p:pic>
          <p:nvPicPr>
            <p:cNvPr id="12"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1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spTree>
    <p:extLst>
      <p:ext uri="{BB962C8B-B14F-4D97-AF65-F5344CB8AC3E}">
        <p14:creationId xmlns:p14="http://schemas.microsoft.com/office/powerpoint/2010/main" val="1832510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CBEBA727-938B-4B9B-BA0D-4137C430FDFB}"/>
              </a:ext>
            </a:extLst>
          </p:cNvPr>
          <p:cNvSpPr/>
          <p:nvPr/>
        </p:nvSpPr>
        <p:spPr>
          <a:xfrm>
            <a:off x="0" y="0"/>
            <a:ext cx="9144000" cy="580571"/>
          </a:xfrm>
          <a:prstGeom prst="roundRect">
            <a:avLst/>
          </a:prstGeom>
          <a:solidFill>
            <a:srgbClr val="93E3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Nghe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1459139" y="580571"/>
            <a:ext cx="5885089" cy="4444197"/>
          </a:xfrm>
          <a:prstGeom prst="rect">
            <a:avLst/>
          </a:prstGeom>
        </p:spPr>
      </p:pic>
      <p:pic>
        <p:nvPicPr>
          <p:cNvPr id="20"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119" y="3924048"/>
            <a:ext cx="1194268" cy="1100720"/>
          </a:xfrm>
          <a:prstGeom prst="rect">
            <a:avLst/>
          </a:prstGeom>
        </p:spPr>
      </p:pic>
      <p:sp>
        <p:nvSpPr>
          <p:cNvPr id="21" name="Oval Callout 20"/>
          <p:cNvSpPr/>
          <p:nvPr/>
        </p:nvSpPr>
        <p:spPr>
          <a:xfrm>
            <a:off x="5646056" y="1120194"/>
            <a:ext cx="3130331" cy="2394857"/>
          </a:xfrm>
          <a:prstGeom prst="wedgeEllipseCallout">
            <a:avLst>
              <a:gd name="adj1" fmla="val 26042"/>
              <a:gd name="adj2" fmla="val 7159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Đọc lại 2 khổ thơ đầu</a:t>
            </a:r>
          </a:p>
        </p:txBody>
      </p:sp>
      <p:sp>
        <p:nvSpPr>
          <p:cNvPr id="6" name="Oval Callout 5"/>
          <p:cNvSpPr/>
          <p:nvPr/>
        </p:nvSpPr>
        <p:spPr>
          <a:xfrm>
            <a:off x="5646056" y="1120193"/>
            <a:ext cx="3130331" cy="2394857"/>
          </a:xfrm>
          <a:prstGeom prst="wedgeEllipseCallout">
            <a:avLst>
              <a:gd name="adj1" fmla="val 26042"/>
              <a:gd name="adj2" fmla="val 7159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Những chữ nào viết hoa?</a:t>
            </a:r>
          </a:p>
        </p:txBody>
      </p:sp>
    </p:spTree>
    <p:extLst>
      <p:ext uri="{BB962C8B-B14F-4D97-AF65-F5344CB8AC3E}">
        <p14:creationId xmlns:p14="http://schemas.microsoft.com/office/powerpoint/2010/main" val="2830660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542029"/>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258" y="3488235"/>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851" y="3867834"/>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6168" y="3351146"/>
            <a:ext cx="963088" cy="1725025"/>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0668" y="164086"/>
            <a:ext cx="1732331" cy="1227840"/>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Flowchart: Terminator 22"/>
          <p:cNvSpPr/>
          <p:nvPr/>
        </p:nvSpPr>
        <p:spPr>
          <a:xfrm>
            <a:off x="3240656" y="1231361"/>
            <a:ext cx="2480688" cy="649302"/>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solidFill>
                  <a:srgbClr val="002060"/>
                </a:solidFill>
                <a:latin typeface="Times New Roman" panose="02020603050405020304" pitchFamily="18" charset="0"/>
                <a:cs typeface="Times New Roman" panose="02020603050405020304" pitchFamily="18" charset="0"/>
              </a:rPr>
              <a:t>Nghe – viết</a:t>
            </a:r>
          </a:p>
        </p:txBody>
      </p:sp>
      <p:sp>
        <p:nvSpPr>
          <p:cNvPr id="24" name="TextBox 23"/>
          <p:cNvSpPr txBox="1"/>
          <p:nvPr/>
        </p:nvSpPr>
        <p:spPr>
          <a:xfrm>
            <a:off x="1736544" y="2174637"/>
            <a:ext cx="6841232" cy="584775"/>
          </a:xfrm>
          <a:prstGeom prst="rect">
            <a:avLst/>
          </a:prstGeom>
          <a:noFill/>
        </p:spPr>
        <p:txBody>
          <a:bodyPr wrap="square" rtlCol="0">
            <a:spAutoFit/>
          </a:bodyPr>
          <a:lstStyle/>
          <a:p>
            <a:r>
              <a:rPr lang="en-US" sz="3200" b="1">
                <a:latin typeface="Times New Roman" panose="02020603050405020304" pitchFamily="18" charset="0"/>
                <a:ea typeface="Aachen" panose="02020500000000000000" pitchFamily="18" charset="0"/>
                <a:cs typeface="Times New Roman" panose="02020603050405020304" pitchFamily="18" charset="0"/>
              </a:rPr>
              <a:t>Chúc các con viết đúng – viết đẹp!</a:t>
            </a:r>
          </a:p>
        </p:txBody>
      </p:sp>
    </p:spTree>
    <p:extLst>
      <p:ext uri="{BB962C8B-B14F-4D97-AF65-F5344CB8AC3E}">
        <p14:creationId xmlns:p14="http://schemas.microsoft.com/office/powerpoint/2010/main" val="388065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3A0A3-5A47-4454-88D5-D852370B40CC}"/>
              </a:ext>
            </a:extLst>
          </p:cNvPr>
          <p:cNvSpPr/>
          <p:nvPr/>
        </p:nvSpPr>
        <p:spPr>
          <a:xfrm>
            <a:off x="0" y="0"/>
            <a:ext cx="9144000" cy="532304"/>
          </a:xfrm>
          <a:prstGeom prst="rect">
            <a:avLst/>
          </a:prstGeom>
          <a:solidFill>
            <a:srgbClr val="93E3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ounded Rectangle 6">
            <a:hlinkClick r:id="rId3" action="ppaction://hlinksldjump"/>
          </p:cNvPr>
          <p:cNvSpPr/>
          <p:nvPr/>
        </p:nvSpPr>
        <p:spPr>
          <a:xfrm>
            <a:off x="4919241" y="920280"/>
            <a:ext cx="2438400" cy="1524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hlinkClick r:id="rId4" action="ppaction://hlinksldjump"/>
          </p:cNvPr>
          <p:cNvSpPr/>
          <p:nvPr/>
        </p:nvSpPr>
        <p:spPr>
          <a:xfrm>
            <a:off x="4919241" y="2855405"/>
            <a:ext cx="2438400" cy="15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hlinkClick r:id="rId5" action="ppaction://hlinksldjump"/>
          </p:cNvPr>
          <p:cNvSpPr/>
          <p:nvPr/>
        </p:nvSpPr>
        <p:spPr>
          <a:xfrm>
            <a:off x="1877028" y="920280"/>
            <a:ext cx="2438400" cy="1524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6" action="ppaction://hlinksldjump"/>
          </p:cNvPr>
          <p:cNvSpPr/>
          <p:nvPr/>
        </p:nvSpPr>
        <p:spPr>
          <a:xfrm>
            <a:off x="1877028" y="2855405"/>
            <a:ext cx="2438400" cy="1524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90845" y="1250067"/>
            <a:ext cx="2060293" cy="6134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442C4C"/>
                </a:solidFill>
                <a:latin typeface="Times New Roman" panose="02020603050405020304" pitchFamily="18" charset="0"/>
                <a:cs typeface="Times New Roman" panose="02020603050405020304" pitchFamily="18" charset="0"/>
              </a:rPr>
              <a:t>Cái trống</a:t>
            </a:r>
          </a:p>
        </p:txBody>
      </p:sp>
      <p:sp>
        <p:nvSpPr>
          <p:cNvPr id="12" name="Rounded Rectangle 11"/>
          <p:cNvSpPr/>
          <p:nvPr/>
        </p:nvSpPr>
        <p:spPr>
          <a:xfrm>
            <a:off x="5108294" y="1250067"/>
            <a:ext cx="2060293" cy="6134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442C4C"/>
                </a:solidFill>
                <a:latin typeface="Times New Roman" panose="02020603050405020304" pitchFamily="18" charset="0"/>
                <a:cs typeface="Times New Roman" panose="02020603050405020304" pitchFamily="18" charset="0"/>
              </a:rPr>
              <a:t>Cái chổi</a:t>
            </a:r>
          </a:p>
        </p:txBody>
      </p:sp>
      <p:sp>
        <p:nvSpPr>
          <p:cNvPr id="13" name="Rounded Rectangle 12"/>
          <p:cNvSpPr/>
          <p:nvPr/>
        </p:nvSpPr>
        <p:spPr>
          <a:xfrm>
            <a:off x="2066081" y="2548676"/>
            <a:ext cx="2060293" cy="6134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442C4C"/>
                </a:solidFill>
                <a:latin typeface="Times New Roman" panose="02020603050405020304" pitchFamily="18" charset="0"/>
                <a:cs typeface="Times New Roman" panose="02020603050405020304" pitchFamily="18" charset="0"/>
              </a:rPr>
              <a:t>Cái bảng</a:t>
            </a:r>
          </a:p>
        </p:txBody>
      </p:sp>
      <p:sp>
        <p:nvSpPr>
          <p:cNvPr id="14" name="Rounded Rectangle 13"/>
          <p:cNvSpPr/>
          <p:nvPr/>
        </p:nvSpPr>
        <p:spPr>
          <a:xfrm>
            <a:off x="5108293" y="2583716"/>
            <a:ext cx="2060293" cy="61345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442C4C"/>
                </a:solidFill>
                <a:latin typeface="Times New Roman" panose="02020603050405020304" pitchFamily="18" charset="0"/>
                <a:cs typeface="Times New Roman" panose="02020603050405020304" pitchFamily="18" charset="0"/>
              </a:rPr>
              <a:t>Cái bàn</a:t>
            </a:r>
          </a:p>
        </p:txBody>
      </p:sp>
      <p:sp>
        <p:nvSpPr>
          <p:cNvPr id="4" name="Notched Right Arrow 3">
            <a:hlinkClick r:id="rId7" action="ppaction://hlinksldjump"/>
          </p:cNvPr>
          <p:cNvSpPr/>
          <p:nvPr/>
        </p:nvSpPr>
        <p:spPr>
          <a:xfrm>
            <a:off x="1443459" y="3750196"/>
            <a:ext cx="746566" cy="55558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20555" y="3680749"/>
            <a:ext cx="3411638" cy="6134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442C4C"/>
                </a:solidFill>
                <a:latin typeface="Times New Roman" panose="02020603050405020304" pitchFamily="18" charset="0"/>
                <a:cs typeface="Times New Roman" panose="02020603050405020304" pitchFamily="18" charset="0"/>
              </a:rPr>
              <a:t>Từ ngữ chỉ sự vật</a:t>
            </a:r>
          </a:p>
        </p:txBody>
      </p:sp>
    </p:spTree>
    <p:extLst>
      <p:ext uri="{BB962C8B-B14F-4D97-AF65-F5344CB8AC3E}">
        <p14:creationId xmlns:p14="http://schemas.microsoft.com/office/powerpoint/2010/main" val="2984526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grpId="0" nodeType="click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grpId="0"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grpId="0" nodeType="click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9" grpId="0" animBg="1"/>
      <p:bldP spid="10" grpId="0" animBg="1"/>
      <p:bldP spid="11" grpId="0" animBg="1"/>
      <p:bldP spid="3" grpId="0" animBg="1"/>
      <p:bldP spid="12" grpId="0" animBg="1"/>
      <p:bldP spid="13" grpId="0" animBg="1"/>
      <p:bldP spid="14" grpId="0" animBg="1"/>
      <p:bldP spid="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1110" y="1088572"/>
            <a:ext cx="2782364" cy="1001485"/>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Bắt đầu bằng </a:t>
            </a:r>
            <a:r>
              <a:rPr lang="en-US" sz="2600" b="1" i="1">
                <a:solidFill>
                  <a:schemeClr val="tx1"/>
                </a:solidFill>
                <a:latin typeface="Times New Roman" panose="02020603050405020304" pitchFamily="18" charset="0"/>
                <a:cs typeface="Times New Roman" panose="02020603050405020304" pitchFamily="18" charset="0"/>
              </a:rPr>
              <a:t>tr</a:t>
            </a:r>
          </a:p>
        </p:txBody>
      </p:sp>
      <p:sp>
        <p:nvSpPr>
          <p:cNvPr id="4" name="Oval 3"/>
          <p:cNvSpPr/>
          <p:nvPr/>
        </p:nvSpPr>
        <p:spPr>
          <a:xfrm>
            <a:off x="3053817" y="1828799"/>
            <a:ext cx="2717049" cy="1001486"/>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Đồ vật ở trường</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5878285" y="1132114"/>
            <a:ext cx="2717049" cy="1001486"/>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Dùng để báo giờ học</a:t>
            </a:r>
            <a:endParaRPr lang="en-US" sz="2600" b="1" i="1">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140753" y="3016250"/>
            <a:ext cx="2543175" cy="1752600"/>
          </a:xfrm>
          <a:prstGeom prst="rect">
            <a:avLst/>
          </a:prstGeom>
        </p:spPr>
      </p:pic>
      <p:sp>
        <p:nvSpPr>
          <p:cNvPr id="7" name="Cloud 6"/>
          <p:cNvSpPr/>
          <p:nvPr/>
        </p:nvSpPr>
        <p:spPr>
          <a:xfrm>
            <a:off x="5878285" y="3251200"/>
            <a:ext cx="2235201" cy="1306286"/>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Cái trống</a:t>
            </a:r>
          </a:p>
        </p:txBody>
      </p:sp>
      <p:sp>
        <p:nvSpPr>
          <p:cNvPr id="8" name="Left Arrow 7">
            <a:hlinkClick r:id="rId3" action="ppaction://hlinksldjump"/>
          </p:cNvPr>
          <p:cNvSpPr/>
          <p:nvPr/>
        </p:nvSpPr>
        <p:spPr>
          <a:xfrm>
            <a:off x="8215086" y="4459908"/>
            <a:ext cx="798285" cy="716643"/>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29570" y="283031"/>
            <a:ext cx="774632" cy="783770"/>
          </a:xfrm>
          <a:prstGeom prst="ellipse">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Times New Roman" panose="02020603050405020304" pitchFamily="18" charset="0"/>
                <a:cs typeface="Times New Roman" panose="02020603050405020304" pitchFamily="18" charset="0"/>
              </a:rPr>
              <a:t>a.</a:t>
            </a:r>
            <a:endParaRPr lang="en-US" sz="2600" b="1"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14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29570" y="283031"/>
            <a:ext cx="774632" cy="783770"/>
          </a:xfrm>
          <a:prstGeom prst="ellipse">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Times New Roman" panose="02020603050405020304" pitchFamily="18" charset="0"/>
                <a:cs typeface="Times New Roman" panose="02020603050405020304" pitchFamily="18" charset="0"/>
              </a:rPr>
              <a:t>b.</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431110" y="1088572"/>
            <a:ext cx="2782364" cy="1001485"/>
          </a:xfrm>
          <a:prstGeom prst="ellipse">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Bắt đầu bằng </a:t>
            </a:r>
            <a:r>
              <a:rPr lang="en-US" sz="2600" b="1" i="1">
                <a:solidFill>
                  <a:schemeClr val="tx1"/>
                </a:solidFill>
                <a:latin typeface="Times New Roman" panose="02020603050405020304" pitchFamily="18" charset="0"/>
                <a:cs typeface="Times New Roman" panose="02020603050405020304" pitchFamily="18" charset="0"/>
              </a:rPr>
              <a:t>ch</a:t>
            </a:r>
          </a:p>
        </p:txBody>
      </p:sp>
      <p:sp>
        <p:nvSpPr>
          <p:cNvPr id="5" name="Oval 4"/>
          <p:cNvSpPr/>
          <p:nvPr/>
        </p:nvSpPr>
        <p:spPr>
          <a:xfrm>
            <a:off x="3161236" y="1497329"/>
            <a:ext cx="2717049" cy="1001486"/>
          </a:xfrm>
          <a:prstGeom prst="ellipse">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Đồ vật trong nhà</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5878285" y="1085851"/>
            <a:ext cx="2717049" cy="1001486"/>
          </a:xfrm>
          <a:prstGeom prst="ellipse">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Dùng để quét nhà</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7" name="Cloud 6"/>
          <p:cNvSpPr/>
          <p:nvPr/>
        </p:nvSpPr>
        <p:spPr>
          <a:xfrm>
            <a:off x="5878285" y="3251200"/>
            <a:ext cx="2235201" cy="1306286"/>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Cái chổi</a:t>
            </a:r>
          </a:p>
        </p:txBody>
      </p:sp>
      <p:sp>
        <p:nvSpPr>
          <p:cNvPr id="8" name="Left Arrow 7">
            <a:hlinkClick r:id="rId2" action="ppaction://hlinksldjump"/>
          </p:cNvPr>
          <p:cNvSpPr/>
          <p:nvPr/>
        </p:nvSpPr>
        <p:spPr>
          <a:xfrm>
            <a:off x="8215086" y="4459908"/>
            <a:ext cx="798285" cy="716643"/>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ình ảnh Chổi Quét Sàn Quét Dọn Chổi, Chổi, Chổi Công Cụ, Cây Chổi Vàng  miễn phí tải tập tin PNG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50" b="94600" l="10000" r="90000"/>
                    </a14:imgEffect>
                  </a14:imgLayer>
                </a14:imgProps>
              </a:ext>
              <a:ext uri="{28A0092B-C50C-407E-A947-70E740481C1C}">
                <a14:useLocalDpi xmlns:a14="http://schemas.microsoft.com/office/drawing/2010/main" val="0"/>
              </a:ext>
            </a:extLst>
          </a:blip>
          <a:srcRect/>
          <a:stretch>
            <a:fillRect/>
          </a:stretch>
        </p:blipFill>
        <p:spPr bwMode="auto">
          <a:xfrm>
            <a:off x="3712328" y="2583180"/>
            <a:ext cx="1410105" cy="235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23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2" action="ppaction://hlinksldjump"/>
          </p:cNvPr>
          <p:cNvSpPr/>
          <p:nvPr/>
        </p:nvSpPr>
        <p:spPr>
          <a:xfrm>
            <a:off x="8215086" y="4459908"/>
            <a:ext cx="798285" cy="716643"/>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31110" y="1088572"/>
            <a:ext cx="2782364" cy="1001485"/>
          </a:xfrm>
          <a:prstGeom prst="ellipse">
            <a:avLst/>
          </a:prstGeom>
          <a:solidFill>
            <a:srgbClr val="93E3F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Chứa vần </a:t>
            </a:r>
            <a:r>
              <a:rPr lang="en-US" sz="2600" b="1" i="1">
                <a:solidFill>
                  <a:schemeClr val="tx1"/>
                </a:solidFill>
                <a:latin typeface="Times New Roman" panose="02020603050405020304" pitchFamily="18" charset="0"/>
                <a:cs typeface="Times New Roman" panose="02020603050405020304" pitchFamily="18" charset="0"/>
              </a:rPr>
              <a:t>ang</a:t>
            </a:r>
          </a:p>
        </p:txBody>
      </p:sp>
      <p:sp>
        <p:nvSpPr>
          <p:cNvPr id="4" name="Oval 3"/>
          <p:cNvSpPr/>
          <p:nvPr/>
        </p:nvSpPr>
        <p:spPr>
          <a:xfrm>
            <a:off x="3161236" y="1497329"/>
            <a:ext cx="2717049" cy="1001486"/>
          </a:xfrm>
          <a:prstGeom prst="ellipse">
            <a:avLst/>
          </a:prstGeom>
          <a:solidFill>
            <a:srgbClr val="93E3F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Đồ vật trong lớp</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5878285" y="1085851"/>
            <a:ext cx="2717049" cy="1001486"/>
          </a:xfrm>
          <a:prstGeom prst="ellipse">
            <a:avLst/>
          </a:prstGeom>
          <a:solidFill>
            <a:srgbClr val="93E3F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Dùng để viết chữ lên đó</a:t>
            </a:r>
            <a:endParaRPr lang="en-US" sz="2600" b="1" i="1">
              <a:solidFill>
                <a:schemeClr val="tx1"/>
              </a:solidFill>
              <a:latin typeface="Times New Roman" panose="02020603050405020304" pitchFamily="18" charset="0"/>
              <a:cs typeface="Times New Roman" panose="02020603050405020304" pitchFamily="18" charset="0"/>
            </a:endParaRPr>
          </a:p>
        </p:txBody>
      </p:sp>
      <p:sp>
        <p:nvSpPr>
          <p:cNvPr id="6" name="Cloud 5"/>
          <p:cNvSpPr/>
          <p:nvPr/>
        </p:nvSpPr>
        <p:spPr>
          <a:xfrm>
            <a:off x="5878285" y="3251200"/>
            <a:ext cx="2235201" cy="1306286"/>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Cái bảng</a:t>
            </a:r>
          </a:p>
        </p:txBody>
      </p:sp>
      <p:sp>
        <p:nvSpPr>
          <p:cNvPr id="7" name="Oval 6"/>
          <p:cNvSpPr/>
          <p:nvPr/>
        </p:nvSpPr>
        <p:spPr>
          <a:xfrm>
            <a:off x="3929570" y="283031"/>
            <a:ext cx="774632" cy="783770"/>
          </a:xfrm>
          <a:prstGeom prst="ellipse">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Times New Roman" panose="02020603050405020304" pitchFamily="18" charset="0"/>
                <a:cs typeface="Times New Roman" panose="02020603050405020304" pitchFamily="18" charset="0"/>
              </a:rPr>
              <a:t>c.</a:t>
            </a:r>
            <a:endParaRPr lang="en-US" sz="2600" b="1" i="1">
              <a:solidFill>
                <a:schemeClr val="tx1"/>
              </a:solidFill>
              <a:latin typeface="Times New Roman" panose="02020603050405020304" pitchFamily="18" charset="0"/>
              <a:cs typeface="Times New Roman" panose="02020603050405020304" pitchFamily="18" charset="0"/>
            </a:endParaRPr>
          </a:p>
        </p:txBody>
      </p:sp>
      <p:pic>
        <p:nvPicPr>
          <p:cNvPr id="2050" name="Picture 2" descr="Hình ảnh Học Sinh Tiểu Học Hoạt Hình Vẽ Tay Phong Cách Bảng đen Lớp Học Bảng  đen, Bảng đen, Trường Lên Bảng, Tay Vector và PNG với nền trong suốt để"/>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077861" y="1800690"/>
            <a:ext cx="3690429" cy="369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80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40">
      <a:dk1>
        <a:sysClr val="windowText" lastClr="000000"/>
      </a:dk1>
      <a:lt1>
        <a:sysClr val="window" lastClr="FFFFFF"/>
      </a:lt1>
      <a:dk2>
        <a:srgbClr val="5A6378"/>
      </a:dk2>
      <a:lt2>
        <a:srgbClr val="D4D4D6"/>
      </a:lt2>
      <a:accent1>
        <a:srgbClr val="6BB76D"/>
      </a:accent1>
      <a:accent2>
        <a:srgbClr val="60B5CC"/>
      </a:accent2>
      <a:accent3>
        <a:srgbClr val="E66C7D"/>
      </a:accent3>
      <a:accent4>
        <a:srgbClr val="F0AD00"/>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440</Words>
  <Application>Microsoft Office PowerPoint</Application>
  <PresentationFormat>On-screen Show (16:9)</PresentationFormat>
  <Paragraphs>93</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微软雅黑</vt:lpstr>
      <vt:lpstr>Arial</vt:lpstr>
      <vt:lpstr>Calibri</vt:lpstr>
      <vt:lpstr>Calibri Light</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Phạm Dương</cp:lastModifiedBy>
  <cp:revision>72</cp:revision>
  <dcterms:created xsi:type="dcterms:W3CDTF">2017-03-04T06:55:50Z</dcterms:created>
  <dcterms:modified xsi:type="dcterms:W3CDTF">2023-10-28T23:43:16Z</dcterms:modified>
</cp:coreProperties>
</file>