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4" r:id="rId2"/>
    <p:sldId id="335" r:id="rId3"/>
    <p:sldId id="336" r:id="rId4"/>
    <p:sldId id="337" r:id="rId5"/>
    <p:sldId id="338" r:id="rId6"/>
    <p:sldId id="299" r:id="rId7"/>
    <p:sldId id="349" r:id="rId8"/>
    <p:sldId id="311" r:id="rId9"/>
    <p:sldId id="341" r:id="rId10"/>
    <p:sldId id="342" r:id="rId11"/>
    <p:sldId id="315" r:id="rId12"/>
    <p:sldId id="350" r:id="rId13"/>
    <p:sldId id="351" r:id="rId14"/>
    <p:sldId id="352" r:id="rId15"/>
    <p:sldId id="343" r:id="rId16"/>
    <p:sldId id="282" r:id="rId17"/>
    <p:sldId id="327" r:id="rId18"/>
    <p:sldId id="344" r:id="rId19"/>
    <p:sldId id="345" r:id="rId20"/>
    <p:sldId id="346" r:id="rId21"/>
    <p:sldId id="256" r:id="rId22"/>
    <p:sldId id="347" r:id="rId23"/>
    <p:sldId id="268" r:id="rId24"/>
    <p:sldId id="321" r:id="rId25"/>
    <p:sldId id="348" r:id="rId26"/>
    <p:sldId id="28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3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3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7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8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9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7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7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0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6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33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0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4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5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0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6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9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5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4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5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0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1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1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6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6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5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7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5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8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8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2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3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6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5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6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6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1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7" r:id="rId2"/>
    <p:sldLayoutId id="2147483703" r:id="rId3"/>
    <p:sldLayoutId id="2147483678" r:id="rId4"/>
    <p:sldLayoutId id="2147483677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7" r:id="rId13"/>
    <p:sldLayoutId id="2147483663" r:id="rId14"/>
    <p:sldLayoutId id="2147483650" r:id="rId15"/>
    <p:sldLayoutId id="2147483712" r:id="rId16"/>
    <p:sldLayoutId id="2147483711" r:id="rId17"/>
    <p:sldLayoutId id="2147483710" r:id="rId18"/>
    <p:sldLayoutId id="2147483709" r:id="rId19"/>
    <p:sldLayoutId id="2147483708" r:id="rId20"/>
    <p:sldLayoutId id="2147483706" r:id="rId21"/>
    <p:sldLayoutId id="2147483705" r:id="rId22"/>
    <p:sldLayoutId id="2147483704" r:id="rId23"/>
    <p:sldLayoutId id="2147483702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94" r:id="rId32"/>
    <p:sldLayoutId id="2147483693" r:id="rId33"/>
    <p:sldLayoutId id="2147483691" r:id="rId34"/>
    <p:sldLayoutId id="2147483689" r:id="rId35"/>
    <p:sldLayoutId id="2147483688" r:id="rId36"/>
    <p:sldLayoutId id="2147483687" r:id="rId37"/>
    <p:sldLayoutId id="2147483686" r:id="rId38"/>
    <p:sldLayoutId id="2147483685" r:id="rId39"/>
    <p:sldLayoutId id="2147483684" r:id="rId40"/>
    <p:sldLayoutId id="2147483682" r:id="rId41"/>
    <p:sldLayoutId id="2147483681" r:id="rId42"/>
    <p:sldLayoutId id="2147483680" r:id="rId43"/>
    <p:sldLayoutId id="2147483679" r:id="rId44"/>
    <p:sldLayoutId id="2147483676" r:id="rId45"/>
    <p:sldLayoutId id="2147483666" r:id="rId46"/>
    <p:sldLayoutId id="2147483665" r:id="rId47"/>
    <p:sldLayoutId id="2147483664" r:id="rId48"/>
    <p:sldLayoutId id="2147483662" r:id="rId49"/>
    <p:sldLayoutId id="2147483651" r:id="rId50"/>
    <p:sldLayoutId id="2147483652" r:id="rId51"/>
    <p:sldLayoutId id="2147483653" r:id="rId52"/>
    <p:sldLayoutId id="2147483654" r:id="rId53"/>
    <p:sldLayoutId id="2147483655" r:id="rId54"/>
    <p:sldLayoutId id="2147483690" r:id="rId55"/>
    <p:sldLayoutId id="2147483656" r:id="rId56"/>
    <p:sldLayoutId id="2147483657" r:id="rId57"/>
    <p:sldLayoutId id="2147483658" r:id="rId58"/>
    <p:sldLayoutId id="2147483659" r:id="rId59"/>
    <p:sldLayoutId id="2147483660" r:id="rId60"/>
    <p:sldLayoutId id="2147483692" r:id="rId61"/>
    <p:sldLayoutId id="2147483683" r:id="rId62"/>
    <p:sldLayoutId id="2147483675" r:id="rId63"/>
    <p:sldLayoutId id="2147483661" r:id="rId6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7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58220" y="5054591"/>
            <a:ext cx="1335640" cy="1078787"/>
          </a:xfrm>
          <a:prstGeom prst="star5">
            <a:avLst>
              <a:gd name="adj" fmla="val 15904"/>
              <a:gd name="hf" fmla="val 105146"/>
              <a:gd name="vf" fmla="val 110557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LẬT MẢNH GHÉP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092502" cy="156224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tiếp lần 2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10404" y="4988542"/>
            <a:ext cx="656646" cy="533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6428" y="6191965"/>
            <a:ext cx="1717807" cy="65954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04462" y="676827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61641" y="2857510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2</a:t>
            </a:r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61641" y="4956233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3</a:t>
            </a:r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267521" y="758787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4</a:t>
            </a:r>
            <a:endParaRPr lang="en-US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267521" y="2857511"/>
            <a:ext cx="552438" cy="609751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83749" y="1453652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483343" y="2672558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47" y="269927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1600200"/>
            <a:ext cx="1698365" cy="571500"/>
          </a:xfrm>
          <a:prstGeom prst="ellipse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04462" y="676827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61641" y="2857510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2</a:t>
            </a:r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61641" y="4956233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3</a:t>
            </a:r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267521" y="758787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4</a:t>
            </a:r>
            <a:endParaRPr lang="en-US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267521" y="2857511"/>
            <a:ext cx="552438" cy="609751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30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-121555" y="1898902"/>
            <a:ext cx="114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Tỏ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bằng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lòng</a:t>
            </a:r>
            <a:r>
              <a:rPr lang="en-US" altLang="vi-VN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đúng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muốn</a:t>
            </a:r>
            <a:r>
              <a:rPr lang="en-US" alt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9350" y="5673275"/>
            <a:ext cx="918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21781" y="2564926"/>
            <a:ext cx="4948435" cy="2801955"/>
            <a:chOff x="3621781" y="2746866"/>
            <a:chExt cx="4948435" cy="2801955"/>
          </a:xfrm>
        </p:grpSpPr>
        <p:pic>
          <p:nvPicPr>
            <p:cNvPr id="13" name="图片 73732" descr="PPT素材-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21781" y="2746866"/>
              <a:ext cx="4948435" cy="28019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5246544" y="3775013"/>
              <a:ext cx="17594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câu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68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83" y="1745382"/>
            <a:ext cx="5416855" cy="4292860"/>
          </a:xfrm>
          <a:prstGeom prst="rect">
            <a:avLst/>
          </a:prstGeom>
        </p:spPr>
      </p:pic>
      <p:pic>
        <p:nvPicPr>
          <p:cNvPr id="6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97" y="1224098"/>
            <a:ext cx="5188354" cy="41117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43992" y="300768"/>
            <a:ext cx="7798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54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2" charset="0"/>
                <a:ea typeface="inpin heiti" charset="-122"/>
                <a:cs typeface="Calibri Light" panose="020F0302020204030204" pitchFamily="34" charset="0"/>
                <a:sym typeface="Arial"/>
              </a:rPr>
              <a:t>Luyện</a:t>
            </a:r>
            <a:r>
              <a:rPr lang="en-US" altLang="zh-CN" sz="54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2" charset="0"/>
                <a:ea typeface="inpin heiti" charset="-122"/>
                <a:cs typeface="Calibri Light" panose="020F0302020204030204" pitchFamily="34" charset="0"/>
                <a:sym typeface="Arial"/>
              </a:rPr>
              <a:t> </a:t>
            </a:r>
            <a:r>
              <a:rPr lang="en-US" altLang="zh-CN" sz="5400" b="1" kern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2" charset="0"/>
                <a:ea typeface="inpin heiti" charset="-122"/>
                <a:cs typeface="Calibri Light" panose="020F0302020204030204" pitchFamily="34" charset="0"/>
                <a:sym typeface="Arial"/>
              </a:rPr>
              <a:t>đọc</a:t>
            </a:r>
            <a:r>
              <a:rPr lang="en-US" altLang="zh-CN" sz="5400" b="1" kern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2" charset="0"/>
                <a:ea typeface="inpin heiti" charset="-122"/>
                <a:cs typeface="Calibri Light" panose="020F0302020204030204" pitchFamily="34" charset="0"/>
                <a:sym typeface="Arial"/>
              </a:rPr>
              <a:t> nhóm 5</a:t>
            </a:r>
            <a:endParaRPr lang="zh-CN" altLang="en-US" sz="5400" b="1" kern="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Ciel Cadena" panose="02000503000000020004" pitchFamily="2" charset="0"/>
              <a:ea typeface="inpin heiti" charset="-122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2898" y="2316750"/>
            <a:ext cx="46599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CN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Yêu</a:t>
            </a:r>
            <a:r>
              <a:rPr lang="zh-CN" alt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 </a:t>
            </a:r>
            <a:r>
              <a:rPr lang="en-US" altLang="zh-CN" sz="5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iCiel Cadena" panose="02000503000000020004" pitchFamily="2" charset="0"/>
                <a:cs typeface="Arial"/>
                <a:sym typeface="Arial"/>
              </a:rPr>
              <a:t>cầu</a:t>
            </a:r>
            <a:endParaRPr lang="zh-CN" altLang="en-US" sz="5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iCiel Cadena" panose="02000503000000020004" pitchFamily="2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- </a:t>
            </a:r>
            <a:r>
              <a:rPr lang="en-US" altLang="zh-CN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Phân</a:t>
            </a:r>
            <a:r>
              <a:rPr lang="zh-CN" alt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công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đọc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theo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đoạn</a:t>
            </a:r>
            <a:endParaRPr lang="zh-CN" alt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- </a:t>
            </a:r>
            <a:r>
              <a:rPr lang="en-US" altLang="zh-CN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Tất</a:t>
            </a:r>
            <a:r>
              <a:rPr lang="zh-CN" alt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cả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thành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viên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đều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đọc</a:t>
            </a:r>
            <a:endParaRPr lang="zh-CN" alt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800"/>
              <a:buFont typeface="Arial"/>
              <a:buNone/>
            </a:pPr>
            <a:r>
              <a:rPr lang="en-US" altLang="zh-CN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- </a:t>
            </a:r>
            <a:r>
              <a:rPr lang="en-US" altLang="zh-CN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Giải</a:t>
            </a:r>
            <a:r>
              <a:rPr lang="zh-CN" alt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nghĩa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từ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cùng</a:t>
            </a:r>
            <a:r>
              <a:rPr lang="zh-CN" altLang="en-US" sz="2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 </a:t>
            </a:r>
            <a:r>
              <a:rPr lang="en-US" altLang="zh-CN" sz="2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  <a:sym typeface="Arial"/>
              </a:rPr>
              <a:t>nhau</a:t>
            </a:r>
            <a:endParaRPr lang="zh-CN" altLang="en-US" sz="2800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477" y="2843934"/>
            <a:ext cx="4637808" cy="2333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88" y="4426829"/>
            <a:ext cx="3470880" cy="25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94272"/>
            <a:ext cx="4263952" cy="173369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04462" y="676827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61641" y="2857510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2</a:t>
            </a:r>
            <a:endParaRPr lang="en-US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61641" y="4956233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3</a:t>
            </a:r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267521" y="758787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4</a:t>
            </a:r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267521" y="2857511"/>
            <a:ext cx="552438" cy="609751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7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9" y="-175128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70715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07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31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giã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54300" y="2528501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1150" y="252850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5430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545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167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nặn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luôn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8656" y="1012752"/>
            <a:ext cx="725680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98" y="2532111"/>
            <a:ext cx="4139460" cy="414777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3" name="TextBox1" r:id="rId2" imgW="3476520" imgH="3219480"/>
        </mc:Choice>
        <mc:Fallback>
          <p:control name="TextBox1" r:id="rId2" imgW="3476520" imgH="321948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54950" y="2532063"/>
                  <a:ext cx="3479800" cy="32210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301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94272"/>
            <a:ext cx="4263952" cy="173369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52179" y="33528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52179" y="37719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479" y="120015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479" y="4210050"/>
            <a:ext cx="24196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28379" y="5486400"/>
            <a:ext cx="5146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04462" y="676827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61641" y="2857510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2</a:t>
            </a:r>
            <a:endParaRPr lang="en-US" sz="2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61641" y="4956233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3</a:t>
            </a:r>
            <a:endParaRPr lang="en-US" sz="2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267521" y="758787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4</a:t>
            </a:r>
            <a:endParaRPr lang="en-US" sz="2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267521" y="2857511"/>
            <a:ext cx="552438" cy="609751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64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2" y="592353"/>
            <a:ext cx="119090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từ ngữ cho biết chú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 vui vì được bé tặng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572449" y="1502605"/>
            <a:ext cx="3043183" cy="1458239"/>
          </a:xfrm>
          <a:prstGeom prst="cloudCallout">
            <a:avLst>
              <a:gd name="adj1" fmla="val 93229"/>
              <a:gd name="adj2" fmla="val 6340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0" y="491656"/>
            <a:ext cx="1219200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loud Callout 15"/>
          <p:cNvSpPr/>
          <p:nvPr/>
        </p:nvSpPr>
        <p:spPr>
          <a:xfrm>
            <a:off x="8292471" y="16229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hớn hở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8292471" y="3441624"/>
            <a:ext cx="3566672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phấn khởi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879463" y="31621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 rỡ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367782" y="4531433"/>
            <a:ext cx="3572889" cy="1458239"/>
          </a:xfrm>
          <a:prstGeom prst="cloudCallout">
            <a:avLst>
              <a:gd name="adj1" fmla="val 9888"/>
              <a:gd name="adj2" fmla="val -824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 vẻ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879463" y="1179003"/>
            <a:ext cx="3043183" cy="1458239"/>
          </a:xfrm>
          <a:prstGeom prst="cloudCallout">
            <a:avLst>
              <a:gd name="adj1" fmla="val 93229"/>
              <a:gd name="adj2" fmla="val 6340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TextBox1" r:id="rId2" imgW="7829640" imgH="847800"/>
        </mc:Choice>
        <mc:Fallback>
          <p:control name="TextBox1" r:id="rId2" imgW="7829640" imgH="84780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80403" y="5862966"/>
                  <a:ext cx="7831193" cy="8431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171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1" y="2727900"/>
            <a:ext cx="763314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2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1" y="312174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24817" t="22135" r="11347" b="15364"/>
          <a:stretch/>
        </p:blipFill>
        <p:spPr>
          <a:xfrm>
            <a:off x="-23732" y="-59158"/>
            <a:ext cx="12557842" cy="69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88581" y="2329738"/>
            <a:ext cx="5377374" cy="1637986"/>
            <a:chOff x="1116724" y="2759942"/>
            <a:chExt cx="5184704" cy="16379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724" y="2759942"/>
              <a:ext cx="1560230" cy="1470777"/>
            </a:xfrm>
            <a:prstGeom prst="rect">
              <a:avLst/>
            </a:prstGeom>
          </p:spPr>
        </p:pic>
        <p:sp>
          <p:nvSpPr>
            <p:cNvPr id="10" name="TextBox 1"/>
            <p:cNvSpPr txBox="1"/>
            <p:nvPr/>
          </p:nvSpPr>
          <p:spPr>
            <a:xfrm>
              <a:off x="2613559" y="2828268"/>
              <a:ext cx="36878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Đọc đúng, rõ ràng bài </a:t>
              </a:r>
              <a:r>
                <a:rPr lang="en-US" sz="2400" smtClean="0">
                  <a:solidFill>
                    <a:srgbClr val="000000"/>
                  </a:solidFill>
                </a:rPr>
                <a:t>thơ ‘‘Nặn đồ chơi’’biết </a:t>
              </a:r>
              <a:r>
                <a:rPr lang="en-US" sz="2400">
                  <a:solidFill>
                    <a:srgbClr val="000000"/>
                  </a:solidFill>
                </a:rPr>
                <a:t>ngắt đúng nhịp thơ, nhấn giọng phù hợp</a:t>
              </a:r>
              <a:endParaRPr kumimoji="0" lang="zh-CN" altLang="en-US" sz="3200" b="1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98645" y="2878190"/>
            <a:ext cx="4403361" cy="1429812"/>
            <a:chOff x="6308181" y="2741721"/>
            <a:chExt cx="4403361" cy="142981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8181" y="2741721"/>
              <a:ext cx="1516774" cy="1429812"/>
            </a:xfrm>
            <a:prstGeom prst="rect">
              <a:avLst/>
            </a:prstGeom>
          </p:spPr>
        </p:pic>
        <p:sp>
          <p:nvSpPr>
            <p:cNvPr id="13" name="TextBox 1"/>
            <p:cNvSpPr txBox="1"/>
            <p:nvPr/>
          </p:nvSpPr>
          <p:spPr>
            <a:xfrm>
              <a:off x="7842163" y="2856463"/>
              <a:ext cx="28693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en-US" sz="2400" kern="0">
                  <a:solidFill>
                    <a:srgbClr val="000000"/>
                  </a:solidFill>
                  <a:ea typeface="Calibri" panose="020F0502020204030204" pitchFamily="34" charset="0"/>
                  <a:cs typeface="Arial"/>
                  <a:sym typeface="Arial"/>
                </a:rPr>
                <a:t>Trả lời được các câu hỏi có liên quan đến bài đọc.</a:t>
              </a:r>
              <a:endParaRPr lang="en-US" sz="2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193664" y="4643158"/>
            <a:ext cx="6721736" cy="1738098"/>
            <a:chOff x="1499100" y="4608070"/>
            <a:chExt cx="5744515" cy="137687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100" y="4608070"/>
              <a:ext cx="1283860" cy="1169918"/>
            </a:xfrm>
            <a:prstGeom prst="rect">
              <a:avLst/>
            </a:prstGeom>
          </p:spPr>
        </p:pic>
        <p:sp>
          <p:nvSpPr>
            <p:cNvPr id="16" name="TextBox 1"/>
            <p:cNvSpPr txBox="1"/>
            <p:nvPr/>
          </p:nvSpPr>
          <p:spPr>
            <a:xfrm>
              <a:off x="2898160" y="4784620"/>
              <a:ext cx="43454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Biết chia sẻ những trải nghiệm, suy nghĩ, cảm xúc có liên quan đến bài đọc.</a:t>
              </a:r>
              <a:endParaRPr lang="zh-CN" altLang="en-US" sz="2400">
                <a:solidFill>
                  <a:srgbClr val="000000"/>
                </a:solidFill>
                <a:ea typeface="隶书" panose="02010509060101010101" pitchFamily="49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10068265" y="549234"/>
            <a:ext cx="1799543" cy="119603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6264132" y="349945"/>
            <a:ext cx="7681838" cy="2133639"/>
            <a:chOff x="3812232" y="351099"/>
            <a:chExt cx="7681838" cy="213363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658" y="1619008"/>
              <a:ext cx="2243186" cy="865730"/>
            </a:xfrm>
            <a:prstGeom prst="rect">
              <a:avLst/>
            </a:prstGeom>
          </p:spPr>
        </p:pic>
        <p:sp>
          <p:nvSpPr>
            <p:cNvPr id="24" name="TextBox 1"/>
            <p:cNvSpPr txBox="1"/>
            <p:nvPr/>
          </p:nvSpPr>
          <p:spPr>
            <a:xfrm>
              <a:off x="3812232" y="351099"/>
              <a:ext cx="76818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1" i="0" u="none" strike="noStrike" kern="1200" cap="none" spc="30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2" charset="0"/>
                <a:ea typeface="汉仪小麦体简" panose="00020600040101010101" pitchFamily="18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476068"/>
            <a:ext cx="9110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altLang="zh-CN" sz="6000" b="1" spc="30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iCiel Cadena" panose="02000503000000020004" pitchFamily="2" charset="0"/>
                <a:ea typeface="汉仪小麦体简" panose="00020600040101010101" pitchFamily="18" charset="-122"/>
              </a:rPr>
              <a:t>YÊU CẦU CẦN ĐẠT</a:t>
            </a:r>
            <a:endParaRPr lang="zh-CN" altLang="en-US" sz="6000" b="1" spc="3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iCiel Cadena" panose="02000503000000020004" pitchFamily="2" charset="0"/>
              <a:ea typeface="汉仪小麦体简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25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11" y="1063662"/>
            <a:ext cx="44005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8421604" y="20941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04462" y="676827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61641" y="2857510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2</a:t>
            </a:r>
            <a:endParaRPr lang="en-US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61641" y="4956233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3</a:t>
            </a:r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267521" y="758787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4</a:t>
            </a:r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267521" y="2857511"/>
            <a:ext cx="552438" cy="609751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42989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tiếp lần 1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06203" y="2097269"/>
            <a:ext cx="524673" cy="8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40169" y="3746485"/>
            <a:ext cx="390707" cy="63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8042" y="6751462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92035" y="2488543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12468" y="3765535"/>
            <a:ext cx="4549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loud 13">
            <a:extLst>
              <a:ext uri="{FF2B5EF4-FFF2-40B4-BE49-F238E27FC236}">
                <a16:creationId xmlns:a16="http://schemas.microsoft.com/office/drawing/2014/main" id="{668F2950-BBB3-4C6F-B692-C68D72670589}"/>
              </a:ext>
            </a:extLst>
          </p:cNvPr>
          <p:cNvSpPr/>
          <p:nvPr/>
        </p:nvSpPr>
        <p:spPr>
          <a:xfrm>
            <a:off x="7928048" y="177484"/>
            <a:ext cx="4263952" cy="146182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 khó đọc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04462" y="676827"/>
            <a:ext cx="552438" cy="6097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61641" y="2857510"/>
            <a:ext cx="552438" cy="60975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2</a:t>
            </a:r>
            <a:endParaRPr lang="en-US" sz="24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361641" y="4956233"/>
            <a:ext cx="552438" cy="609751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3</a:t>
            </a:r>
            <a:endParaRPr lang="en-US" sz="2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267521" y="758787"/>
            <a:ext cx="552438" cy="609751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4</a:t>
            </a:r>
            <a:endParaRPr lang="en-US" sz="2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7B68286-2213-4641-807A-54C6CE77EA28}"/>
              </a:ext>
            </a:extLst>
          </p:cNvPr>
          <p:cNvSpPr/>
          <p:nvPr/>
        </p:nvSpPr>
        <p:spPr>
          <a:xfrm>
            <a:off x="4267521" y="2857511"/>
            <a:ext cx="552438" cy="609751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24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418118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3970</TotalTime>
  <Words>469</Words>
  <Application>Microsoft Office PowerPoint</Application>
  <PresentationFormat>Widescreen</PresentationFormat>
  <Paragraphs>122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Nabila</vt:lpstr>
      <vt:lpstr>inpin heiti</vt:lpstr>
      <vt:lpstr>隶书</vt:lpstr>
      <vt:lpstr>r0c0i Linotte</vt:lpstr>
      <vt:lpstr>SVN-Gretoon</vt:lpstr>
      <vt:lpstr>Times New Roman</vt:lpstr>
      <vt:lpstr>汉仪小麦体简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157</cp:revision>
  <dcterms:created xsi:type="dcterms:W3CDTF">2021-06-17T09:40:01Z</dcterms:created>
  <dcterms:modified xsi:type="dcterms:W3CDTF">2021-12-01T12:02:36Z</dcterms:modified>
</cp:coreProperties>
</file>