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8" r:id="rId2"/>
    <p:sldId id="263" r:id="rId3"/>
    <p:sldId id="272" r:id="rId4"/>
    <p:sldId id="273" r:id="rId5"/>
    <p:sldId id="274" r:id="rId6"/>
    <p:sldId id="276" r:id="rId7"/>
    <p:sldId id="259" r:id="rId8"/>
    <p:sldId id="257" r:id="rId9"/>
    <p:sldId id="275" r:id="rId10"/>
    <p:sldId id="277" r:id="rId11"/>
    <p:sldId id="278" r:id="rId12"/>
    <p:sldId id="279" r:id="rId13"/>
    <p:sldId id="280" r:id="rId14"/>
    <p:sldId id="261" r:id="rId15"/>
    <p:sldId id="282" r:id="rId16"/>
    <p:sldId id="289" r:id="rId17"/>
    <p:sldId id="264" r:id="rId18"/>
    <p:sldId id="285" r:id="rId19"/>
    <p:sldId id="283" r:id="rId20"/>
    <p:sldId id="262" r:id="rId21"/>
    <p:sldId id="286" r:id="rId22"/>
    <p:sldId id="287" r:id="rId23"/>
    <p:sldId id="267" r:id="rId24"/>
    <p:sldId id="288" r:id="rId25"/>
    <p:sldId id="271" r:id="rId26"/>
  </p:sldIdLst>
  <p:sldSz cx="9144000" cy="5143500" type="screen16x9"/>
  <p:notesSz cx="6858000" cy="9144000"/>
  <p:embeddedFontLst>
    <p:embeddedFont>
      <p:font typeface="Showcard Gothic" pitchFamily="82" charset="0"/>
      <p:regular r:id="rId28"/>
    </p:embeddedFont>
    <p:embeddedFont>
      <p:font typeface="DFGothic-EB" charset="-128"/>
      <p:regular r:id="rId29"/>
    </p:embeddedFont>
    <p:embeddedFont>
      <p:font typeface="Calibri" pitchFamily="34" charset="0"/>
      <p:regular r:id="rId30"/>
      <p:bold r:id="rId31"/>
      <p:italic r:id="rId32"/>
      <p:boldItalic r:id="rId33"/>
    </p:embeddedFont>
    <p:embeddedFont>
      <p:font typeface="宋体" pitchFamily="2" charset="-122"/>
      <p:regular r:id="rId34"/>
    </p:embeddedFont>
  </p:embeddedFontLst>
  <p:custDataLst>
    <p:tags r:id="rId3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C7A"/>
    <a:srgbClr val="0969C9"/>
    <a:srgbClr val="FF6600"/>
    <a:srgbClr val="FF9933"/>
    <a:srgbClr val="0095D2"/>
    <a:srgbClr val="0B54AD"/>
    <a:srgbClr val="D4251F"/>
    <a:srgbClr val="77B525"/>
    <a:srgbClr val="5F328F"/>
    <a:srgbClr val="085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4364" autoAdjust="0"/>
  </p:normalViewPr>
  <p:slideViewPr>
    <p:cSldViewPr snapToGrid="0">
      <p:cViewPr>
        <p:scale>
          <a:sx n="66" d="100"/>
          <a:sy n="66" d="100"/>
        </p:scale>
        <p:origin x="-564" y="-52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D5D1-A429-4E86-BBDC-05BB43D7D539}" type="datetimeFigureOut">
              <a:rPr lang="zh-CN" altLang="en-US" smtClean="0"/>
              <a:t>2023/10/31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17676-A16B-461A-BE0A-3074479F441C}" type="slidenum">
              <a:rPr lang="zh-CN" altLang="en-US" smtClean="0"/>
              <a:t>‹#›</a:t>
            </a:fld>
            <a:endParaRPr lang="zh-CN" altLang="en-US"/>
          </a:p>
        </p:txBody>
      </p:sp>
    </p:spTree>
    <p:extLst>
      <p:ext uri="{BB962C8B-B14F-4D97-AF65-F5344CB8AC3E}">
        <p14:creationId xmlns:p14="http://schemas.microsoft.com/office/powerpoint/2010/main" val="153902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a:t>
            </a:fld>
            <a:endParaRPr lang="zh-CN" altLang="en-US"/>
          </a:p>
        </p:txBody>
      </p:sp>
    </p:spTree>
    <p:extLst>
      <p:ext uri="{BB962C8B-B14F-4D97-AF65-F5344CB8AC3E}">
        <p14:creationId xmlns:p14="http://schemas.microsoft.com/office/powerpoint/2010/main" val="111841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17676-A16B-461A-BE0A-3074479F441C}" type="slidenum">
              <a:rPr lang="zh-CN" altLang="en-US" smtClean="0"/>
              <a:t>15</a:t>
            </a:fld>
            <a:endParaRPr lang="zh-CN" altLang="en-US"/>
          </a:p>
        </p:txBody>
      </p:sp>
    </p:spTree>
    <p:extLst>
      <p:ext uri="{BB962C8B-B14F-4D97-AF65-F5344CB8AC3E}">
        <p14:creationId xmlns:p14="http://schemas.microsoft.com/office/powerpoint/2010/main" val="2826068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16</a:t>
            </a:fld>
            <a:endParaRPr lang="zh-CN" altLang="en-US"/>
          </a:p>
        </p:txBody>
      </p:sp>
    </p:spTree>
    <p:extLst>
      <p:ext uri="{BB962C8B-B14F-4D97-AF65-F5344CB8AC3E}">
        <p14:creationId xmlns:p14="http://schemas.microsoft.com/office/powerpoint/2010/main" val="2801571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17</a:t>
            </a:fld>
            <a:endParaRPr lang="zh-CN" altLang="en-US"/>
          </a:p>
        </p:txBody>
      </p:sp>
    </p:spTree>
    <p:extLst>
      <p:ext uri="{BB962C8B-B14F-4D97-AF65-F5344CB8AC3E}">
        <p14:creationId xmlns:p14="http://schemas.microsoft.com/office/powerpoint/2010/main" val="899628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19</a:t>
            </a:fld>
            <a:endParaRPr lang="zh-CN" altLang="en-US"/>
          </a:p>
        </p:txBody>
      </p:sp>
    </p:spTree>
    <p:extLst>
      <p:ext uri="{BB962C8B-B14F-4D97-AF65-F5344CB8AC3E}">
        <p14:creationId xmlns:p14="http://schemas.microsoft.com/office/powerpoint/2010/main" val="236319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20</a:t>
            </a:fld>
            <a:endParaRPr lang="zh-CN" altLang="en-US"/>
          </a:p>
        </p:txBody>
      </p:sp>
    </p:spTree>
    <p:extLst>
      <p:ext uri="{BB962C8B-B14F-4D97-AF65-F5344CB8AC3E}">
        <p14:creationId xmlns:p14="http://schemas.microsoft.com/office/powerpoint/2010/main" val="2998218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17676-A16B-461A-BE0A-3074479F441C}" type="slidenum">
              <a:rPr lang="zh-CN" altLang="en-US" smtClean="0"/>
              <a:t>21</a:t>
            </a:fld>
            <a:endParaRPr lang="zh-CN" altLang="en-US"/>
          </a:p>
        </p:txBody>
      </p:sp>
    </p:spTree>
    <p:extLst>
      <p:ext uri="{BB962C8B-B14F-4D97-AF65-F5344CB8AC3E}">
        <p14:creationId xmlns:p14="http://schemas.microsoft.com/office/powerpoint/2010/main" val="3622569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17676-A16B-461A-BE0A-3074479F441C}" type="slidenum">
              <a:rPr lang="zh-CN" altLang="en-US" smtClean="0"/>
              <a:t>22</a:t>
            </a:fld>
            <a:endParaRPr lang="zh-CN" altLang="en-US"/>
          </a:p>
        </p:txBody>
      </p:sp>
    </p:spTree>
    <p:extLst>
      <p:ext uri="{BB962C8B-B14F-4D97-AF65-F5344CB8AC3E}">
        <p14:creationId xmlns:p14="http://schemas.microsoft.com/office/powerpoint/2010/main" val="284084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…tạo</a:t>
            </a:r>
            <a:r>
              <a:rPr lang="en-US" altLang="zh-CN" baseline="0" smtClean="0"/>
              <a:t> nên những cuốn sách hay để mọi người đọc,…chúng ta đã mang lại thật nhiều điều thú vị cho người dọc sách.</a:t>
            </a:r>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23</a:t>
            </a:fld>
            <a:endParaRPr lang="zh-CN" altLang="en-US"/>
          </a:p>
        </p:txBody>
      </p:sp>
    </p:spTree>
    <p:extLst>
      <p:ext uri="{BB962C8B-B14F-4D97-AF65-F5344CB8AC3E}">
        <p14:creationId xmlns:p14="http://schemas.microsoft.com/office/powerpoint/2010/main" val="4106447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24</a:t>
            </a:fld>
            <a:endParaRPr lang="zh-CN" altLang="en-US"/>
          </a:p>
        </p:txBody>
      </p:sp>
    </p:spTree>
    <p:extLst>
      <p:ext uri="{BB962C8B-B14F-4D97-AF65-F5344CB8AC3E}">
        <p14:creationId xmlns:p14="http://schemas.microsoft.com/office/powerpoint/2010/main" val="370317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25</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a:t>
            </a:fld>
            <a:endParaRPr lang="zh-CN" altLang="en-US"/>
          </a:p>
        </p:txBody>
      </p:sp>
    </p:spTree>
    <p:extLst>
      <p:ext uri="{BB962C8B-B14F-4D97-AF65-F5344CB8AC3E}">
        <p14:creationId xmlns:p14="http://schemas.microsoft.com/office/powerpoint/2010/main" val="420363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7</a:t>
            </a:fld>
            <a:endParaRPr lang="zh-CN" altLang="en-US"/>
          </a:p>
        </p:txBody>
      </p:sp>
    </p:spTree>
    <p:extLst>
      <p:ext uri="{BB962C8B-B14F-4D97-AF65-F5344CB8AC3E}">
        <p14:creationId xmlns:p14="http://schemas.microsoft.com/office/powerpoint/2010/main" val="214970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8</a:t>
            </a:fld>
            <a:endParaRPr lang="zh-CN" altLang="en-US"/>
          </a:p>
        </p:txBody>
      </p:sp>
    </p:spTree>
    <p:extLst>
      <p:ext uri="{BB962C8B-B14F-4D97-AF65-F5344CB8AC3E}">
        <p14:creationId xmlns:p14="http://schemas.microsoft.com/office/powerpoint/2010/main" val="1231608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17676-A16B-461A-BE0A-3074479F441C}" type="slidenum">
              <a:rPr lang="zh-CN" altLang="en-US" smtClean="0"/>
              <a:t>9</a:t>
            </a:fld>
            <a:endParaRPr lang="zh-CN" altLang="en-US"/>
          </a:p>
        </p:txBody>
      </p:sp>
    </p:spTree>
    <p:extLst>
      <p:ext uri="{BB962C8B-B14F-4D97-AF65-F5344CB8AC3E}">
        <p14:creationId xmlns:p14="http://schemas.microsoft.com/office/powerpoint/2010/main" val="3831933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17676-A16B-461A-BE0A-3074479F441C}" type="slidenum">
              <a:rPr lang="zh-CN" altLang="en-US" smtClean="0"/>
              <a:t>10</a:t>
            </a:fld>
            <a:endParaRPr lang="zh-CN" altLang="en-US"/>
          </a:p>
        </p:txBody>
      </p:sp>
    </p:spTree>
    <p:extLst>
      <p:ext uri="{BB962C8B-B14F-4D97-AF65-F5344CB8AC3E}">
        <p14:creationId xmlns:p14="http://schemas.microsoft.com/office/powerpoint/2010/main" val="2166054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17676-A16B-461A-BE0A-3074479F441C}" type="slidenum">
              <a:rPr lang="zh-CN" altLang="en-US" smtClean="0"/>
              <a:t>12</a:t>
            </a:fld>
            <a:endParaRPr lang="zh-CN" altLang="en-US"/>
          </a:p>
        </p:txBody>
      </p:sp>
    </p:spTree>
    <p:extLst>
      <p:ext uri="{BB962C8B-B14F-4D97-AF65-F5344CB8AC3E}">
        <p14:creationId xmlns:p14="http://schemas.microsoft.com/office/powerpoint/2010/main" val="2601662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17676-A16B-461A-BE0A-3074479F441C}" type="slidenum">
              <a:rPr lang="zh-CN" altLang="en-US" smtClean="0"/>
              <a:t>13</a:t>
            </a:fld>
            <a:endParaRPr lang="zh-CN" altLang="en-US"/>
          </a:p>
        </p:txBody>
      </p:sp>
    </p:spTree>
    <p:extLst>
      <p:ext uri="{BB962C8B-B14F-4D97-AF65-F5344CB8AC3E}">
        <p14:creationId xmlns:p14="http://schemas.microsoft.com/office/powerpoint/2010/main" val="916082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14</a:t>
            </a:fld>
            <a:endParaRPr lang="zh-CN" altLang="en-US"/>
          </a:p>
        </p:txBody>
      </p:sp>
    </p:spTree>
    <p:extLst>
      <p:ext uri="{BB962C8B-B14F-4D97-AF65-F5344CB8AC3E}">
        <p14:creationId xmlns:p14="http://schemas.microsoft.com/office/powerpoint/2010/main" val="76835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2023/10/31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2023/10/31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2023/10/31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2023/10/31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2023/10/31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2023/10/31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2023/10/31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1" y="1408381"/>
            <a:ext cx="915589" cy="986030"/>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1672367"/>
            <a:ext cx="754522" cy="632199"/>
          </a:xfrm>
          <a:prstGeom prst="rect">
            <a:avLst/>
          </a:prstGeom>
        </p:spPr>
      </p:pic>
      <p:sp>
        <p:nvSpPr>
          <p:cNvPr id="8" name="矩形 7"/>
          <p:cNvSpPr/>
          <p:nvPr userDrawn="1"/>
        </p:nvSpPr>
        <p:spPr>
          <a:xfrm>
            <a:off x="0" y="2167765"/>
            <a:ext cx="9144000" cy="2975736"/>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7" y="990083"/>
            <a:ext cx="933009" cy="798927"/>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5" y="990083"/>
            <a:ext cx="425925" cy="106988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6" y="990083"/>
            <a:ext cx="759737" cy="946326"/>
          </a:xfrm>
          <a:prstGeom prst="rect">
            <a:avLst/>
          </a:prstGeom>
        </p:spPr>
      </p:pic>
      <p:grpSp>
        <p:nvGrpSpPr>
          <p:cNvPr id="12" name="组合 11"/>
          <p:cNvGrpSpPr/>
          <p:nvPr userDrawn="1"/>
        </p:nvGrpSpPr>
        <p:grpSpPr>
          <a:xfrm>
            <a:off x="3357090" y="1191785"/>
            <a:ext cx="585043" cy="90024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370703"/>
            <a:ext cx="628938" cy="1655806"/>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452132"/>
            <a:ext cx="9144000" cy="78444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1590001"/>
            <a:ext cx="1220336" cy="494720"/>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756029"/>
            <a:ext cx="361670" cy="833972"/>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6" y="1604762"/>
            <a:ext cx="732239" cy="296847"/>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7" y="1755410"/>
            <a:ext cx="785359" cy="298558"/>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8" y="910685"/>
            <a:ext cx="1800037" cy="14117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2023/10/31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4390331"/>
            <a:ext cx="685374" cy="586879"/>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4318901"/>
            <a:ext cx="579318" cy="721597"/>
          </a:xfrm>
          <a:prstGeom prst="rect">
            <a:avLst/>
          </a:prstGeom>
        </p:spPr>
      </p:pic>
      <p:grpSp>
        <p:nvGrpSpPr>
          <p:cNvPr id="7" name="组合 6"/>
          <p:cNvGrpSpPr/>
          <p:nvPr userDrawn="1"/>
        </p:nvGrpSpPr>
        <p:grpSpPr>
          <a:xfrm>
            <a:off x="-75289" y="3793277"/>
            <a:ext cx="683179" cy="1051248"/>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6" y="3913806"/>
            <a:ext cx="421161" cy="1235954"/>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4552666"/>
            <a:ext cx="9144000" cy="590834"/>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3" y="4679699"/>
            <a:ext cx="880787" cy="357068"/>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4" y="4027168"/>
            <a:ext cx="288913" cy="666202"/>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2" y="4768752"/>
            <a:ext cx="732239" cy="296847"/>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2023/10/31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2023/10/31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89D9DB-18FC-4DE1-B6E3-B7CBA7A93292}" type="datetimeFigureOut">
              <a:rPr lang="zh-CN" altLang="en-US" smtClean="0"/>
              <a:t>2023/10/31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78E6D4-FDCC-426F-B778-E8CF2BB26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18" Type="http://schemas.openxmlformats.org/officeDocument/2006/relationships/image" Target="../media/image33.png"/><Relationship Id="rId26" Type="http://schemas.openxmlformats.org/officeDocument/2006/relationships/image" Target="../media/image1.png"/><Relationship Id="rId3" Type="http://schemas.openxmlformats.org/officeDocument/2006/relationships/slideLayout" Target="../slideLayouts/slideLayout1.xml"/><Relationship Id="rId21" Type="http://schemas.openxmlformats.org/officeDocument/2006/relationships/image" Target="../media/image34.png"/><Relationship Id="rId7" Type="http://schemas.openxmlformats.org/officeDocument/2006/relationships/image" Target="../media/image25.png"/><Relationship Id="rId12" Type="http://schemas.openxmlformats.org/officeDocument/2006/relationships/image" Target="../media/image28.png"/><Relationship Id="rId17" Type="http://schemas.openxmlformats.org/officeDocument/2006/relationships/image" Target="../media/image32.png"/><Relationship Id="rId25"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image" Target="../media/image18.png"/><Relationship Id="rId29"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7.png"/><Relationship Id="rId24" Type="http://schemas.openxmlformats.org/officeDocument/2006/relationships/image" Target="../media/image11.png"/><Relationship Id="rId5" Type="http://schemas.openxmlformats.org/officeDocument/2006/relationships/image" Target="../media/image23.png"/><Relationship Id="rId15" Type="http://schemas.openxmlformats.org/officeDocument/2006/relationships/image" Target="../media/image30.png"/><Relationship Id="rId23" Type="http://schemas.openxmlformats.org/officeDocument/2006/relationships/image" Target="../media/image10.png"/><Relationship Id="rId28" Type="http://schemas.openxmlformats.org/officeDocument/2006/relationships/image" Target="../media/image13.png"/><Relationship Id="rId10" Type="http://schemas.openxmlformats.org/officeDocument/2006/relationships/image" Target="../media/image14.png"/><Relationship Id="rId19" Type="http://schemas.openxmlformats.org/officeDocument/2006/relationships/image" Target="../media/image17.png"/><Relationship Id="rId31" Type="http://schemas.openxmlformats.org/officeDocument/2006/relationships/image" Target="../media/image39.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29.png"/><Relationship Id="rId22" Type="http://schemas.openxmlformats.org/officeDocument/2006/relationships/image" Target="../media/image35.png"/><Relationship Id="rId27" Type="http://schemas.openxmlformats.org/officeDocument/2006/relationships/image" Target="../media/image12.png"/><Relationship Id="rId30" Type="http://schemas.openxmlformats.org/officeDocument/2006/relationships/image" Target="../media/image3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5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4.wdp"/><Relationship Id="rId5" Type="http://schemas.openxmlformats.org/officeDocument/2006/relationships/image" Target="../media/image58.png"/><Relationship Id="rId10" Type="http://schemas.microsoft.com/office/2007/relationships/hdphoto" Target="../media/hdphoto5.wdp"/><Relationship Id="rId4" Type="http://schemas.openxmlformats.org/officeDocument/2006/relationships/notesSlide" Target="../notesSlides/notesSlide17.xml"/><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9.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6.png"/><Relationship Id="rId11" Type="http://schemas.microsoft.com/office/2007/relationships/hdphoto" Target="../media/hdphoto3.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21"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6"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sp>
        <p:nvSpPr>
          <p:cNvPr id="43" name="文本框 42"/>
          <p:cNvSpPr txBox="1"/>
          <p:nvPr/>
        </p:nvSpPr>
        <p:spPr>
          <a:xfrm>
            <a:off x="2705891" y="1552761"/>
            <a:ext cx="3945223" cy="769441"/>
          </a:xfrm>
          <a:prstGeom prst="rect">
            <a:avLst/>
          </a:prstGeom>
          <a:noFill/>
        </p:spPr>
        <p:txBody>
          <a:bodyPr wrap="square" rtlCol="0">
            <a:spAutoFit/>
          </a:bodyPr>
          <a:lstStyle/>
          <a:p>
            <a:pPr algn="ctr"/>
            <a:endParaRPr lang="zh-CN" altLang="en-US" sz="4400" b="1" dirty="0">
              <a:pattFill prst="wdUpDiag">
                <a:fgClr>
                  <a:srgbClr val="FF9933"/>
                </a:fgClr>
                <a:bgClr>
                  <a:srgbClr val="FF6600"/>
                </a:bgClr>
              </a:pattFill>
              <a:cs typeface="+mn-ea"/>
              <a:sym typeface="+mn-lt"/>
            </a:endParaRPr>
          </a:p>
        </p:txBody>
      </p:sp>
      <p:pic>
        <p:nvPicPr>
          <p:cNvPr id="6" name="网络歌手-Knut Be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0001250" y="-1514475"/>
            <a:ext cx="609600" cy="609600"/>
          </a:xfrm>
          <a:prstGeom prst="rect">
            <a:avLst/>
          </a:prstGeom>
        </p:spPr>
      </p:pic>
      <p:sp>
        <p:nvSpPr>
          <p:cNvPr id="7" name="文本框 6"/>
          <p:cNvSpPr txBox="1"/>
          <p:nvPr/>
        </p:nvSpPr>
        <p:spPr>
          <a:xfrm>
            <a:off x="2155169" y="1837560"/>
            <a:ext cx="4981889" cy="954107"/>
          </a:xfrm>
          <a:prstGeom prst="rect">
            <a:avLst/>
          </a:prstGeom>
          <a:noFill/>
        </p:spPr>
        <p:txBody>
          <a:bodyPr wrap="square" rtlCol="0">
            <a:spAutoFit/>
          </a:bodyPr>
          <a:lstStyle/>
          <a:p>
            <a:pPr algn="ctr"/>
            <a:r>
              <a:rPr lang="en-US" altLang="zh-CN" sz="2800" b="1" smtClean="0">
                <a:latin typeface="Times New Roman" panose="02020603050405020304" pitchFamily="18" charset="0"/>
                <a:cs typeface="Times New Roman" panose="02020603050405020304" pitchFamily="18" charset="0"/>
              </a:rPr>
              <a:t>CHÀO MỪNG CÁC CON ĐẾN VỚI TIẾT TIẾNG VIỆT!</a:t>
            </a:r>
            <a:endParaRPr lang="zh-CN" alt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fade">
                                      <p:cBhvr>
                                        <p:cTn id="9" dur="500"/>
                                        <p:tgtEl>
                                          <p:spTgt spid="33"/>
                                        </p:tgtEl>
                                      </p:cBhvr>
                                    </p:animEffect>
                                  </p:childTnLst>
                                </p:cTn>
                              </p:par>
                              <p:par>
                                <p:cTn id="10" presetID="10"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par>
                                <p:cTn id="31" presetID="10"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2" presetClass="entr" presetSubtype="2"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2750" fill="hold"/>
                                        <p:tgtEl>
                                          <p:spTgt spid="51"/>
                                        </p:tgtEl>
                                        <p:attrNameLst>
                                          <p:attrName>ppt_x</p:attrName>
                                        </p:attrNameLst>
                                      </p:cBhvr>
                                      <p:tavLst>
                                        <p:tav tm="0">
                                          <p:val>
                                            <p:strVal val="1+#ppt_w/2"/>
                                          </p:val>
                                        </p:tav>
                                        <p:tav tm="100000">
                                          <p:val>
                                            <p:strVal val="#ppt_x"/>
                                          </p:val>
                                        </p:tav>
                                      </p:tavLst>
                                    </p:anim>
                                    <p:anim calcmode="lin" valueType="num">
                                      <p:cBhvr additive="base">
                                        <p:cTn id="40" dur="2750" fill="hold"/>
                                        <p:tgtEl>
                                          <p:spTgt spid="5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2750" fill="hold"/>
                                        <p:tgtEl>
                                          <p:spTgt spid="50"/>
                                        </p:tgtEl>
                                        <p:attrNameLst>
                                          <p:attrName>ppt_x</p:attrName>
                                        </p:attrNameLst>
                                      </p:cBhvr>
                                      <p:tavLst>
                                        <p:tav tm="0">
                                          <p:val>
                                            <p:strVal val="1+#ppt_w/2"/>
                                          </p:val>
                                        </p:tav>
                                        <p:tav tm="100000">
                                          <p:val>
                                            <p:strVal val="#ppt_x"/>
                                          </p:val>
                                        </p:tav>
                                      </p:tavLst>
                                    </p:anim>
                                    <p:anim calcmode="lin" valueType="num">
                                      <p:cBhvr additive="base">
                                        <p:cTn id="44" dur="2750" fill="hold"/>
                                        <p:tgtEl>
                                          <p:spTgt spid="5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2750" fill="hold"/>
                                        <p:tgtEl>
                                          <p:spTgt spid="46"/>
                                        </p:tgtEl>
                                        <p:attrNameLst>
                                          <p:attrName>ppt_x</p:attrName>
                                        </p:attrNameLst>
                                      </p:cBhvr>
                                      <p:tavLst>
                                        <p:tav tm="0">
                                          <p:val>
                                            <p:strVal val="0-#ppt_w/2"/>
                                          </p:val>
                                        </p:tav>
                                        <p:tav tm="100000">
                                          <p:val>
                                            <p:strVal val="#ppt_x"/>
                                          </p:val>
                                        </p:tav>
                                      </p:tavLst>
                                    </p:anim>
                                    <p:anim calcmode="lin" valueType="num">
                                      <p:cBhvr additive="base">
                                        <p:cTn id="48" dur="2750" fill="hold"/>
                                        <p:tgtEl>
                                          <p:spTgt spid="46"/>
                                        </p:tgtEl>
                                        <p:attrNameLst>
                                          <p:attrName>ppt_y</p:attrName>
                                        </p:attrNameLst>
                                      </p:cBhvr>
                                      <p:tavLst>
                                        <p:tav tm="0">
                                          <p:val>
                                            <p:strVal val="#ppt_y"/>
                                          </p:val>
                                        </p:tav>
                                        <p:tav tm="100000">
                                          <p:val>
                                            <p:strVal val="#ppt_y"/>
                                          </p:val>
                                        </p:tav>
                                      </p:tavLst>
                                    </p:anim>
                                  </p:childTnLst>
                                </p:cTn>
                              </p:par>
                              <p:par>
                                <p:cTn id="49" presetID="32" presetClass="emph" presetSubtype="0" fill="hold" nodeType="withEffect">
                                  <p:stCondLst>
                                    <p:cond delay="0"/>
                                  </p:stCondLst>
                                  <p:childTnLst>
                                    <p:animRot by="120000">
                                      <p:cBhvr>
                                        <p:cTn id="50" dur="350" fill="hold">
                                          <p:stCondLst>
                                            <p:cond delay="0"/>
                                          </p:stCondLst>
                                        </p:cTn>
                                        <p:tgtEl>
                                          <p:spTgt spid="51"/>
                                        </p:tgtEl>
                                        <p:attrNameLst>
                                          <p:attrName>r</p:attrName>
                                        </p:attrNameLst>
                                      </p:cBhvr>
                                    </p:animRot>
                                    <p:animRot by="-240000">
                                      <p:cBhvr>
                                        <p:cTn id="51" dur="700" fill="hold">
                                          <p:stCondLst>
                                            <p:cond delay="700"/>
                                          </p:stCondLst>
                                        </p:cTn>
                                        <p:tgtEl>
                                          <p:spTgt spid="51"/>
                                        </p:tgtEl>
                                        <p:attrNameLst>
                                          <p:attrName>r</p:attrName>
                                        </p:attrNameLst>
                                      </p:cBhvr>
                                    </p:animRot>
                                    <p:animRot by="240000">
                                      <p:cBhvr>
                                        <p:cTn id="52" dur="700" fill="hold">
                                          <p:stCondLst>
                                            <p:cond delay="1400"/>
                                          </p:stCondLst>
                                        </p:cTn>
                                        <p:tgtEl>
                                          <p:spTgt spid="51"/>
                                        </p:tgtEl>
                                        <p:attrNameLst>
                                          <p:attrName>r</p:attrName>
                                        </p:attrNameLst>
                                      </p:cBhvr>
                                    </p:animRot>
                                    <p:animRot by="-240000">
                                      <p:cBhvr>
                                        <p:cTn id="53" dur="700" fill="hold">
                                          <p:stCondLst>
                                            <p:cond delay="2100"/>
                                          </p:stCondLst>
                                        </p:cTn>
                                        <p:tgtEl>
                                          <p:spTgt spid="51"/>
                                        </p:tgtEl>
                                        <p:attrNameLst>
                                          <p:attrName>r</p:attrName>
                                        </p:attrNameLst>
                                      </p:cBhvr>
                                    </p:animRot>
                                    <p:animRot by="120000">
                                      <p:cBhvr>
                                        <p:cTn id="54" dur="700" fill="hold">
                                          <p:stCondLst>
                                            <p:cond delay="2800"/>
                                          </p:stCondLst>
                                        </p:cTn>
                                        <p:tgtEl>
                                          <p:spTgt spid="51"/>
                                        </p:tgtEl>
                                        <p:attrNameLst>
                                          <p:attrName>r</p:attrName>
                                        </p:attrNameLst>
                                      </p:cBhvr>
                                    </p:animRot>
                                  </p:childTnLst>
                                </p:cTn>
                              </p:par>
                              <p:par>
                                <p:cTn id="55" presetID="32" presetClass="emph" presetSubtype="0" fill="hold" nodeType="withEffect">
                                  <p:stCondLst>
                                    <p:cond delay="0"/>
                                  </p:stCondLst>
                                  <p:childTnLst>
                                    <p:animRot by="120000">
                                      <p:cBhvr>
                                        <p:cTn id="56" dur="350" fill="hold">
                                          <p:stCondLst>
                                            <p:cond delay="0"/>
                                          </p:stCondLst>
                                        </p:cTn>
                                        <p:tgtEl>
                                          <p:spTgt spid="50"/>
                                        </p:tgtEl>
                                        <p:attrNameLst>
                                          <p:attrName>r</p:attrName>
                                        </p:attrNameLst>
                                      </p:cBhvr>
                                    </p:animRot>
                                    <p:animRot by="-240000">
                                      <p:cBhvr>
                                        <p:cTn id="57" dur="700" fill="hold">
                                          <p:stCondLst>
                                            <p:cond delay="700"/>
                                          </p:stCondLst>
                                        </p:cTn>
                                        <p:tgtEl>
                                          <p:spTgt spid="50"/>
                                        </p:tgtEl>
                                        <p:attrNameLst>
                                          <p:attrName>r</p:attrName>
                                        </p:attrNameLst>
                                      </p:cBhvr>
                                    </p:animRot>
                                    <p:animRot by="240000">
                                      <p:cBhvr>
                                        <p:cTn id="58" dur="700" fill="hold">
                                          <p:stCondLst>
                                            <p:cond delay="1400"/>
                                          </p:stCondLst>
                                        </p:cTn>
                                        <p:tgtEl>
                                          <p:spTgt spid="50"/>
                                        </p:tgtEl>
                                        <p:attrNameLst>
                                          <p:attrName>r</p:attrName>
                                        </p:attrNameLst>
                                      </p:cBhvr>
                                    </p:animRot>
                                    <p:animRot by="-240000">
                                      <p:cBhvr>
                                        <p:cTn id="59" dur="700" fill="hold">
                                          <p:stCondLst>
                                            <p:cond delay="2100"/>
                                          </p:stCondLst>
                                        </p:cTn>
                                        <p:tgtEl>
                                          <p:spTgt spid="50"/>
                                        </p:tgtEl>
                                        <p:attrNameLst>
                                          <p:attrName>r</p:attrName>
                                        </p:attrNameLst>
                                      </p:cBhvr>
                                    </p:animRot>
                                    <p:animRot by="120000">
                                      <p:cBhvr>
                                        <p:cTn id="60" dur="700" fill="hold">
                                          <p:stCondLst>
                                            <p:cond delay="2800"/>
                                          </p:stCondLst>
                                        </p:cTn>
                                        <p:tgtEl>
                                          <p:spTgt spid="50"/>
                                        </p:tgtEl>
                                        <p:attrNameLst>
                                          <p:attrName>r</p:attrName>
                                        </p:attrNameLst>
                                      </p:cBhvr>
                                    </p:animRot>
                                  </p:childTnLst>
                                </p:cTn>
                              </p:par>
                              <p:par>
                                <p:cTn id="61" presetID="32" presetClass="emph" presetSubtype="0" fill="hold" nodeType="withEffect">
                                  <p:stCondLst>
                                    <p:cond delay="0"/>
                                  </p:stCondLst>
                                  <p:childTnLst>
                                    <p:animRot by="120000">
                                      <p:cBhvr>
                                        <p:cTn id="62" dur="350" fill="hold">
                                          <p:stCondLst>
                                            <p:cond delay="0"/>
                                          </p:stCondLst>
                                        </p:cTn>
                                        <p:tgtEl>
                                          <p:spTgt spid="46"/>
                                        </p:tgtEl>
                                        <p:attrNameLst>
                                          <p:attrName>r</p:attrName>
                                        </p:attrNameLst>
                                      </p:cBhvr>
                                    </p:animRot>
                                    <p:animRot by="-240000">
                                      <p:cBhvr>
                                        <p:cTn id="63" dur="700" fill="hold">
                                          <p:stCondLst>
                                            <p:cond delay="700"/>
                                          </p:stCondLst>
                                        </p:cTn>
                                        <p:tgtEl>
                                          <p:spTgt spid="46"/>
                                        </p:tgtEl>
                                        <p:attrNameLst>
                                          <p:attrName>r</p:attrName>
                                        </p:attrNameLst>
                                      </p:cBhvr>
                                    </p:animRot>
                                    <p:animRot by="240000">
                                      <p:cBhvr>
                                        <p:cTn id="64" dur="700" fill="hold">
                                          <p:stCondLst>
                                            <p:cond delay="1400"/>
                                          </p:stCondLst>
                                        </p:cTn>
                                        <p:tgtEl>
                                          <p:spTgt spid="46"/>
                                        </p:tgtEl>
                                        <p:attrNameLst>
                                          <p:attrName>r</p:attrName>
                                        </p:attrNameLst>
                                      </p:cBhvr>
                                    </p:animRot>
                                    <p:animRot by="-240000">
                                      <p:cBhvr>
                                        <p:cTn id="65" dur="700" fill="hold">
                                          <p:stCondLst>
                                            <p:cond delay="2100"/>
                                          </p:stCondLst>
                                        </p:cTn>
                                        <p:tgtEl>
                                          <p:spTgt spid="46"/>
                                        </p:tgtEl>
                                        <p:attrNameLst>
                                          <p:attrName>r</p:attrName>
                                        </p:attrNameLst>
                                      </p:cBhvr>
                                    </p:animRot>
                                    <p:animRot by="120000">
                                      <p:cBhvr>
                                        <p:cTn id="66" dur="700" fill="hold">
                                          <p:stCondLst>
                                            <p:cond delay="2800"/>
                                          </p:stCondLst>
                                        </p:cTn>
                                        <p:tgtEl>
                                          <p:spTgt spid="46"/>
                                        </p:tgtEl>
                                        <p:attrNameLst>
                                          <p:attrName>r</p:attrName>
                                        </p:attrNameLst>
                                      </p:cBhvr>
                                    </p:animRot>
                                  </p:childTnLst>
                                </p:cTn>
                              </p:par>
                              <p:par>
                                <p:cTn id="67" presetID="42" presetClass="entr" presetSubtype="0" fill="hold" nodeType="withEffect">
                                  <p:stCondLst>
                                    <p:cond delay="250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1000"/>
                                        <p:tgtEl>
                                          <p:spTgt spid="47"/>
                                        </p:tgtEl>
                                      </p:cBhvr>
                                    </p:animEffect>
                                    <p:anim calcmode="lin" valueType="num">
                                      <p:cBhvr>
                                        <p:cTn id="70" dur="1000" fill="hold"/>
                                        <p:tgtEl>
                                          <p:spTgt spid="47"/>
                                        </p:tgtEl>
                                        <p:attrNameLst>
                                          <p:attrName>ppt_x</p:attrName>
                                        </p:attrNameLst>
                                      </p:cBhvr>
                                      <p:tavLst>
                                        <p:tav tm="0">
                                          <p:val>
                                            <p:strVal val="#ppt_x"/>
                                          </p:val>
                                        </p:tav>
                                        <p:tav tm="100000">
                                          <p:val>
                                            <p:strVal val="#ppt_x"/>
                                          </p:val>
                                        </p:tav>
                                      </p:tavLst>
                                    </p:anim>
                                    <p:anim calcmode="lin" valueType="num">
                                      <p:cBhvr>
                                        <p:cTn id="71" dur="1000" fill="hold"/>
                                        <p:tgtEl>
                                          <p:spTgt spid="47"/>
                                        </p:tgtEl>
                                        <p:attrNameLst>
                                          <p:attrName>ppt_y</p:attrName>
                                        </p:attrNameLst>
                                      </p:cBhvr>
                                      <p:tavLst>
                                        <p:tav tm="0">
                                          <p:val>
                                            <p:strVal val="#ppt_y+.1"/>
                                          </p:val>
                                        </p:tav>
                                        <p:tav tm="100000">
                                          <p:val>
                                            <p:strVal val="#ppt_y"/>
                                          </p:val>
                                        </p:tav>
                                      </p:tavLst>
                                    </p:anim>
                                  </p:childTnLst>
                                </p:cTn>
                              </p:par>
                              <p:par>
                                <p:cTn id="72" presetID="10" presetClass="entr" presetSubtype="0" fill="hold" nodeType="withEffect">
                                  <p:stCondLst>
                                    <p:cond delay="250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par>
                                <p:cTn id="75" presetID="10" presetClass="entr" presetSubtype="0" fill="hold" nodeType="withEffect">
                                  <p:stCondLst>
                                    <p:cond delay="250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10" presetClass="entr" presetSubtype="0" fill="hold" nodeType="withEffect">
                                  <p:stCondLst>
                                    <p:cond delay="250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par>
                                <p:cTn id="81" presetID="2" presetClass="entr" presetSubtype="4"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additive="base">
                                        <p:cTn id="83" dur="2000" fill="hold"/>
                                        <p:tgtEl>
                                          <p:spTgt spid="52"/>
                                        </p:tgtEl>
                                        <p:attrNameLst>
                                          <p:attrName>ppt_x</p:attrName>
                                        </p:attrNameLst>
                                      </p:cBhvr>
                                      <p:tavLst>
                                        <p:tav tm="0">
                                          <p:val>
                                            <p:strVal val="#ppt_x"/>
                                          </p:val>
                                        </p:tav>
                                        <p:tav tm="100000">
                                          <p:val>
                                            <p:strVal val="#ppt_x"/>
                                          </p:val>
                                        </p:tav>
                                      </p:tavLst>
                                    </p:anim>
                                    <p:anim calcmode="lin" valueType="num">
                                      <p:cBhvr additive="base">
                                        <p:cTn id="84" dur="2000" fill="hold"/>
                                        <p:tgtEl>
                                          <p:spTgt spid="52"/>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2000" fill="hold"/>
                                        <p:tgtEl>
                                          <p:spTgt spid="23"/>
                                        </p:tgtEl>
                                        <p:attrNameLst>
                                          <p:attrName>ppt_x</p:attrName>
                                        </p:attrNameLst>
                                      </p:cBhvr>
                                      <p:tavLst>
                                        <p:tav tm="0">
                                          <p:val>
                                            <p:strVal val="#ppt_x"/>
                                          </p:val>
                                        </p:tav>
                                        <p:tav tm="100000">
                                          <p:val>
                                            <p:strVal val="#ppt_x"/>
                                          </p:val>
                                        </p:tav>
                                      </p:tavLst>
                                    </p:anim>
                                    <p:anim calcmode="lin" valueType="num">
                                      <p:cBhvr additive="base">
                                        <p:cTn id="88" dur="2000" fill="hold"/>
                                        <p:tgtEl>
                                          <p:spTgt spid="23"/>
                                        </p:tgtEl>
                                        <p:attrNameLst>
                                          <p:attrName>ppt_y</p:attrName>
                                        </p:attrNameLst>
                                      </p:cBhvr>
                                      <p:tavLst>
                                        <p:tav tm="0">
                                          <p:val>
                                            <p:strVal val="1+#ppt_h/2"/>
                                          </p:val>
                                        </p:tav>
                                        <p:tav tm="100000">
                                          <p:val>
                                            <p:strVal val="#ppt_y"/>
                                          </p:val>
                                        </p:tav>
                                      </p:tavLst>
                                    </p:anim>
                                  </p:childTnLst>
                                </p:cTn>
                              </p:par>
                              <p:par>
                                <p:cTn id="89" presetID="2" presetClass="entr" presetSubtype="3" fill="hold" nodeType="withEffect">
                                  <p:stCondLst>
                                    <p:cond delay="125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1500" fill="hold"/>
                                        <p:tgtEl>
                                          <p:spTgt spid="28"/>
                                        </p:tgtEl>
                                        <p:attrNameLst>
                                          <p:attrName>ppt_x</p:attrName>
                                        </p:attrNameLst>
                                      </p:cBhvr>
                                      <p:tavLst>
                                        <p:tav tm="0">
                                          <p:val>
                                            <p:strVal val="1+#ppt_w/2"/>
                                          </p:val>
                                        </p:tav>
                                        <p:tav tm="100000">
                                          <p:val>
                                            <p:strVal val="#ppt_x"/>
                                          </p:val>
                                        </p:tav>
                                      </p:tavLst>
                                    </p:anim>
                                    <p:anim calcmode="lin" valueType="num">
                                      <p:cBhvr additive="base">
                                        <p:cTn id="92" dur="1500" fill="hold"/>
                                        <p:tgtEl>
                                          <p:spTgt spid="28"/>
                                        </p:tgtEl>
                                        <p:attrNameLst>
                                          <p:attrName>ppt_y</p:attrName>
                                        </p:attrNameLst>
                                      </p:cBhvr>
                                      <p:tavLst>
                                        <p:tav tm="0">
                                          <p:val>
                                            <p:strVal val="0-#ppt_h/2"/>
                                          </p:val>
                                        </p:tav>
                                        <p:tav tm="100000">
                                          <p:val>
                                            <p:strVal val="#ppt_y"/>
                                          </p:val>
                                        </p:tav>
                                      </p:tavLst>
                                    </p:anim>
                                  </p:childTnLst>
                                </p:cTn>
                              </p:par>
                              <p:par>
                                <p:cTn id="93" presetID="32" presetClass="emph" presetSubtype="0" fill="hold" nodeType="withEffect">
                                  <p:stCondLst>
                                    <p:cond delay="1250"/>
                                  </p:stCondLst>
                                  <p:childTnLst>
                                    <p:animRot by="120000">
                                      <p:cBhvr>
                                        <p:cTn id="94" dur="150" fill="hold">
                                          <p:stCondLst>
                                            <p:cond delay="0"/>
                                          </p:stCondLst>
                                        </p:cTn>
                                        <p:tgtEl>
                                          <p:spTgt spid="28"/>
                                        </p:tgtEl>
                                        <p:attrNameLst>
                                          <p:attrName>r</p:attrName>
                                        </p:attrNameLst>
                                      </p:cBhvr>
                                    </p:animRot>
                                    <p:animRot by="-240000">
                                      <p:cBhvr>
                                        <p:cTn id="95" dur="300" fill="hold">
                                          <p:stCondLst>
                                            <p:cond delay="300"/>
                                          </p:stCondLst>
                                        </p:cTn>
                                        <p:tgtEl>
                                          <p:spTgt spid="28"/>
                                        </p:tgtEl>
                                        <p:attrNameLst>
                                          <p:attrName>r</p:attrName>
                                        </p:attrNameLst>
                                      </p:cBhvr>
                                    </p:animRot>
                                    <p:animRot by="240000">
                                      <p:cBhvr>
                                        <p:cTn id="96" dur="300" fill="hold">
                                          <p:stCondLst>
                                            <p:cond delay="600"/>
                                          </p:stCondLst>
                                        </p:cTn>
                                        <p:tgtEl>
                                          <p:spTgt spid="28"/>
                                        </p:tgtEl>
                                        <p:attrNameLst>
                                          <p:attrName>r</p:attrName>
                                        </p:attrNameLst>
                                      </p:cBhvr>
                                    </p:animRot>
                                    <p:animRot by="-240000">
                                      <p:cBhvr>
                                        <p:cTn id="97" dur="300" fill="hold">
                                          <p:stCondLst>
                                            <p:cond delay="900"/>
                                          </p:stCondLst>
                                        </p:cTn>
                                        <p:tgtEl>
                                          <p:spTgt spid="28"/>
                                        </p:tgtEl>
                                        <p:attrNameLst>
                                          <p:attrName>r</p:attrName>
                                        </p:attrNameLst>
                                      </p:cBhvr>
                                    </p:animRot>
                                    <p:animRot by="120000">
                                      <p:cBhvr>
                                        <p:cTn id="98" dur="300" fill="hold">
                                          <p:stCondLst>
                                            <p:cond delay="1200"/>
                                          </p:stCondLst>
                                        </p:cTn>
                                        <p:tgtEl>
                                          <p:spTgt spid="28"/>
                                        </p:tgtEl>
                                        <p:attrNameLst>
                                          <p:attrName>r</p:attrName>
                                        </p:attrNameLst>
                                      </p:cBhvr>
                                    </p:animRot>
                                  </p:childTnLst>
                                </p:cTn>
                              </p:par>
                              <p:par>
                                <p:cTn id="99" presetID="53" presetClass="entr" presetSubtype="16" fill="hold" nodeType="withEffect">
                                  <p:stCondLst>
                                    <p:cond delay="2750"/>
                                  </p:stCondLst>
                                  <p:childTnLst>
                                    <p:set>
                                      <p:cBhvr>
                                        <p:cTn id="100" dur="1" fill="hold">
                                          <p:stCondLst>
                                            <p:cond delay="0"/>
                                          </p:stCondLst>
                                        </p:cTn>
                                        <p:tgtEl>
                                          <p:spTgt spid="12"/>
                                        </p:tgtEl>
                                        <p:attrNameLst>
                                          <p:attrName>style.visibility</p:attrName>
                                        </p:attrNameLst>
                                      </p:cBhvr>
                                      <p:to>
                                        <p:strVal val="visible"/>
                                      </p:to>
                                    </p:set>
                                    <p:anim calcmode="lin" valueType="num">
                                      <p:cBhvr>
                                        <p:cTn id="101" dur="500" fill="hold"/>
                                        <p:tgtEl>
                                          <p:spTgt spid="12"/>
                                        </p:tgtEl>
                                        <p:attrNameLst>
                                          <p:attrName>ppt_w</p:attrName>
                                        </p:attrNameLst>
                                      </p:cBhvr>
                                      <p:tavLst>
                                        <p:tav tm="0">
                                          <p:val>
                                            <p:fltVal val="0"/>
                                          </p:val>
                                        </p:tav>
                                        <p:tav tm="100000">
                                          <p:val>
                                            <p:strVal val="#ppt_w"/>
                                          </p:val>
                                        </p:tav>
                                      </p:tavLst>
                                    </p:anim>
                                    <p:anim calcmode="lin" valueType="num">
                                      <p:cBhvr>
                                        <p:cTn id="102" dur="500" fill="hold"/>
                                        <p:tgtEl>
                                          <p:spTgt spid="12"/>
                                        </p:tgtEl>
                                        <p:attrNameLst>
                                          <p:attrName>ppt_h</p:attrName>
                                        </p:attrNameLst>
                                      </p:cBhvr>
                                      <p:tavLst>
                                        <p:tav tm="0">
                                          <p:val>
                                            <p:fltVal val="0"/>
                                          </p:val>
                                        </p:tav>
                                        <p:tav tm="100000">
                                          <p:val>
                                            <p:strVal val="#ppt_h"/>
                                          </p:val>
                                        </p:tav>
                                      </p:tavLst>
                                    </p:anim>
                                    <p:animEffect transition="in" filter="fade">
                                      <p:cBhvr>
                                        <p:cTn id="103" dur="500"/>
                                        <p:tgtEl>
                                          <p:spTgt spid="12"/>
                                        </p:tgtEl>
                                      </p:cBhvr>
                                    </p:animEffect>
                                  </p:childTnLst>
                                </p:cTn>
                              </p:par>
                              <p:par>
                                <p:cTn id="104" presetID="42" presetClass="entr" presetSubtype="0" fill="hold" nodeType="withEffect">
                                  <p:stCondLst>
                                    <p:cond delay="325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childTnLst>
                          </p:cTn>
                        </p:par>
                        <p:par>
                          <p:cTn id="109" fill="hold">
                            <p:stCondLst>
                              <p:cond delay="0"/>
                            </p:stCondLst>
                            <p:childTnLst>
                              <p:par>
                                <p:cTn id="110" presetID="22" presetClass="entr" presetSubtype="8" fill="hold" nodeType="after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wipe(left)">
                                      <p:cBhvr>
                                        <p:cTn id="112" dur="500"/>
                                        <p:tgtEl>
                                          <p:spTgt spid="32"/>
                                        </p:tgtEl>
                                      </p:cBhvr>
                                    </p:animEffect>
                                  </p:childTnLst>
                                </p:cTn>
                              </p:par>
                            </p:childTnLst>
                          </p:cTn>
                        </p:par>
                        <p:par>
                          <p:cTn id="113" fill="hold">
                            <p:stCondLst>
                              <p:cond delay="500"/>
                            </p:stCondLst>
                            <p:childTnLst>
                              <p:par>
                                <p:cTn id="114" presetID="53" presetClass="entr" presetSubtype="528" fill="hold" nodeType="afterEffect">
                                  <p:stCondLst>
                                    <p:cond delay="0"/>
                                  </p:stCondLst>
                                  <p:childTnLst>
                                    <p:set>
                                      <p:cBhvr>
                                        <p:cTn id="115" dur="1" fill="hold">
                                          <p:stCondLst>
                                            <p:cond delay="0"/>
                                          </p:stCondLst>
                                        </p:cTn>
                                        <p:tgtEl>
                                          <p:spTgt spid="44"/>
                                        </p:tgtEl>
                                        <p:attrNameLst>
                                          <p:attrName>style.visibility</p:attrName>
                                        </p:attrNameLst>
                                      </p:cBhvr>
                                      <p:to>
                                        <p:strVal val="visible"/>
                                      </p:to>
                                    </p:set>
                                    <p:anim calcmode="lin" valueType="num">
                                      <p:cBhvr>
                                        <p:cTn id="116" dur="750" fill="hold"/>
                                        <p:tgtEl>
                                          <p:spTgt spid="44"/>
                                        </p:tgtEl>
                                        <p:attrNameLst>
                                          <p:attrName>ppt_w</p:attrName>
                                        </p:attrNameLst>
                                      </p:cBhvr>
                                      <p:tavLst>
                                        <p:tav tm="0">
                                          <p:val>
                                            <p:fltVal val="0"/>
                                          </p:val>
                                        </p:tav>
                                        <p:tav tm="100000">
                                          <p:val>
                                            <p:strVal val="#ppt_w"/>
                                          </p:val>
                                        </p:tav>
                                      </p:tavLst>
                                    </p:anim>
                                    <p:anim calcmode="lin" valueType="num">
                                      <p:cBhvr>
                                        <p:cTn id="117" dur="750" fill="hold"/>
                                        <p:tgtEl>
                                          <p:spTgt spid="44"/>
                                        </p:tgtEl>
                                        <p:attrNameLst>
                                          <p:attrName>ppt_h</p:attrName>
                                        </p:attrNameLst>
                                      </p:cBhvr>
                                      <p:tavLst>
                                        <p:tav tm="0">
                                          <p:val>
                                            <p:fltVal val="0"/>
                                          </p:val>
                                        </p:tav>
                                        <p:tav tm="100000">
                                          <p:val>
                                            <p:strVal val="#ppt_h"/>
                                          </p:val>
                                        </p:tav>
                                      </p:tavLst>
                                    </p:anim>
                                    <p:animEffect transition="in" filter="fade">
                                      <p:cBhvr>
                                        <p:cTn id="118" dur="750"/>
                                        <p:tgtEl>
                                          <p:spTgt spid="44"/>
                                        </p:tgtEl>
                                      </p:cBhvr>
                                    </p:animEffect>
                                    <p:anim calcmode="lin" valueType="num">
                                      <p:cBhvr>
                                        <p:cTn id="119" dur="750" fill="hold"/>
                                        <p:tgtEl>
                                          <p:spTgt spid="44"/>
                                        </p:tgtEl>
                                        <p:attrNameLst>
                                          <p:attrName>ppt_x</p:attrName>
                                        </p:attrNameLst>
                                      </p:cBhvr>
                                      <p:tavLst>
                                        <p:tav tm="0">
                                          <p:val>
                                            <p:fltVal val="0.5"/>
                                          </p:val>
                                        </p:tav>
                                        <p:tav tm="100000">
                                          <p:val>
                                            <p:strVal val="#ppt_x"/>
                                          </p:val>
                                        </p:tav>
                                      </p:tavLst>
                                    </p:anim>
                                    <p:anim calcmode="lin" valueType="num">
                                      <p:cBhvr>
                                        <p:cTn id="120"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121"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74"/>
          <p:cNvSpPr txBox="1"/>
          <p:nvPr/>
        </p:nvSpPr>
        <p:spPr>
          <a:xfrm>
            <a:off x="3135748" y="51625"/>
            <a:ext cx="6299061" cy="400110"/>
          </a:xfrm>
          <a:prstGeom prst="rect">
            <a:avLst/>
          </a:prstGeom>
          <a:noFill/>
        </p:spPr>
        <p:txBody>
          <a:bodyPr wrap="square" rtlCol="0">
            <a:spAutoFit/>
          </a:bodyPr>
          <a:lstStyle/>
          <a:p>
            <a:r>
              <a:rPr lang="en-US" altLang="zh-CN" sz="2000" b="1" smtClean="0">
                <a:latin typeface="Times New Roman" panose="02020603050405020304" pitchFamily="18" charset="0"/>
                <a:cs typeface="Times New Roman" panose="02020603050405020304" pitchFamily="18" charset="0"/>
              </a:rPr>
              <a:t>Chữ A và những người bạn</a:t>
            </a:r>
            <a:endParaRPr lang="zh-CN" altLang="en-US" sz="2000" b="1" dirty="0">
              <a:latin typeface="Times New Roman" panose="02020603050405020304" pitchFamily="18" charset="0"/>
              <a:cs typeface="Times New Roman" panose="02020603050405020304" pitchFamily="18" charset="0"/>
            </a:endParaRPr>
          </a:p>
        </p:txBody>
      </p:sp>
      <p:sp>
        <p:nvSpPr>
          <p:cNvPr id="5" name="文本框 36"/>
          <p:cNvSpPr txBox="1"/>
          <p:nvPr/>
        </p:nvSpPr>
        <p:spPr>
          <a:xfrm>
            <a:off x="43542" y="340558"/>
            <a:ext cx="9013371" cy="4893647"/>
          </a:xfrm>
          <a:prstGeom prst="rect">
            <a:avLst/>
          </a:prstGeom>
          <a:noFill/>
        </p:spPr>
        <p:txBody>
          <a:bodyPr wrap="square" rtlCol="0">
            <a:spAutoFit/>
          </a:bodyPr>
          <a:lstStyle/>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a:t>
            </a:r>
            <a:r>
              <a:rPr lang="en-US" altLang="zh-CN" sz="2000">
                <a:latin typeface="Times New Roman" panose="02020603050405020304" pitchFamily="18" charset="0"/>
                <a:cs typeface="Times New Roman" panose="02020603050405020304" pitchFamily="18" charset="0"/>
              </a:rPr>
              <a:t>là chữ A. Từ lâu, tôi đã nổi tiếng. Hễ nhắc đến tên tôi, ai cũng biết. Khi vui sướng </a:t>
            </a:r>
            <a:r>
              <a:rPr lang="en-US" altLang="zh-CN" sz="2000" smtClean="0">
                <a:latin typeface="Times New Roman" panose="02020603050405020304" pitchFamily="18" charset="0"/>
                <a:cs typeface="Times New Roman" panose="02020603050405020304" pitchFamily="18" charset="0"/>
              </a:rPr>
              <a:t>quá, người ta thường reo lên tên tôi. Khi ngạc nhiên, sửng sốt, người ta cũng gọi tên tôi. </a:t>
            </a:r>
          </a:p>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đứng đầu bảng chữ cái tiếng Việt. Trong bảng chữ cái của nhiều nước, tôi cũng được người ta trân trọng xếp ở đầu hàng. Hằng năm, cứ đến ngày khai trường, rất nhiều trẻ em làm quen với tôi trước tiên.</a:t>
            </a:r>
          </a:p>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nói được với ai điều gì. Một cuốn sách chỉ toàn chữ A không thể là cuốn sách mà mọi người muốn đọc. Để có cuốn sách hay, tôi cần các bạn B, C, D, Đ, E,…</a:t>
            </a:r>
          </a:p>
          <a:p>
            <a:pPr marL="0" lvl="1" algn="just">
              <a:lnSpc>
                <a:spcPct val="120000"/>
              </a:lnSpc>
            </a:pPr>
            <a:r>
              <a:rPr lang="en-US" altLang="zh-CN" sz="2000" smtClean="0">
                <a:latin typeface="Times New Roman" panose="02020603050405020304" pitchFamily="18" charset="0"/>
                <a:cs typeface="Times New Roman" panose="02020603050405020304" pitchFamily="18" charset="0"/>
              </a:rPr>
              <a:t>     Chúng tôi luôn ở bên nhau và cần có nhau trên những trang sách.</a:t>
            </a:r>
          </a:p>
          <a:p>
            <a:pPr marL="0" lvl="1" algn="just">
              <a:lnSpc>
                <a:spcPct val="120000"/>
              </a:lnSpc>
            </a:pPr>
            <a:r>
              <a:rPr lang="en-US" altLang="zh-CN" sz="2000" smtClean="0">
                <a:latin typeface="Times New Roman" panose="02020603050405020304" pitchFamily="18" charset="0"/>
                <a:cs typeface="Times New Roman" panose="02020603050405020304" pitchFamily="18" charset="0"/>
              </a:rPr>
              <a:t>     Các bạn nhỏ hãy gặp chúng tôi hằng ngày nhé!</a:t>
            </a:r>
          </a:p>
          <a:p>
            <a:pPr marL="0" lvl="1" algn="r">
              <a:lnSpc>
                <a:spcPct val="120000"/>
              </a:lnSpc>
            </a:pPr>
            <a:r>
              <a:rPr lang="en-US" altLang="zh-CN" sz="2000" smtClean="0">
                <a:latin typeface="Times New Roman" panose="02020603050405020304" pitchFamily="18" charset="0"/>
                <a:cs typeface="Times New Roman" panose="02020603050405020304" pitchFamily="18" charset="0"/>
              </a:rPr>
              <a:t>(Theo Trần Hoài Dương)</a:t>
            </a:r>
            <a:endParaRPr lang="zh-CN" altLang="en-US" sz="2000" dirty="0">
              <a:latin typeface="Times New Roman" panose="02020603050405020304" pitchFamily="18" charset="0"/>
              <a:cs typeface="Times New Roman" panose="02020603050405020304" pitchFamily="18" charset="0"/>
            </a:endParaRPr>
          </a:p>
        </p:txBody>
      </p:sp>
      <p:sp>
        <p:nvSpPr>
          <p:cNvPr id="7" name="Oval 6"/>
          <p:cNvSpPr/>
          <p:nvPr/>
        </p:nvSpPr>
        <p:spPr>
          <a:xfrm>
            <a:off x="43542" y="371379"/>
            <a:ext cx="391886" cy="39009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1</a:t>
            </a:r>
            <a:endParaRPr lang="en-US" sz="2000" b="1">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43542" y="2577820"/>
            <a:ext cx="391886" cy="39009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2</a:t>
            </a:r>
          </a:p>
        </p:txBody>
      </p:sp>
      <p:cxnSp>
        <p:nvCxnSpPr>
          <p:cNvPr id="4" name="Straight Connector 3"/>
          <p:cNvCxnSpPr/>
          <p:nvPr/>
        </p:nvCxnSpPr>
        <p:spPr>
          <a:xfrm>
            <a:off x="3483429" y="703417"/>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599713" y="703417"/>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1598" y="1073532"/>
            <a:ext cx="6241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80626" y="1073532"/>
            <a:ext cx="9216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27198" y="2198389"/>
            <a:ext cx="10014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61198" y="4019932"/>
            <a:ext cx="13861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53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 xmlns:a16="http://schemas.microsoft.com/office/drawing/2014/main" id="{FF8E9899-C0C4-40F4-99F8-D0A51E4EE346}"/>
              </a:ext>
            </a:extLst>
          </p:cNvPr>
          <p:cNvSpPr/>
          <p:nvPr/>
        </p:nvSpPr>
        <p:spPr>
          <a:xfrm>
            <a:off x="1667329" y="1774659"/>
            <a:ext cx="2578100"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Times New Roman" panose="02020603050405020304" pitchFamily="18" charset="0"/>
                <a:cs typeface="Times New Roman" panose="02020603050405020304" pitchFamily="18" charset="0"/>
              </a:rPr>
              <a:t>n</a:t>
            </a:r>
            <a:r>
              <a:rPr lang="en-US" sz="3200" b="1" smtClean="0">
                <a:solidFill>
                  <a:prstClr val="black"/>
                </a:solidFill>
                <a:latin typeface="Times New Roman" panose="02020603050405020304" pitchFamily="18" charset="0"/>
                <a:cs typeface="Times New Roman" panose="02020603050405020304" pitchFamily="18" charset="0"/>
              </a:rPr>
              <a:t>ổi tiếng</a:t>
            </a:r>
            <a:endParaRPr lang="en-US" sz="3200" b="1">
              <a:latin typeface="Times New Roman" panose="02020603050405020304" pitchFamily="18" charset="0"/>
              <a:cs typeface="Times New Roman" panose="02020603050405020304" pitchFamily="18" charset="0"/>
            </a:endParaRPr>
          </a:p>
        </p:txBody>
      </p:sp>
      <p:sp>
        <p:nvSpPr>
          <p:cNvPr id="3" name="Rectangle: Rounded Corners 4">
            <a:extLst>
              <a:ext uri="{FF2B5EF4-FFF2-40B4-BE49-F238E27FC236}">
                <a16:creationId xmlns="" xmlns:a16="http://schemas.microsoft.com/office/drawing/2014/main" id="{D58F300D-7F10-4945-8AB3-A1FD5C144F6D}"/>
              </a:ext>
            </a:extLst>
          </p:cNvPr>
          <p:cNvSpPr/>
          <p:nvPr/>
        </p:nvSpPr>
        <p:spPr>
          <a:xfrm>
            <a:off x="513444" y="3175288"/>
            <a:ext cx="2578100"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Times New Roman" panose="02020603050405020304" pitchFamily="18" charset="0"/>
                <a:cs typeface="Times New Roman" panose="02020603050405020304" pitchFamily="18" charset="0"/>
              </a:rPr>
              <a:t>t</a:t>
            </a:r>
            <a:r>
              <a:rPr lang="en-US" sz="3200" b="1" smtClean="0">
                <a:solidFill>
                  <a:prstClr val="black"/>
                </a:solidFill>
                <a:latin typeface="Times New Roman" panose="02020603050405020304" pitchFamily="18" charset="0"/>
                <a:cs typeface="Times New Roman" panose="02020603050405020304" pitchFamily="18" charset="0"/>
              </a:rPr>
              <a:t>rân trọng</a:t>
            </a:r>
            <a:endParaRPr lang="en-US" sz="3200" b="1" dirty="0">
              <a:latin typeface="Times New Roman" panose="02020603050405020304" pitchFamily="18" charset="0"/>
              <a:cs typeface="Times New Roman" panose="02020603050405020304" pitchFamily="18" charset="0"/>
            </a:endParaRPr>
          </a:p>
        </p:txBody>
      </p:sp>
      <p:sp>
        <p:nvSpPr>
          <p:cNvPr id="4" name="Rectangle: Rounded Corners 5">
            <a:extLst>
              <a:ext uri="{FF2B5EF4-FFF2-40B4-BE49-F238E27FC236}">
                <a16:creationId xmlns="" xmlns:a16="http://schemas.microsoft.com/office/drawing/2014/main" id="{56FFB467-D605-4C8B-A58D-C1ECF828626F}"/>
              </a:ext>
            </a:extLst>
          </p:cNvPr>
          <p:cNvSpPr/>
          <p:nvPr/>
        </p:nvSpPr>
        <p:spPr>
          <a:xfrm>
            <a:off x="4971143" y="1760144"/>
            <a:ext cx="2578100"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Times New Roman" panose="02020603050405020304" pitchFamily="18" charset="0"/>
                <a:cs typeface="Times New Roman" panose="02020603050405020304" pitchFamily="18" charset="0"/>
              </a:rPr>
              <a:t>v</a:t>
            </a:r>
            <a:r>
              <a:rPr lang="en-US" sz="3200" b="1" smtClean="0">
                <a:solidFill>
                  <a:prstClr val="black"/>
                </a:solidFill>
                <a:latin typeface="Times New Roman" panose="02020603050405020304" pitchFamily="18" charset="0"/>
                <a:cs typeface="Times New Roman" panose="02020603050405020304" pitchFamily="18" charset="0"/>
              </a:rPr>
              <a:t>ui sướng</a:t>
            </a:r>
            <a:endParaRPr lang="en-US" sz="3200" b="1" dirty="0">
              <a:latin typeface="Times New Roman" panose="02020603050405020304" pitchFamily="18" charset="0"/>
              <a:cs typeface="Times New Roman" panose="02020603050405020304" pitchFamily="18" charset="0"/>
            </a:endParaRPr>
          </a:p>
        </p:txBody>
      </p:sp>
      <p:sp>
        <p:nvSpPr>
          <p:cNvPr id="7" name="Rectangle: Rounded Corners 8">
            <a:extLst>
              <a:ext uri="{FF2B5EF4-FFF2-40B4-BE49-F238E27FC236}">
                <a16:creationId xmlns="" xmlns:a16="http://schemas.microsoft.com/office/drawing/2014/main" id="{401D4486-448A-4BCB-B6E0-C42BA08760C6}"/>
              </a:ext>
            </a:extLst>
          </p:cNvPr>
          <p:cNvSpPr/>
          <p:nvPr/>
        </p:nvSpPr>
        <p:spPr>
          <a:xfrm>
            <a:off x="3432629" y="3175288"/>
            <a:ext cx="2578100"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Times New Roman" panose="02020603050405020304" pitchFamily="18" charset="0"/>
                <a:cs typeface="Times New Roman" panose="02020603050405020304" pitchFamily="18" charset="0"/>
              </a:rPr>
              <a:t>s</a:t>
            </a:r>
            <a:r>
              <a:rPr lang="en-US" sz="3200" b="1" smtClean="0">
                <a:solidFill>
                  <a:prstClr val="black"/>
                </a:solidFill>
                <a:latin typeface="Times New Roman" panose="02020603050405020304" pitchFamily="18" charset="0"/>
                <a:cs typeface="Times New Roman" panose="02020603050405020304" pitchFamily="18" charset="0"/>
              </a:rPr>
              <a:t>ửng sốt</a:t>
            </a:r>
            <a:endParaRPr lang="en-US" sz="3200" b="1" dirty="0">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 xmlns:a16="http://schemas.microsoft.com/office/drawing/2014/main" id="{8EDD67E3-A2C9-47D3-90DA-C4C9E3ACEFA6}"/>
              </a:ext>
            </a:extLst>
          </p:cNvPr>
          <p:cNvSpPr/>
          <p:nvPr/>
        </p:nvSpPr>
        <p:spPr>
          <a:xfrm>
            <a:off x="2175329" y="247030"/>
            <a:ext cx="5092700" cy="1041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Từ khó đọc:</a:t>
            </a:r>
            <a:endParaRPr lang="en-US" sz="1100" b="1">
              <a:latin typeface="Times New Roman" panose="02020603050405020304" pitchFamily="18" charset="0"/>
              <a:cs typeface="Times New Roman" panose="02020603050405020304" pitchFamily="18" charset="0"/>
            </a:endParaRPr>
          </a:p>
        </p:txBody>
      </p:sp>
      <p:sp>
        <p:nvSpPr>
          <p:cNvPr id="10" name="Rectangle: Rounded Corners 8">
            <a:extLst>
              <a:ext uri="{FF2B5EF4-FFF2-40B4-BE49-F238E27FC236}">
                <a16:creationId xmlns="" xmlns:a16="http://schemas.microsoft.com/office/drawing/2014/main" id="{401D4486-448A-4BCB-B6E0-C42BA08760C6}"/>
              </a:ext>
            </a:extLst>
          </p:cNvPr>
          <p:cNvSpPr/>
          <p:nvPr/>
        </p:nvSpPr>
        <p:spPr>
          <a:xfrm>
            <a:off x="6260193" y="3175288"/>
            <a:ext cx="2578100"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Times New Roman" panose="02020603050405020304" pitchFamily="18" charset="0"/>
                <a:cs typeface="Times New Roman" panose="02020603050405020304" pitchFamily="18" charset="0"/>
              </a:rPr>
              <a:t>B, C, D, Đ, E</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07246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74"/>
          <p:cNvSpPr txBox="1"/>
          <p:nvPr/>
        </p:nvSpPr>
        <p:spPr>
          <a:xfrm>
            <a:off x="2757852" y="264786"/>
            <a:ext cx="6299061" cy="461665"/>
          </a:xfrm>
          <a:prstGeom prst="rect">
            <a:avLst/>
          </a:prstGeom>
          <a:noFill/>
        </p:spPr>
        <p:txBody>
          <a:bodyPr wrap="square" rtlCol="0">
            <a:spAutoFit/>
          </a:bodyPr>
          <a:lstStyle/>
          <a:p>
            <a:r>
              <a:rPr lang="en-US" altLang="zh-CN" sz="2400" b="1" smtClean="0">
                <a:latin typeface="Times New Roman" panose="02020603050405020304" pitchFamily="18" charset="0"/>
                <a:cs typeface="Times New Roman" panose="02020603050405020304" pitchFamily="18" charset="0"/>
              </a:rPr>
              <a:t>Chữ A và những người bạn</a:t>
            </a:r>
            <a:endParaRPr lang="zh-CN" altLang="en-US" sz="2400" b="1" dirty="0">
              <a:latin typeface="Times New Roman" panose="02020603050405020304" pitchFamily="18" charset="0"/>
              <a:cs typeface="Times New Roman" panose="02020603050405020304" pitchFamily="18" charset="0"/>
            </a:endParaRPr>
          </a:p>
        </p:txBody>
      </p:sp>
      <p:sp>
        <p:nvSpPr>
          <p:cNvPr id="5" name="文本框 36"/>
          <p:cNvSpPr txBox="1"/>
          <p:nvPr/>
        </p:nvSpPr>
        <p:spPr>
          <a:xfrm>
            <a:off x="43542" y="697054"/>
            <a:ext cx="9013371" cy="2712859"/>
          </a:xfrm>
          <a:prstGeom prst="rect">
            <a:avLst/>
          </a:prstGeom>
          <a:noFill/>
        </p:spPr>
        <p:txBody>
          <a:bodyPr wrap="square" rtlCol="0">
            <a:spAutoFit/>
          </a:bodyPr>
          <a:lstStyle/>
          <a:p>
            <a:pPr marL="0" lvl="1" algn="just">
              <a:lnSpc>
                <a:spcPct val="120000"/>
              </a:lnSpc>
            </a:pPr>
            <a:r>
              <a:rPr lang="en-US" altLang="zh-CN" sz="2400">
                <a:latin typeface="Times New Roman" panose="02020603050405020304" pitchFamily="18" charset="0"/>
                <a:cs typeface="Times New Roman" panose="02020603050405020304" pitchFamily="18" charset="0"/>
              </a:rPr>
              <a:t> </a:t>
            </a:r>
            <a:r>
              <a:rPr lang="en-US" altLang="zh-CN" sz="2400" smtClean="0">
                <a:latin typeface="Times New Roman" panose="02020603050405020304" pitchFamily="18" charset="0"/>
                <a:cs typeface="Times New Roman" panose="02020603050405020304" pitchFamily="18" charset="0"/>
              </a:rPr>
              <a:t>    Tôi </a:t>
            </a:r>
            <a:r>
              <a:rPr lang="en-US" altLang="zh-CN" sz="2400">
                <a:latin typeface="Times New Roman" panose="02020603050405020304" pitchFamily="18" charset="0"/>
                <a:cs typeface="Times New Roman" panose="02020603050405020304" pitchFamily="18" charset="0"/>
              </a:rPr>
              <a:t>là chữ A. Từ lâu, tôi đã nổi tiếng. Hễ nhắc đến tên tôi, ai cũng biết. Khi vui sướng </a:t>
            </a:r>
            <a:r>
              <a:rPr lang="en-US" altLang="zh-CN" sz="2400" smtClean="0">
                <a:latin typeface="Times New Roman" panose="02020603050405020304" pitchFamily="18" charset="0"/>
                <a:cs typeface="Times New Roman" panose="02020603050405020304" pitchFamily="18" charset="0"/>
              </a:rPr>
              <a:t>quá, người ta thường reo lên tên tôi. Khi ngạc nhiên, sửng sốt, người ta cũng gọi tên tôi. </a:t>
            </a:r>
          </a:p>
          <a:p>
            <a:pPr marL="0" lvl="1" algn="just">
              <a:lnSpc>
                <a:spcPct val="120000"/>
              </a:lnSpc>
            </a:pPr>
            <a:r>
              <a:rPr lang="en-US" altLang="zh-CN" sz="2400">
                <a:latin typeface="Times New Roman" panose="02020603050405020304" pitchFamily="18" charset="0"/>
                <a:cs typeface="Times New Roman" panose="02020603050405020304" pitchFamily="18" charset="0"/>
              </a:rPr>
              <a:t> </a:t>
            </a:r>
            <a:r>
              <a:rPr lang="en-US" altLang="zh-CN" sz="2400" smtClean="0">
                <a:latin typeface="Times New Roman" panose="02020603050405020304" pitchFamily="18" charset="0"/>
                <a:cs typeface="Times New Roman" panose="02020603050405020304" pitchFamily="18" charset="0"/>
              </a:rPr>
              <a:t>    Tôi đứng đầu bảng chữ cái tiếng Việt. Trong bảng chữ cái của nhiều nước, tôi cũng được người ta trân trọng xếp ở đầu hàng. Hằng năm, cứ đến ngày khai trường, rất nhiều trẻ em làm quen với tôi trước tiên.</a:t>
            </a:r>
          </a:p>
        </p:txBody>
      </p:sp>
      <p:sp>
        <p:nvSpPr>
          <p:cNvPr id="7" name="Oval 6"/>
          <p:cNvSpPr/>
          <p:nvPr/>
        </p:nvSpPr>
        <p:spPr>
          <a:xfrm>
            <a:off x="72570" y="726082"/>
            <a:ext cx="391886" cy="39009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1</a:t>
            </a:r>
            <a:endParaRPr lang="en-US" sz="20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62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74"/>
          <p:cNvSpPr txBox="1"/>
          <p:nvPr/>
        </p:nvSpPr>
        <p:spPr>
          <a:xfrm>
            <a:off x="2757852" y="102205"/>
            <a:ext cx="6299061" cy="461665"/>
          </a:xfrm>
          <a:prstGeom prst="rect">
            <a:avLst/>
          </a:prstGeom>
          <a:noFill/>
        </p:spPr>
        <p:txBody>
          <a:bodyPr wrap="square" rtlCol="0">
            <a:spAutoFit/>
          </a:bodyPr>
          <a:lstStyle/>
          <a:p>
            <a:r>
              <a:rPr lang="en-US" altLang="zh-CN" sz="2400" b="1" smtClean="0">
                <a:latin typeface="Times New Roman" panose="02020603050405020304" pitchFamily="18" charset="0"/>
                <a:cs typeface="Times New Roman" panose="02020603050405020304" pitchFamily="18" charset="0"/>
              </a:rPr>
              <a:t>Chữ A và những người bạn</a:t>
            </a:r>
            <a:endParaRPr lang="zh-CN" altLang="en-US" sz="2400" b="1" dirty="0">
              <a:latin typeface="Times New Roman" panose="02020603050405020304" pitchFamily="18" charset="0"/>
              <a:cs typeface="Times New Roman" panose="02020603050405020304" pitchFamily="18" charset="0"/>
            </a:endParaRPr>
          </a:p>
        </p:txBody>
      </p:sp>
      <p:sp>
        <p:nvSpPr>
          <p:cNvPr id="5" name="文本框 36"/>
          <p:cNvSpPr txBox="1"/>
          <p:nvPr/>
        </p:nvSpPr>
        <p:spPr>
          <a:xfrm>
            <a:off x="43542" y="563870"/>
            <a:ext cx="9013371" cy="2712859"/>
          </a:xfrm>
          <a:prstGeom prst="rect">
            <a:avLst/>
          </a:prstGeom>
          <a:noFill/>
        </p:spPr>
        <p:txBody>
          <a:bodyPr wrap="square" rtlCol="0">
            <a:spAutoFit/>
          </a:bodyPr>
          <a:lstStyle/>
          <a:p>
            <a:pPr marL="0" lvl="1" algn="just">
              <a:lnSpc>
                <a:spcPct val="120000"/>
              </a:lnSpc>
            </a:pP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Tôi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luôn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mơ</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ước</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chỉ</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mình</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tôi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làm</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ra</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một</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cuốn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sách</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Nhưng</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rồi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tôi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nhận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ra</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rằng</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nếu</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chỉ</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một</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mình</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tôi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chẳng</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thể</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nói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được</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với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ai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điều</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gì</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Một</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cuốn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sách</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chỉ</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toàn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chữ</a:t>
            </a:r>
            <a:r>
              <a:rPr lang="en-US" altLang="zh-CN" sz="2400" dirty="0" smtClean="0">
                <a:latin typeface="Times New Roman" panose="02020603050405020304" pitchFamily="18" charset="0"/>
                <a:cs typeface="Times New Roman" panose="02020603050405020304" pitchFamily="18" charset="0"/>
              </a:rPr>
              <a:t> A </a:t>
            </a:r>
            <a:r>
              <a:rPr lang="en-US" altLang="zh-CN" sz="2400" dirty="0" err="1" smtClean="0">
                <a:latin typeface="Times New Roman" panose="02020603050405020304" pitchFamily="18" charset="0"/>
                <a:cs typeface="Times New Roman" panose="02020603050405020304" pitchFamily="18" charset="0"/>
              </a:rPr>
              <a:t>không</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thể</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là</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cuốn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sách</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mà</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mọi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người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muốn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đọc</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Để</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có</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cuốn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sách</a:t>
            </a:r>
            <a:r>
              <a:rPr lang="en-US" altLang="zh-CN" sz="2400" dirty="0" smtClean="0">
                <a:latin typeface="Times New Roman" panose="02020603050405020304" pitchFamily="18" charset="0"/>
                <a:cs typeface="Times New Roman" panose="02020603050405020304" pitchFamily="18" charset="0"/>
              </a:rPr>
              <a:t> hay, </a:t>
            </a:r>
            <a:r>
              <a:rPr lang="en-US" altLang="zh-CN" sz="2400" dirty="0" err="1" smtClean="0">
                <a:latin typeface="Times New Roman" panose="02020603050405020304" pitchFamily="18" charset="0"/>
                <a:cs typeface="Times New Roman" panose="02020603050405020304" pitchFamily="18" charset="0"/>
              </a:rPr>
              <a:t>tôi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cần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các</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bạn</a:t>
            </a:r>
            <a:r>
              <a:rPr lang="en-US" altLang="zh-CN" sz="2400" dirty="0" smtClean="0">
                <a:latin typeface="Times New Roman" panose="02020603050405020304" pitchFamily="18" charset="0"/>
                <a:cs typeface="Times New Roman" panose="02020603050405020304" pitchFamily="18" charset="0"/>
              </a:rPr>
              <a:t> B, C, D, Đ, E,…</a:t>
            </a:r>
          </a:p>
          <a:p>
            <a:pPr marL="0" lvl="1" algn="just">
              <a:lnSpc>
                <a:spcPct val="120000"/>
              </a:lnSpc>
            </a:pP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Chúng</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tôi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luôn</a:t>
            </a:r>
            <a:r>
              <a:rPr lang="en-US" altLang="zh-CN" sz="2400" dirty="0" smtClean="0">
                <a:latin typeface="Times New Roman" panose="02020603050405020304" pitchFamily="18" charset="0"/>
                <a:cs typeface="Times New Roman" panose="02020603050405020304" pitchFamily="18" charset="0"/>
              </a:rPr>
              <a:t> ở </a:t>
            </a:r>
            <a:r>
              <a:rPr lang="en-US" altLang="zh-CN" sz="2400" dirty="0" err="1" smtClean="0">
                <a:latin typeface="Times New Roman" panose="02020603050405020304" pitchFamily="18" charset="0"/>
                <a:cs typeface="Times New Roman" panose="02020603050405020304" pitchFamily="18" charset="0"/>
              </a:rPr>
              <a:t>bên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nhau</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và</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cần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có</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nhau</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trên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những</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trang</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sách</a:t>
            </a:r>
            <a:r>
              <a:rPr lang="en-US" altLang="zh-CN" sz="2400" dirty="0" smtClean="0">
                <a:latin typeface="Times New Roman" panose="02020603050405020304" pitchFamily="18" charset="0"/>
                <a:cs typeface="Times New Roman" panose="02020603050405020304" pitchFamily="18" charset="0"/>
              </a:rPr>
              <a:t>.</a:t>
            </a:r>
          </a:p>
          <a:p>
            <a:pPr marL="0" lvl="1" algn="just">
              <a:lnSpc>
                <a:spcPct val="120000"/>
              </a:lnSpc>
            </a:pP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Các</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bạn</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nhỏ</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hãy</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gặp</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chúng</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tôi</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hằng</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ngày</a:t>
            </a:r>
            <a:r>
              <a:rPr lang="en-US" altLang="zh-CN" sz="2400" dirty="0" smtClean="0">
                <a:latin typeface="Times New Roman" panose="02020603050405020304" pitchFamily="18" charset="0"/>
                <a:cs typeface="Times New Roman" panose="02020603050405020304" pitchFamily="18" charset="0"/>
              </a:rPr>
              <a:t> </a:t>
            </a:r>
            <a:r>
              <a:rPr lang="en-US" altLang="zh-CN" sz="2400" dirty="0" err="1" smtClean="0">
                <a:latin typeface="Times New Roman" panose="02020603050405020304" pitchFamily="18" charset="0"/>
                <a:cs typeface="Times New Roman" panose="02020603050405020304" pitchFamily="18" charset="0"/>
              </a:rPr>
              <a:t>nhé</a:t>
            </a:r>
            <a:r>
              <a:rPr lang="en-US" altLang="zh-CN" sz="2400" dirty="0" smtClean="0">
                <a:latin typeface="Times New Roman" panose="02020603050405020304" pitchFamily="18" charset="0"/>
                <a:cs typeface="Times New Roman" panose="02020603050405020304" pitchFamily="18" charset="0"/>
              </a:rPr>
              <a:t>!</a:t>
            </a:r>
          </a:p>
        </p:txBody>
      </p:sp>
      <p:sp>
        <p:nvSpPr>
          <p:cNvPr id="8" name="Oval 7"/>
          <p:cNvSpPr/>
          <p:nvPr/>
        </p:nvSpPr>
        <p:spPr>
          <a:xfrm>
            <a:off x="87084" y="652353"/>
            <a:ext cx="391886" cy="39009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2</a:t>
            </a:r>
          </a:p>
        </p:txBody>
      </p:sp>
      <p:cxnSp>
        <p:nvCxnSpPr>
          <p:cNvPr id="4" name="Straight Connector 3"/>
          <p:cNvCxnSpPr/>
          <p:nvPr/>
        </p:nvCxnSpPr>
        <p:spPr>
          <a:xfrm flipH="1">
            <a:off x="4020457" y="1455842"/>
            <a:ext cx="58057" cy="4644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795486" y="2300515"/>
            <a:ext cx="58057" cy="4644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574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82" y="2767435"/>
            <a:ext cx="1955347" cy="1747655"/>
          </a:xfrm>
          <a:prstGeom prst="rect">
            <a:avLst/>
          </a:prstGeom>
        </p:spPr>
      </p:pic>
      <p:sp>
        <p:nvSpPr>
          <p:cNvPr id="12" name="任意多边形 11"/>
          <p:cNvSpPr/>
          <p:nvPr/>
        </p:nvSpPr>
        <p:spPr>
          <a:xfrm>
            <a:off x="4118047" y="4035240"/>
            <a:ext cx="478441" cy="47985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a:extLst>
              <a:ext uri="{FF2B5EF4-FFF2-40B4-BE49-F238E27FC236}">
                <a16:creationId xmlns="" xmlns:a16="http://schemas.microsoft.com/office/drawing/2014/main" id="{83C8FAFC-C1D0-49BB-A45E-D744951A028F}"/>
              </a:ext>
            </a:extLst>
          </p:cNvPr>
          <p:cNvSpPr txBox="1"/>
          <p:nvPr/>
        </p:nvSpPr>
        <p:spPr>
          <a:xfrm>
            <a:off x="1822341" y="245364"/>
            <a:ext cx="5365827" cy="742511"/>
          </a:xfrm>
          <a:prstGeom prst="rect">
            <a:avLst/>
          </a:prstGeom>
          <a:noFill/>
        </p:spPr>
        <p:txBody>
          <a:bodyPr wrap="square" rtlCol="0">
            <a:spAutoFit/>
          </a:bodyPr>
          <a:lstStyle/>
          <a:p>
            <a:pPr algn="ctr">
              <a:lnSpc>
                <a:spcPct val="150000"/>
              </a:lnSpc>
            </a:pPr>
            <a:r>
              <a:rPr lang="vi-VN" sz="3200" b="1" dirty="0">
                <a:solidFill>
                  <a:srgbClr val="FF0000"/>
                </a:solidFill>
                <a:latin typeface="Times New Roman" panose="02020603050405020304" pitchFamily="18" charset="0"/>
                <a:cs typeface="Times New Roman" panose="02020603050405020304" pitchFamily="18" charset="0"/>
              </a:rPr>
              <a:t>Từ ngữ</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 xmlns:a16="http://schemas.microsoft.com/office/drawing/2014/main" id="{2A05FE84-F3FF-423B-ADA4-6F77209D652D}"/>
              </a:ext>
            </a:extLst>
          </p:cNvPr>
          <p:cNvSpPr/>
          <p:nvPr/>
        </p:nvSpPr>
        <p:spPr>
          <a:xfrm>
            <a:off x="1191406" y="1002023"/>
            <a:ext cx="5996762" cy="742511"/>
          </a:xfrm>
          <a:prstGeom prst="rect">
            <a:avLst/>
          </a:prstGeom>
        </p:spPr>
        <p:txBody>
          <a:bodyPr wrap="square">
            <a:spAutoFit/>
          </a:bodyPr>
          <a:lstStyle/>
          <a:p>
            <a:pPr algn="just">
              <a:lnSpc>
                <a:spcPct val="150000"/>
              </a:lnSpc>
            </a:pPr>
            <a:r>
              <a:rPr lang="vi-VN" sz="3200" b="1">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nổi tiếng</a:t>
            </a:r>
            <a:endParaRPr lang="vi-VN" sz="3200" b="1" dirty="0">
              <a:latin typeface="Times New Roman" panose="02020603050405020304" pitchFamily="18" charset="0"/>
              <a:cs typeface="Times New Roman" panose="02020603050405020304" pitchFamily="18" charset="0"/>
            </a:endParaRPr>
          </a:p>
        </p:txBody>
      </p:sp>
      <p:sp>
        <p:nvSpPr>
          <p:cNvPr id="34" name="Oval 33">
            <a:extLst>
              <a:ext uri="{FF2B5EF4-FFF2-40B4-BE49-F238E27FC236}">
                <a16:creationId xmlns="" xmlns:a16="http://schemas.microsoft.com/office/drawing/2014/main" id="{2C8AD751-7B5F-4219-A003-AE328012CD5C}"/>
              </a:ext>
            </a:extLst>
          </p:cNvPr>
          <p:cNvSpPr/>
          <p:nvPr/>
        </p:nvSpPr>
        <p:spPr>
          <a:xfrm>
            <a:off x="1313415" y="137327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 xmlns:a16="http://schemas.microsoft.com/office/drawing/2014/main" id="{3BCDD889-B037-48BC-924C-9A4CE9368C89}"/>
              </a:ext>
            </a:extLst>
          </p:cNvPr>
          <p:cNvSpPr txBox="1"/>
          <p:nvPr/>
        </p:nvSpPr>
        <p:spPr>
          <a:xfrm>
            <a:off x="3292849" y="1005676"/>
            <a:ext cx="4572957" cy="742511"/>
          </a:xfrm>
          <a:prstGeom prst="rect">
            <a:avLst/>
          </a:prstGeom>
          <a:noFill/>
        </p:spPr>
        <p:txBody>
          <a:bodyPr wrap="square" rtlCol="0">
            <a:spAutoFit/>
          </a:bodyPr>
          <a:lstStyle/>
          <a:p>
            <a:pPr>
              <a:lnSpc>
                <a:spcPct val="150000"/>
              </a:lnSpc>
            </a:pPr>
            <a:r>
              <a:rPr lang="vi-VN" sz="3200" smtClean="0">
                <a:solidFill>
                  <a:schemeClr val="accent6">
                    <a:lumMod val="50000"/>
                  </a:schemeClr>
                </a:solidFill>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có tiếng đồn xa, được </a:t>
            </a:r>
            <a:r>
              <a:rPr lang="vi-VN" sz="3200" smtClean="0">
                <a:latin typeface="Times New Roman" panose="02020603050405020304" pitchFamily="18" charset="0"/>
                <a:cs typeface="Times New Roman" panose="02020603050405020304" pitchFamily="18" charset="0"/>
              </a:rPr>
              <a:t>rất</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 xmlns:a16="http://schemas.microsoft.com/office/drawing/2014/main" id="{751247C1-6F34-FC4D-B310-4530610AC21F}"/>
              </a:ext>
            </a:extLst>
          </p:cNvPr>
          <p:cNvSpPr/>
          <p:nvPr/>
        </p:nvSpPr>
        <p:spPr>
          <a:xfrm>
            <a:off x="1683540" y="1716237"/>
            <a:ext cx="3147015" cy="954107"/>
          </a:xfrm>
          <a:prstGeom prst="rect">
            <a:avLst/>
          </a:prstGeom>
        </p:spPr>
        <p:txBody>
          <a:bodyPr wrap="none">
            <a:spAutoFit/>
          </a:bodyPr>
          <a:lstStyle/>
          <a:p>
            <a:r>
              <a:rPr lang="vi-VN" sz="2800">
                <a:latin typeface="Times New Roman" panose="02020603050405020304" pitchFamily="18" charset="0"/>
                <a:cs typeface="Times New Roman" panose="02020603050405020304" pitchFamily="18" charset="0"/>
              </a:rPr>
              <a:t>nhiều người biết đến</a:t>
            </a:r>
          </a:p>
          <a:p>
            <a:endParaRPr lang="x-none" sz="2800" dirty="0">
              <a:latin typeface="Times New Roman" panose="02020603050405020304" pitchFamily="18" charset="0"/>
              <a:cs typeface="Times New Roman" panose="02020603050405020304" pitchFamily="18" charset="0"/>
            </a:endParaRPr>
          </a:p>
        </p:txBody>
      </p:sp>
      <p:sp>
        <p:nvSpPr>
          <p:cNvPr id="46" name="Rounded Rectangle 45"/>
          <p:cNvSpPr/>
          <p:nvPr/>
        </p:nvSpPr>
        <p:spPr>
          <a:xfrm>
            <a:off x="6312310" y="4866968"/>
            <a:ext cx="1553496" cy="239810"/>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47" name="Cloud Callout 46"/>
          <p:cNvSpPr/>
          <p:nvPr/>
        </p:nvSpPr>
        <p:spPr>
          <a:xfrm>
            <a:off x="4861274" y="2124172"/>
            <a:ext cx="3884716" cy="2227332"/>
          </a:xfrm>
          <a:prstGeom prst="cloudCallout">
            <a:avLst>
              <a:gd name="adj1" fmla="val 35303"/>
              <a:gd name="adj2" fmla="val 6145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Nói một câu có từ </a:t>
            </a:r>
            <a:r>
              <a:rPr lang="en-US" sz="2800" b="1" i="1" smtClean="0">
                <a:solidFill>
                  <a:schemeClr val="tx1"/>
                </a:solidFill>
                <a:latin typeface="Times New Roman" panose="02020603050405020304" pitchFamily="18" charset="0"/>
                <a:cs typeface="Times New Roman" panose="02020603050405020304" pitchFamily="18" charset="0"/>
              </a:rPr>
              <a:t>nổi tiếng</a:t>
            </a:r>
            <a:r>
              <a:rPr lang="en-US" sz="2800" b="1" smtClean="0">
                <a:solidFill>
                  <a:schemeClr val="tx1"/>
                </a:solidFill>
                <a:latin typeface="Times New Roman" panose="02020603050405020304" pitchFamily="18" charset="0"/>
                <a:cs typeface="Times New Roman" panose="02020603050405020304" pitchFamily="18" charset="0"/>
              </a:rPr>
              <a:t>?</a:t>
            </a:r>
            <a:endParaRPr lang="en-US" sz="28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528" fill="hold" grpId="0"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16" presetClass="entr" presetSubtype="37"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outVertical)">
                                      <p:cBhvr>
                                        <p:cTn id="19" dur="500"/>
                                        <p:tgtEl>
                                          <p:spTgt spid="28"/>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p:bldP spid="29" grpId="0"/>
      <p:bldP spid="34" grpId="0" animBg="1"/>
      <p:bldP spid="36" grpId="0"/>
      <p:bldP spid="44" grpId="0"/>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74"/>
          <p:cNvSpPr txBox="1"/>
          <p:nvPr/>
        </p:nvSpPr>
        <p:spPr>
          <a:xfrm>
            <a:off x="2047176" y="87084"/>
            <a:ext cx="6299061" cy="400110"/>
          </a:xfrm>
          <a:prstGeom prst="rect">
            <a:avLst/>
          </a:prstGeom>
          <a:noFill/>
        </p:spPr>
        <p:txBody>
          <a:bodyPr wrap="square" rtlCol="0">
            <a:spAutoFit/>
          </a:bodyPr>
          <a:lstStyle/>
          <a:p>
            <a:r>
              <a:rPr lang="en-US" altLang="zh-CN" sz="2000" b="1" smtClean="0">
                <a:latin typeface="Times New Roman" panose="02020603050405020304" pitchFamily="18" charset="0"/>
                <a:cs typeface="Times New Roman" panose="02020603050405020304" pitchFamily="18" charset="0"/>
              </a:rPr>
              <a:t>Chữ A và những người bạn</a:t>
            </a:r>
            <a:endParaRPr lang="zh-CN" altLang="en-US" sz="2000" b="1" dirty="0">
              <a:latin typeface="Times New Roman" panose="02020603050405020304" pitchFamily="18" charset="0"/>
              <a:cs typeface="Times New Roman" panose="02020603050405020304" pitchFamily="18" charset="0"/>
            </a:endParaRPr>
          </a:p>
        </p:txBody>
      </p:sp>
      <p:sp>
        <p:nvSpPr>
          <p:cNvPr id="5" name="文本框 36"/>
          <p:cNvSpPr txBox="1"/>
          <p:nvPr/>
        </p:nvSpPr>
        <p:spPr>
          <a:xfrm>
            <a:off x="43543" y="427642"/>
            <a:ext cx="7489372" cy="4745915"/>
          </a:xfrm>
          <a:prstGeom prst="rect">
            <a:avLst/>
          </a:prstGeom>
          <a:noFill/>
        </p:spPr>
        <p:txBody>
          <a:bodyPr wrap="square" rtlCol="0">
            <a:spAutoFit/>
          </a:bodyPr>
          <a:lstStyle/>
          <a:p>
            <a:pPr marL="0" lvl="1" algn="just">
              <a:lnSpc>
                <a:spcPct val="120000"/>
              </a:lnSpc>
            </a:pPr>
            <a:r>
              <a:rPr lang="en-US" altLang="zh-CN" sz="1800">
                <a:latin typeface="Times New Roman" panose="02020603050405020304" pitchFamily="18" charset="0"/>
                <a:cs typeface="Times New Roman" panose="02020603050405020304" pitchFamily="18" charset="0"/>
              </a:rPr>
              <a:t> </a:t>
            </a:r>
            <a:r>
              <a:rPr lang="en-US" altLang="zh-CN" sz="1800" smtClean="0">
                <a:latin typeface="Times New Roman" panose="02020603050405020304" pitchFamily="18" charset="0"/>
                <a:cs typeface="Times New Roman" panose="02020603050405020304" pitchFamily="18" charset="0"/>
              </a:rPr>
              <a:t>    Tôi </a:t>
            </a:r>
            <a:r>
              <a:rPr lang="en-US" altLang="zh-CN" sz="1800">
                <a:latin typeface="Times New Roman" panose="02020603050405020304" pitchFamily="18" charset="0"/>
                <a:cs typeface="Times New Roman" panose="02020603050405020304" pitchFamily="18" charset="0"/>
              </a:rPr>
              <a:t>là chữ A. Từ lâu, tôi đã nổi tiếng. Hễ nhắc đến tên tôi, ai cũng biết. Khi vui sướng </a:t>
            </a:r>
            <a:r>
              <a:rPr lang="en-US" altLang="zh-CN" sz="1800" smtClean="0">
                <a:latin typeface="Times New Roman" panose="02020603050405020304" pitchFamily="18" charset="0"/>
                <a:cs typeface="Times New Roman" panose="02020603050405020304" pitchFamily="18" charset="0"/>
              </a:rPr>
              <a:t>quá, người ta thường reo lên tên tôi. Khi ngạc nhiên, sửng sốt, người ta cũng gọi tên tôi. </a:t>
            </a:r>
          </a:p>
          <a:p>
            <a:pPr marL="0" lvl="1" algn="just">
              <a:lnSpc>
                <a:spcPct val="120000"/>
              </a:lnSpc>
            </a:pPr>
            <a:r>
              <a:rPr lang="en-US" altLang="zh-CN" sz="1800">
                <a:latin typeface="Times New Roman" panose="02020603050405020304" pitchFamily="18" charset="0"/>
                <a:cs typeface="Times New Roman" panose="02020603050405020304" pitchFamily="18" charset="0"/>
              </a:rPr>
              <a:t> </a:t>
            </a:r>
            <a:r>
              <a:rPr lang="en-US" altLang="zh-CN" sz="1800" smtClean="0">
                <a:latin typeface="Times New Roman" panose="02020603050405020304" pitchFamily="18" charset="0"/>
                <a:cs typeface="Times New Roman" panose="02020603050405020304" pitchFamily="18" charset="0"/>
              </a:rPr>
              <a:t>    Tôi đứng đầu bảng chữ cái tiếng Việt. Trong bảng chữ cái của nhiều nước, tôi cũng được người ta trân trọng xếp ở đầu hàng. Hằng năm, cứ đến ngày khai trường, rất nhiều trẻ em làm quen với tôi trước tiên.</a:t>
            </a:r>
          </a:p>
          <a:p>
            <a:pPr marL="0" lvl="1" algn="just">
              <a:lnSpc>
                <a:spcPct val="120000"/>
              </a:lnSpc>
            </a:pPr>
            <a:r>
              <a:rPr lang="en-US" altLang="zh-CN" sz="1800">
                <a:latin typeface="Times New Roman" panose="02020603050405020304" pitchFamily="18" charset="0"/>
                <a:cs typeface="Times New Roman" panose="02020603050405020304" pitchFamily="18" charset="0"/>
              </a:rPr>
              <a:t> </a:t>
            </a:r>
            <a:r>
              <a:rPr lang="en-US" altLang="zh-CN" sz="1800" smtClean="0">
                <a:latin typeface="Times New Roman" panose="02020603050405020304" pitchFamily="18"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nói được với ai điều gì. Một cuốn sách chỉ toàn chữ A không thể là cuốn sách mà mọi người muốn đọc. Để có cuốn sách hay, tôi cần các bạn B, C, D, Đ, E,…</a:t>
            </a:r>
          </a:p>
          <a:p>
            <a:pPr marL="0" lvl="1" algn="just">
              <a:lnSpc>
                <a:spcPct val="120000"/>
              </a:lnSpc>
            </a:pPr>
            <a:r>
              <a:rPr lang="en-US" altLang="zh-CN" sz="1800" smtClean="0">
                <a:latin typeface="Times New Roman" panose="02020603050405020304" pitchFamily="18" charset="0"/>
                <a:cs typeface="Times New Roman" panose="02020603050405020304" pitchFamily="18" charset="0"/>
              </a:rPr>
              <a:t>     Chúng tôi luôn ở bên nhau và cần có nhau trên những trang sách.</a:t>
            </a:r>
          </a:p>
          <a:p>
            <a:pPr marL="0" lvl="1" algn="just">
              <a:lnSpc>
                <a:spcPct val="120000"/>
              </a:lnSpc>
            </a:pPr>
            <a:r>
              <a:rPr lang="en-US" altLang="zh-CN" sz="1800" smtClean="0">
                <a:latin typeface="Times New Roman" panose="02020603050405020304" pitchFamily="18" charset="0"/>
                <a:cs typeface="Times New Roman" panose="02020603050405020304" pitchFamily="18" charset="0"/>
              </a:rPr>
              <a:t>     Các bạn nhỏ hãy gặp chúng tôi hằng ngày nhé!</a:t>
            </a:r>
          </a:p>
          <a:p>
            <a:pPr marL="0" lvl="1" algn="r">
              <a:lnSpc>
                <a:spcPct val="120000"/>
              </a:lnSpc>
            </a:pPr>
            <a:r>
              <a:rPr lang="en-US" altLang="zh-CN" sz="1800" smtClean="0">
                <a:latin typeface="Times New Roman" panose="02020603050405020304" pitchFamily="18" charset="0"/>
                <a:cs typeface="Times New Roman" panose="02020603050405020304" pitchFamily="18" charset="0"/>
              </a:rPr>
              <a:t>(Theo Trần Hoài Dương)</a:t>
            </a:r>
            <a:endParaRPr lang="zh-CN" altLang="en-US" sz="1800" dirty="0">
              <a:latin typeface="Times New Roman" panose="02020603050405020304" pitchFamily="18" charset="0"/>
              <a:cs typeface="Times New Roman" panose="02020603050405020304" pitchFamily="18" charset="0"/>
            </a:endParaRPr>
          </a:p>
        </p:txBody>
      </p:sp>
      <p:sp>
        <p:nvSpPr>
          <p:cNvPr id="7" name="Oval 6"/>
          <p:cNvSpPr/>
          <p:nvPr/>
        </p:nvSpPr>
        <p:spPr>
          <a:xfrm>
            <a:off x="72570" y="458463"/>
            <a:ext cx="290286" cy="354335"/>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chemeClr val="tx1"/>
                </a:solidFill>
                <a:latin typeface="Times New Roman" panose="02020603050405020304" pitchFamily="18" charset="0"/>
                <a:cs typeface="Times New Roman" panose="02020603050405020304" pitchFamily="18" charset="0"/>
              </a:rPr>
              <a:t>1</a:t>
            </a:r>
            <a:endParaRPr lang="en-US" sz="1800" b="1">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43542" y="2461708"/>
            <a:ext cx="377372" cy="310523"/>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Times New Roman" panose="02020603050405020304" pitchFamily="18" charset="0"/>
                <a:cs typeface="Times New Roman" panose="02020603050405020304" pitchFamily="18" charset="0"/>
              </a:rPr>
              <a:t>2</a:t>
            </a:r>
          </a:p>
        </p:txBody>
      </p:sp>
      <p:sp>
        <p:nvSpPr>
          <p:cNvPr id="9" name="Rounded Rectangle 8"/>
          <p:cNvSpPr/>
          <p:nvPr/>
        </p:nvSpPr>
        <p:spPr>
          <a:xfrm>
            <a:off x="7532915" y="1245104"/>
            <a:ext cx="1356825" cy="1016000"/>
          </a:xfrm>
          <a:prstGeom prst="roundRect">
            <a:avLst/>
          </a:prstGeom>
          <a:solidFill>
            <a:schemeClr val="accent4">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chemeClr val="tx1"/>
                </a:solidFill>
                <a:latin typeface="Times New Roman" panose="02020603050405020304" pitchFamily="18" charset="0"/>
                <a:cs typeface="Times New Roman" panose="02020603050405020304" pitchFamily="18" charset="0"/>
              </a:rPr>
              <a:t>LUYỆN ĐỌC NHÓM</a:t>
            </a:r>
            <a:endParaRPr lang="en-US" sz="1800" b="1">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7532914" y="1245104"/>
            <a:ext cx="1356825" cy="1016000"/>
          </a:xfrm>
          <a:prstGeom prst="roundRect">
            <a:avLst/>
          </a:prstGeom>
          <a:solidFill>
            <a:schemeClr val="accent4">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chemeClr val="tx1"/>
                </a:solidFill>
                <a:latin typeface="Times New Roman" panose="02020603050405020304" pitchFamily="18" charset="0"/>
                <a:cs typeface="Times New Roman" panose="02020603050405020304" pitchFamily="18" charset="0"/>
              </a:rPr>
              <a:t>ĐỌC TOÀN BÀI</a:t>
            </a:r>
            <a:endParaRPr lang="en-US" sz="18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603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760" y="1364104"/>
            <a:ext cx="2781815" cy="2781815"/>
          </a:xfrm>
          <a:prstGeom prst="rect">
            <a:avLst/>
          </a:prstGeom>
        </p:spPr>
      </p:pic>
      <p:grpSp>
        <p:nvGrpSpPr>
          <p:cNvPr id="2" name="组合 1"/>
          <p:cNvGrpSpPr/>
          <p:nvPr/>
        </p:nvGrpSpPr>
        <p:grpSpPr>
          <a:xfrm>
            <a:off x="-42125" y="216982"/>
            <a:ext cx="5848885" cy="4359777"/>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5" name="文本框 74"/>
          <p:cNvSpPr txBox="1"/>
          <p:nvPr/>
        </p:nvSpPr>
        <p:spPr>
          <a:xfrm>
            <a:off x="1168213" y="1529696"/>
            <a:ext cx="3452810" cy="1077218"/>
          </a:xfrm>
          <a:prstGeom prst="rect">
            <a:avLst/>
          </a:prstGeom>
          <a:noFill/>
        </p:spPr>
        <p:txBody>
          <a:bodyPr wrap="square" rtlCol="0">
            <a:spAutoFit/>
          </a:bodyPr>
          <a:lstStyle/>
          <a:p>
            <a:pPr algn="ctr"/>
            <a:r>
              <a:rPr lang="zh-CN" altLang="en-US" sz="3200" b="1" smtClean="0">
                <a:solidFill>
                  <a:srgbClr val="FF0000"/>
                </a:solidFill>
                <a:latin typeface="Times New Roman" panose="02020603050405020304" pitchFamily="18" charset="0"/>
                <a:cs typeface="Times New Roman" panose="02020603050405020304" pitchFamily="18" charset="0"/>
              </a:rPr>
              <a:t>    </a:t>
            </a:r>
            <a:r>
              <a:rPr lang="en-US" altLang="zh-CN" sz="3200" b="1" smtClean="0">
                <a:solidFill>
                  <a:srgbClr val="FF0000"/>
                </a:solidFill>
                <a:latin typeface="Times New Roman" panose="02020603050405020304" pitchFamily="18" charset="0"/>
                <a:cs typeface="Times New Roman" panose="02020603050405020304" pitchFamily="18" charset="0"/>
              </a:rPr>
              <a:t>TIẾT 2: </a:t>
            </a:r>
          </a:p>
          <a:p>
            <a:pPr algn="ctr"/>
            <a:r>
              <a:rPr lang="en-US" altLang="zh-CN" sz="3200" b="1" smtClean="0">
                <a:solidFill>
                  <a:srgbClr val="FF0000"/>
                </a:solidFill>
                <a:latin typeface="Times New Roman" panose="02020603050405020304" pitchFamily="18" charset="0"/>
                <a:cs typeface="Times New Roman" panose="02020603050405020304" pitchFamily="18" charset="0"/>
              </a:rPr>
              <a:t>TÌM HIỂU BÀI</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366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wipe(left)">
                                      <p:cBhvr>
                                        <p:cTn id="13" dur="500"/>
                                        <p:tgtEl>
                                          <p:spTgt spid="75"/>
                                        </p:tgtEl>
                                      </p:cBhvr>
                                    </p:animEffect>
                                  </p:childTnLst>
                                </p:cTn>
                              </p:par>
                            </p:childTnLst>
                          </p:cTn>
                        </p:par>
                        <p:par>
                          <p:cTn id="14" fill="hold">
                            <p:stCondLst>
                              <p:cond delay="1000"/>
                            </p:stCondLst>
                            <p:childTnLst>
                              <p:par>
                                <p:cTn id="15" presetID="2" presetClass="entr" presetSubtype="2" decel="5330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additive="base">
                                        <p:cTn id="17" dur="750" fill="hold"/>
                                        <p:tgtEl>
                                          <p:spTgt spid="69"/>
                                        </p:tgtEl>
                                        <p:attrNameLst>
                                          <p:attrName>ppt_x</p:attrName>
                                        </p:attrNameLst>
                                      </p:cBhvr>
                                      <p:tavLst>
                                        <p:tav tm="0">
                                          <p:val>
                                            <p:strVal val="1+#ppt_w/2"/>
                                          </p:val>
                                        </p:tav>
                                        <p:tav tm="100000">
                                          <p:val>
                                            <p:strVal val="#ppt_x"/>
                                          </p:val>
                                        </p:tav>
                                      </p:tavLst>
                                    </p:anim>
                                    <p:anim calcmode="lin" valueType="num">
                                      <p:cBhvr additive="base">
                                        <p:cTn id="18" dur="75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62105" y="3118198"/>
            <a:ext cx="843008" cy="891942"/>
            <a:chOff x="498683" y="1321041"/>
            <a:chExt cx="1316164" cy="1209578"/>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683" y="1326405"/>
              <a:ext cx="1316164" cy="1204214"/>
            </a:xfrm>
            <a:prstGeom prst="rect">
              <a:avLst/>
            </a:prstGeom>
          </p:spPr>
        </p:pic>
        <p:sp>
          <p:nvSpPr>
            <p:cNvPr id="7" name="文本框 6"/>
            <p:cNvSpPr txBox="1"/>
            <p:nvPr/>
          </p:nvSpPr>
          <p:spPr>
            <a:xfrm>
              <a:off x="1156765" y="1321041"/>
              <a:ext cx="621177" cy="709548"/>
            </a:xfrm>
            <a:prstGeom prst="rect">
              <a:avLst/>
            </a:prstGeom>
            <a:noFill/>
          </p:spPr>
          <p:txBody>
            <a:bodyPr wrap="square" rtlCol="0">
              <a:spAutoFit/>
            </a:bodyPr>
            <a:lstStyle/>
            <a:p>
              <a:r>
                <a:rPr lang="en-US" altLang="zh-CN" sz="2800" dirty="0" smtClean="0">
                  <a:solidFill>
                    <a:srgbClr val="0969C9"/>
                  </a:solidFill>
                  <a:latin typeface="Showcard Gothic" panose="04020904020102020604" pitchFamily="82" charset="0"/>
                </a:rPr>
                <a:t>1</a:t>
              </a:r>
              <a:endParaRPr lang="zh-CN" altLang="en-US" sz="2800" dirty="0">
                <a:solidFill>
                  <a:srgbClr val="0969C9"/>
                </a:solidFill>
                <a:latin typeface="Showcard Gothic" panose="04020904020102020604" pitchFamily="82" charset="0"/>
              </a:endParaRPr>
            </a:p>
          </p:txBody>
        </p:sp>
      </p:grpSp>
      <p:sp>
        <p:nvSpPr>
          <p:cNvPr id="10" name="文本框 9"/>
          <p:cNvSpPr txBox="1"/>
          <p:nvPr/>
        </p:nvSpPr>
        <p:spPr>
          <a:xfrm>
            <a:off x="1156765" y="3210531"/>
            <a:ext cx="8204643" cy="430887"/>
          </a:xfrm>
          <a:prstGeom prst="rect">
            <a:avLst/>
          </a:prstGeom>
          <a:noFill/>
        </p:spPr>
        <p:txBody>
          <a:bodyPr wrap="square" rtlCol="0">
            <a:spAutoFit/>
          </a:bodyPr>
          <a:lstStyle/>
          <a:p>
            <a:r>
              <a:rPr lang="en-US" altLang="zh-CN" sz="2200" b="1" smtClean="0">
                <a:latin typeface="Times New Roman" panose="02020603050405020304" pitchFamily="18" charset="0"/>
                <a:cs typeface="Times New Roman" panose="02020603050405020304" pitchFamily="18" charset="0"/>
              </a:rPr>
              <a:t> Trong bảng chữ cái tiếng Việt, chữ A đứng ở vị trí nào?</a:t>
            </a:r>
            <a:endParaRPr lang="zh-CN" altLang="en-US" sz="2200" b="1" dirty="0">
              <a:latin typeface="Times New Roman" panose="02020603050405020304" pitchFamily="18" charset="0"/>
              <a:cs typeface="Times New Roman" panose="02020603050405020304" pitchFamily="18" charset="0"/>
            </a:endParaRPr>
          </a:p>
        </p:txBody>
      </p:sp>
      <p:sp>
        <p:nvSpPr>
          <p:cNvPr id="16" name="文本框 74"/>
          <p:cNvSpPr txBox="1"/>
          <p:nvPr/>
        </p:nvSpPr>
        <p:spPr>
          <a:xfrm>
            <a:off x="2844939" y="178242"/>
            <a:ext cx="6299061" cy="400110"/>
          </a:xfrm>
          <a:prstGeom prst="rect">
            <a:avLst/>
          </a:prstGeom>
          <a:noFill/>
        </p:spPr>
        <p:txBody>
          <a:bodyPr wrap="square" rtlCol="0">
            <a:spAutoFit/>
          </a:bodyPr>
          <a:lstStyle/>
          <a:p>
            <a:r>
              <a:rPr lang="en-US" altLang="zh-CN" sz="2000" b="1" smtClean="0">
                <a:latin typeface="Times New Roman" panose="02020603050405020304" pitchFamily="18" charset="0"/>
                <a:cs typeface="Times New Roman" panose="02020603050405020304" pitchFamily="18" charset="0"/>
              </a:rPr>
              <a:t>Chữ A và những người bạn</a:t>
            </a:r>
            <a:endParaRPr lang="zh-CN" altLang="en-US" sz="2000" b="1" dirty="0">
              <a:latin typeface="Times New Roman" panose="02020603050405020304" pitchFamily="18" charset="0"/>
              <a:cs typeface="Times New Roman" panose="02020603050405020304" pitchFamily="18" charset="0"/>
            </a:endParaRPr>
          </a:p>
        </p:txBody>
      </p:sp>
      <p:sp>
        <p:nvSpPr>
          <p:cNvPr id="17" name="文本框 36"/>
          <p:cNvSpPr txBox="1"/>
          <p:nvPr/>
        </p:nvSpPr>
        <p:spPr>
          <a:xfrm>
            <a:off x="302740" y="651711"/>
            <a:ext cx="8499737" cy="2308324"/>
          </a:xfrm>
          <a:prstGeom prst="rect">
            <a:avLst/>
          </a:prstGeom>
          <a:noFill/>
          <a:ln>
            <a:solidFill>
              <a:srgbClr val="0070C0"/>
            </a:solidFill>
            <a:prstDash val="dash"/>
          </a:ln>
        </p:spPr>
        <p:txBody>
          <a:bodyPr wrap="square" rtlCol="0">
            <a:spAutoFit/>
          </a:bodyPr>
          <a:lstStyle/>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a:t>
            </a:r>
            <a:r>
              <a:rPr lang="en-US" altLang="zh-CN" sz="2000">
                <a:latin typeface="Times New Roman" panose="02020603050405020304" pitchFamily="18" charset="0"/>
                <a:cs typeface="Times New Roman" panose="02020603050405020304" pitchFamily="18" charset="0"/>
              </a:rPr>
              <a:t>là chữ A. Từ lâu, tôi đã nổi tiếng. Hễ nhắc đến tên tôi, ai cũng biết. Khi vui sướng </a:t>
            </a:r>
            <a:r>
              <a:rPr lang="en-US" altLang="zh-CN" sz="2000" smtClean="0">
                <a:latin typeface="Times New Roman" panose="02020603050405020304" pitchFamily="18" charset="0"/>
                <a:cs typeface="Times New Roman" panose="02020603050405020304" pitchFamily="18" charset="0"/>
              </a:rPr>
              <a:t>quá, người ta thường reo lên tên tôi. Khi ngạc nhiên, sửng sốt, người ta cũng gọi tên tôi. </a:t>
            </a:r>
          </a:p>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đứng đầu bảng chữ cái tiếng Việt. Trong bảng chữ cái của nhiều nước, tôi cũng được người ta trân trọng xếp ở đầu hàng. Hằng năm, cứ đến ngày khai trường, rất nhiều trẻ em làm quen với tôi trước tiên.</a:t>
            </a:r>
          </a:p>
        </p:txBody>
      </p:sp>
      <p:sp>
        <p:nvSpPr>
          <p:cNvPr id="18" name="Oval 17"/>
          <p:cNvSpPr/>
          <p:nvPr/>
        </p:nvSpPr>
        <p:spPr>
          <a:xfrm>
            <a:off x="291723" y="673745"/>
            <a:ext cx="391886" cy="39009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smtClean="0">
                <a:solidFill>
                  <a:schemeClr val="tx1"/>
                </a:solidFill>
                <a:latin typeface="Times New Roman" panose="02020603050405020304" pitchFamily="18" charset="0"/>
                <a:cs typeface="Times New Roman" panose="02020603050405020304" pitchFamily="18" charset="0"/>
              </a:rPr>
              <a:t>1</a:t>
            </a:r>
            <a:endParaRPr lang="en-US" sz="1800" b="1">
              <a:solidFill>
                <a:schemeClr val="tx1"/>
              </a:solidFill>
              <a:latin typeface="Times New Roman" panose="02020603050405020304" pitchFamily="18" charset="0"/>
              <a:cs typeface="Times New Roman" panose="02020603050405020304" pitchFamily="18" charset="0"/>
            </a:endParaRPr>
          </a:p>
        </p:txBody>
      </p:sp>
      <p:sp>
        <p:nvSpPr>
          <p:cNvPr id="19" name="文本框 9"/>
          <p:cNvSpPr txBox="1"/>
          <p:nvPr/>
        </p:nvSpPr>
        <p:spPr>
          <a:xfrm>
            <a:off x="1156765" y="3676470"/>
            <a:ext cx="8204643" cy="430887"/>
          </a:xfrm>
          <a:prstGeom prst="rect">
            <a:avLst/>
          </a:prstGeom>
          <a:noFill/>
        </p:spPr>
        <p:txBody>
          <a:bodyPr wrap="square" rtlCol="0">
            <a:spAutoFit/>
          </a:bodyPr>
          <a:lstStyle/>
          <a:p>
            <a:r>
              <a:rPr lang="en-US" altLang="zh-CN" sz="2200" b="1" smtClean="0">
                <a:solidFill>
                  <a:srgbClr val="FF0000"/>
                </a:solidFill>
                <a:latin typeface="Times New Roman" panose="02020603050405020304" pitchFamily="18" charset="0"/>
                <a:cs typeface="Times New Roman" panose="02020603050405020304" pitchFamily="18" charset="0"/>
              </a:rPr>
              <a:t> Trong bảng chữ cái tiếng Việt, chữ A đứng đầu.</a:t>
            </a:r>
            <a:endParaRPr lang="zh-CN" altLang="en-US" sz="2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6*min(max(#ppt_w*#ppt_h,.3),1)-7.4)/-.7*#ppt_w"/>
                                          </p:val>
                                        </p:tav>
                                        <p:tav tm="100000">
                                          <p:val>
                                            <p:strVal val="#ppt_w"/>
                                          </p:val>
                                        </p:tav>
                                      </p:tavLst>
                                    </p:anim>
                                    <p:anim calcmode="lin" valueType="num">
                                      <p:cBhvr>
                                        <p:cTn id="8" dur="500" fill="hold"/>
                                        <p:tgtEl>
                                          <p:spTgt spid="13"/>
                                        </p:tgtEl>
                                        <p:attrNameLst>
                                          <p:attrName>ppt_h</p:attrName>
                                        </p:attrNameLst>
                                      </p:cBhvr>
                                      <p:tavLst>
                                        <p:tav tm="0">
                                          <p:val>
                                            <p:strVal val="(6*min(max(#ppt_w*#ppt_h,.3),1)-7.4)/-.7*#ppt_h"/>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74"/>
          <p:cNvSpPr txBox="1"/>
          <p:nvPr/>
        </p:nvSpPr>
        <p:spPr>
          <a:xfrm>
            <a:off x="2757852" y="102205"/>
            <a:ext cx="6299061" cy="400110"/>
          </a:xfrm>
          <a:prstGeom prst="rect">
            <a:avLst/>
          </a:prstGeom>
          <a:noFill/>
        </p:spPr>
        <p:txBody>
          <a:bodyPr wrap="square" rtlCol="0">
            <a:spAutoFit/>
          </a:bodyPr>
          <a:lstStyle/>
          <a:p>
            <a:r>
              <a:rPr lang="en-US" altLang="zh-CN" sz="2000" b="1" smtClean="0">
                <a:latin typeface="Times New Roman" panose="02020603050405020304" pitchFamily="18" charset="0"/>
                <a:cs typeface="Times New Roman" panose="02020603050405020304" pitchFamily="18" charset="0"/>
              </a:rPr>
              <a:t>Chữ A và những người bạn</a:t>
            </a:r>
            <a:endParaRPr lang="zh-CN" altLang="en-US" sz="2000" b="1" dirty="0">
              <a:latin typeface="Times New Roman" panose="02020603050405020304" pitchFamily="18" charset="0"/>
              <a:cs typeface="Times New Roman" panose="02020603050405020304" pitchFamily="18" charset="0"/>
            </a:endParaRPr>
          </a:p>
        </p:txBody>
      </p:sp>
      <p:sp>
        <p:nvSpPr>
          <p:cNvPr id="3" name="文本框 36"/>
          <p:cNvSpPr txBox="1"/>
          <p:nvPr/>
        </p:nvSpPr>
        <p:spPr>
          <a:xfrm>
            <a:off x="130629" y="502315"/>
            <a:ext cx="8627781" cy="2677656"/>
          </a:xfrm>
          <a:prstGeom prst="rect">
            <a:avLst/>
          </a:prstGeom>
          <a:noFill/>
          <a:ln>
            <a:solidFill>
              <a:srgbClr val="0070C0"/>
            </a:solidFill>
            <a:prstDash val="dash"/>
          </a:ln>
        </p:spPr>
        <p:txBody>
          <a:bodyPr wrap="square" rtlCol="0">
            <a:spAutoFit/>
          </a:bodyPr>
          <a:lstStyle/>
          <a:p>
            <a:pPr marL="0" lvl="1" algn="just">
              <a:lnSpc>
                <a:spcPct val="120000"/>
              </a:lnSpc>
            </a:pPr>
            <a:r>
              <a:rPr lang="en-US" altLang="zh-CN" sz="2000" smtClean="0">
                <a:latin typeface="Times New Roman" panose="02020603050405020304" pitchFamily="18"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nói được với ai điều gì. Một cuốn sách chỉ toàn chữ A không thể là cuốn sách mà mọi người muốn đọc. Để có cuốn sách hay, tôi cần các bạn B, C, D, Đ, E,…</a:t>
            </a:r>
          </a:p>
          <a:p>
            <a:pPr marL="0" lvl="1" algn="just">
              <a:lnSpc>
                <a:spcPct val="120000"/>
              </a:lnSpc>
            </a:pPr>
            <a:r>
              <a:rPr lang="en-US" altLang="zh-CN" sz="2000" smtClean="0">
                <a:latin typeface="Times New Roman" panose="02020603050405020304" pitchFamily="18" charset="0"/>
                <a:cs typeface="Times New Roman" panose="02020603050405020304" pitchFamily="18" charset="0"/>
              </a:rPr>
              <a:t>     Chúng tôi luôn ở bên nhau và cần có nhau trên những trang sách.</a:t>
            </a:r>
          </a:p>
          <a:p>
            <a:pPr marL="0" lvl="1" algn="just">
              <a:lnSpc>
                <a:spcPct val="120000"/>
              </a:lnSpc>
            </a:pPr>
            <a:r>
              <a:rPr lang="en-US" altLang="zh-CN" sz="2000" smtClean="0">
                <a:latin typeface="Times New Roman" panose="02020603050405020304" pitchFamily="18" charset="0"/>
                <a:cs typeface="Times New Roman" panose="02020603050405020304" pitchFamily="18" charset="0"/>
              </a:rPr>
              <a:t>     Các bạn nhỏ hãy gặp chúng tôi hằng ngày nhé!</a:t>
            </a:r>
          </a:p>
        </p:txBody>
      </p:sp>
      <p:sp>
        <p:nvSpPr>
          <p:cNvPr id="4" name="Oval 3"/>
          <p:cNvSpPr/>
          <p:nvPr/>
        </p:nvSpPr>
        <p:spPr>
          <a:xfrm>
            <a:off x="179941" y="502315"/>
            <a:ext cx="391886" cy="39009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2</a:t>
            </a:r>
          </a:p>
        </p:txBody>
      </p:sp>
      <p:grpSp>
        <p:nvGrpSpPr>
          <p:cNvPr id="5" name="组合 13"/>
          <p:cNvGrpSpPr/>
          <p:nvPr/>
        </p:nvGrpSpPr>
        <p:grpSpPr>
          <a:xfrm>
            <a:off x="615428" y="3072560"/>
            <a:ext cx="765908" cy="856107"/>
            <a:chOff x="2274747" y="2295403"/>
            <a:chExt cx="1178858" cy="1194487"/>
          </a:xfrm>
        </p:grpSpPr>
        <p:pic>
          <p:nvPicPr>
            <p:cNvPr id="6"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4747" y="2295403"/>
              <a:ext cx="1178858" cy="1194487"/>
            </a:xfrm>
            <a:prstGeom prst="rect">
              <a:avLst/>
            </a:prstGeom>
          </p:spPr>
        </p:pic>
        <p:sp>
          <p:nvSpPr>
            <p:cNvPr id="7" name="文本框 7"/>
            <p:cNvSpPr txBox="1"/>
            <p:nvPr/>
          </p:nvSpPr>
          <p:spPr>
            <a:xfrm>
              <a:off x="2774881" y="2459047"/>
              <a:ext cx="609912" cy="901796"/>
            </a:xfrm>
            <a:prstGeom prst="rect">
              <a:avLst/>
            </a:prstGeom>
            <a:noFill/>
          </p:spPr>
          <p:txBody>
            <a:bodyPr wrap="none" rtlCol="0">
              <a:spAutoFit/>
            </a:bodyPr>
            <a:lstStyle/>
            <a:p>
              <a:r>
                <a:rPr lang="en-US" altLang="zh-CN" sz="3600" dirty="0" smtClean="0">
                  <a:solidFill>
                    <a:srgbClr val="FF0000"/>
                  </a:solidFill>
                  <a:latin typeface="Showcard Gothic" panose="04020904020102020604" pitchFamily="82" charset="0"/>
                </a:rPr>
                <a:t>2</a:t>
              </a:r>
              <a:endParaRPr lang="zh-CN" altLang="en-US" sz="3600" dirty="0">
                <a:solidFill>
                  <a:srgbClr val="FF0000"/>
                </a:solidFill>
                <a:latin typeface="Showcard Gothic" panose="04020904020102020604" pitchFamily="82" charset="0"/>
              </a:endParaRPr>
            </a:p>
          </p:txBody>
        </p:sp>
      </p:grpSp>
      <p:sp>
        <p:nvSpPr>
          <p:cNvPr id="8" name="文本框 10"/>
          <p:cNvSpPr txBox="1"/>
          <p:nvPr/>
        </p:nvSpPr>
        <p:spPr>
          <a:xfrm>
            <a:off x="1384971" y="3364637"/>
            <a:ext cx="4930746" cy="430887"/>
          </a:xfrm>
          <a:prstGeom prst="rect">
            <a:avLst/>
          </a:prstGeom>
          <a:noFill/>
        </p:spPr>
        <p:txBody>
          <a:bodyPr wrap="square" rtlCol="0">
            <a:spAutoFit/>
          </a:bodyPr>
          <a:lstStyle/>
          <a:p>
            <a:r>
              <a:rPr lang="en-US" altLang="zh-CN" sz="2200" b="1" smtClean="0">
                <a:latin typeface="Times New Roman" panose="02020603050405020304" pitchFamily="18" charset="0"/>
                <a:cs typeface="Times New Roman" panose="02020603050405020304" pitchFamily="18" charset="0"/>
              </a:rPr>
              <a:t>Chữ A mơ ước điều gì?</a:t>
            </a:r>
            <a:endParaRPr lang="zh-CN" altLang="en-US" sz="2200" b="1" dirty="0">
              <a:latin typeface="Times New Roman" panose="02020603050405020304" pitchFamily="18" charset="0"/>
              <a:cs typeface="Times New Roman" panose="02020603050405020304" pitchFamily="18" charset="0"/>
            </a:endParaRPr>
          </a:p>
        </p:txBody>
      </p:sp>
      <p:sp>
        <p:nvSpPr>
          <p:cNvPr id="9" name="文本框 10"/>
          <p:cNvSpPr txBox="1"/>
          <p:nvPr/>
        </p:nvSpPr>
        <p:spPr>
          <a:xfrm>
            <a:off x="1381336" y="3804930"/>
            <a:ext cx="6562418" cy="430887"/>
          </a:xfrm>
          <a:prstGeom prst="rect">
            <a:avLst/>
          </a:prstGeom>
          <a:noFill/>
        </p:spPr>
        <p:txBody>
          <a:bodyPr wrap="square" rtlCol="0">
            <a:spAutoFit/>
          </a:bodyPr>
          <a:lstStyle/>
          <a:p>
            <a:r>
              <a:rPr lang="en-US" altLang="zh-CN" sz="2200" b="1" smtClean="0">
                <a:solidFill>
                  <a:srgbClr val="FF0000"/>
                </a:solidFill>
                <a:latin typeface="Times New Roman" panose="02020603050405020304" pitchFamily="18" charset="0"/>
                <a:cs typeface="Times New Roman" panose="02020603050405020304" pitchFamily="18" charset="0"/>
              </a:rPr>
              <a:t>Chữ A mơ ước một mình nó làm ra một cuốn sách.</a:t>
            </a:r>
            <a:endParaRPr lang="zh-CN" altLang="en-US" sz="2200" b="1" dirty="0">
              <a:solidFill>
                <a:srgbClr val="FF0000"/>
              </a:solidFill>
              <a:latin typeface="Times New Roman" panose="02020603050405020304" pitchFamily="18" charset="0"/>
              <a:cs typeface="Times New Roman" panose="02020603050405020304" pitchFamily="18" charset="0"/>
            </a:endParaRPr>
          </a:p>
        </p:txBody>
      </p:sp>
      <p:grpSp>
        <p:nvGrpSpPr>
          <p:cNvPr id="10" name="组合 14"/>
          <p:cNvGrpSpPr/>
          <p:nvPr/>
        </p:nvGrpSpPr>
        <p:grpSpPr>
          <a:xfrm>
            <a:off x="662042" y="4136769"/>
            <a:ext cx="721201" cy="833714"/>
            <a:chOff x="4467798" y="1654942"/>
            <a:chExt cx="1149633" cy="1206571"/>
          </a:xfrm>
        </p:grpSpPr>
        <p:pic>
          <p:nvPicPr>
            <p:cNvPr id="1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798" y="1654942"/>
              <a:ext cx="1149633" cy="1047807"/>
            </a:xfrm>
            <a:prstGeom prst="rect">
              <a:avLst/>
            </a:prstGeom>
          </p:spPr>
        </p:pic>
        <p:sp>
          <p:nvSpPr>
            <p:cNvPr id="12" name="文本框 8"/>
            <p:cNvSpPr txBox="1"/>
            <p:nvPr/>
          </p:nvSpPr>
          <p:spPr>
            <a:xfrm>
              <a:off x="4478739" y="1926126"/>
              <a:ext cx="654662" cy="935387"/>
            </a:xfrm>
            <a:prstGeom prst="rect">
              <a:avLst/>
            </a:prstGeom>
            <a:noFill/>
          </p:spPr>
          <p:txBody>
            <a:bodyPr wrap="square" rtlCol="0">
              <a:spAutoFit/>
            </a:bodyPr>
            <a:lstStyle/>
            <a:p>
              <a:r>
                <a:rPr lang="en-US" altLang="zh-CN" sz="3600" dirty="0" smtClean="0">
                  <a:solidFill>
                    <a:srgbClr val="FF0000"/>
                  </a:solidFill>
                  <a:latin typeface="Showcard Gothic" panose="04020904020102020604" pitchFamily="82" charset="0"/>
                </a:rPr>
                <a:t>3</a:t>
              </a:r>
              <a:endParaRPr lang="zh-CN" altLang="en-US" sz="3600" dirty="0">
                <a:solidFill>
                  <a:srgbClr val="FF0000"/>
                </a:solidFill>
                <a:latin typeface="Showcard Gothic" panose="04020904020102020604" pitchFamily="82" charset="0"/>
              </a:endParaRPr>
            </a:p>
          </p:txBody>
        </p:sp>
      </p:grpSp>
      <p:sp>
        <p:nvSpPr>
          <p:cNvPr id="13" name="文本框 10"/>
          <p:cNvSpPr txBox="1"/>
          <p:nvPr/>
        </p:nvSpPr>
        <p:spPr>
          <a:xfrm>
            <a:off x="1384971" y="4394233"/>
            <a:ext cx="4930746" cy="430887"/>
          </a:xfrm>
          <a:prstGeom prst="rect">
            <a:avLst/>
          </a:prstGeom>
          <a:noFill/>
        </p:spPr>
        <p:txBody>
          <a:bodyPr wrap="square" rtlCol="0">
            <a:spAutoFit/>
          </a:bodyPr>
          <a:lstStyle/>
          <a:p>
            <a:r>
              <a:rPr lang="en-US" altLang="zh-CN" sz="2200" b="1" smtClean="0">
                <a:latin typeface="Times New Roman" panose="02020603050405020304" pitchFamily="18" charset="0"/>
                <a:cs typeface="Times New Roman" panose="02020603050405020304" pitchFamily="18" charset="0"/>
              </a:rPr>
              <a:t>Chữ A nhận ra điều gì?</a:t>
            </a:r>
            <a:endParaRPr lang="zh-CN" altLang="en-US" sz="2200" b="1" dirty="0">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804231" y="1244906"/>
            <a:ext cx="5783856" cy="0"/>
          </a:xfrm>
          <a:prstGeom prst="line">
            <a:avLst/>
          </a:prstGeom>
          <a:ln w="28575">
            <a:solidFill>
              <a:srgbClr val="212C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080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strVal val="(6*min(max(#ppt_w*#ppt_h,.3),1)-7.4)/-.7*#ppt_w"/>
                                          </p:val>
                                        </p:tav>
                                        <p:tav tm="100000">
                                          <p:val>
                                            <p:strVal val="#ppt_w"/>
                                          </p:val>
                                        </p:tav>
                                      </p:tavLst>
                                    </p:anim>
                                    <p:anim calcmode="lin" valueType="num">
                                      <p:cBhvr>
                                        <p:cTn id="24" dur="500" fill="hold"/>
                                        <p:tgtEl>
                                          <p:spTgt spid="10"/>
                                        </p:tgtEl>
                                        <p:attrNameLst>
                                          <p:attrName>ppt_h</p:attrName>
                                        </p:attrNameLst>
                                      </p:cBhvr>
                                      <p:tavLst>
                                        <p:tav tm="0">
                                          <p:val>
                                            <p:strVal val="(6*min(max(#ppt_w*#ppt_h,.3),1)-7.4)/-.7*#ppt_h"/>
                                          </p:val>
                                        </p:tav>
                                        <p:tav tm="100000">
                                          <p:val>
                                            <p:strVal val="#ppt_h"/>
                                          </p:val>
                                        </p:tav>
                                      </p:tavLst>
                                    </p:anim>
                                    <p:anim calcmode="lin" valueType="num">
                                      <p:cBhvr>
                                        <p:cTn id="25" dur="500" fill="hold"/>
                                        <p:tgtEl>
                                          <p:spTgt spid="10"/>
                                        </p:tgtEl>
                                        <p:attrNameLst>
                                          <p:attrName>ppt_x</p:attrName>
                                        </p:attrNameLst>
                                      </p:cBhvr>
                                      <p:tavLst>
                                        <p:tav tm="0">
                                          <p:val>
                                            <p:fltVal val="0.5"/>
                                          </p:val>
                                        </p:tav>
                                        <p:tav tm="100000">
                                          <p:val>
                                            <p:strVal val="#ppt_x"/>
                                          </p:val>
                                        </p:tav>
                                      </p:tavLst>
                                    </p:anim>
                                    <p:anim calcmode="lin" valueType="num">
                                      <p:cBhvr>
                                        <p:cTn id="26" dur="500" fill="hold"/>
                                        <p:tgtEl>
                                          <p:spTgt spid="10"/>
                                        </p:tgtEl>
                                        <p:attrNameLst>
                                          <p:attrName>ppt_y</p:attrName>
                                        </p:attrNameLst>
                                      </p:cBhvr>
                                      <p:tavLst>
                                        <p:tav tm="0">
                                          <p:val>
                                            <p:strVal val="1+(6*min(max(#ppt_w*#ppt_h,.3),1)-7.4)/-.7*#ppt_h/2"/>
                                          </p:val>
                                        </p:tav>
                                        <p:tav tm="100000">
                                          <p:val>
                                            <p:strVal val="#ppt_y"/>
                                          </p:val>
                                        </p:tav>
                                      </p:tavLst>
                                    </p:anim>
                                  </p:childTnLst>
                                </p:cTn>
                              </p:par>
                              <p:par>
                                <p:cTn id="27" presetID="22" presetClass="entr" presetSubtype="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980678" y="699563"/>
            <a:ext cx="966560" cy="845364"/>
            <a:chOff x="498683" y="1183673"/>
            <a:chExt cx="1316164" cy="1346946"/>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683" y="1326405"/>
              <a:ext cx="1316164" cy="1204214"/>
            </a:xfrm>
            <a:prstGeom prst="rect">
              <a:avLst/>
            </a:prstGeom>
          </p:spPr>
        </p:pic>
        <p:sp>
          <p:nvSpPr>
            <p:cNvPr id="7" name="文本框 6"/>
            <p:cNvSpPr txBox="1"/>
            <p:nvPr/>
          </p:nvSpPr>
          <p:spPr>
            <a:xfrm>
              <a:off x="1122367" y="1183673"/>
              <a:ext cx="567967" cy="931741"/>
            </a:xfrm>
            <a:prstGeom prst="rect">
              <a:avLst/>
            </a:prstGeom>
            <a:noFill/>
          </p:spPr>
          <p:txBody>
            <a:bodyPr wrap="none" rtlCol="0">
              <a:spAutoFit/>
            </a:bodyPr>
            <a:lstStyle/>
            <a:p>
              <a:r>
                <a:rPr lang="en-US" altLang="zh-CN" sz="3200" dirty="0">
                  <a:solidFill>
                    <a:srgbClr val="FF0000"/>
                  </a:solidFill>
                  <a:latin typeface="Showcard Gothic" panose="04020904020102020604" pitchFamily="82" charset="0"/>
                </a:rPr>
                <a:t>4</a:t>
              </a:r>
              <a:endParaRPr lang="zh-CN" altLang="en-US" sz="3200" dirty="0">
                <a:solidFill>
                  <a:srgbClr val="FF0000"/>
                </a:solidFill>
                <a:latin typeface="Showcard Gothic" panose="04020904020102020604" pitchFamily="82" charset="0"/>
              </a:endParaRPr>
            </a:p>
          </p:txBody>
        </p:sp>
      </p:grpSp>
      <p:sp>
        <p:nvSpPr>
          <p:cNvPr id="10" name="文本框 9"/>
          <p:cNvSpPr txBox="1"/>
          <p:nvPr/>
        </p:nvSpPr>
        <p:spPr>
          <a:xfrm>
            <a:off x="2002644" y="822673"/>
            <a:ext cx="6640247" cy="461665"/>
          </a:xfrm>
          <a:prstGeom prst="rect">
            <a:avLst/>
          </a:prstGeom>
          <a:noFill/>
        </p:spPr>
        <p:txBody>
          <a:bodyPr wrap="square" rtlCol="0">
            <a:spAutoFit/>
          </a:bodyPr>
          <a:lstStyle/>
          <a:p>
            <a:r>
              <a:rPr lang="en-US" altLang="zh-CN" sz="2400" b="1" smtClean="0">
                <a:latin typeface="Times New Roman" panose="02020603050405020304" pitchFamily="18" charset="0"/>
                <a:cs typeface="Times New Roman" panose="02020603050405020304" pitchFamily="18" charset="0"/>
              </a:rPr>
              <a:t>Chữ A muốn nhắn nhủ điều gì với các bạn?</a:t>
            </a:r>
            <a:endParaRPr lang="zh-CN" altLang="en-US" sz="2400" b="1" dirty="0">
              <a:latin typeface="Times New Roman" panose="02020603050405020304" pitchFamily="18" charset="0"/>
              <a:cs typeface="Times New Roman" panose="02020603050405020304" pitchFamily="18" charset="0"/>
            </a:endParaRPr>
          </a:p>
        </p:txBody>
      </p:sp>
      <p:sp>
        <p:nvSpPr>
          <p:cNvPr id="16" name="文本框 9"/>
          <p:cNvSpPr txBox="1"/>
          <p:nvPr/>
        </p:nvSpPr>
        <p:spPr>
          <a:xfrm>
            <a:off x="2002644" y="1433594"/>
            <a:ext cx="4750695" cy="1754326"/>
          </a:xfrm>
          <a:prstGeom prst="rect">
            <a:avLst/>
          </a:prstGeom>
          <a:noFill/>
        </p:spPr>
        <p:txBody>
          <a:bodyPr wrap="square" rtlCol="0">
            <a:spAutoFit/>
          </a:bodyPr>
          <a:lstStyle/>
          <a:p>
            <a:pPr marL="457200" indent="-457200">
              <a:lnSpc>
                <a:spcPct val="150000"/>
              </a:lnSpc>
              <a:buAutoNum type="alphaLcPeriod"/>
            </a:pPr>
            <a:r>
              <a:rPr lang="en-US" altLang="zh-CN" sz="2400" smtClean="0">
                <a:latin typeface="Times New Roman" panose="02020603050405020304" pitchFamily="18" charset="0"/>
                <a:cs typeface="Times New Roman" panose="02020603050405020304" pitchFamily="18" charset="0"/>
              </a:rPr>
              <a:t>Chăm viết chữ cái</a:t>
            </a:r>
          </a:p>
          <a:p>
            <a:pPr marL="457200" indent="-457200">
              <a:lnSpc>
                <a:spcPct val="150000"/>
              </a:lnSpc>
              <a:buAutoNum type="alphaLcPeriod"/>
            </a:pPr>
            <a:r>
              <a:rPr lang="en-US" altLang="zh-CN" sz="2400">
                <a:latin typeface="Times New Roman" panose="02020603050405020304" pitchFamily="18" charset="0"/>
                <a:cs typeface="Times New Roman" panose="02020603050405020304" pitchFamily="18" charset="0"/>
              </a:rPr>
              <a:t>Chăm đọc sách</a:t>
            </a:r>
          </a:p>
          <a:p>
            <a:pPr marL="457200" indent="-457200">
              <a:lnSpc>
                <a:spcPct val="150000"/>
              </a:lnSpc>
              <a:buAutoNum type="alphaLcPeriod"/>
            </a:pPr>
            <a:r>
              <a:rPr lang="en-US" altLang="zh-CN" sz="2400" smtClean="0">
                <a:latin typeface="Times New Roman" panose="02020603050405020304" pitchFamily="18" charset="0"/>
                <a:cs typeface="Times New Roman" panose="02020603050405020304" pitchFamily="18" charset="0"/>
              </a:rPr>
              <a:t>Chăm xếp các chữ cái</a:t>
            </a:r>
          </a:p>
        </p:txBody>
      </p:sp>
      <p:sp>
        <p:nvSpPr>
          <p:cNvPr id="17" name="Oval 16"/>
          <p:cNvSpPr/>
          <p:nvPr/>
        </p:nvSpPr>
        <p:spPr>
          <a:xfrm>
            <a:off x="1947238" y="2148289"/>
            <a:ext cx="399354" cy="4186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39872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3719384" y="33567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05" y="1248033"/>
            <a:ext cx="5237068" cy="2613916"/>
          </a:xfrm>
          <a:prstGeom prst="rect">
            <a:avLst/>
          </a:prstGeom>
        </p:spPr>
      </p:pic>
      <p:sp>
        <p:nvSpPr>
          <p:cNvPr id="3" name="文本框 2"/>
          <p:cNvSpPr txBox="1"/>
          <p:nvPr/>
        </p:nvSpPr>
        <p:spPr>
          <a:xfrm>
            <a:off x="1265460" y="2847951"/>
            <a:ext cx="3653450" cy="769441"/>
          </a:xfrm>
          <a:prstGeom prst="rect">
            <a:avLst/>
          </a:prstGeom>
          <a:noFill/>
        </p:spPr>
        <p:txBody>
          <a:bodyPr wrap="square" rtlCol="0">
            <a:spAutoFit/>
          </a:bodyPr>
          <a:lstStyle/>
          <a:p>
            <a:r>
              <a:rPr lang="en-US" altLang="zh-CN" sz="4400" b="1" smtClean="0">
                <a:solidFill>
                  <a:srgbClr val="FF0000"/>
                </a:solidFill>
                <a:latin typeface="Times New Roman" panose="02020603050405020304" pitchFamily="18" charset="0"/>
                <a:cs typeface="Times New Roman" panose="02020603050405020304" pitchFamily="18" charset="0"/>
              </a:rPr>
              <a:t>KHỞI ĐỘNG</a:t>
            </a:r>
            <a:endParaRPr lang="zh-CN" altLang="en-US" sz="4400" b="1" dirty="0" smtClean="0">
              <a:solidFill>
                <a:srgbClr val="FF0000"/>
              </a:solidFill>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4986903" y="301813"/>
            <a:ext cx="2409568" cy="2253178"/>
            <a:chOff x="5140411" y="337907"/>
            <a:chExt cx="2224216" cy="2079856"/>
          </a:xfrm>
        </p:grpSpPr>
        <p:sp>
          <p:nvSpPr>
            <p:cNvPr id="6" name="任意多边形 5"/>
            <p:cNvSpPr/>
            <p:nvPr/>
          </p:nvSpPr>
          <p:spPr>
            <a:xfrm>
              <a:off x="5140411" y="337907"/>
              <a:ext cx="2224216" cy="2079856"/>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rot="620371">
              <a:off x="5318783" y="504702"/>
              <a:ext cx="1867472" cy="1746266"/>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blipFill>
              <a:blip r:embed="rId4"/>
              <a:stretch>
                <a:fillRect/>
              </a:stretch>
            </a:blipFill>
            <a:ln w="158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6607699" y="2415208"/>
            <a:ext cx="2121490" cy="1983797"/>
            <a:chOff x="6434704" y="2439922"/>
            <a:chExt cx="1923535" cy="1798690"/>
          </a:xfrm>
        </p:grpSpPr>
        <p:sp>
          <p:nvSpPr>
            <p:cNvPr id="8" name="任意多边形 7"/>
            <p:cNvSpPr/>
            <p:nvPr/>
          </p:nvSpPr>
          <p:spPr>
            <a:xfrm>
              <a:off x="6434704" y="2439922"/>
              <a:ext cx="1923535" cy="179869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rot="620371">
              <a:off x="6593941" y="2537049"/>
              <a:ext cx="1615017" cy="1510196"/>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blipFill>
              <a:blip r:embed="rId5"/>
              <a:stretch>
                <a:fillRect/>
              </a:stretch>
            </a:blip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9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500"/>
                            </p:stCondLst>
                            <p:childTnLst>
                              <p:par>
                                <p:cTn id="14" presetID="49" presetClass="entr" presetSubtype="0"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750" fill="hold"/>
                                        <p:tgtEl>
                                          <p:spTgt spid="12"/>
                                        </p:tgtEl>
                                        <p:attrNameLst>
                                          <p:attrName>ppt_w</p:attrName>
                                        </p:attrNameLst>
                                      </p:cBhvr>
                                      <p:tavLst>
                                        <p:tav tm="0">
                                          <p:val>
                                            <p:fltVal val="0"/>
                                          </p:val>
                                        </p:tav>
                                        <p:tav tm="100000">
                                          <p:val>
                                            <p:strVal val="#ppt_w"/>
                                          </p:val>
                                        </p:tav>
                                      </p:tavLst>
                                    </p:anim>
                                    <p:anim calcmode="lin" valueType="num">
                                      <p:cBhvr>
                                        <p:cTn id="17" dur="750" fill="hold"/>
                                        <p:tgtEl>
                                          <p:spTgt spid="12"/>
                                        </p:tgtEl>
                                        <p:attrNameLst>
                                          <p:attrName>ppt_h</p:attrName>
                                        </p:attrNameLst>
                                      </p:cBhvr>
                                      <p:tavLst>
                                        <p:tav tm="0">
                                          <p:val>
                                            <p:fltVal val="0"/>
                                          </p:val>
                                        </p:tav>
                                        <p:tav tm="100000">
                                          <p:val>
                                            <p:strVal val="#ppt_h"/>
                                          </p:val>
                                        </p:tav>
                                      </p:tavLst>
                                    </p:anim>
                                    <p:anim calcmode="lin" valueType="num">
                                      <p:cBhvr>
                                        <p:cTn id="18" dur="750" fill="hold"/>
                                        <p:tgtEl>
                                          <p:spTgt spid="12"/>
                                        </p:tgtEl>
                                        <p:attrNameLst>
                                          <p:attrName>style.rotation</p:attrName>
                                        </p:attrNameLst>
                                      </p:cBhvr>
                                      <p:tavLst>
                                        <p:tav tm="0">
                                          <p:val>
                                            <p:fltVal val="360"/>
                                          </p:val>
                                        </p:tav>
                                        <p:tav tm="100000">
                                          <p:val>
                                            <p:fltVal val="0"/>
                                          </p:val>
                                        </p:tav>
                                      </p:tavLst>
                                    </p:anim>
                                    <p:animEffect transition="in" filter="fade">
                                      <p:cBhvr>
                                        <p:cTn id="19" dur="750"/>
                                        <p:tgtEl>
                                          <p:spTgt spid="12"/>
                                        </p:tgtEl>
                                      </p:cBhvr>
                                    </p:animEffect>
                                  </p:childTnLst>
                                </p:cTn>
                              </p:par>
                              <p:par>
                                <p:cTn id="20" presetID="49" presetClass="entr" presetSubtype="0" decel="100000" fill="hold" nodeType="withEffect">
                                  <p:stCondLst>
                                    <p:cond delay="2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750" fill="hold"/>
                                        <p:tgtEl>
                                          <p:spTgt spid="13"/>
                                        </p:tgtEl>
                                        <p:attrNameLst>
                                          <p:attrName>ppt_w</p:attrName>
                                        </p:attrNameLst>
                                      </p:cBhvr>
                                      <p:tavLst>
                                        <p:tav tm="0">
                                          <p:val>
                                            <p:fltVal val="0"/>
                                          </p:val>
                                        </p:tav>
                                        <p:tav tm="100000">
                                          <p:val>
                                            <p:strVal val="#ppt_w"/>
                                          </p:val>
                                        </p:tav>
                                      </p:tavLst>
                                    </p:anim>
                                    <p:anim calcmode="lin" valueType="num">
                                      <p:cBhvr>
                                        <p:cTn id="23" dur="750" fill="hold"/>
                                        <p:tgtEl>
                                          <p:spTgt spid="13"/>
                                        </p:tgtEl>
                                        <p:attrNameLst>
                                          <p:attrName>ppt_h</p:attrName>
                                        </p:attrNameLst>
                                      </p:cBhvr>
                                      <p:tavLst>
                                        <p:tav tm="0">
                                          <p:val>
                                            <p:fltVal val="0"/>
                                          </p:val>
                                        </p:tav>
                                        <p:tav tm="100000">
                                          <p:val>
                                            <p:strVal val="#ppt_h"/>
                                          </p:val>
                                        </p:tav>
                                      </p:tavLst>
                                    </p:anim>
                                    <p:anim calcmode="lin" valueType="num">
                                      <p:cBhvr>
                                        <p:cTn id="24" dur="750" fill="hold"/>
                                        <p:tgtEl>
                                          <p:spTgt spid="13"/>
                                        </p:tgtEl>
                                        <p:attrNameLst>
                                          <p:attrName>style.rotation</p:attrName>
                                        </p:attrNameLst>
                                      </p:cBhvr>
                                      <p:tavLst>
                                        <p:tav tm="0">
                                          <p:val>
                                            <p:fltVal val="360"/>
                                          </p:val>
                                        </p:tav>
                                        <p:tav tm="100000">
                                          <p:val>
                                            <p:fltVal val="0"/>
                                          </p:val>
                                        </p:tav>
                                      </p:tavLst>
                                    </p:anim>
                                    <p:animEffect transition="in" filter="fade">
                                      <p:cBhvr>
                                        <p:cTn id="25" dur="750"/>
                                        <p:tgtEl>
                                          <p:spTgt spid="1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1256" y="3160384"/>
            <a:ext cx="1765827" cy="1001330"/>
          </a:xfrm>
          <a:prstGeom prst="rect">
            <a:avLst/>
          </a:prstGeom>
        </p:spPr>
      </p:pic>
      <p:grpSp>
        <p:nvGrpSpPr>
          <p:cNvPr id="9" name="组合 8"/>
          <p:cNvGrpSpPr/>
          <p:nvPr/>
        </p:nvGrpSpPr>
        <p:grpSpPr>
          <a:xfrm rot="20946486">
            <a:off x="1123316" y="2662638"/>
            <a:ext cx="1115951" cy="1217916"/>
            <a:chOff x="1003521" y="2464927"/>
            <a:chExt cx="1115951" cy="1217916"/>
          </a:xfrm>
        </p:grpSpPr>
        <p:pic>
          <p:nvPicPr>
            <p:cNvPr id="10" name="图片 9"/>
            <p:cNvPicPr>
              <a:picLocks noChangeAspect="1"/>
            </p:cNvPicPr>
            <p:nvPr/>
          </p:nvPicPr>
          <p:blipFill>
            <a:blip r:embed="rId4"/>
            <a:stretch>
              <a:fillRect/>
            </a:stretch>
          </p:blipFill>
          <p:spPr>
            <a:xfrm>
              <a:off x="1003521" y="2464927"/>
              <a:ext cx="1115951" cy="1217916"/>
            </a:xfrm>
            <a:prstGeom prst="rect">
              <a:avLst/>
            </a:prstGeom>
          </p:spPr>
        </p:pic>
        <p:sp>
          <p:nvSpPr>
            <p:cNvPr id="11" name="文本框 10"/>
            <p:cNvSpPr txBox="1"/>
            <p:nvPr/>
          </p:nvSpPr>
          <p:spPr>
            <a:xfrm>
              <a:off x="1394332" y="2550895"/>
              <a:ext cx="184731" cy="1015663"/>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endParaRPr lang="zh-CN" altLang="en-US" sz="6000" b="1" dirty="0">
                <a:ln w="12700">
                  <a:solidFill>
                    <a:srgbClr val="FF9933"/>
                  </a:solidFill>
                  <a:prstDash val="solid"/>
                </a:ln>
                <a:pattFill prst="ltDnDiag">
                  <a:fgClr>
                    <a:srgbClr val="FF9933"/>
                  </a:fgClr>
                  <a:bgClr>
                    <a:schemeClr val="bg1"/>
                  </a:bgClr>
                </a:pattFill>
              </a:endParaRPr>
            </a:p>
          </p:txBody>
        </p:sp>
      </p:grpSp>
      <p:sp>
        <p:nvSpPr>
          <p:cNvPr id="13" name="文本框 12"/>
          <p:cNvSpPr txBox="1"/>
          <p:nvPr/>
        </p:nvSpPr>
        <p:spPr>
          <a:xfrm>
            <a:off x="2181256" y="321210"/>
            <a:ext cx="5105885" cy="830997"/>
          </a:xfrm>
          <a:prstGeom prst="rect">
            <a:avLst/>
          </a:prstGeom>
          <a:noFill/>
        </p:spPr>
        <p:txBody>
          <a:bodyPr wrap="none" rtlCol="0">
            <a:spAutoFit/>
          </a:bodyPr>
          <a:lstStyle/>
          <a:p>
            <a:r>
              <a:rPr lang="en-US" altLang="zh-CN" sz="4800" b="1" smtClean="0">
                <a:ln w="6600">
                  <a:solidFill>
                    <a:schemeClr val="accent2"/>
                  </a:solidFill>
                  <a:prstDash val="solid"/>
                </a:ln>
                <a:solidFill>
                  <a:srgbClr val="FF0000"/>
                </a:solidFill>
                <a:latin typeface="Times New Roman" panose="02020603050405020304" pitchFamily="18" charset="0"/>
                <a:cs typeface="Times New Roman" panose="02020603050405020304" pitchFamily="18" charset="0"/>
              </a:rPr>
              <a:t>LUYỆN ĐỌC LẠI</a:t>
            </a:r>
            <a:endParaRPr lang="zh-CN" altLang="en-US" sz="4800" b="1" dirty="0">
              <a:ln w="6600">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455" fill="hold">
                                          <p:stCondLst>
                                            <p:cond delay="0"/>
                                          </p:stCondLst>
                                        </p:cTn>
                                        <p:tgtEl>
                                          <p:spTgt spid="13"/>
                                        </p:tgtEl>
                                        <p:attrNameLst>
                                          <p:attrName>style.rotation</p:attrName>
                                        </p:attrNameLst>
                                      </p:cBhvr>
                                      <p:to>
                                        <p:strVal val="-45.0"/>
                                      </p:to>
                                    </p:set>
                                    <p:anim calcmode="lin" valueType="num">
                                      <p:cBhvr>
                                        <p:cTn id="8"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6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par>
                          <p:cTn id="23" fill="hold">
                            <p:stCondLst>
                              <p:cond delay="9000"/>
                            </p:stCondLst>
                            <p:childTnLst>
                              <p:par>
                                <p:cTn id="24" presetID="49" presetClass="entr" presetSubtype="0" decel="10000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 calcmode="lin" valueType="num">
                                      <p:cBhvr>
                                        <p:cTn id="28" dur="1250" fill="hold"/>
                                        <p:tgtEl>
                                          <p:spTgt spid="9"/>
                                        </p:tgtEl>
                                        <p:attrNameLst>
                                          <p:attrName>style.rotation</p:attrName>
                                        </p:attrNameLst>
                                      </p:cBhvr>
                                      <p:tavLst>
                                        <p:tav tm="0">
                                          <p:val>
                                            <p:fltVal val="360"/>
                                          </p:val>
                                        </p:tav>
                                        <p:tav tm="100000">
                                          <p:val>
                                            <p:fltVal val="0"/>
                                          </p:val>
                                        </p:tav>
                                      </p:tavLst>
                                    </p:anim>
                                    <p:animEffect transition="in" filter="fade">
                                      <p:cBhvr>
                                        <p:cTn id="29" dur="1250"/>
                                        <p:tgtEl>
                                          <p:spTgt spid="9"/>
                                        </p:tgtEl>
                                      </p:cBhvr>
                                    </p:animEffect>
                                  </p:childTnLst>
                                </p:cTn>
                              </p:par>
                              <p:par>
                                <p:cTn id="30" presetID="0" presetClass="path" presetSubtype="0" accel="50000" decel="50000" fill="hold" nodeType="withEffect">
                                  <p:stCondLst>
                                    <p:cond delay="0"/>
                                  </p:stCondLst>
                                  <p:childTnLst>
                                    <p:animMotion origin="layout" path="M -0.00382 -0.00771 L 0.07761 0.04939 " pathEditMode="relative" rAng="0" ptsTypes="AA">
                                      <p:cBhvr>
                                        <p:cTn id="31" dur="1250" spd="-100000" fill="hold"/>
                                        <p:tgtEl>
                                          <p:spTgt spid="9"/>
                                        </p:tgtEl>
                                        <p:attrNameLst>
                                          <p:attrName>ppt_x</p:attrName>
                                          <p:attrName>ppt_y</p:attrName>
                                        </p:attrNameLst>
                                      </p:cBhvr>
                                      <p:rCtr x="4062" y="28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74"/>
          <p:cNvSpPr txBox="1"/>
          <p:nvPr/>
        </p:nvSpPr>
        <p:spPr>
          <a:xfrm>
            <a:off x="3135748" y="51625"/>
            <a:ext cx="6299061" cy="400110"/>
          </a:xfrm>
          <a:prstGeom prst="rect">
            <a:avLst/>
          </a:prstGeom>
          <a:noFill/>
        </p:spPr>
        <p:txBody>
          <a:bodyPr wrap="square" rtlCol="0">
            <a:spAutoFit/>
          </a:bodyPr>
          <a:lstStyle/>
          <a:p>
            <a:r>
              <a:rPr lang="en-US" altLang="zh-CN" sz="2000" b="1" smtClean="0">
                <a:latin typeface="Times New Roman" panose="02020603050405020304" pitchFamily="18" charset="0"/>
                <a:cs typeface="Times New Roman" panose="02020603050405020304" pitchFamily="18" charset="0"/>
              </a:rPr>
              <a:t>Chữ A và những người bạn</a:t>
            </a:r>
            <a:endParaRPr lang="zh-CN" altLang="en-US" sz="2000" b="1" dirty="0">
              <a:latin typeface="Times New Roman" panose="02020603050405020304" pitchFamily="18" charset="0"/>
              <a:cs typeface="Times New Roman" panose="02020603050405020304" pitchFamily="18" charset="0"/>
            </a:endParaRPr>
          </a:p>
        </p:txBody>
      </p:sp>
      <p:sp>
        <p:nvSpPr>
          <p:cNvPr id="5" name="文本框 36"/>
          <p:cNvSpPr txBox="1"/>
          <p:nvPr/>
        </p:nvSpPr>
        <p:spPr>
          <a:xfrm>
            <a:off x="43542" y="340558"/>
            <a:ext cx="9013371" cy="4893647"/>
          </a:xfrm>
          <a:prstGeom prst="rect">
            <a:avLst/>
          </a:prstGeom>
          <a:noFill/>
        </p:spPr>
        <p:txBody>
          <a:bodyPr wrap="square" rtlCol="0">
            <a:spAutoFit/>
          </a:bodyPr>
          <a:lstStyle/>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a:t>
            </a:r>
            <a:r>
              <a:rPr lang="en-US" altLang="zh-CN" sz="2000">
                <a:latin typeface="Times New Roman" panose="02020603050405020304" pitchFamily="18" charset="0"/>
                <a:cs typeface="Times New Roman" panose="02020603050405020304" pitchFamily="18" charset="0"/>
              </a:rPr>
              <a:t>là chữ A. Từ lâu, tôi đã nổi tiếng. Hễ nhắc đến tên tôi, ai cũng biết. Khi vui sướng </a:t>
            </a:r>
            <a:r>
              <a:rPr lang="en-US" altLang="zh-CN" sz="2000" smtClean="0">
                <a:latin typeface="Times New Roman" panose="02020603050405020304" pitchFamily="18" charset="0"/>
                <a:cs typeface="Times New Roman" panose="02020603050405020304" pitchFamily="18" charset="0"/>
              </a:rPr>
              <a:t>quá, người ta thường reo lên tên tôi. Khi ngạc nhiên, sửng sốt, người ta cũng gọi tên tôi. </a:t>
            </a:r>
          </a:p>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đứng đầu bảng chữ cái tiếng Việt. Trong bảng chữ cái của nhiều nước, tôi cũng được người ta trân trọng xếp ở đầu hàng. Hằng năm, cứ đến ngày khai trường, rất nhiều trẻ em làm quen với tôi trước tiên.</a:t>
            </a:r>
          </a:p>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nói được với ai điều gì. Một cuốn sách chỉ toàn chữ A không thể là cuốn sách mà mọi người muốn đọc. Để có cuốn sách hay, tôi cần các bạn B, C, D, Đ, E,…</a:t>
            </a:r>
          </a:p>
          <a:p>
            <a:pPr marL="0" lvl="1" algn="just">
              <a:lnSpc>
                <a:spcPct val="120000"/>
              </a:lnSpc>
            </a:pPr>
            <a:r>
              <a:rPr lang="en-US" altLang="zh-CN" sz="2000" smtClean="0">
                <a:latin typeface="Times New Roman" panose="02020603050405020304" pitchFamily="18" charset="0"/>
                <a:cs typeface="Times New Roman" panose="02020603050405020304" pitchFamily="18" charset="0"/>
              </a:rPr>
              <a:t>     Chúng tôi luôn ở bên nhau và cần có nhau trên những trang sách.</a:t>
            </a:r>
          </a:p>
          <a:p>
            <a:pPr marL="0" lvl="1" algn="just">
              <a:lnSpc>
                <a:spcPct val="120000"/>
              </a:lnSpc>
            </a:pPr>
            <a:r>
              <a:rPr lang="en-US" altLang="zh-CN" sz="2000" smtClean="0">
                <a:latin typeface="Times New Roman" panose="02020603050405020304" pitchFamily="18" charset="0"/>
                <a:cs typeface="Times New Roman" panose="02020603050405020304" pitchFamily="18" charset="0"/>
              </a:rPr>
              <a:t>     Các bạn nhỏ hãy gặp chúng tôi hằng ngày nhé!</a:t>
            </a:r>
          </a:p>
          <a:p>
            <a:pPr marL="0" lvl="1" algn="r">
              <a:lnSpc>
                <a:spcPct val="120000"/>
              </a:lnSpc>
            </a:pPr>
            <a:r>
              <a:rPr lang="en-US" altLang="zh-CN" sz="2000" smtClean="0">
                <a:latin typeface="Times New Roman" panose="02020603050405020304" pitchFamily="18" charset="0"/>
                <a:cs typeface="Times New Roman" panose="02020603050405020304" pitchFamily="18" charset="0"/>
              </a:rPr>
              <a:t>(Theo Trần Hoài Dương)</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958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74"/>
          <p:cNvSpPr txBox="1"/>
          <p:nvPr/>
        </p:nvSpPr>
        <p:spPr>
          <a:xfrm>
            <a:off x="2706090" y="220416"/>
            <a:ext cx="6299061" cy="461665"/>
          </a:xfrm>
          <a:prstGeom prst="rect">
            <a:avLst/>
          </a:prstGeom>
          <a:noFill/>
        </p:spPr>
        <p:txBody>
          <a:bodyPr wrap="square" rtlCol="0">
            <a:spAutoFit/>
          </a:bodyPr>
          <a:lstStyle/>
          <a:p>
            <a:r>
              <a:rPr lang="en-US" altLang="zh-CN" sz="2400" b="1" smtClean="0">
                <a:latin typeface="Times New Roman" panose="02020603050405020304" pitchFamily="18" charset="0"/>
                <a:cs typeface="Times New Roman" panose="02020603050405020304" pitchFamily="18" charset="0"/>
              </a:rPr>
              <a:t>Chữ A và những người bạn</a:t>
            </a:r>
            <a:endParaRPr lang="zh-CN" altLang="en-US" sz="2400" b="1" dirty="0">
              <a:latin typeface="Times New Roman" panose="02020603050405020304" pitchFamily="18" charset="0"/>
              <a:cs typeface="Times New Roman" panose="02020603050405020304" pitchFamily="18" charset="0"/>
            </a:endParaRPr>
          </a:p>
        </p:txBody>
      </p:sp>
      <p:sp>
        <p:nvSpPr>
          <p:cNvPr id="5" name="文本框 36"/>
          <p:cNvSpPr txBox="1"/>
          <p:nvPr/>
        </p:nvSpPr>
        <p:spPr>
          <a:xfrm>
            <a:off x="196730" y="682081"/>
            <a:ext cx="8704899" cy="3637919"/>
          </a:xfrm>
          <a:prstGeom prst="rect">
            <a:avLst/>
          </a:prstGeom>
          <a:noFill/>
        </p:spPr>
        <p:txBody>
          <a:bodyPr wrap="square" rtlCol="0">
            <a:spAutoFit/>
          </a:bodyPr>
          <a:lstStyle/>
          <a:p>
            <a:pPr marL="0" lvl="1" algn="just">
              <a:lnSpc>
                <a:spcPct val="120000"/>
              </a:lnSpc>
            </a:pPr>
            <a:r>
              <a:rPr lang="en-US" altLang="zh-CN" sz="2400" smtClean="0">
                <a:latin typeface="Times New Roman" panose="02020603050405020304" pitchFamily="18"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nói được với ai điều gì. Một cuốn sách chỉ toàn chữ A không thể là cuốn sách mà mọi người muốn đọc. Để có cuốn sách hay, tôi cần các bạn B, C, D, Đ, E,…</a:t>
            </a:r>
          </a:p>
          <a:p>
            <a:pPr marL="0" lvl="1" algn="just">
              <a:lnSpc>
                <a:spcPct val="120000"/>
              </a:lnSpc>
            </a:pPr>
            <a:r>
              <a:rPr lang="en-US" altLang="zh-CN" sz="2400" smtClean="0">
                <a:latin typeface="Times New Roman" panose="02020603050405020304" pitchFamily="18" charset="0"/>
                <a:cs typeface="Times New Roman" panose="02020603050405020304" pitchFamily="18" charset="0"/>
              </a:rPr>
              <a:t>     Chúng tôi luôn ở bên nhau và cần có nhau trên những trang sách.</a:t>
            </a:r>
          </a:p>
          <a:p>
            <a:pPr marL="0" lvl="1" algn="just">
              <a:lnSpc>
                <a:spcPct val="120000"/>
              </a:lnSpc>
            </a:pPr>
            <a:r>
              <a:rPr lang="en-US" altLang="zh-CN" sz="2400" smtClean="0">
                <a:latin typeface="Times New Roman" panose="02020603050405020304" pitchFamily="18" charset="0"/>
                <a:cs typeface="Times New Roman" panose="02020603050405020304" pitchFamily="18" charset="0"/>
              </a:rPr>
              <a:t>     Các bạn nhỏ hãy gặp chúng tôi hằng ngày nhé!</a:t>
            </a:r>
          </a:p>
          <a:p>
            <a:pPr marL="0" lvl="1" algn="r">
              <a:lnSpc>
                <a:spcPct val="120000"/>
              </a:lnSpc>
            </a:pPr>
            <a:r>
              <a:rPr lang="en-US" altLang="zh-CN" sz="2400" smtClean="0">
                <a:latin typeface="Times New Roman" panose="02020603050405020304" pitchFamily="18" charset="0"/>
                <a:cs typeface="Times New Roman" panose="02020603050405020304" pitchFamily="18" charset="0"/>
              </a:rPr>
              <a:t>(Theo Trần Hoài Dương)</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2946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856841" y="1619919"/>
            <a:ext cx="2883469" cy="523220"/>
          </a:xfrm>
          <a:prstGeom prst="rect">
            <a:avLst/>
          </a:prstGeom>
          <a:noFill/>
        </p:spPr>
        <p:txBody>
          <a:bodyPr wrap="square" rtlCol="0">
            <a:spAutoFit/>
          </a:bodyPr>
          <a:lstStyle/>
          <a:p>
            <a:r>
              <a:rPr lang="zh-CN" altLang="en-US" sz="1400" dirty="0" smtClean="0">
                <a:solidFill>
                  <a:schemeClr val="bg1"/>
                </a:solidFill>
              </a:rPr>
              <a:t>    点击此处添加文本点击此处添加文本点击此处添加文本</a:t>
            </a:r>
            <a:endParaRPr lang="zh-CN" altLang="en-US" sz="1400" dirty="0">
              <a:solidFill>
                <a:schemeClr val="bg1"/>
              </a:solidFill>
            </a:endParaRPr>
          </a:p>
        </p:txBody>
      </p:sp>
      <p:sp>
        <p:nvSpPr>
          <p:cNvPr id="8" name="文本框 7"/>
          <p:cNvSpPr txBox="1"/>
          <p:nvPr/>
        </p:nvSpPr>
        <p:spPr>
          <a:xfrm>
            <a:off x="2856841" y="2787322"/>
            <a:ext cx="2829580" cy="523220"/>
          </a:xfrm>
          <a:prstGeom prst="rect">
            <a:avLst/>
          </a:prstGeom>
          <a:noFill/>
        </p:spPr>
        <p:txBody>
          <a:bodyPr wrap="square" rtlCol="0">
            <a:spAutoFit/>
          </a:bodyPr>
          <a:lstStyle/>
          <a:p>
            <a:r>
              <a:rPr lang="zh-CN" altLang="en-US" sz="1400" dirty="0" smtClean="0">
                <a:solidFill>
                  <a:schemeClr val="bg1"/>
                </a:solidFill>
              </a:rPr>
              <a:t>    点击此处添加文本点击此处添加文本点击此处添加文本</a:t>
            </a:r>
            <a:endParaRPr lang="zh-CN" altLang="en-US" sz="1400" dirty="0">
              <a:solidFill>
                <a:schemeClr val="bg1"/>
              </a:solidFill>
            </a:endParaRPr>
          </a:p>
        </p:txBody>
      </p:sp>
      <p:pic>
        <p:nvPicPr>
          <p:cNvPr id="16" name="Picture 15">
            <a:extLst>
              <a:ext uri="{FF2B5EF4-FFF2-40B4-BE49-F238E27FC236}">
                <a16:creationId xmlns="" xmlns:a16="http://schemas.microsoft.com/office/drawing/2014/main" id="{99BA426D-B5A3-E442-8C77-E8728BFC6BBF}"/>
              </a:ext>
            </a:extLst>
          </p:cNvPr>
          <p:cNvPicPr>
            <a:picLocks noChangeAspect="1"/>
          </p:cNvPicPr>
          <p:nvPr/>
        </p:nvPicPr>
        <p:blipFill>
          <a:blip r:embed="rId5">
            <a:clrChange>
              <a:clrFrom>
                <a:srgbClr val="FEFFFE"/>
              </a:clrFrom>
              <a:clrTo>
                <a:srgbClr val="FEFFFE">
                  <a:alpha val="0"/>
                </a:srgbClr>
              </a:clrTo>
            </a:clrChange>
            <a:extLst>
              <a:ext uri="{BEBA8EAE-BF5A-486C-A8C5-ECC9F3942E4B}">
                <a14:imgProps xmlns:a14="http://schemas.microsoft.com/office/drawing/2010/main">
                  <a14:imgLayer r:embed="rId6">
                    <a14:imgEffect>
                      <a14:sharpenSoften amount="33000"/>
                    </a14:imgEffect>
                    <a14:imgEffect>
                      <a14:brightnessContrast contrast="1000"/>
                    </a14:imgEffect>
                  </a14:imgLayer>
                </a14:imgProps>
              </a:ext>
            </a:extLst>
          </a:blip>
          <a:stretch>
            <a:fillRect/>
          </a:stretch>
        </p:blipFill>
        <p:spPr>
          <a:xfrm>
            <a:off x="57167" y="189832"/>
            <a:ext cx="1142877" cy="980993"/>
          </a:xfrm>
          <a:prstGeom prst="rect">
            <a:avLst/>
          </a:prstGeom>
        </p:spPr>
      </p:pic>
      <p:sp>
        <p:nvSpPr>
          <p:cNvPr id="17" name="TextBox 16">
            <a:extLst>
              <a:ext uri="{FF2B5EF4-FFF2-40B4-BE49-F238E27FC236}">
                <a16:creationId xmlns="" xmlns:a16="http://schemas.microsoft.com/office/drawing/2014/main" id="{620DAA4B-708D-44B7-90F2-7934B08BEBDD}"/>
              </a:ext>
            </a:extLst>
          </p:cNvPr>
          <p:cNvSpPr txBox="1"/>
          <p:nvPr/>
        </p:nvSpPr>
        <p:spPr>
          <a:xfrm>
            <a:off x="928908" y="310996"/>
            <a:ext cx="2750725" cy="738664"/>
          </a:xfrm>
          <a:prstGeom prst="rect">
            <a:avLst/>
          </a:prstGeom>
          <a:noFill/>
        </p:spPr>
        <p:txBody>
          <a:bodyPr wrap="square" rtlCol="0">
            <a:spAutoFit/>
          </a:bodyPr>
          <a:lstStyle/>
          <a:p>
            <a:pPr algn="ctr">
              <a:lnSpc>
                <a:spcPct val="150000"/>
              </a:lnSpc>
            </a:pPr>
            <a:r>
              <a:rPr lang="vi-VN" sz="2800" b="1" dirty="0">
                <a:solidFill>
                  <a:srgbClr val="17479D"/>
                </a:solidFill>
                <a:latin typeface="Times New Roman" panose="02020603050405020304" pitchFamily="18" charset="0"/>
                <a:cs typeface="Times New Roman" panose="02020603050405020304" pitchFamily="18" charset="0"/>
              </a:rPr>
              <a:t> LUYỆN TẬP</a:t>
            </a:r>
            <a:endParaRPr lang="en-US" sz="2800" b="1" dirty="0">
              <a:solidFill>
                <a:srgbClr val="17479D"/>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620DAA4B-708D-44B7-90F2-7934B08BEBDD}"/>
              </a:ext>
            </a:extLst>
          </p:cNvPr>
          <p:cNvSpPr txBox="1"/>
          <p:nvPr/>
        </p:nvSpPr>
        <p:spPr>
          <a:xfrm>
            <a:off x="489354" y="881255"/>
            <a:ext cx="8232627" cy="661207"/>
          </a:xfrm>
          <a:prstGeom prst="rect">
            <a:avLst/>
          </a:prstGeom>
          <a:noFill/>
        </p:spPr>
        <p:txBody>
          <a:bodyPr wrap="square" rtlCol="0">
            <a:spAutoFit/>
          </a:bodyPr>
          <a:lstStyle/>
          <a:p>
            <a:pPr algn="ctr">
              <a:lnSpc>
                <a:spcPct val="150000"/>
              </a:lnSpc>
            </a:pPr>
            <a:r>
              <a:rPr lang="en-US" sz="2800" b="1" smtClean="0">
                <a:latin typeface="Times New Roman" panose="02020603050405020304" pitchFamily="18" charset="0"/>
                <a:cs typeface="Times New Roman" panose="02020603050405020304" pitchFamily="18" charset="0"/>
              </a:rPr>
              <a:t>1. Nói tiếp lời của chữ A để cảm ơn các bạn chữ.</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7"/>
          <a:stretch>
            <a:fillRect/>
          </a:stretch>
        </p:blipFill>
        <p:spPr>
          <a:xfrm>
            <a:off x="928908" y="3214640"/>
            <a:ext cx="5843782" cy="1298618"/>
          </a:xfrm>
          <a:prstGeom prst="rect">
            <a:avLst/>
          </a:prstGeom>
        </p:spPr>
      </p:pic>
      <p:pic>
        <p:nvPicPr>
          <p:cNvPr id="9" name="chu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3805" y="3496607"/>
            <a:ext cx="609600" cy="609600"/>
          </a:xfrm>
          <a:prstGeom prst="rect">
            <a:avLst/>
          </a:prstGeom>
        </p:spPr>
      </p:pic>
      <p:sp>
        <p:nvSpPr>
          <p:cNvPr id="19" name="Cloud Callout 18"/>
          <p:cNvSpPr/>
          <p:nvPr/>
        </p:nvSpPr>
        <p:spPr>
          <a:xfrm>
            <a:off x="2762186" y="1542462"/>
            <a:ext cx="4712250" cy="1980531"/>
          </a:xfrm>
          <a:prstGeom prst="cloudCallout">
            <a:avLst>
              <a:gd name="adj1" fmla="val -64726"/>
              <a:gd name="adj2" fmla="val 29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chemeClr val="tx1"/>
                </a:solidFill>
                <a:latin typeface="Times New Roman" panose="02020603050405020304" pitchFamily="18" charset="0"/>
                <a:cs typeface="Times New Roman" panose="02020603050405020304" pitchFamily="18" charset="0"/>
              </a:rPr>
              <a:t>Cảm ơn các bạn. Nhờ có các bạn, chúng ta đã……</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620DAA4B-708D-44B7-90F2-7934B08BEBDD}"/>
              </a:ext>
            </a:extLst>
          </p:cNvPr>
          <p:cNvSpPr txBox="1"/>
          <p:nvPr/>
        </p:nvSpPr>
        <p:spPr>
          <a:xfrm>
            <a:off x="738625" y="2532727"/>
            <a:ext cx="8232627" cy="646331"/>
          </a:xfrm>
          <a:prstGeom prst="rect">
            <a:avLst/>
          </a:prstGeom>
          <a:noFill/>
        </p:spPr>
        <p:txBody>
          <a:bodyPr wrap="square" rtlCol="0">
            <a:spAutoFit/>
          </a:bodyPr>
          <a:lstStyle/>
          <a:p>
            <a:pPr algn="ctr">
              <a:lnSpc>
                <a:spcPct val="150000"/>
              </a:lnSpc>
            </a:pPr>
            <a:r>
              <a:rPr lang="en-US" sz="2400">
                <a:solidFill>
                  <a:srgbClr val="FF0000"/>
                </a:solidFill>
                <a:latin typeface="Times New Roman" panose="02020603050405020304" pitchFamily="18" charset="0"/>
                <a:cs typeface="Times New Roman" panose="02020603050405020304" pitchFamily="18" charset="0"/>
              </a:rPr>
              <a:t>l</a:t>
            </a:r>
            <a:r>
              <a:rPr lang="en-US" sz="2400" smtClean="0">
                <a:solidFill>
                  <a:srgbClr val="FF0000"/>
                </a:solidFill>
                <a:latin typeface="Times New Roman" panose="02020603050405020304" pitchFamily="18" charset="0"/>
                <a:cs typeface="Times New Roman" panose="02020603050405020304" pitchFamily="18" charset="0"/>
              </a:rPr>
              <a:t>àm nên những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797007" y="2855892"/>
            <a:ext cx="1984069" cy="579967"/>
          </a:xfrm>
          <a:prstGeom prst="rect">
            <a:avLst/>
          </a:prstGeom>
        </p:spPr>
        <p:txBody>
          <a:bodyPr wrap="none">
            <a:spAutoFit/>
          </a:bodyPr>
          <a:lstStyle/>
          <a:p>
            <a:pPr algn="ctr">
              <a:lnSpc>
                <a:spcPct val="150000"/>
              </a:lnSpc>
            </a:pPr>
            <a:r>
              <a:rPr lang="en-US" sz="2400">
                <a:solidFill>
                  <a:srgbClr val="FF0000"/>
                </a:solidFill>
                <a:latin typeface="Times New Roman" panose="02020603050405020304" pitchFamily="18" charset="0"/>
                <a:cs typeface="Times New Roman" panose="02020603050405020304" pitchFamily="18" charset="0"/>
              </a:rPr>
              <a:t>cuốn sách hay.</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9">
            <a:clrChange>
              <a:clrFrom>
                <a:srgbClr val="FDF7F4"/>
              </a:clrFrom>
              <a:clrTo>
                <a:srgbClr val="FDF7F4">
                  <a:alpha val="0"/>
                </a:srgbClr>
              </a:clrTo>
            </a:clrChange>
            <a:extLst>
              <a:ext uri="{BEBA8EAE-BF5A-486C-A8C5-ECC9F3942E4B}">
                <a14:imgProps xmlns:a14="http://schemas.microsoft.com/office/drawing/2010/main">
                  <a14:imgLayer r:embed="rId10">
                    <a14:imgEffect>
                      <a14:backgroundRemoval t="0" b="100000" l="0" r="100000">
                        <a14:foregroundMark x1="21111" y1="22346" x2="34444" y2="23464"/>
                        <a14:foregroundMark x1="75000" y1="8939" x2="65000" y2="38547"/>
                        <a14:foregroundMark x1="45556" y1="23464" x2="58333" y2="41899"/>
                        <a14:foregroundMark x1="85556" y1="7821" x2="86111" y2="25698"/>
                        <a14:foregroundMark x1="60000" y1="62570" x2="65000" y2="90503"/>
                        <a14:foregroundMark x1="13333" y1="64246" x2="19444" y2="95531"/>
                        <a14:foregroundMark x1="11667" y1="95531" x2="31111" y2="63687"/>
                        <a14:foregroundMark x1="24444" y1="13966" x2="39444" y2="15642"/>
                      </a14:backgroundRemoval>
                    </a14:imgEffect>
                  </a14:imgLayer>
                </a14:imgProps>
              </a:ext>
            </a:extLst>
          </a:blip>
          <a:stretch>
            <a:fillRect/>
          </a:stretch>
        </p:blipFill>
        <p:spPr>
          <a:xfrm>
            <a:off x="7240959" y="2808283"/>
            <a:ext cx="1714500" cy="17049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7789" fill="hold"/>
                                        <p:tgtEl>
                                          <p:spTgt spid="9"/>
                                        </p:tgtEl>
                                      </p:cBhvr>
                                    </p:cmd>
                                  </p:childTnLst>
                                </p:cTn>
                              </p:par>
                              <p:par>
                                <p:cTn id="15" presetID="2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8789"/>
                            </p:stCondLst>
                            <p:childTnLst>
                              <p:par>
                                <p:cTn id="19" presetID="22" presetClass="entr" presetSubtype="4"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bldLst>
      <p:bldP spid="5" grpId="0"/>
      <p:bldP spid="8" grpId="0"/>
      <p:bldP spid="19" grpId="0" animBg="1"/>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99BA426D-B5A3-E442-8C77-E8728BFC6BBF}"/>
              </a:ext>
            </a:extLst>
          </p:cNvPr>
          <p:cNvPicPr>
            <a:picLocks noChangeAspect="1"/>
          </p:cNvPicPr>
          <p:nvPr/>
        </p:nvPicPr>
        <p:blipFill>
          <a:blip r:embed="rId3">
            <a:clrChange>
              <a:clrFrom>
                <a:srgbClr val="FEFFFE"/>
              </a:clrFrom>
              <a:clrTo>
                <a:srgbClr val="FEFFFE">
                  <a:alpha val="0"/>
                </a:srgbClr>
              </a:clrTo>
            </a:clrChange>
            <a:extLst>
              <a:ext uri="{BEBA8EAE-BF5A-486C-A8C5-ECC9F3942E4B}">
                <a14:imgProps xmlns:a14="http://schemas.microsoft.com/office/drawing/2010/main">
                  <a14:imgLayer r:embed="rId4">
                    <a14:imgEffect>
                      <a14:sharpenSoften amount="33000"/>
                    </a14:imgEffect>
                    <a14:imgEffect>
                      <a14:brightnessContrast contrast="1000"/>
                    </a14:imgEffect>
                  </a14:imgLayer>
                </a14:imgProps>
              </a:ext>
            </a:extLst>
          </a:blip>
          <a:stretch>
            <a:fillRect/>
          </a:stretch>
        </p:blipFill>
        <p:spPr>
          <a:xfrm>
            <a:off x="57167" y="189832"/>
            <a:ext cx="1142877" cy="980993"/>
          </a:xfrm>
          <a:prstGeom prst="rect">
            <a:avLst/>
          </a:prstGeom>
        </p:spPr>
      </p:pic>
      <p:sp>
        <p:nvSpPr>
          <p:cNvPr id="17" name="TextBox 16">
            <a:extLst>
              <a:ext uri="{FF2B5EF4-FFF2-40B4-BE49-F238E27FC236}">
                <a16:creationId xmlns="" xmlns:a16="http://schemas.microsoft.com/office/drawing/2014/main" id="{620DAA4B-708D-44B7-90F2-7934B08BEBDD}"/>
              </a:ext>
            </a:extLst>
          </p:cNvPr>
          <p:cNvSpPr txBox="1"/>
          <p:nvPr/>
        </p:nvSpPr>
        <p:spPr>
          <a:xfrm>
            <a:off x="928908" y="310996"/>
            <a:ext cx="2750725" cy="738664"/>
          </a:xfrm>
          <a:prstGeom prst="rect">
            <a:avLst/>
          </a:prstGeom>
          <a:noFill/>
        </p:spPr>
        <p:txBody>
          <a:bodyPr wrap="square" rtlCol="0">
            <a:spAutoFit/>
          </a:bodyPr>
          <a:lstStyle/>
          <a:p>
            <a:pPr algn="ctr">
              <a:lnSpc>
                <a:spcPct val="150000"/>
              </a:lnSpc>
            </a:pPr>
            <a:r>
              <a:rPr lang="vi-VN" sz="2800" b="1" dirty="0">
                <a:solidFill>
                  <a:srgbClr val="17479D"/>
                </a:solidFill>
                <a:latin typeface="Times New Roman" panose="02020603050405020304" pitchFamily="18" charset="0"/>
                <a:cs typeface="Times New Roman" panose="02020603050405020304" pitchFamily="18" charset="0"/>
              </a:rPr>
              <a:t> LUYỆN TẬP</a:t>
            </a:r>
            <a:endParaRPr lang="en-US" sz="2800" b="1" dirty="0">
              <a:solidFill>
                <a:srgbClr val="17479D"/>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620DAA4B-708D-44B7-90F2-7934B08BEBDD}"/>
              </a:ext>
            </a:extLst>
          </p:cNvPr>
          <p:cNvSpPr txBox="1"/>
          <p:nvPr/>
        </p:nvSpPr>
        <p:spPr>
          <a:xfrm>
            <a:off x="-436681" y="1049660"/>
            <a:ext cx="8232627" cy="738664"/>
          </a:xfrm>
          <a:prstGeom prst="rect">
            <a:avLst/>
          </a:prstGeom>
          <a:noFill/>
        </p:spPr>
        <p:txBody>
          <a:bodyPr wrap="square" rtlCol="0">
            <a:spAutoFit/>
          </a:bodyPr>
          <a:lstStyle/>
          <a:p>
            <a:pPr algn="ctr">
              <a:lnSpc>
                <a:spcPct val="150000"/>
              </a:lnSpc>
            </a:pPr>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 Những từ nào dưới đây chỉ cảm xúc?</a:t>
            </a:r>
          </a:p>
        </p:txBody>
      </p:sp>
      <p:sp>
        <p:nvSpPr>
          <p:cNvPr id="2" name="Rounded Rectangle 1"/>
          <p:cNvSpPr/>
          <p:nvPr/>
        </p:nvSpPr>
        <p:spPr>
          <a:xfrm>
            <a:off x="928908" y="2023671"/>
            <a:ext cx="1737224" cy="658471"/>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v</a:t>
            </a:r>
            <a:r>
              <a:rPr lang="en-US" sz="2800" smtClean="0">
                <a:solidFill>
                  <a:schemeClr val="tx1"/>
                </a:solidFill>
                <a:latin typeface="Times New Roman" panose="02020603050405020304" pitchFamily="18" charset="0"/>
                <a:cs typeface="Times New Roman" panose="02020603050405020304" pitchFamily="18" charset="0"/>
              </a:rPr>
              <a:t>ui sướng</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3664851" y="2023671"/>
            <a:ext cx="1817052" cy="658471"/>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n</a:t>
            </a:r>
            <a:r>
              <a:rPr lang="en-US" sz="2800" smtClean="0">
                <a:solidFill>
                  <a:schemeClr val="tx1"/>
                </a:solidFill>
                <a:latin typeface="Times New Roman" panose="02020603050405020304" pitchFamily="18" charset="0"/>
                <a:cs typeface="Times New Roman" panose="02020603050405020304" pitchFamily="18" charset="0"/>
              </a:rPr>
              <a:t>gạc nhiên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363414" y="2023670"/>
            <a:ext cx="1737224" cy="658471"/>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n</a:t>
            </a:r>
            <a:r>
              <a:rPr lang="en-US" sz="2800" smtClean="0">
                <a:solidFill>
                  <a:schemeClr val="tx1"/>
                </a:solidFill>
                <a:latin typeface="Times New Roman" panose="02020603050405020304" pitchFamily="18" charset="0"/>
                <a:cs typeface="Times New Roman" panose="02020603050405020304" pitchFamily="18" charset="0"/>
              </a:rPr>
              <a:t>ổi tiếng</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620DAA4B-708D-44B7-90F2-7934B08BEBDD}"/>
              </a:ext>
            </a:extLst>
          </p:cNvPr>
          <p:cNvSpPr txBox="1"/>
          <p:nvPr/>
        </p:nvSpPr>
        <p:spPr>
          <a:xfrm>
            <a:off x="-171195" y="2917489"/>
            <a:ext cx="8232627" cy="738664"/>
          </a:xfrm>
          <a:prstGeom prst="rect">
            <a:avLst/>
          </a:prstGeom>
          <a:noFill/>
        </p:spPr>
        <p:txBody>
          <a:bodyPr wrap="square" rtlCol="0">
            <a:spAutoFit/>
          </a:bodyPr>
          <a:lstStyle/>
          <a:p>
            <a:pPr algn="ctr">
              <a:lnSpc>
                <a:spcPct val="150000"/>
              </a:lnSpc>
            </a:pPr>
            <a:r>
              <a:rPr lang="en-US" sz="2800" b="1" smtClean="0">
                <a:latin typeface="Times New Roman" panose="02020603050405020304" pitchFamily="18" charset="0"/>
                <a:cs typeface="Times New Roman" panose="02020603050405020304" pitchFamily="18" charset="0"/>
              </a:rPr>
              <a:t>Em hãy nêu các từ ngữ chỉ cảm xúc khác?</a:t>
            </a:r>
          </a:p>
        </p:txBody>
      </p:sp>
      <p:cxnSp>
        <p:nvCxnSpPr>
          <p:cNvPr id="6" name="Straight Connector 5"/>
          <p:cNvCxnSpPr/>
          <p:nvPr/>
        </p:nvCxnSpPr>
        <p:spPr>
          <a:xfrm>
            <a:off x="4673600" y="1625600"/>
            <a:ext cx="179977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65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0" nodeType="clickEffect">
                                  <p:stCondLst>
                                    <p:cond delay="0"/>
                                  </p:stCondLst>
                                  <p:childTnLst>
                                    <p:animClr clrSpc="hsl" dir="cw">
                                      <p:cBhvr override="childStyle">
                                        <p:cTn id="11" dur="500" fill="hold"/>
                                        <p:tgtEl>
                                          <p:spTgt spid="2"/>
                                        </p:tgtEl>
                                        <p:attrNameLst>
                                          <p:attrName>style.color</p:attrName>
                                        </p:attrNameLst>
                                      </p:cBhvr>
                                      <p:by>
                                        <p:hsl h="7200000" s="0" l="0"/>
                                      </p:by>
                                    </p:animClr>
                                    <p:animClr clrSpc="hsl" dir="cw">
                                      <p:cBhvr>
                                        <p:cTn id="12" dur="500" fill="hold"/>
                                        <p:tgtEl>
                                          <p:spTgt spid="2"/>
                                        </p:tgtEl>
                                        <p:attrNameLst>
                                          <p:attrName>fillcolor</p:attrName>
                                        </p:attrNameLst>
                                      </p:cBhvr>
                                      <p:by>
                                        <p:hsl h="7200000" s="0" l="0"/>
                                      </p:by>
                                    </p:animClr>
                                    <p:animClr clrSpc="hsl" dir="cw">
                                      <p:cBhvr>
                                        <p:cTn id="13" dur="500" fill="hold"/>
                                        <p:tgtEl>
                                          <p:spTgt spid="2"/>
                                        </p:tgtEl>
                                        <p:attrNameLst>
                                          <p:attrName>stroke.color</p:attrName>
                                        </p:attrNameLst>
                                      </p:cBhvr>
                                      <p:by>
                                        <p:hsl h="7200000" s="0" l="0"/>
                                      </p:by>
                                    </p:animClr>
                                    <p:set>
                                      <p:cBhvr>
                                        <p:cTn id="14" dur="500" fill="hold"/>
                                        <p:tgtEl>
                                          <p:spTgt spid="2"/>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13"/>
                                        </p:tgtEl>
                                        <p:attrNameLst>
                                          <p:attrName>style.color</p:attrName>
                                        </p:attrNameLst>
                                      </p:cBhvr>
                                      <p:by>
                                        <p:hsl h="7200000" s="0" l="0"/>
                                      </p:by>
                                    </p:animClr>
                                    <p:animClr clrSpc="hsl" dir="cw">
                                      <p:cBhvr>
                                        <p:cTn id="17" dur="500" fill="hold"/>
                                        <p:tgtEl>
                                          <p:spTgt spid="13"/>
                                        </p:tgtEl>
                                        <p:attrNameLst>
                                          <p:attrName>fillcolor</p:attrName>
                                        </p:attrNameLst>
                                      </p:cBhvr>
                                      <p:by>
                                        <p:hsl h="7200000" s="0" l="0"/>
                                      </p:by>
                                    </p:animClr>
                                    <p:animClr clrSpc="hsl" dir="cw">
                                      <p:cBhvr>
                                        <p:cTn id="18" dur="500" fill="hold"/>
                                        <p:tgtEl>
                                          <p:spTgt spid="13"/>
                                        </p:tgtEl>
                                        <p:attrNameLst>
                                          <p:attrName>stroke.color</p:attrName>
                                        </p:attrNameLst>
                                      </p:cBhvr>
                                      <p:by>
                                        <p:hsl h="7200000" s="0" l="0"/>
                                      </p:by>
                                    </p:animClr>
                                    <p:set>
                                      <p:cBhvr>
                                        <p:cTn id="19" dur="500" fill="hold"/>
                                        <p:tgtEl>
                                          <p:spTgt spid="13"/>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0"/>
            <a:ext cx="9144000" cy="442877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174798"/>
            <a:ext cx="1960400" cy="88133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16" y="423021"/>
            <a:ext cx="1918279" cy="1506392"/>
          </a:xfrm>
          <a:prstGeom prst="rect">
            <a:avLst/>
          </a:prstGeom>
        </p:spPr>
      </p:pic>
      <p:grpSp>
        <p:nvGrpSpPr>
          <p:cNvPr id="28" name="组合 27"/>
          <p:cNvGrpSpPr/>
          <p:nvPr/>
        </p:nvGrpSpPr>
        <p:grpSpPr>
          <a:xfrm>
            <a:off x="1511715" y="247913"/>
            <a:ext cx="6981547" cy="3916804"/>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0" y="340531"/>
            <a:ext cx="1800037" cy="1411794"/>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2450449"/>
            <a:ext cx="1006716" cy="1106587"/>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4374291"/>
            <a:ext cx="9185483" cy="797979"/>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2915624"/>
            <a:ext cx="2564613" cy="1445474"/>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4" y="3304074"/>
            <a:ext cx="1722867" cy="1475275"/>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4" y="3182670"/>
            <a:ext cx="1722867" cy="1475275"/>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3621934"/>
            <a:ext cx="1761586" cy="1176951"/>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2865779"/>
            <a:ext cx="820475" cy="2060957"/>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3" y="3613873"/>
            <a:ext cx="954807" cy="1189305"/>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2" y="3041483"/>
            <a:ext cx="2564613" cy="1445474"/>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4346393"/>
            <a:ext cx="2485082" cy="794018"/>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3" y="2711465"/>
            <a:ext cx="828735" cy="2432035"/>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4456770"/>
            <a:ext cx="1220336" cy="494720"/>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3622798"/>
            <a:ext cx="361670" cy="833972"/>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4539136"/>
            <a:ext cx="1182339" cy="632199"/>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4275150"/>
            <a:ext cx="940302" cy="889974"/>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3" y="4471531"/>
            <a:ext cx="732239" cy="296847"/>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4" y="4622179"/>
            <a:ext cx="785359" cy="298558"/>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615465"/>
            <a:ext cx="1513104" cy="1663211"/>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045199"/>
            <a:ext cx="2429348" cy="2429348"/>
          </a:xfrm>
          <a:prstGeom prst="rect">
            <a:avLst/>
          </a:prstGeom>
        </p:spPr>
      </p:pic>
      <p:sp>
        <p:nvSpPr>
          <p:cNvPr id="4" name="文本框 3"/>
          <p:cNvSpPr txBox="1"/>
          <p:nvPr/>
        </p:nvSpPr>
        <p:spPr>
          <a:xfrm>
            <a:off x="2171372" y="1772356"/>
            <a:ext cx="5011810" cy="1446550"/>
          </a:xfrm>
          <a:prstGeom prst="rect">
            <a:avLst/>
          </a:prstGeom>
          <a:noFill/>
        </p:spPr>
        <p:txBody>
          <a:bodyPr wrap="square" rtlCol="0">
            <a:spAutoFit/>
          </a:bodyPr>
          <a:lstStyle/>
          <a:p>
            <a:pPr algn="ctr"/>
            <a:r>
              <a:rPr lang="en-US" altLang="zh-CN" sz="4400" b="1" smtClean="0">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sym typeface="+mn-lt"/>
              </a:rPr>
              <a:t>CHÀO TẠM BIỆT CÁC CON!</a:t>
            </a:r>
            <a:endParaRPr lang="zh-CN" altLang="en-US" sz="4400" b="1" dirty="0">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Chữ A - Nhạc Thiếu Nhi Bé Học Chữ Cái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6816490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60606">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89821" y="661011"/>
            <a:ext cx="6544020" cy="2710150"/>
          </a:xfrm>
          <a:prstGeom prst="cloudCallout">
            <a:avLst>
              <a:gd name="adj1" fmla="val -8038"/>
              <a:gd name="adj2" fmla="val 9664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Bài hát nói về chữ cái nào?</a:t>
            </a:r>
            <a:endParaRPr lang="en-US" sz="28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38231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6766" y="589343"/>
            <a:ext cx="5938780" cy="4185666"/>
          </a:xfrm>
          <a:prstGeom prst="rect">
            <a:avLst/>
          </a:prstGeom>
        </p:spPr>
      </p:pic>
      <p:sp>
        <p:nvSpPr>
          <p:cNvPr id="3" name="文本框 74"/>
          <p:cNvSpPr txBox="1"/>
          <p:nvPr/>
        </p:nvSpPr>
        <p:spPr>
          <a:xfrm>
            <a:off x="266992" y="96755"/>
            <a:ext cx="8513451" cy="584775"/>
          </a:xfrm>
          <a:prstGeom prst="rect">
            <a:avLst/>
          </a:prstGeom>
          <a:noFill/>
        </p:spPr>
        <p:txBody>
          <a:bodyPr wrap="square" rtlCol="0">
            <a:spAutoFit/>
          </a:bodyPr>
          <a:lstStyle/>
          <a:p>
            <a:r>
              <a:rPr lang="zh-CN" altLang="en-US" sz="3200" b="1" smtClean="0">
                <a:solidFill>
                  <a:srgbClr val="FF0000"/>
                </a:solidFill>
                <a:latin typeface="Times New Roman" panose="02020603050405020304" pitchFamily="18" charset="0"/>
                <a:cs typeface="Times New Roman" panose="02020603050405020304" pitchFamily="18" charset="0"/>
              </a:rPr>
              <a:t>    </a:t>
            </a:r>
            <a:r>
              <a:rPr lang="en-US" altLang="zh-CN" sz="3200" b="1" smtClean="0">
                <a:solidFill>
                  <a:srgbClr val="FF0000"/>
                </a:solidFill>
                <a:latin typeface="Times New Roman" panose="02020603050405020304" pitchFamily="18" charset="0"/>
                <a:cs typeface="Times New Roman" panose="02020603050405020304" pitchFamily="18" charset="0"/>
              </a:rPr>
              <a:t>Tranh vẽ gì? Em hãy đoán nội dung bài đọc.</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701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1143761"/>
            <a:ext cx="9144000" cy="1967985"/>
          </a:xfrm>
          <a:prstGeom prst="roundRect">
            <a:avLst>
              <a:gd name="adj" fmla="val 50000"/>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2314" y="1678574"/>
            <a:ext cx="8280552" cy="830997"/>
          </a:xfrm>
          <a:prstGeom prst="rect">
            <a:avLst/>
          </a:prstGeom>
          <a:noFill/>
        </p:spPr>
        <p:txBody>
          <a:bodyPr wrap="square" rtlCol="0">
            <a:spAutoFit/>
          </a:bodyPr>
          <a:lstStyle/>
          <a:p>
            <a:pPr algn="ctr"/>
            <a:r>
              <a:rPr lang="en-US" sz="4800" b="1" smtClean="0">
                <a:solidFill>
                  <a:schemeClr val="bg1"/>
                </a:solidFill>
                <a:latin typeface="Times New Roman" panose="02020603050405020304" pitchFamily="18" charset="0"/>
                <a:cs typeface="Times New Roman" panose="02020603050405020304" pitchFamily="18" charset="0"/>
              </a:rPr>
              <a:t>Chữ A và những người bạn</a:t>
            </a:r>
            <a:endParaRPr lang="en-US" sz="4800" b="1" dirty="0">
              <a:solidFill>
                <a:schemeClr val="bg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2334988" y="-155445"/>
            <a:ext cx="3796128" cy="1744066"/>
            <a:chOff x="2109507" y="3963491"/>
            <a:chExt cx="6632646" cy="1772986"/>
          </a:xfrm>
        </p:grpSpPr>
        <p:sp>
          <p:nvSpPr>
            <p:cNvPr id="13" name="Flowchart: Terminator 12"/>
            <p:cNvSpPr/>
            <p:nvPr/>
          </p:nvSpPr>
          <p:spPr>
            <a:xfrm>
              <a:off x="2828870" y="4693184"/>
              <a:ext cx="5913283" cy="1043293"/>
            </a:xfrm>
            <a:prstGeom prst="flowChartTerminator">
              <a:avLst/>
            </a:prstGeom>
            <a:solidFill>
              <a:srgbClr val="FFFF00"/>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0000"/>
                </a:solidFill>
              </a:endParaRPr>
            </a:p>
          </p:txBody>
        </p:sp>
        <p:sp>
          <p:nvSpPr>
            <p:cNvPr id="14" name="TextBox 13"/>
            <p:cNvSpPr txBox="1"/>
            <p:nvPr/>
          </p:nvSpPr>
          <p:spPr>
            <a:xfrm>
              <a:off x="4548437" y="4762431"/>
              <a:ext cx="3512767" cy="844777"/>
            </a:xfrm>
            <a:prstGeom prst="rect">
              <a:avLst/>
            </a:prstGeom>
            <a:noFill/>
          </p:spPr>
          <p:txBody>
            <a:bodyPr wrap="square" rtlCol="0">
              <a:spAutoFit/>
            </a:bodyPr>
            <a:lstStyle/>
            <a:p>
              <a:r>
                <a:rPr lang="en-US" sz="4800" b="1" smtClean="0">
                  <a:solidFill>
                    <a:srgbClr val="FF0000"/>
                  </a:solidFill>
                  <a:latin typeface="Times New Roman" panose="02020603050405020304" pitchFamily="18" charset="0"/>
                  <a:cs typeface="Times New Roman" panose="02020603050405020304" pitchFamily="18" charset="0"/>
                </a:rPr>
                <a:t>Bài 19</a:t>
              </a:r>
              <a:endParaRPr lang="en-US" sz="4800" b="1" dirty="0">
                <a:solidFill>
                  <a:srgbClr val="FF0000"/>
                </a:solidFill>
                <a:latin typeface="Times New Roman" panose="02020603050405020304" pitchFamily="18" charset="0"/>
                <a:cs typeface="Times New Roman" panose="02020603050405020304" pitchFamily="18" charset="0"/>
              </a:endParaRPr>
            </a:p>
          </p:txBody>
        </p:sp>
        <p:grpSp>
          <p:nvGrpSpPr>
            <p:cNvPr id="15" name="Google Shape;2099;p75"/>
            <p:cNvGrpSpPr/>
            <p:nvPr/>
          </p:nvGrpSpPr>
          <p:grpSpPr>
            <a:xfrm rot="19405646">
              <a:off x="2109507" y="3963491"/>
              <a:ext cx="1378777" cy="1476044"/>
              <a:chOff x="5942464" y="1232078"/>
              <a:chExt cx="1574389" cy="1685455"/>
            </a:xfrm>
          </p:grpSpPr>
          <p:sp>
            <p:nvSpPr>
              <p:cNvPr id="16" name="Google Shape;2100;p7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endParaRPr>
                  <a:solidFill>
                    <a:srgbClr val="FF0000"/>
                  </a:solidFill>
                </a:endParaRPr>
              </a:p>
            </p:txBody>
          </p:sp>
          <p:sp>
            <p:nvSpPr>
              <p:cNvPr id="17" name="Google Shape;2101;p7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18" name="Google Shape;2102;p7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19" name="Google Shape;2103;p7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endParaRPr>
                  <a:solidFill>
                    <a:srgbClr val="FF0000"/>
                  </a:solidFill>
                </a:endParaRPr>
              </a:p>
            </p:txBody>
          </p:sp>
          <p:sp>
            <p:nvSpPr>
              <p:cNvPr id="20" name="Google Shape;2104;p75"/>
              <p:cNvSpPr/>
              <p:nvPr/>
            </p:nvSpPr>
            <p:spPr>
              <a:xfrm rot="2192941">
                <a:off x="6150700" y="1627659"/>
                <a:ext cx="998652" cy="981807"/>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rgbClr val="FFE04F"/>
              </a:solidFill>
              <a:ln>
                <a:noFill/>
              </a:ln>
            </p:spPr>
            <p:txBody>
              <a:bodyPr spcFirstLastPara="1" wrap="square" lIns="91425" tIns="91425" rIns="91425" bIns="91425" anchor="ctr" anchorCtr="0">
                <a:noAutofit/>
              </a:bodyPr>
              <a:lstStyle/>
              <a:p>
                <a:endParaRPr>
                  <a:solidFill>
                    <a:srgbClr val="FF0000"/>
                  </a:solidFill>
                </a:endParaRPr>
              </a:p>
            </p:txBody>
          </p:sp>
          <p:sp>
            <p:nvSpPr>
              <p:cNvPr id="21" name="Google Shape;2105;p7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22" name="Google Shape;2106;p7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23" name="Google Shape;2107;p7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24" name="Google Shape;2108;p7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25" name="Google Shape;2109;p7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26" name="Google Shape;2110;p7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endParaRPr>
                  <a:solidFill>
                    <a:srgbClr val="FF0000"/>
                  </a:solidFill>
                </a:endParaRPr>
              </a:p>
            </p:txBody>
          </p:sp>
          <p:sp>
            <p:nvSpPr>
              <p:cNvPr id="27" name="Google Shape;2111;p7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28" name="Google Shape;2112;p7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29" name="Google Shape;2113;p7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endParaRPr>
                  <a:solidFill>
                    <a:srgbClr val="FF0000"/>
                  </a:solidFill>
                </a:endParaRPr>
              </a:p>
            </p:txBody>
          </p:sp>
          <p:sp>
            <p:nvSpPr>
              <p:cNvPr id="30" name="Google Shape;2114;p7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31" name="Google Shape;2115;p7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32" name="Google Shape;2116;p7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endParaRPr>
                  <a:solidFill>
                    <a:srgbClr val="FF0000"/>
                  </a:solidFill>
                </a:endParaRPr>
              </a:p>
            </p:txBody>
          </p:sp>
          <p:sp>
            <p:nvSpPr>
              <p:cNvPr id="33" name="Google Shape;2117;p7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34" name="Google Shape;2118;p7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35" name="Google Shape;2119;p75"/>
              <p:cNvSpPr/>
              <p:nvPr/>
            </p:nvSpPr>
            <p:spPr>
              <a:xfrm rot="2192941">
                <a:off x="6049216" y="1661371"/>
                <a:ext cx="1046359" cy="1127576"/>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36" name="Google Shape;2120;p7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37" name="Google Shape;2121;p7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38" name="Google Shape;2122;p7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39" name="Google Shape;2123;p7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40" name="Google Shape;2124;p7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41" name="Google Shape;2125;p7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42" name="Google Shape;2126;p7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43" name="Google Shape;2127;p7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44" name="Google Shape;2128;p7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45" name="Google Shape;2129;p7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46" name="Google Shape;2130;p7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47" name="Google Shape;2131;p7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48" name="Google Shape;2132;p7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49" name="Google Shape;2133;p7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50" name="Google Shape;2134;p7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51" name="Google Shape;2135;p7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52" name="Google Shape;2136;p7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53" name="Google Shape;2137;p7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54" name="Google Shape;2138;p7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sp>
            <p:nvSpPr>
              <p:cNvPr id="55" name="Google Shape;2139;p7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rgbClr val="010202"/>
              </a:solidFill>
              <a:ln>
                <a:noFill/>
              </a:ln>
            </p:spPr>
            <p:txBody>
              <a:bodyPr spcFirstLastPara="1" wrap="square" lIns="91425" tIns="91425" rIns="91425" bIns="91425" anchor="ctr" anchorCtr="0">
                <a:noAutofit/>
              </a:bodyPr>
              <a:lstStyle/>
              <a:p>
                <a:endParaRPr>
                  <a:solidFill>
                    <a:srgbClr val="FF0000"/>
                  </a:solidFill>
                </a:endParaRPr>
              </a:p>
            </p:txBody>
          </p:sp>
        </p:grpSp>
      </p:grpSp>
    </p:spTree>
    <p:extLst>
      <p:ext uri="{BB962C8B-B14F-4D97-AF65-F5344CB8AC3E}">
        <p14:creationId xmlns:p14="http://schemas.microsoft.com/office/powerpoint/2010/main" val="1536431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711" y="2533660"/>
            <a:ext cx="828815" cy="469988"/>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332" y="3560530"/>
            <a:ext cx="828815" cy="469988"/>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557" y="4352049"/>
            <a:ext cx="828815" cy="469988"/>
          </a:xfrm>
          <a:prstGeom prst="rect">
            <a:avLst/>
          </a:prstGeom>
        </p:spPr>
      </p:pic>
      <p:grpSp>
        <p:nvGrpSpPr>
          <p:cNvPr id="3" name="组合 2"/>
          <p:cNvGrpSpPr/>
          <p:nvPr/>
        </p:nvGrpSpPr>
        <p:grpSpPr>
          <a:xfrm>
            <a:off x="1154152" y="2223099"/>
            <a:ext cx="600706" cy="655593"/>
            <a:chOff x="1154152" y="2550895"/>
            <a:chExt cx="600706" cy="655593"/>
          </a:xfrm>
        </p:grpSpPr>
        <p:pic>
          <p:nvPicPr>
            <p:cNvPr id="4" name="图片 3"/>
            <p:cNvPicPr>
              <a:picLocks noChangeAspect="1"/>
            </p:cNvPicPr>
            <p:nvPr/>
          </p:nvPicPr>
          <p:blipFill>
            <a:blip r:embed="rId4"/>
            <a:stretch>
              <a:fillRect/>
            </a:stretch>
          </p:blipFill>
          <p:spPr>
            <a:xfrm>
              <a:off x="1154152" y="2550895"/>
              <a:ext cx="600706" cy="655593"/>
            </a:xfrm>
            <a:prstGeom prst="rect">
              <a:avLst/>
            </a:prstGeom>
          </p:spPr>
        </p:pic>
        <p:sp>
          <p:nvSpPr>
            <p:cNvPr id="5" name="文本框 4"/>
            <p:cNvSpPr txBox="1"/>
            <p:nvPr/>
          </p:nvSpPr>
          <p:spPr>
            <a:xfrm>
              <a:off x="1234866" y="2569945"/>
              <a:ext cx="354584" cy="584775"/>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r>
                <a:rPr lang="en-US" altLang="zh-CN" b="1" dirty="0">
                  <a:ln w="12700">
                    <a:solidFill>
                      <a:srgbClr val="FF9933"/>
                    </a:solidFill>
                    <a:prstDash val="solid"/>
                  </a:ln>
                  <a:pattFill prst="ltDnDiag">
                    <a:fgClr>
                      <a:srgbClr val="FF9933"/>
                    </a:fgClr>
                    <a:bgClr>
                      <a:schemeClr val="bg1"/>
                    </a:bgClr>
                  </a:pattFill>
                </a:rPr>
                <a:t>1</a:t>
              </a:r>
              <a:endParaRPr lang="zh-CN" altLang="en-US" b="1" dirty="0">
                <a:ln w="12700">
                  <a:solidFill>
                    <a:srgbClr val="FF9933"/>
                  </a:solidFill>
                  <a:prstDash val="solid"/>
                </a:ln>
                <a:pattFill prst="ltDnDiag">
                  <a:fgClr>
                    <a:srgbClr val="FF9933"/>
                  </a:fgClr>
                  <a:bgClr>
                    <a:schemeClr val="bg1"/>
                  </a:bgClr>
                </a:pattFill>
              </a:endParaRPr>
            </a:p>
          </p:txBody>
        </p:sp>
      </p:grpSp>
      <p:grpSp>
        <p:nvGrpSpPr>
          <p:cNvPr id="6" name="组合 5"/>
          <p:cNvGrpSpPr/>
          <p:nvPr/>
        </p:nvGrpSpPr>
        <p:grpSpPr>
          <a:xfrm>
            <a:off x="1172986" y="3180965"/>
            <a:ext cx="600706" cy="655593"/>
            <a:chOff x="1154152" y="3471990"/>
            <a:chExt cx="600706" cy="655593"/>
          </a:xfrm>
        </p:grpSpPr>
        <p:pic>
          <p:nvPicPr>
            <p:cNvPr id="28" name="图片 27"/>
            <p:cNvPicPr>
              <a:picLocks noChangeAspect="1"/>
            </p:cNvPicPr>
            <p:nvPr/>
          </p:nvPicPr>
          <p:blipFill>
            <a:blip r:embed="rId4"/>
            <a:stretch>
              <a:fillRect/>
            </a:stretch>
          </p:blipFill>
          <p:spPr>
            <a:xfrm>
              <a:off x="1154152" y="3471990"/>
              <a:ext cx="600706" cy="655593"/>
            </a:xfrm>
            <a:prstGeom prst="rect">
              <a:avLst/>
            </a:prstGeom>
          </p:spPr>
        </p:pic>
        <p:sp>
          <p:nvSpPr>
            <p:cNvPr id="30" name="文本框 29"/>
            <p:cNvSpPr txBox="1"/>
            <p:nvPr/>
          </p:nvSpPr>
          <p:spPr>
            <a:xfrm>
              <a:off x="1241332" y="3507398"/>
              <a:ext cx="373820"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a:ln w="12700">
                    <a:solidFill>
                      <a:srgbClr val="FF9933"/>
                    </a:solidFill>
                    <a:prstDash val="solid"/>
                  </a:ln>
                  <a:pattFill prst="ltDnDiag">
                    <a:fgClr>
                      <a:srgbClr val="FF9933"/>
                    </a:fgClr>
                    <a:bgClr>
                      <a:schemeClr val="bg1"/>
                    </a:bgClr>
                  </a:pattFill>
                  <a:latin typeface="Showcard Gothic" panose="04020904020102020604" pitchFamily="82" charset="0"/>
                </a:rPr>
                <a:t>2</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grpSp>
        <p:nvGrpSpPr>
          <p:cNvPr id="7" name="组合 6"/>
          <p:cNvGrpSpPr/>
          <p:nvPr/>
        </p:nvGrpSpPr>
        <p:grpSpPr>
          <a:xfrm>
            <a:off x="1177553" y="4180713"/>
            <a:ext cx="600706" cy="655593"/>
            <a:chOff x="4890006" y="2480077"/>
            <a:chExt cx="600706" cy="655593"/>
          </a:xfrm>
        </p:grpSpPr>
        <p:pic>
          <p:nvPicPr>
            <p:cNvPr id="31" name="图片 30"/>
            <p:cNvPicPr>
              <a:picLocks noChangeAspect="1"/>
            </p:cNvPicPr>
            <p:nvPr/>
          </p:nvPicPr>
          <p:blipFill>
            <a:blip r:embed="rId4"/>
            <a:stretch>
              <a:fillRect/>
            </a:stretch>
          </p:blipFill>
          <p:spPr>
            <a:xfrm>
              <a:off x="4890006" y="2480077"/>
              <a:ext cx="600706" cy="655593"/>
            </a:xfrm>
            <a:prstGeom prst="rect">
              <a:avLst/>
            </a:prstGeom>
          </p:spPr>
        </p:pic>
        <p:sp>
          <p:nvSpPr>
            <p:cNvPr id="32" name="文本框 31"/>
            <p:cNvSpPr txBox="1"/>
            <p:nvPr/>
          </p:nvSpPr>
          <p:spPr>
            <a:xfrm>
              <a:off x="4977186" y="2515485"/>
              <a:ext cx="386644" cy="584775"/>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r>
                <a:rPr lang="en-US" altLang="zh-CN" b="1" dirty="0" smtClean="0">
                  <a:ln w="12700">
                    <a:solidFill>
                      <a:srgbClr val="FF9933"/>
                    </a:solidFill>
                    <a:prstDash val="solid"/>
                  </a:ln>
                  <a:pattFill prst="ltDnDiag">
                    <a:fgClr>
                      <a:srgbClr val="FF9933"/>
                    </a:fgClr>
                    <a:bgClr>
                      <a:schemeClr val="bg1"/>
                    </a:bgClr>
                  </a:pattFill>
                  <a:latin typeface="Showcard Gothic" panose="04020904020102020604" pitchFamily="82" charset="0"/>
                </a:rPr>
                <a:t>3</a:t>
              </a:r>
              <a:endParaRPr lang="zh-CN" altLang="en-US" b="1" dirty="0">
                <a:ln w="12700">
                  <a:solidFill>
                    <a:srgbClr val="FF9933"/>
                  </a:solidFill>
                  <a:prstDash val="solid"/>
                </a:ln>
                <a:pattFill prst="ltDnDiag">
                  <a:fgClr>
                    <a:srgbClr val="FF9933"/>
                  </a:fgClr>
                  <a:bgClr>
                    <a:schemeClr val="bg1"/>
                  </a:bgClr>
                </a:pattFill>
                <a:latin typeface="Showcard Gothic" panose="04020904020102020604" pitchFamily="82" charset="0"/>
              </a:endParaRPr>
            </a:p>
          </p:txBody>
        </p:sp>
      </p:grpSp>
      <p:sp>
        <p:nvSpPr>
          <p:cNvPr id="2" name="矩形 1"/>
          <p:cNvSpPr/>
          <p:nvPr/>
        </p:nvSpPr>
        <p:spPr>
          <a:xfrm>
            <a:off x="2599214" y="2595196"/>
            <a:ext cx="4317207" cy="523220"/>
          </a:xfrm>
          <a:prstGeom prst="rect">
            <a:avLst/>
          </a:prstGeom>
        </p:spPr>
        <p:txBody>
          <a:bodyPr wrap="none">
            <a:spAutoFit/>
          </a:bodyPr>
          <a:lstStyle/>
          <a:p>
            <a:r>
              <a:rPr lang="en-US" altLang="zh-CN" sz="2800" b="1" smtClean="0">
                <a:solidFill>
                  <a:schemeClr val="bg1"/>
                </a:solidFill>
                <a:latin typeface="Times New Roman" panose="02020603050405020304" pitchFamily="18" charset="0"/>
                <a:cs typeface="Times New Roman" panose="02020603050405020304" pitchFamily="18" charset="0"/>
              </a:rPr>
              <a:t>Đọc đúng, rõ ràng toàn bài</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矩形 14"/>
          <p:cNvSpPr/>
          <p:nvPr/>
        </p:nvSpPr>
        <p:spPr>
          <a:xfrm>
            <a:off x="2654552" y="4332798"/>
            <a:ext cx="3793026" cy="523220"/>
          </a:xfrm>
          <a:prstGeom prst="rect">
            <a:avLst/>
          </a:prstGeom>
        </p:spPr>
        <p:txBody>
          <a:bodyPr wrap="none">
            <a:spAutoFit/>
          </a:bodyPr>
          <a:lstStyle/>
          <a:p>
            <a:r>
              <a:rPr lang="en-US" altLang="zh-CN" sz="2800" b="1" smtClean="0">
                <a:solidFill>
                  <a:schemeClr val="bg1"/>
                </a:solidFill>
                <a:latin typeface="Times New Roman" panose="02020603050405020304" pitchFamily="18" charset="0"/>
                <a:cs typeface="Times New Roman" panose="02020603050405020304" pitchFamily="18" charset="0"/>
              </a:rPr>
              <a:t>Hiểu được nội dung bài</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2654552" y="250146"/>
            <a:ext cx="4006225" cy="584775"/>
          </a:xfrm>
          <a:prstGeom prst="rect">
            <a:avLst/>
          </a:prstGeom>
          <a:noFill/>
        </p:spPr>
        <p:txBody>
          <a:bodyPr wrap="none" rtlCol="0">
            <a:spAutoFit/>
          </a:bodyPr>
          <a:lstStyle/>
          <a:p>
            <a:r>
              <a:rPr lang="en-US" altLang="zh-CN" sz="3200" b="1" smtClean="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YÊU CẦU CẦN ĐẠT</a:t>
            </a:r>
            <a:endParaRPr lang="zh-CN" altLang="en-US" sz="32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1" name="矩形 20"/>
          <p:cNvSpPr/>
          <p:nvPr/>
        </p:nvSpPr>
        <p:spPr>
          <a:xfrm>
            <a:off x="2593170" y="3507298"/>
            <a:ext cx="5066387" cy="523220"/>
          </a:xfrm>
          <a:prstGeom prst="rect">
            <a:avLst/>
          </a:prstGeom>
        </p:spPr>
        <p:txBody>
          <a:bodyPr wrap="none">
            <a:spAutoFit/>
          </a:bodyPr>
          <a:lstStyle/>
          <a:p>
            <a:r>
              <a:rPr lang="en-US" altLang="zh-CN" sz="2800" b="1" smtClean="0">
                <a:solidFill>
                  <a:schemeClr val="bg1"/>
                </a:solidFill>
                <a:latin typeface="Times New Roman" panose="02020603050405020304" pitchFamily="18" charset="0"/>
                <a:cs typeface="Times New Roman" panose="02020603050405020304" pitchFamily="18" charset="0"/>
              </a:rPr>
              <a:t>Trả lời được các câu hỏi của bài</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set>
                                      <p:cBhvr>
                                        <p:cTn id="7" dur="455" fill="hold">
                                          <p:stCondLst>
                                            <p:cond delay="0"/>
                                          </p:stCondLst>
                                        </p:cTn>
                                        <p:tgtEl>
                                          <p:spTgt spid="9"/>
                                        </p:tgtEl>
                                        <p:attrNameLst>
                                          <p:attrName>style.rotation</p:attrName>
                                        </p:attrNameLst>
                                      </p:cBhvr>
                                      <p:to>
                                        <p:strVal val="-45.0"/>
                                      </p:to>
                                    </p:set>
                                    <p:anim calcmode="lin" valueType="num">
                                      <p:cBhvr>
                                        <p:cTn id="8"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6500"/>
                            </p:stCondLst>
                            <p:childTnLst>
                              <p:par>
                                <p:cTn id="13" presetID="2" presetClass="entr" presetSubtype="2"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2000" fill="hold"/>
                                        <p:tgtEl>
                                          <p:spTgt spid="22"/>
                                        </p:tgtEl>
                                        <p:attrNameLst>
                                          <p:attrName>ppt_x</p:attrName>
                                        </p:attrNameLst>
                                      </p:cBhvr>
                                      <p:tavLst>
                                        <p:tav tm="0">
                                          <p:val>
                                            <p:strVal val="1+#ppt_w/2"/>
                                          </p:val>
                                        </p:tav>
                                        <p:tav tm="100000">
                                          <p:val>
                                            <p:strVal val="#ppt_x"/>
                                          </p:val>
                                        </p:tav>
                                      </p:tavLst>
                                    </p:anim>
                                    <p:anim calcmode="lin" valueType="num">
                                      <p:cBhvr additive="base">
                                        <p:cTn id="16" dur="2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000" fill="hold"/>
                                        <p:tgtEl>
                                          <p:spTgt spid="24"/>
                                        </p:tgtEl>
                                        <p:attrNameLst>
                                          <p:attrName>ppt_x</p:attrName>
                                        </p:attrNameLst>
                                      </p:cBhvr>
                                      <p:tavLst>
                                        <p:tav tm="0">
                                          <p:val>
                                            <p:strVal val="1+#ppt_w/2"/>
                                          </p:val>
                                        </p:tav>
                                        <p:tav tm="100000">
                                          <p:val>
                                            <p:strVal val="#ppt_x"/>
                                          </p:val>
                                        </p:tav>
                                      </p:tavLst>
                                    </p:anim>
                                    <p:anim calcmode="lin" valueType="num">
                                      <p:cBhvr additive="base">
                                        <p:cTn id="20" dur="20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2000" fill="hold"/>
                                        <p:tgtEl>
                                          <p:spTgt spid="23"/>
                                        </p:tgtEl>
                                        <p:attrNameLst>
                                          <p:attrName>ppt_x</p:attrName>
                                        </p:attrNameLst>
                                      </p:cBhvr>
                                      <p:tavLst>
                                        <p:tav tm="0">
                                          <p:val>
                                            <p:strVal val="1+#ppt_w/2"/>
                                          </p:val>
                                        </p:tav>
                                        <p:tav tm="100000">
                                          <p:val>
                                            <p:strVal val="#ppt_x"/>
                                          </p:val>
                                        </p:tav>
                                      </p:tavLst>
                                    </p:anim>
                                    <p:anim calcmode="lin" valueType="num">
                                      <p:cBhvr additive="base">
                                        <p:cTn id="24" dur="2000" fill="hold"/>
                                        <p:tgtEl>
                                          <p:spTgt spid="23"/>
                                        </p:tgtEl>
                                        <p:attrNameLst>
                                          <p:attrName>ppt_y</p:attrName>
                                        </p:attrNameLst>
                                      </p:cBhvr>
                                      <p:tavLst>
                                        <p:tav tm="0">
                                          <p:val>
                                            <p:strVal val="#ppt_y"/>
                                          </p:val>
                                        </p:tav>
                                        <p:tav tm="100000">
                                          <p:val>
                                            <p:strVal val="#ppt_y"/>
                                          </p:val>
                                        </p:tav>
                                      </p:tavLst>
                                    </p:anim>
                                  </p:childTnLst>
                                </p:cTn>
                              </p:par>
                              <p:par>
                                <p:cTn id="25" presetID="32" presetClass="emph" presetSubtype="0" fill="hold" nodeType="withEffect">
                                  <p:stCondLst>
                                    <p:cond delay="0"/>
                                  </p:stCondLst>
                                  <p:childTnLst>
                                    <p:animRot by="120000">
                                      <p:cBhvr>
                                        <p:cTn id="26" dur="300" fill="hold">
                                          <p:stCondLst>
                                            <p:cond delay="0"/>
                                          </p:stCondLst>
                                        </p:cTn>
                                        <p:tgtEl>
                                          <p:spTgt spid="22"/>
                                        </p:tgtEl>
                                        <p:attrNameLst>
                                          <p:attrName>r</p:attrName>
                                        </p:attrNameLst>
                                      </p:cBhvr>
                                    </p:animRot>
                                    <p:animRot by="-240000">
                                      <p:cBhvr>
                                        <p:cTn id="27" dur="600" fill="hold">
                                          <p:stCondLst>
                                            <p:cond delay="600"/>
                                          </p:stCondLst>
                                        </p:cTn>
                                        <p:tgtEl>
                                          <p:spTgt spid="22"/>
                                        </p:tgtEl>
                                        <p:attrNameLst>
                                          <p:attrName>r</p:attrName>
                                        </p:attrNameLst>
                                      </p:cBhvr>
                                    </p:animRot>
                                    <p:animRot by="240000">
                                      <p:cBhvr>
                                        <p:cTn id="28" dur="600" fill="hold">
                                          <p:stCondLst>
                                            <p:cond delay="1200"/>
                                          </p:stCondLst>
                                        </p:cTn>
                                        <p:tgtEl>
                                          <p:spTgt spid="22"/>
                                        </p:tgtEl>
                                        <p:attrNameLst>
                                          <p:attrName>r</p:attrName>
                                        </p:attrNameLst>
                                      </p:cBhvr>
                                    </p:animRot>
                                    <p:animRot by="-240000">
                                      <p:cBhvr>
                                        <p:cTn id="29" dur="600" fill="hold">
                                          <p:stCondLst>
                                            <p:cond delay="1800"/>
                                          </p:stCondLst>
                                        </p:cTn>
                                        <p:tgtEl>
                                          <p:spTgt spid="22"/>
                                        </p:tgtEl>
                                        <p:attrNameLst>
                                          <p:attrName>r</p:attrName>
                                        </p:attrNameLst>
                                      </p:cBhvr>
                                    </p:animRot>
                                    <p:animRot by="120000">
                                      <p:cBhvr>
                                        <p:cTn id="30" dur="600" fill="hold">
                                          <p:stCondLst>
                                            <p:cond delay="2400"/>
                                          </p:stCondLst>
                                        </p:cTn>
                                        <p:tgtEl>
                                          <p:spTgt spid="22"/>
                                        </p:tgtEl>
                                        <p:attrNameLst>
                                          <p:attrName>r</p:attrName>
                                        </p:attrNameLst>
                                      </p:cBhvr>
                                    </p:animRot>
                                  </p:childTnLst>
                                </p:cTn>
                              </p:par>
                              <p:par>
                                <p:cTn id="31" presetID="32" presetClass="emph" presetSubtype="0" fill="hold" nodeType="withEffect">
                                  <p:stCondLst>
                                    <p:cond delay="0"/>
                                  </p:stCondLst>
                                  <p:childTnLst>
                                    <p:animRot by="120000">
                                      <p:cBhvr>
                                        <p:cTn id="32" dur="300" fill="hold">
                                          <p:stCondLst>
                                            <p:cond delay="0"/>
                                          </p:stCondLst>
                                        </p:cTn>
                                        <p:tgtEl>
                                          <p:spTgt spid="24"/>
                                        </p:tgtEl>
                                        <p:attrNameLst>
                                          <p:attrName>r</p:attrName>
                                        </p:attrNameLst>
                                      </p:cBhvr>
                                    </p:animRot>
                                    <p:animRot by="-240000">
                                      <p:cBhvr>
                                        <p:cTn id="33" dur="600" fill="hold">
                                          <p:stCondLst>
                                            <p:cond delay="600"/>
                                          </p:stCondLst>
                                        </p:cTn>
                                        <p:tgtEl>
                                          <p:spTgt spid="24"/>
                                        </p:tgtEl>
                                        <p:attrNameLst>
                                          <p:attrName>r</p:attrName>
                                        </p:attrNameLst>
                                      </p:cBhvr>
                                    </p:animRot>
                                    <p:animRot by="240000">
                                      <p:cBhvr>
                                        <p:cTn id="34" dur="600" fill="hold">
                                          <p:stCondLst>
                                            <p:cond delay="1200"/>
                                          </p:stCondLst>
                                        </p:cTn>
                                        <p:tgtEl>
                                          <p:spTgt spid="24"/>
                                        </p:tgtEl>
                                        <p:attrNameLst>
                                          <p:attrName>r</p:attrName>
                                        </p:attrNameLst>
                                      </p:cBhvr>
                                    </p:animRot>
                                    <p:animRot by="-240000">
                                      <p:cBhvr>
                                        <p:cTn id="35" dur="600" fill="hold">
                                          <p:stCondLst>
                                            <p:cond delay="1800"/>
                                          </p:stCondLst>
                                        </p:cTn>
                                        <p:tgtEl>
                                          <p:spTgt spid="24"/>
                                        </p:tgtEl>
                                        <p:attrNameLst>
                                          <p:attrName>r</p:attrName>
                                        </p:attrNameLst>
                                      </p:cBhvr>
                                    </p:animRot>
                                    <p:animRot by="120000">
                                      <p:cBhvr>
                                        <p:cTn id="36" dur="600" fill="hold">
                                          <p:stCondLst>
                                            <p:cond delay="2400"/>
                                          </p:stCondLst>
                                        </p:cTn>
                                        <p:tgtEl>
                                          <p:spTgt spid="24"/>
                                        </p:tgtEl>
                                        <p:attrNameLst>
                                          <p:attrName>r</p:attrName>
                                        </p:attrNameLst>
                                      </p:cBhvr>
                                    </p:animRot>
                                  </p:childTnLst>
                                </p:cTn>
                              </p:par>
                              <p:par>
                                <p:cTn id="37" presetID="32" presetClass="emph" presetSubtype="0" fill="hold" nodeType="withEffect">
                                  <p:stCondLst>
                                    <p:cond delay="0"/>
                                  </p:stCondLst>
                                  <p:childTnLst>
                                    <p:animRot by="120000">
                                      <p:cBhvr>
                                        <p:cTn id="38" dur="300" fill="hold">
                                          <p:stCondLst>
                                            <p:cond delay="0"/>
                                          </p:stCondLst>
                                        </p:cTn>
                                        <p:tgtEl>
                                          <p:spTgt spid="23"/>
                                        </p:tgtEl>
                                        <p:attrNameLst>
                                          <p:attrName>r</p:attrName>
                                        </p:attrNameLst>
                                      </p:cBhvr>
                                    </p:animRot>
                                    <p:animRot by="-240000">
                                      <p:cBhvr>
                                        <p:cTn id="39" dur="600" fill="hold">
                                          <p:stCondLst>
                                            <p:cond delay="600"/>
                                          </p:stCondLst>
                                        </p:cTn>
                                        <p:tgtEl>
                                          <p:spTgt spid="23"/>
                                        </p:tgtEl>
                                        <p:attrNameLst>
                                          <p:attrName>r</p:attrName>
                                        </p:attrNameLst>
                                      </p:cBhvr>
                                    </p:animRot>
                                    <p:animRot by="240000">
                                      <p:cBhvr>
                                        <p:cTn id="40" dur="600" fill="hold">
                                          <p:stCondLst>
                                            <p:cond delay="1200"/>
                                          </p:stCondLst>
                                        </p:cTn>
                                        <p:tgtEl>
                                          <p:spTgt spid="23"/>
                                        </p:tgtEl>
                                        <p:attrNameLst>
                                          <p:attrName>r</p:attrName>
                                        </p:attrNameLst>
                                      </p:cBhvr>
                                    </p:animRot>
                                    <p:animRot by="-240000">
                                      <p:cBhvr>
                                        <p:cTn id="41" dur="600" fill="hold">
                                          <p:stCondLst>
                                            <p:cond delay="1800"/>
                                          </p:stCondLst>
                                        </p:cTn>
                                        <p:tgtEl>
                                          <p:spTgt spid="23"/>
                                        </p:tgtEl>
                                        <p:attrNameLst>
                                          <p:attrName>r</p:attrName>
                                        </p:attrNameLst>
                                      </p:cBhvr>
                                    </p:animRot>
                                    <p:animRot by="120000">
                                      <p:cBhvr>
                                        <p:cTn id="42" dur="600" fill="hold">
                                          <p:stCondLst>
                                            <p:cond delay="2400"/>
                                          </p:stCondLst>
                                        </p:cTn>
                                        <p:tgtEl>
                                          <p:spTgt spid="23"/>
                                        </p:tgtEl>
                                        <p:attrNameLst>
                                          <p:attrName>r</p:attrName>
                                        </p:attrNameLst>
                                      </p:cBhvr>
                                    </p:animRot>
                                  </p:childTnLst>
                                </p:cTn>
                              </p:par>
                            </p:childTnLst>
                          </p:cTn>
                        </p:par>
                        <p:par>
                          <p:cTn id="43" fill="hold">
                            <p:stCondLst>
                              <p:cond delay="9500"/>
                            </p:stCondLst>
                            <p:childTnLst>
                              <p:par>
                                <p:cTn id="44" presetID="49" presetClass="entr" presetSubtype="0" decel="10000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1250" fill="hold"/>
                                        <p:tgtEl>
                                          <p:spTgt spid="3"/>
                                        </p:tgtEl>
                                        <p:attrNameLst>
                                          <p:attrName>ppt_w</p:attrName>
                                        </p:attrNameLst>
                                      </p:cBhvr>
                                      <p:tavLst>
                                        <p:tav tm="0">
                                          <p:val>
                                            <p:fltVal val="0"/>
                                          </p:val>
                                        </p:tav>
                                        <p:tav tm="100000">
                                          <p:val>
                                            <p:strVal val="#ppt_w"/>
                                          </p:val>
                                        </p:tav>
                                      </p:tavLst>
                                    </p:anim>
                                    <p:anim calcmode="lin" valueType="num">
                                      <p:cBhvr>
                                        <p:cTn id="47" dur="1250" fill="hold"/>
                                        <p:tgtEl>
                                          <p:spTgt spid="3"/>
                                        </p:tgtEl>
                                        <p:attrNameLst>
                                          <p:attrName>ppt_h</p:attrName>
                                        </p:attrNameLst>
                                      </p:cBhvr>
                                      <p:tavLst>
                                        <p:tav tm="0">
                                          <p:val>
                                            <p:fltVal val="0"/>
                                          </p:val>
                                        </p:tav>
                                        <p:tav tm="100000">
                                          <p:val>
                                            <p:strVal val="#ppt_h"/>
                                          </p:val>
                                        </p:tav>
                                      </p:tavLst>
                                    </p:anim>
                                    <p:anim calcmode="lin" valueType="num">
                                      <p:cBhvr>
                                        <p:cTn id="48" dur="1250" fill="hold"/>
                                        <p:tgtEl>
                                          <p:spTgt spid="3"/>
                                        </p:tgtEl>
                                        <p:attrNameLst>
                                          <p:attrName>style.rotation</p:attrName>
                                        </p:attrNameLst>
                                      </p:cBhvr>
                                      <p:tavLst>
                                        <p:tav tm="0">
                                          <p:val>
                                            <p:fltVal val="360"/>
                                          </p:val>
                                        </p:tav>
                                        <p:tav tm="100000">
                                          <p:val>
                                            <p:fltVal val="0"/>
                                          </p:val>
                                        </p:tav>
                                      </p:tavLst>
                                    </p:anim>
                                    <p:animEffect transition="in" filter="fade">
                                      <p:cBhvr>
                                        <p:cTn id="49" dur="1250"/>
                                        <p:tgtEl>
                                          <p:spTgt spid="3"/>
                                        </p:tgtEl>
                                      </p:cBhvr>
                                    </p:animEffect>
                                  </p:childTnLst>
                                </p:cTn>
                              </p:par>
                              <p:par>
                                <p:cTn id="50" presetID="0" presetClass="path" presetSubtype="0" accel="50000" decel="50000" fill="hold" nodeType="withEffect">
                                  <p:stCondLst>
                                    <p:cond delay="0"/>
                                  </p:stCondLst>
                                  <p:childTnLst>
                                    <p:animMotion origin="layout" path="M -0.00382 -0.00772 L 0.04201 0.03117 " pathEditMode="relative" ptsTypes="AA">
                                      <p:cBhvr>
                                        <p:cTn id="51" dur="1250" spd="-100000" fill="hold"/>
                                        <p:tgtEl>
                                          <p:spTgt spid="3"/>
                                        </p:tgtEl>
                                        <p:attrNameLst>
                                          <p:attrName>ppt_x</p:attrName>
                                          <p:attrName>ppt_y</p:attrName>
                                        </p:attrNameLst>
                                      </p:cBhvr>
                                    </p:animMotion>
                                  </p:childTnLst>
                                </p:cTn>
                              </p:par>
                            </p:childTnLst>
                          </p:cTn>
                        </p:par>
                        <p:par>
                          <p:cTn id="52" fill="hold">
                            <p:stCondLst>
                              <p:cond delay="10750"/>
                            </p:stCondLst>
                            <p:childTnLst>
                              <p:par>
                                <p:cTn id="53" presetID="22" presetClass="entr" presetSubtype="8"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left)">
                                      <p:cBhvr>
                                        <p:cTn id="55" dur="500"/>
                                        <p:tgtEl>
                                          <p:spTgt spid="2"/>
                                        </p:tgtEl>
                                      </p:cBhvr>
                                    </p:animEffect>
                                  </p:childTnLst>
                                </p:cTn>
                              </p:par>
                            </p:childTnLst>
                          </p:cTn>
                        </p:par>
                        <p:par>
                          <p:cTn id="56" fill="hold">
                            <p:stCondLst>
                              <p:cond delay="11250"/>
                            </p:stCondLst>
                            <p:childTnLst>
                              <p:par>
                                <p:cTn id="57" presetID="49" presetClass="entr" presetSubtype="0" decel="10000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1250" fill="hold"/>
                                        <p:tgtEl>
                                          <p:spTgt spid="6"/>
                                        </p:tgtEl>
                                        <p:attrNameLst>
                                          <p:attrName>ppt_w</p:attrName>
                                        </p:attrNameLst>
                                      </p:cBhvr>
                                      <p:tavLst>
                                        <p:tav tm="0">
                                          <p:val>
                                            <p:fltVal val="0"/>
                                          </p:val>
                                        </p:tav>
                                        <p:tav tm="100000">
                                          <p:val>
                                            <p:strVal val="#ppt_w"/>
                                          </p:val>
                                        </p:tav>
                                      </p:tavLst>
                                    </p:anim>
                                    <p:anim calcmode="lin" valueType="num">
                                      <p:cBhvr>
                                        <p:cTn id="60" dur="1250" fill="hold"/>
                                        <p:tgtEl>
                                          <p:spTgt spid="6"/>
                                        </p:tgtEl>
                                        <p:attrNameLst>
                                          <p:attrName>ppt_h</p:attrName>
                                        </p:attrNameLst>
                                      </p:cBhvr>
                                      <p:tavLst>
                                        <p:tav tm="0">
                                          <p:val>
                                            <p:fltVal val="0"/>
                                          </p:val>
                                        </p:tav>
                                        <p:tav tm="100000">
                                          <p:val>
                                            <p:strVal val="#ppt_h"/>
                                          </p:val>
                                        </p:tav>
                                      </p:tavLst>
                                    </p:anim>
                                    <p:anim calcmode="lin" valueType="num">
                                      <p:cBhvr>
                                        <p:cTn id="61" dur="1250" fill="hold"/>
                                        <p:tgtEl>
                                          <p:spTgt spid="6"/>
                                        </p:tgtEl>
                                        <p:attrNameLst>
                                          <p:attrName>style.rotation</p:attrName>
                                        </p:attrNameLst>
                                      </p:cBhvr>
                                      <p:tavLst>
                                        <p:tav tm="0">
                                          <p:val>
                                            <p:fltVal val="360"/>
                                          </p:val>
                                        </p:tav>
                                        <p:tav tm="100000">
                                          <p:val>
                                            <p:fltVal val="0"/>
                                          </p:val>
                                        </p:tav>
                                      </p:tavLst>
                                    </p:anim>
                                    <p:animEffect transition="in" filter="fade">
                                      <p:cBhvr>
                                        <p:cTn id="62" dur="1250"/>
                                        <p:tgtEl>
                                          <p:spTgt spid="6"/>
                                        </p:tgtEl>
                                      </p:cBhvr>
                                    </p:animEffect>
                                  </p:childTnLst>
                                </p:cTn>
                              </p:par>
                              <p:par>
                                <p:cTn id="63" presetID="0" presetClass="path" presetSubtype="0" accel="50000" decel="50000" fill="hold" nodeType="withEffect">
                                  <p:stCondLst>
                                    <p:cond delay="0"/>
                                  </p:stCondLst>
                                  <p:childTnLst>
                                    <p:animMotion origin="layout" path="M -0.00382 -0.00772 L 0.04201 0.03117 " pathEditMode="relative" ptsTypes="AA">
                                      <p:cBhvr>
                                        <p:cTn id="64" dur="1250" spd="-100000" fill="hold"/>
                                        <p:tgtEl>
                                          <p:spTgt spid="6"/>
                                        </p:tgtEl>
                                        <p:attrNameLst>
                                          <p:attrName>ppt_x</p:attrName>
                                          <p:attrName>ppt_y</p:attrName>
                                        </p:attrNameLst>
                                      </p:cBhvr>
                                    </p:animMotion>
                                  </p:childTnLst>
                                </p:cTn>
                              </p:par>
                            </p:childTnLst>
                          </p:cTn>
                        </p:par>
                        <p:par>
                          <p:cTn id="65" fill="hold">
                            <p:stCondLst>
                              <p:cond delay="12500"/>
                            </p:stCondLst>
                            <p:childTnLst>
                              <p:par>
                                <p:cTn id="66" presetID="22" presetClass="entr" presetSubtype="8"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par>
                          <p:cTn id="69" fill="hold">
                            <p:stCondLst>
                              <p:cond delay="13000"/>
                            </p:stCondLst>
                            <p:childTnLst>
                              <p:par>
                                <p:cTn id="70" presetID="49" presetClass="entr" presetSubtype="0" decel="100000"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1250" fill="hold"/>
                                        <p:tgtEl>
                                          <p:spTgt spid="7"/>
                                        </p:tgtEl>
                                        <p:attrNameLst>
                                          <p:attrName>ppt_w</p:attrName>
                                        </p:attrNameLst>
                                      </p:cBhvr>
                                      <p:tavLst>
                                        <p:tav tm="0">
                                          <p:val>
                                            <p:fltVal val="0"/>
                                          </p:val>
                                        </p:tav>
                                        <p:tav tm="100000">
                                          <p:val>
                                            <p:strVal val="#ppt_w"/>
                                          </p:val>
                                        </p:tav>
                                      </p:tavLst>
                                    </p:anim>
                                    <p:anim calcmode="lin" valueType="num">
                                      <p:cBhvr>
                                        <p:cTn id="73" dur="1250" fill="hold"/>
                                        <p:tgtEl>
                                          <p:spTgt spid="7"/>
                                        </p:tgtEl>
                                        <p:attrNameLst>
                                          <p:attrName>ppt_h</p:attrName>
                                        </p:attrNameLst>
                                      </p:cBhvr>
                                      <p:tavLst>
                                        <p:tav tm="0">
                                          <p:val>
                                            <p:fltVal val="0"/>
                                          </p:val>
                                        </p:tav>
                                        <p:tav tm="100000">
                                          <p:val>
                                            <p:strVal val="#ppt_h"/>
                                          </p:val>
                                        </p:tav>
                                      </p:tavLst>
                                    </p:anim>
                                    <p:anim calcmode="lin" valueType="num">
                                      <p:cBhvr>
                                        <p:cTn id="74" dur="1250" fill="hold"/>
                                        <p:tgtEl>
                                          <p:spTgt spid="7"/>
                                        </p:tgtEl>
                                        <p:attrNameLst>
                                          <p:attrName>style.rotation</p:attrName>
                                        </p:attrNameLst>
                                      </p:cBhvr>
                                      <p:tavLst>
                                        <p:tav tm="0">
                                          <p:val>
                                            <p:fltVal val="360"/>
                                          </p:val>
                                        </p:tav>
                                        <p:tav tm="100000">
                                          <p:val>
                                            <p:fltVal val="0"/>
                                          </p:val>
                                        </p:tav>
                                      </p:tavLst>
                                    </p:anim>
                                    <p:animEffect transition="in" filter="fade">
                                      <p:cBhvr>
                                        <p:cTn id="75" dur="1250"/>
                                        <p:tgtEl>
                                          <p:spTgt spid="7"/>
                                        </p:tgtEl>
                                      </p:cBhvr>
                                    </p:animEffect>
                                  </p:childTnLst>
                                </p:cTn>
                              </p:par>
                              <p:par>
                                <p:cTn id="76" presetID="0" presetClass="path" presetSubtype="0" accel="50000" decel="50000" fill="hold" nodeType="withEffect">
                                  <p:stCondLst>
                                    <p:cond delay="0"/>
                                  </p:stCondLst>
                                  <p:childTnLst>
                                    <p:animMotion origin="layout" path="M -0.00382 -0.00772 L 0.04201 0.03117 " pathEditMode="relative" ptsTypes="AA">
                                      <p:cBhvr>
                                        <p:cTn id="77" dur="1250" spd="-100000" fill="hold"/>
                                        <p:tgtEl>
                                          <p:spTgt spid="7"/>
                                        </p:tgtEl>
                                        <p:attrNameLst>
                                          <p:attrName>ppt_x</p:attrName>
                                          <p:attrName>ppt_y</p:attrName>
                                        </p:attrNameLst>
                                      </p:cBhvr>
                                    </p:animMotion>
                                  </p:childTnLst>
                                </p:cTn>
                              </p:par>
                            </p:childTnLst>
                          </p:cTn>
                        </p:par>
                        <p:par>
                          <p:cTn id="78" fill="hold">
                            <p:stCondLst>
                              <p:cond delay="14250"/>
                            </p:stCondLst>
                            <p:childTnLst>
                              <p:par>
                                <p:cTn id="79" presetID="22" presetClass="entr" presetSubtype="8" fill="hold" grpId="0"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left)">
                                      <p:cBhvr>
                                        <p:cTn id="8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760" y="1364104"/>
            <a:ext cx="2781815" cy="2781815"/>
          </a:xfrm>
          <a:prstGeom prst="rect">
            <a:avLst/>
          </a:prstGeom>
        </p:spPr>
      </p:pic>
      <p:grpSp>
        <p:nvGrpSpPr>
          <p:cNvPr id="2" name="组合 1"/>
          <p:cNvGrpSpPr/>
          <p:nvPr/>
        </p:nvGrpSpPr>
        <p:grpSpPr>
          <a:xfrm>
            <a:off x="276144" y="197709"/>
            <a:ext cx="5216092" cy="3734828"/>
            <a:chOff x="276144" y="197709"/>
            <a:chExt cx="5216092" cy="3734828"/>
          </a:xfrm>
        </p:grpSpPr>
        <p:pic>
          <p:nvPicPr>
            <p:cNvPr id="68" name="图片 67"/>
            <p:cNvPicPr>
              <a:picLocks noChangeAspect="1"/>
            </p:cNvPicPr>
            <p:nvPr/>
          </p:nvPicPr>
          <p:blipFill rotWithShape="1">
            <a:blip r:embed="rId4">
              <a:extLst>
                <a:ext uri="{28A0092B-C50C-407E-A947-70E740481C1C}">
                  <a14:useLocalDpi xmlns:a14="http://schemas.microsoft.com/office/drawing/2010/main" val="0"/>
                </a:ext>
              </a:extLst>
            </a:blip>
            <a:srcRect t="19257" b="10230"/>
            <a:stretch>
              <a:fillRect/>
            </a:stretch>
          </p:blipFill>
          <p:spPr>
            <a:xfrm>
              <a:off x="480370" y="197709"/>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75" name="文本框 74"/>
          <p:cNvSpPr txBox="1"/>
          <p:nvPr/>
        </p:nvSpPr>
        <p:spPr>
          <a:xfrm>
            <a:off x="1038173" y="1308610"/>
            <a:ext cx="3452810" cy="646331"/>
          </a:xfrm>
          <a:prstGeom prst="rect">
            <a:avLst/>
          </a:prstGeom>
          <a:noFill/>
        </p:spPr>
        <p:txBody>
          <a:bodyPr wrap="square" rtlCol="0">
            <a:spAutoFit/>
          </a:bodyPr>
          <a:lstStyle/>
          <a:p>
            <a:r>
              <a:rPr lang="zh-CN" altLang="en-US" sz="3600" b="1" smtClean="0">
                <a:solidFill>
                  <a:srgbClr val="FF0000"/>
                </a:solidFill>
                <a:latin typeface="Times New Roman" panose="02020603050405020304" pitchFamily="18" charset="0"/>
                <a:cs typeface="Times New Roman" panose="02020603050405020304" pitchFamily="18" charset="0"/>
              </a:rPr>
              <a:t>    </a:t>
            </a:r>
            <a:r>
              <a:rPr lang="en-US" altLang="zh-CN" sz="3600" b="1" smtClean="0">
                <a:solidFill>
                  <a:srgbClr val="FF0000"/>
                </a:solidFill>
                <a:latin typeface="Times New Roman" panose="02020603050405020304" pitchFamily="18" charset="0"/>
                <a:cs typeface="Times New Roman" panose="02020603050405020304" pitchFamily="18" charset="0"/>
              </a:rPr>
              <a:t>TIẾT 1: ĐỌC</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wipe(left)">
                                      <p:cBhvr>
                                        <p:cTn id="13" dur="500"/>
                                        <p:tgtEl>
                                          <p:spTgt spid="75"/>
                                        </p:tgtEl>
                                      </p:cBhvr>
                                    </p:animEffect>
                                  </p:childTnLst>
                                </p:cTn>
                              </p:par>
                            </p:childTnLst>
                          </p:cTn>
                        </p:par>
                        <p:par>
                          <p:cTn id="14" fill="hold">
                            <p:stCondLst>
                              <p:cond delay="1000"/>
                            </p:stCondLst>
                            <p:childTnLst>
                              <p:par>
                                <p:cTn id="15" presetID="2" presetClass="entr" presetSubtype="2" decel="5330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additive="base">
                                        <p:cTn id="17" dur="750" fill="hold"/>
                                        <p:tgtEl>
                                          <p:spTgt spid="69"/>
                                        </p:tgtEl>
                                        <p:attrNameLst>
                                          <p:attrName>ppt_x</p:attrName>
                                        </p:attrNameLst>
                                      </p:cBhvr>
                                      <p:tavLst>
                                        <p:tav tm="0">
                                          <p:val>
                                            <p:strVal val="1+#ppt_w/2"/>
                                          </p:val>
                                        </p:tav>
                                        <p:tav tm="100000">
                                          <p:val>
                                            <p:strVal val="#ppt_x"/>
                                          </p:val>
                                        </p:tav>
                                      </p:tavLst>
                                    </p:anim>
                                    <p:anim calcmode="lin" valueType="num">
                                      <p:cBhvr additive="base">
                                        <p:cTn id="18" dur="75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74"/>
          <p:cNvSpPr txBox="1"/>
          <p:nvPr/>
        </p:nvSpPr>
        <p:spPr>
          <a:xfrm>
            <a:off x="3135748" y="51625"/>
            <a:ext cx="6299061" cy="400110"/>
          </a:xfrm>
          <a:prstGeom prst="rect">
            <a:avLst/>
          </a:prstGeom>
          <a:noFill/>
        </p:spPr>
        <p:txBody>
          <a:bodyPr wrap="square" rtlCol="0">
            <a:spAutoFit/>
          </a:bodyPr>
          <a:lstStyle/>
          <a:p>
            <a:r>
              <a:rPr lang="en-US" altLang="zh-CN" sz="2000" b="1" smtClean="0">
                <a:latin typeface="Times New Roman" panose="02020603050405020304" pitchFamily="18" charset="0"/>
                <a:cs typeface="Times New Roman" panose="02020603050405020304" pitchFamily="18" charset="0"/>
              </a:rPr>
              <a:t>Chữ A và những người bạn</a:t>
            </a:r>
            <a:endParaRPr lang="zh-CN" altLang="en-US" sz="2000" b="1" dirty="0">
              <a:latin typeface="Times New Roman" panose="02020603050405020304" pitchFamily="18" charset="0"/>
              <a:cs typeface="Times New Roman" panose="02020603050405020304" pitchFamily="18" charset="0"/>
            </a:endParaRPr>
          </a:p>
        </p:txBody>
      </p:sp>
      <p:sp>
        <p:nvSpPr>
          <p:cNvPr id="5" name="文本框 36"/>
          <p:cNvSpPr txBox="1"/>
          <p:nvPr/>
        </p:nvSpPr>
        <p:spPr>
          <a:xfrm>
            <a:off x="43542" y="340558"/>
            <a:ext cx="9013371" cy="4893647"/>
          </a:xfrm>
          <a:prstGeom prst="rect">
            <a:avLst/>
          </a:prstGeom>
          <a:noFill/>
        </p:spPr>
        <p:txBody>
          <a:bodyPr wrap="square" rtlCol="0">
            <a:spAutoFit/>
          </a:bodyPr>
          <a:lstStyle/>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a:t>
            </a:r>
            <a:r>
              <a:rPr lang="en-US" altLang="zh-CN" sz="2000">
                <a:latin typeface="Times New Roman" panose="02020603050405020304" pitchFamily="18" charset="0"/>
                <a:cs typeface="Times New Roman" panose="02020603050405020304" pitchFamily="18" charset="0"/>
              </a:rPr>
              <a:t>là chữ A. Từ lâu, tôi đã nổi tiếng. Hễ nhắc đến tên tôi, ai cũng biết. Khi vui sướng </a:t>
            </a:r>
            <a:r>
              <a:rPr lang="en-US" altLang="zh-CN" sz="2000" smtClean="0">
                <a:latin typeface="Times New Roman" panose="02020603050405020304" pitchFamily="18" charset="0"/>
                <a:cs typeface="Times New Roman" panose="02020603050405020304" pitchFamily="18" charset="0"/>
              </a:rPr>
              <a:t>quá, người ta thường reo lên tên tôi. Khi ngạc nhiên, sửng sốt, người ta cũng gọi tên tôi. </a:t>
            </a:r>
          </a:p>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đứng đầu bảng chữ cái tiếng Việt. Trong bảng chữ cái của nhiều nước, tôi cũng được người ta trân trọng xếp ở đầu hàng. Hằng năm, cứ đến ngày khai trường, rất nhiều trẻ em làm quen với tôi trước tiên.</a:t>
            </a:r>
          </a:p>
          <a:p>
            <a:pPr marL="0" lvl="1" algn="just">
              <a:lnSpc>
                <a:spcPct val="120000"/>
              </a:lnSpc>
            </a:pPr>
            <a:r>
              <a:rPr lang="en-US" altLang="zh-CN" sz="2000">
                <a:latin typeface="Times New Roman" panose="02020603050405020304" pitchFamily="18" charset="0"/>
                <a:cs typeface="Times New Roman" panose="02020603050405020304" pitchFamily="18" charset="0"/>
              </a:rPr>
              <a:t> </a:t>
            </a:r>
            <a:r>
              <a:rPr lang="en-US" altLang="zh-CN" sz="2000" smtClean="0">
                <a:latin typeface="Times New Roman" panose="02020603050405020304" pitchFamily="18" charset="0"/>
                <a:cs typeface="Times New Roman" panose="02020603050405020304" pitchFamily="18" charset="0"/>
              </a:rPr>
              <a:t>    Tôi luôn mơ ước chỉ mình tôi làm ra một cuốn sách. Nhưng rồi, tôi nhận ra rằng, nếu chỉ một mình, tôi chẳng thể nói được với ai điều gì. Một cuốn sách chỉ toàn chữ A không thể nói được với ai điều gì. Một cuốn sách chỉ toàn chữ A không thể là cuốn sách mà mọi người muốn đọc. Để có cuốn sách hay, tôi cần các bạn B, C, D, Đ, E,…</a:t>
            </a:r>
          </a:p>
          <a:p>
            <a:pPr marL="0" lvl="1" algn="just">
              <a:lnSpc>
                <a:spcPct val="120000"/>
              </a:lnSpc>
            </a:pPr>
            <a:r>
              <a:rPr lang="en-US" altLang="zh-CN" sz="2000" smtClean="0">
                <a:latin typeface="Times New Roman" panose="02020603050405020304" pitchFamily="18" charset="0"/>
                <a:cs typeface="Times New Roman" panose="02020603050405020304" pitchFamily="18" charset="0"/>
              </a:rPr>
              <a:t>     Chúng tôi luôn ở bên nhau và cần có nhau trên những trang sách.</a:t>
            </a:r>
          </a:p>
          <a:p>
            <a:pPr marL="0" lvl="1" algn="just">
              <a:lnSpc>
                <a:spcPct val="120000"/>
              </a:lnSpc>
            </a:pPr>
            <a:r>
              <a:rPr lang="en-US" altLang="zh-CN" sz="2000" smtClean="0">
                <a:latin typeface="Times New Roman" panose="02020603050405020304" pitchFamily="18" charset="0"/>
                <a:cs typeface="Times New Roman" panose="02020603050405020304" pitchFamily="18" charset="0"/>
              </a:rPr>
              <a:t>     Các bạn nhỏ hãy gặp chúng tôi hằng ngày nhé!</a:t>
            </a:r>
          </a:p>
          <a:p>
            <a:pPr marL="0" lvl="1" algn="r">
              <a:lnSpc>
                <a:spcPct val="120000"/>
              </a:lnSpc>
            </a:pPr>
            <a:r>
              <a:rPr lang="en-US" altLang="zh-CN" sz="2000" smtClean="0">
                <a:latin typeface="Times New Roman" panose="02020603050405020304" pitchFamily="18" charset="0"/>
                <a:cs typeface="Times New Roman" panose="02020603050405020304" pitchFamily="18" charset="0"/>
              </a:rPr>
              <a:t>(Theo Trần Hoài Dương)</a:t>
            </a:r>
            <a:endParaRPr lang="zh-CN" altLang="en-US" sz="2000" dirty="0">
              <a:latin typeface="Times New Roman" panose="02020603050405020304" pitchFamily="18" charset="0"/>
              <a:cs typeface="Times New Roman" panose="02020603050405020304" pitchFamily="18" charset="0"/>
            </a:endParaRPr>
          </a:p>
        </p:txBody>
      </p:sp>
      <p:sp>
        <p:nvSpPr>
          <p:cNvPr id="7" name="Oval 6"/>
          <p:cNvSpPr/>
          <p:nvPr/>
        </p:nvSpPr>
        <p:spPr>
          <a:xfrm>
            <a:off x="43542" y="371379"/>
            <a:ext cx="391886" cy="39009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1</a:t>
            </a:r>
            <a:endParaRPr lang="en-US" sz="2000" b="1">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43542" y="2577820"/>
            <a:ext cx="391886" cy="390094"/>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2</a:t>
            </a:r>
          </a:p>
        </p:txBody>
      </p:sp>
      <p:sp>
        <p:nvSpPr>
          <p:cNvPr id="9" name="Rounded Rectangle 8"/>
          <p:cNvSpPr/>
          <p:nvPr/>
        </p:nvSpPr>
        <p:spPr>
          <a:xfrm>
            <a:off x="1698170" y="4760686"/>
            <a:ext cx="3599544" cy="382814"/>
          </a:xfrm>
          <a:prstGeom prst="roundRect">
            <a:avLst/>
          </a:prstGeom>
          <a:solidFill>
            <a:schemeClr val="accent4">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ĐỌC ĐOẠN NỐI TIẾP LẦN 1</a:t>
            </a:r>
            <a:endParaRPr lang="en-US" sz="20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6629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乐园幼儿教育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467</TotalTime>
  <Words>1913</Words>
  <Application>Microsoft Office PowerPoint</Application>
  <PresentationFormat>On-screen Show (16:9)</PresentationFormat>
  <Paragraphs>135</Paragraphs>
  <Slides>25</Slides>
  <Notes>19</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华康少女文字W5</vt:lpstr>
      <vt:lpstr>Times New Roman</vt:lpstr>
      <vt:lpstr>Showcard Gothic</vt:lpstr>
      <vt:lpstr>DFGothic-EB</vt:lpstr>
      <vt:lpstr>Calibri</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卡通欢乐乐园幼儿教育PPT模板</dc:title>
  <dc:creator>Http://Dian1.taobao.com</dc:creator>
  <dc:description>Http://Dian1.taobao.com</dc:description>
  <cp:lastModifiedBy>SKY</cp:lastModifiedBy>
  <cp:revision>41</cp:revision>
  <dcterms:created xsi:type="dcterms:W3CDTF">2015-10-28T03:33:00Z</dcterms:created>
  <dcterms:modified xsi:type="dcterms:W3CDTF">2023-10-31T10:18:10Z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