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6" r:id="rId3"/>
    <p:sldId id="265" r:id="rId4"/>
    <p:sldId id="271" r:id="rId5"/>
    <p:sldId id="273" r:id="rId6"/>
    <p:sldId id="272" r:id="rId7"/>
    <p:sldId id="268" r:id="rId8"/>
    <p:sldId id="269" r:id="rId9"/>
    <p:sldId id="270" r:id="rId10"/>
    <p:sldId id="274" r:id="rId11"/>
    <p:sldId id="26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CCFFFF"/>
    <a:srgbClr val="FF99CC"/>
    <a:srgbClr val="66CCFF"/>
    <a:srgbClr val="F9FB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08" autoAdjust="0"/>
  </p:normalViewPr>
  <p:slideViewPr>
    <p:cSldViewPr snapToGrid="0">
      <p:cViewPr>
        <p:scale>
          <a:sx n="66" d="100"/>
          <a:sy n="6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B702E-6F46-41BD-948E-4F5780038999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49E48-8384-4B4B-A4FC-5B6829993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2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2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7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81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49E48-8384-4B4B-A4FC-5B6829993B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4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8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11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2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70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1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2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6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08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2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5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0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98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40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6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99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20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58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2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2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1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50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5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18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25F9C-3E2A-425D-AF8E-662927850956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9C25-4B31-4BFB-A618-16F9543ED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1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  <p:sldLayoutId id="2147483663" r:id="rId15"/>
    <p:sldLayoutId id="2147483662" r:id="rId16"/>
    <p:sldLayoutId id="2147483661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656" r:id="rId23"/>
    <p:sldLayoutId id="2147483657" r:id="rId24"/>
    <p:sldLayoutId id="2147483658" r:id="rId25"/>
    <p:sldLayoutId id="2147483659" r:id="rId26"/>
    <p:sldLayoutId id="214748366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../media/media1.mp4"/><Relationship Id="rId7" Type="http://schemas.openxmlformats.org/officeDocument/2006/relationships/image" Target="../media/image12.emf"/><Relationship Id="rId2" Type="http://schemas.microsoft.com/office/2007/relationships/media" Target="../media/media1.mp4"/><Relationship Id="rId1" Type="http://schemas.openxmlformats.org/officeDocument/2006/relationships/tags" Target="../tags/tag3.xm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2.emf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15.wmf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5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16320" y="578295"/>
            <a:ext cx="7305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LÀM QUEN VỚI HÌNH PHẲNG</a:t>
            </a:r>
            <a:endParaRPr lang="en-US" sz="44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2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27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10581" y="2627098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THỰC HÀNH GẤP, CẮT, GHÉP, XẾP HÌNH.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VẼ ĐOẠN THẲNG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408889" y="4233056"/>
            <a:ext cx="6866885" cy="1772987"/>
            <a:chOff x="2109507" y="3963491"/>
            <a:chExt cx="5611156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489179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39155" y="4865716"/>
              <a:ext cx="4229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0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2: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Vẽ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đoạn</a:t>
              </a:r>
              <a:r>
                <a:rPr lang="en-US" sz="40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0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thẳng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3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6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14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242;p5"/>
          <p:cNvGrpSpPr/>
          <p:nvPr/>
        </p:nvGrpSpPr>
        <p:grpSpPr>
          <a:xfrm>
            <a:off x="454473" y="1397657"/>
            <a:ext cx="10302535" cy="2992582"/>
            <a:chOff x="2891118" y="3865418"/>
            <a:chExt cx="10302535" cy="2992582"/>
          </a:xfrm>
        </p:grpSpPr>
        <p:pic>
          <p:nvPicPr>
            <p:cNvPr id="168" name="Google Shape;243;p5" descr="A picture containing text, crossword puzzle, receip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91118" y="3865418"/>
              <a:ext cx="10302535" cy="29925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" name="Google Shape;244;p5"/>
            <p:cNvCxnSpPr/>
            <p:nvPr/>
          </p:nvCxnSpPr>
          <p:spPr>
            <a:xfrm>
              <a:off x="2891118" y="3865418"/>
              <a:ext cx="0" cy="299258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0" name="Google Shape;242;p5"/>
          <p:cNvGrpSpPr/>
          <p:nvPr/>
        </p:nvGrpSpPr>
        <p:grpSpPr>
          <a:xfrm>
            <a:off x="449795" y="2867158"/>
            <a:ext cx="10302535" cy="2992582"/>
            <a:chOff x="2891118" y="3865418"/>
            <a:chExt cx="10302535" cy="2992582"/>
          </a:xfrm>
        </p:grpSpPr>
        <p:pic>
          <p:nvPicPr>
            <p:cNvPr id="61" name="Google Shape;243;p5" descr="A picture containing text, crossword puzzle, receip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91118" y="3865418"/>
              <a:ext cx="10302535" cy="29925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2" name="Google Shape;244;p5"/>
            <p:cNvCxnSpPr/>
            <p:nvPr/>
          </p:nvCxnSpPr>
          <p:spPr>
            <a:xfrm>
              <a:off x="2891118" y="3865418"/>
              <a:ext cx="0" cy="299258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152069" y="359241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7021569" y="3577904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Straight Connector 126"/>
          <p:cNvCxnSpPr/>
          <p:nvPr/>
        </p:nvCxnSpPr>
        <p:spPr>
          <a:xfrm flipV="1">
            <a:off x="1226381" y="3625837"/>
            <a:ext cx="5813048" cy="2100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547861" y="3102617"/>
            <a:ext cx="134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8</a:t>
            </a:r>
            <a:r>
              <a:rPr lang="en-US" sz="2800" b="1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cm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976" y="1809242"/>
            <a:ext cx="1564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Bài 3:</a:t>
            </a:r>
            <a:endParaRPr lang="en-US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0430" y="563247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181097" y="2912667"/>
            <a:ext cx="5118103" cy="1288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78330" y="2369171"/>
            <a:ext cx="134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7</a:t>
            </a:r>
            <a:r>
              <a:rPr lang="en-US" sz="2800" b="1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cm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1144815" y="287396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6259573" y="2873960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73" idx="6"/>
          </p:cNvCxnSpPr>
          <p:nvPr/>
        </p:nvCxnSpPr>
        <p:spPr>
          <a:xfrm flipV="1">
            <a:off x="1157093" y="4371026"/>
            <a:ext cx="7389872" cy="6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730234" y="3811681"/>
            <a:ext cx="134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10</a:t>
            </a:r>
            <a:r>
              <a:rPr lang="en-US" sz="2800" b="1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cm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1149839" y="433292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8470765" y="433292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1157093" y="5110378"/>
            <a:ext cx="8760429" cy="22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002569" y="4566148"/>
            <a:ext cx="134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</a:rPr>
              <a:t>12</a:t>
            </a:r>
            <a:r>
              <a:rPr lang="en-US" sz="2800" b="1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</a:rPr>
              <a:t>cm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149839" y="50716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922200" y="50716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/>
          <p:cNvGrpSpPr/>
          <p:nvPr/>
        </p:nvGrpSpPr>
        <p:grpSpPr>
          <a:xfrm>
            <a:off x="907860" y="2953560"/>
            <a:ext cx="11700777" cy="893379"/>
            <a:chOff x="3196229" y="3187211"/>
            <a:chExt cx="9480331" cy="893379"/>
          </a:xfrm>
        </p:grpSpPr>
        <p:sp>
          <p:nvSpPr>
            <p:cNvPr id="81" name="Rectangle 8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13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53" name="Straight Connector 15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TextBox 15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931008" y="3657337"/>
            <a:ext cx="11700777" cy="893379"/>
            <a:chOff x="3196229" y="3187211"/>
            <a:chExt cx="9480331" cy="893379"/>
          </a:xfrm>
        </p:grpSpPr>
        <p:sp>
          <p:nvSpPr>
            <p:cNvPr id="156" name="Rectangle 155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TextBox 19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907860" y="4404925"/>
            <a:ext cx="11700777" cy="893379"/>
            <a:chOff x="3196229" y="3187211"/>
            <a:chExt cx="9480331" cy="893379"/>
          </a:xfrm>
        </p:grpSpPr>
        <p:sp>
          <p:nvSpPr>
            <p:cNvPr id="196" name="Rectangle 195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228" name="Straight Connector 227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9" name="TextBox 228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914152" y="5140475"/>
            <a:ext cx="11700777" cy="893379"/>
            <a:chOff x="3196229" y="3187211"/>
            <a:chExt cx="9480331" cy="893379"/>
          </a:xfrm>
        </p:grpSpPr>
        <p:sp>
          <p:nvSpPr>
            <p:cNvPr id="231" name="Rectangle 2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8" name="TextBox 2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263" name="Straight Connector 2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4" name="TextBox 2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9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25" grpId="0" animBg="1"/>
      <p:bldP spid="171" grpId="0"/>
      <p:bldP spid="2" grpId="0"/>
      <p:bldP spid="65" grpId="0"/>
      <p:bldP spid="68" grpId="0" animBg="1"/>
      <p:bldP spid="69" grpId="0" animBg="1"/>
      <p:bldP spid="71" grpId="0"/>
      <p:bldP spid="72" grpId="0" animBg="1"/>
      <p:bldP spid="73" grpId="0" animBg="1"/>
      <p:bldP spid="76" grpId="0"/>
      <p:bldP spid="77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36010" y="2030413"/>
            <a:ext cx="234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j-lt"/>
              </a:rPr>
              <a:t>Mục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tiêu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6285" y="2942839"/>
            <a:ext cx="5762603" cy="954107"/>
          </a:xfrm>
          <a:prstGeom prst="rect">
            <a:avLst/>
          </a:prstGeom>
          <a:ln w="38100"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Arial" panose="020B0604020202020204" pitchFamily="34" charset="0"/>
              </a:rPr>
              <a:t>1</a:t>
            </a:r>
            <a:r>
              <a:rPr lang="en-US" sz="2800" smtClean="0">
                <a:latin typeface="+mj-lt"/>
                <a:cs typeface="Arial" panose="020B0604020202020204" pitchFamily="34" charset="0"/>
              </a:rPr>
              <a:t>. Đo được độ dài các đoạn thẳng cho trước.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5004" y="4232418"/>
            <a:ext cx="5467039" cy="954107"/>
          </a:xfrm>
          <a:prstGeom prst="rect">
            <a:avLst/>
          </a:prstGeom>
          <a:ln w="38100">
            <a:solidFill>
              <a:srgbClr val="00B0F0"/>
            </a:solidFill>
            <a:prstDash val="lg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Arial" panose="020B0604020202020204" pitchFamily="34" charset="0"/>
              </a:rPr>
              <a:t>2</a:t>
            </a:r>
            <a:r>
              <a:rPr lang="en-US" sz="2800" smtClean="0">
                <a:latin typeface="+mj-lt"/>
                <a:cs typeface="Arial" panose="020B0604020202020204" pitchFamily="34" charset="0"/>
              </a:rPr>
              <a:t>. Vẽ được đoạn thẳng có độ dài cho trước.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161890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8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 cm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799" y="3699618"/>
            <a:ext cx="11130455" cy="29113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vạch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0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trùng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3: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dirty="0" err="1" smtClean="0"/>
              <a:t>trí</a:t>
            </a:r>
            <a:r>
              <a:rPr lang="en-US" sz="2800" dirty="0" smtClean="0"/>
              <a:t> 7 cm.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4: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ta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7cm.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79887" y="5061857"/>
            <a:ext cx="9480331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5007423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894370" y="5029198"/>
            <a:ext cx="41605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34415 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/>
      <p:bldP spid="10" grpId="0"/>
      <p:bldP spid="11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242;p5"/>
          <p:cNvGrpSpPr/>
          <p:nvPr/>
        </p:nvGrpSpPr>
        <p:grpSpPr>
          <a:xfrm>
            <a:off x="184376" y="3512473"/>
            <a:ext cx="10302535" cy="2992582"/>
            <a:chOff x="2891118" y="3865418"/>
            <a:chExt cx="10302535" cy="2992582"/>
          </a:xfrm>
        </p:grpSpPr>
        <p:pic>
          <p:nvPicPr>
            <p:cNvPr id="51" name="Google Shape;243;p5" descr="A picture containing text, crossword puzzle, receip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1118" y="3865418"/>
              <a:ext cx="10302535" cy="29925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2" name="Google Shape;244;p5"/>
            <p:cNvCxnSpPr/>
            <p:nvPr/>
          </p:nvCxnSpPr>
          <p:spPr>
            <a:xfrm>
              <a:off x="2891118" y="3865418"/>
              <a:ext cx="0" cy="299258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" name="TextBox 3"/>
          <p:cNvSpPr txBox="1"/>
          <p:nvPr/>
        </p:nvSpPr>
        <p:spPr>
          <a:xfrm>
            <a:off x="4120056" y="449949"/>
            <a:ext cx="381525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err="1" smtClean="0"/>
              <a:t>dài</a:t>
            </a:r>
            <a:r>
              <a:rPr lang="en-US" sz="2800" smtClean="0"/>
              <a:t> </a:t>
            </a:r>
            <a:r>
              <a:rPr lang="en-US" sz="2800" smtClean="0"/>
              <a:t>8 </a:t>
            </a:r>
            <a:r>
              <a:rPr lang="en-US" sz="2800" dirty="0" smtClean="0"/>
              <a:t>cm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7876"/>
            <a:ext cx="2116381" cy="8552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7047" y="1336101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7046" y="187581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vạch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0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trùng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57046" y="24035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3: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vị</a:t>
            </a:r>
            <a:r>
              <a:rPr lang="en-US" sz="2800" dirty="0" smtClean="0"/>
              <a:t> </a:t>
            </a:r>
            <a:r>
              <a:rPr lang="en-US" sz="2800" err="1" smtClean="0"/>
              <a:t>trí</a:t>
            </a:r>
            <a:r>
              <a:rPr lang="en-US" sz="2800" smtClean="0"/>
              <a:t> </a:t>
            </a:r>
            <a:r>
              <a:rPr lang="en-US" sz="2800" smtClean="0"/>
              <a:t>8 </a:t>
            </a:r>
            <a:r>
              <a:rPr lang="en-US" sz="2800" dirty="0" smtClean="0"/>
              <a:t>cm.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57046" y="29057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Bước</a:t>
            </a:r>
            <a:r>
              <a:rPr lang="en-US" sz="2800" dirty="0" smtClean="0"/>
              <a:t> 4: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ta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err="1" smtClean="0"/>
              <a:t>dài</a:t>
            </a:r>
            <a:r>
              <a:rPr lang="en-US" sz="2800" smtClean="0"/>
              <a:t> </a:t>
            </a:r>
            <a:r>
              <a:rPr lang="en-US" sz="2800" smtClean="0"/>
              <a:t>8cm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849086" y="4974771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51461" y="5052133"/>
            <a:ext cx="11643412" cy="893379"/>
            <a:chOff x="3196229" y="3187211"/>
            <a:chExt cx="9480331" cy="893379"/>
          </a:xfrm>
        </p:grpSpPr>
        <p:sp>
          <p:nvSpPr>
            <p:cNvPr id="13" name="Rectangle 12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47" name="Oval 46"/>
          <p:cNvSpPr/>
          <p:nvPr/>
        </p:nvSpPr>
        <p:spPr>
          <a:xfrm>
            <a:off x="6737751" y="497476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01" y="4135496"/>
            <a:ext cx="1064109" cy="1064109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915272" y="5024912"/>
            <a:ext cx="58605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5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48243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1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  <p:bldP spid="10" grpId="0"/>
      <p:bldP spid="11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1" y="2030413"/>
            <a:ext cx="4586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+mj-lt"/>
              </a:rPr>
              <a:t>Các bước vẽ đoạn thẳng: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643" y="2579910"/>
            <a:ext cx="381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</a:rPr>
              <a:t> 1: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343643" y="3129342"/>
            <a:ext cx="7198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</a:rPr>
              <a:t> 2: </a:t>
            </a:r>
            <a:r>
              <a:rPr lang="en-US" sz="2800" dirty="0" err="1" smtClean="0"/>
              <a:t>Đặt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vạch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0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thước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trùng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vừa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43643" y="4109661"/>
            <a:ext cx="1113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</a:rPr>
              <a:t> 3: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1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err="1" smtClean="0"/>
              <a:t>vị</a:t>
            </a:r>
            <a:r>
              <a:rPr lang="en-US" sz="2800" smtClean="0"/>
              <a:t> </a:t>
            </a:r>
            <a:r>
              <a:rPr lang="en-US" sz="2800" smtClean="0"/>
              <a:t>trí có </a:t>
            </a:r>
            <a:r>
              <a:rPr lang="en-US" sz="2800" smtClean="0"/>
              <a:t>độ dài muốn vẽ</a:t>
            </a:r>
            <a:r>
              <a:rPr lang="en-US" sz="2800" smtClean="0"/>
              <a:t>.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04082" y="4659093"/>
            <a:ext cx="7198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Bước</a:t>
            </a:r>
            <a:r>
              <a:rPr lang="en-US" sz="2800" dirty="0" smtClean="0">
                <a:solidFill>
                  <a:srgbClr val="FF0000"/>
                </a:solidFill>
              </a:rPr>
              <a:t> 4: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hai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ta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err="1" smtClean="0"/>
              <a:t>thẳng</a:t>
            </a:r>
            <a:r>
              <a:rPr lang="en-US" sz="2800" smtClean="0"/>
              <a:t> </a:t>
            </a:r>
            <a:r>
              <a:rPr lang="en-US" sz="2800" smtClean="0"/>
              <a:t>với độ dài cho trước.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242;p5"/>
          <p:cNvGrpSpPr/>
          <p:nvPr/>
        </p:nvGrpSpPr>
        <p:grpSpPr>
          <a:xfrm>
            <a:off x="454473" y="1992742"/>
            <a:ext cx="10302535" cy="2992582"/>
            <a:chOff x="2891118" y="3865418"/>
            <a:chExt cx="10302535" cy="2992582"/>
          </a:xfrm>
        </p:grpSpPr>
        <p:pic>
          <p:nvPicPr>
            <p:cNvPr id="168" name="Google Shape;243;p5" descr="A picture containing text, crossword puzzle, receipt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91118" y="3865418"/>
              <a:ext cx="10302535" cy="29925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" name="Google Shape;244;p5"/>
            <p:cNvCxnSpPr/>
            <p:nvPr/>
          </p:nvCxnSpPr>
          <p:spPr>
            <a:xfrm>
              <a:off x="2891118" y="3865418"/>
              <a:ext cx="0" cy="299258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TextBox 39"/>
          <p:cNvSpPr txBox="1"/>
          <p:nvPr/>
        </p:nvSpPr>
        <p:spPr>
          <a:xfrm>
            <a:off x="874686" y="621412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0753" y="1251072"/>
            <a:ext cx="3586293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AB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9 cm.</a:t>
            </a:r>
            <a:endParaRPr lang="en-US" sz="2800" dirty="0"/>
          </a:p>
        </p:txBody>
      </p:sp>
      <p:sp>
        <p:nvSpPr>
          <p:cNvPr id="89" name="Oval 88"/>
          <p:cNvSpPr/>
          <p:nvPr/>
        </p:nvSpPr>
        <p:spPr>
          <a:xfrm>
            <a:off x="1181097" y="3432764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913421" y="3519850"/>
            <a:ext cx="11719367" cy="893379"/>
            <a:chOff x="3196229" y="3187211"/>
            <a:chExt cx="9480331" cy="893379"/>
          </a:xfrm>
        </p:grpSpPr>
        <p:sp>
          <p:nvSpPr>
            <p:cNvPr id="91" name="Rectangle 9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125" name="Oval 124"/>
          <p:cNvSpPr/>
          <p:nvPr/>
        </p:nvSpPr>
        <p:spPr>
          <a:xfrm>
            <a:off x="7747280" y="3432764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6" y="2566649"/>
            <a:ext cx="1064109" cy="1064109"/>
          </a:xfrm>
          <a:prstGeom prst="rect">
            <a:avLst/>
          </a:prstGeom>
        </p:spPr>
      </p:pic>
      <p:cxnSp>
        <p:nvCxnSpPr>
          <p:cNvPr id="127" name="Straight Connector 126"/>
          <p:cNvCxnSpPr>
            <a:endCxn id="125" idx="6"/>
          </p:cNvCxnSpPr>
          <p:nvPr/>
        </p:nvCxnSpPr>
        <p:spPr>
          <a:xfrm flipV="1">
            <a:off x="1226381" y="3470864"/>
            <a:ext cx="6597099" cy="163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648082" y="3078642"/>
            <a:ext cx="750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A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7918569" y="3019601"/>
            <a:ext cx="75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B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288086" y="2942963"/>
            <a:ext cx="134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9 cm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976" y="240432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Bài 1:</a:t>
            </a:r>
            <a:endParaRPr lang="en-US" sz="36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037626" y="1171696"/>
            <a:ext cx="641784" cy="6025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44179 -1.8518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8" grpId="0" animBg="1"/>
      <p:bldP spid="89" grpId="0" animBg="1"/>
      <p:bldP spid="125" grpId="0" animBg="1"/>
      <p:bldP spid="169" grpId="0"/>
      <p:bldP spid="170" grpId="0"/>
      <p:bldP spid="171" grpId="0"/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242;p5"/>
          <p:cNvGrpSpPr/>
          <p:nvPr/>
        </p:nvGrpSpPr>
        <p:grpSpPr>
          <a:xfrm>
            <a:off x="453720" y="1422285"/>
            <a:ext cx="10302535" cy="2992582"/>
            <a:chOff x="2891118" y="3865418"/>
            <a:chExt cx="10302535" cy="2992582"/>
          </a:xfrm>
        </p:grpSpPr>
        <p:pic>
          <p:nvPicPr>
            <p:cNvPr id="177" name="Google Shape;243;p5" descr="A picture containing text, crossword puzzle, receipt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891118" y="3865418"/>
              <a:ext cx="10302535" cy="299258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8" name="Google Shape;244;p5"/>
            <p:cNvCxnSpPr/>
            <p:nvPr/>
          </p:nvCxnSpPr>
          <p:spPr>
            <a:xfrm>
              <a:off x="2891118" y="3865418"/>
              <a:ext cx="0" cy="2992582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TextBox 39"/>
          <p:cNvSpPr txBox="1"/>
          <p:nvPr/>
        </p:nvSpPr>
        <p:spPr>
          <a:xfrm>
            <a:off x="928616" y="509299"/>
            <a:ext cx="58341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81207" y="44475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2" name="组合 23"/>
          <p:cNvGrpSpPr/>
          <p:nvPr/>
        </p:nvGrpSpPr>
        <p:grpSpPr>
          <a:xfrm>
            <a:off x="-11723" y="6172197"/>
            <a:ext cx="12203723" cy="784416"/>
            <a:chOff x="-17585" y="5729324"/>
            <a:chExt cx="12203723" cy="1123362"/>
          </a:xfrm>
        </p:grpSpPr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4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46" name="Flowchart: Document 45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023315" y="565572"/>
            <a:ext cx="3575407" cy="523220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b. CD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12 cm.</a:t>
            </a:r>
            <a:endParaRPr lang="en-US" sz="2800" dirty="0"/>
          </a:p>
        </p:txBody>
      </p:sp>
      <p:sp>
        <p:nvSpPr>
          <p:cNvPr id="129" name="Oval 128"/>
          <p:cNvSpPr/>
          <p:nvPr/>
        </p:nvSpPr>
        <p:spPr>
          <a:xfrm>
            <a:off x="1143414" y="363355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/>
          <p:cNvGrpSpPr/>
          <p:nvPr/>
        </p:nvGrpSpPr>
        <p:grpSpPr>
          <a:xfrm>
            <a:off x="917943" y="3720642"/>
            <a:ext cx="11700777" cy="893379"/>
            <a:chOff x="3196229" y="3187211"/>
            <a:chExt cx="9480331" cy="893379"/>
          </a:xfrm>
        </p:grpSpPr>
        <p:sp>
          <p:nvSpPr>
            <p:cNvPr id="131" name="Rectangle 130"/>
            <p:cNvSpPr/>
            <p:nvPr/>
          </p:nvSpPr>
          <p:spPr>
            <a:xfrm>
              <a:off x="3196229" y="3187211"/>
              <a:ext cx="9480331" cy="893379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196229" y="3559300"/>
              <a:ext cx="8138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0 cm</a:t>
              </a:r>
              <a:endParaRPr lang="en-US" sz="2000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863741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40075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9951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3</a:t>
              </a:r>
              <a:endParaRPr lang="en-US" sz="20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58947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endParaRPr lang="en-US" sz="2000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18383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5</a:t>
              </a:r>
              <a:endParaRPr lang="en-US" sz="2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76512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6</a:t>
              </a:r>
              <a:endParaRPr lang="en-US" sz="2000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73464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7</a:t>
              </a:r>
              <a:endParaRPr lang="en-US" sz="2000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7966910" y="3559300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8</a:t>
              </a:r>
              <a:endParaRPr lang="en-US" sz="2000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9155630" y="3553897"/>
              <a:ext cx="496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10</a:t>
              </a:r>
              <a:endParaRPr lang="en-US" sz="2000" dirty="0"/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8587410" y="3545596"/>
              <a:ext cx="397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9</a:t>
              </a:r>
              <a:endParaRPr lang="en-US" sz="2000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9749989" y="3545596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11</a:t>
              </a:r>
              <a:endParaRPr lang="en-US" sz="20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0344350" y="3553897"/>
              <a:ext cx="5631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12</a:t>
              </a:r>
              <a:endParaRPr lang="en-US" sz="20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0916496" y="3541364"/>
              <a:ext cx="5722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13</a:t>
              </a:r>
              <a:endParaRPr lang="en-US" sz="20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1527851" y="3541364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14</a:t>
              </a:r>
              <a:endParaRPr lang="en-US" sz="2000" dirty="0"/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TextBox 163"/>
            <p:cNvSpPr txBox="1"/>
            <p:nvPr/>
          </p:nvSpPr>
          <p:spPr>
            <a:xfrm>
              <a:off x="12120674" y="3538245"/>
              <a:ext cx="542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15</a:t>
              </a:r>
              <a:endParaRPr lang="en-US" sz="2000" dirty="0"/>
            </a:p>
          </p:txBody>
        </p:sp>
      </p:grpSp>
      <p:sp>
        <p:nvSpPr>
          <p:cNvPr id="165" name="Oval 164"/>
          <p:cNvSpPr/>
          <p:nvPr/>
        </p:nvSpPr>
        <p:spPr>
          <a:xfrm>
            <a:off x="9947606" y="3633553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8" b="90000" l="4844" r="90000">
                        <a14:foregroundMark x1="75000" y1="13594" x2="76719" y2="30938"/>
                        <a14:foregroundMark x1="66719" y1="20000" x2="75469" y2="27656"/>
                        <a14:foregroundMark x1="64688" y1="21250" x2="75469" y2="10469"/>
                        <a14:foregroundMark x1="75469" y1="10469" x2="87813" y2="22969"/>
                        <a14:foregroundMark x1="88750" y1="22969" x2="33594" y2="78281"/>
                        <a14:foregroundMark x1="33594" y1="78281" x2="17031" y2="82031"/>
                        <a14:foregroundMark x1="17031" y1="82031" x2="20469" y2="65313"/>
                        <a14:foregroundMark x1="20938" y1="64844" x2="65000" y2="20156"/>
                        <a14:foregroundMark x1="70000" y1="15937" x2="85313" y2="2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85" y="2792101"/>
            <a:ext cx="1064109" cy="1064109"/>
          </a:xfrm>
          <a:prstGeom prst="rect">
            <a:avLst/>
          </a:prstGeom>
        </p:spPr>
      </p:pic>
      <p:cxnSp>
        <p:nvCxnSpPr>
          <p:cNvPr id="167" name="Straight Connector 166"/>
          <p:cNvCxnSpPr/>
          <p:nvPr/>
        </p:nvCxnSpPr>
        <p:spPr>
          <a:xfrm>
            <a:off x="1188698" y="3673914"/>
            <a:ext cx="879678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637557" y="3214133"/>
            <a:ext cx="48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C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0180805" y="3225673"/>
            <a:ext cx="483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D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483023" y="3100044"/>
            <a:ext cx="1225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12 cm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179" name="Straight Connector 178"/>
          <p:cNvCxnSpPr/>
          <p:nvPr/>
        </p:nvCxnSpPr>
        <p:spPr>
          <a:xfrm flipV="1">
            <a:off x="1187680" y="2175809"/>
            <a:ext cx="6597099" cy="1632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58250" y="1728321"/>
            <a:ext cx="75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7910745" y="1736438"/>
            <a:ext cx="750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B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249385" y="1591636"/>
            <a:ext cx="134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9 cm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7764769" y="2125965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136538" y="2137686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playback.mp4 (1)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44897" y="303271"/>
            <a:ext cx="1712135" cy="96307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232229" y="5050302"/>
            <a:ext cx="8203088" cy="1121895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Nêu lại các bước vẽ đoạn thẳng.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49915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0.72005 -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6667">
                <p:cTn id="6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129" grpId="0" animBg="1"/>
      <p:bldP spid="165" grpId="0" animBg="1"/>
      <p:bldP spid="172" grpId="0"/>
      <p:bldP spid="173" grpId="0"/>
      <p:bldP spid="17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686" y="621412"/>
            <a:ext cx="66255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7277" y="5568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860286"/>
            <a:ext cx="12203723" cy="1081084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0" name="Flowchart: Document 9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95139" y="1685041"/>
            <a:ext cx="4884440" cy="691303"/>
            <a:chOff x="1295139" y="1685041"/>
            <a:chExt cx="4884440" cy="691303"/>
          </a:xfrm>
        </p:grpSpPr>
        <p:grpSp>
          <p:nvGrpSpPr>
            <p:cNvPr id="2" name="Group 1"/>
            <p:cNvGrpSpPr/>
            <p:nvPr/>
          </p:nvGrpSpPr>
          <p:grpSpPr>
            <a:xfrm>
              <a:off x="1671117" y="2017113"/>
              <a:ext cx="4245430" cy="359231"/>
              <a:chOff x="1671117" y="2017113"/>
              <a:chExt cx="4245430" cy="35923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671117" y="2017113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840347" y="2300144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1744687" y="2061598"/>
                <a:ext cx="4119715" cy="26897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1295139" y="1685041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96364" y="1831703"/>
              <a:ext cx="483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137888" y="3874164"/>
            <a:ext cx="7206336" cy="76203"/>
            <a:chOff x="1137888" y="3874164"/>
            <a:chExt cx="7206336" cy="76203"/>
          </a:xfrm>
        </p:grpSpPr>
        <p:sp>
          <p:nvSpPr>
            <p:cNvPr id="52" name="Oval 51"/>
            <p:cNvSpPr/>
            <p:nvPr/>
          </p:nvSpPr>
          <p:spPr>
            <a:xfrm>
              <a:off x="1137888" y="3874167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68024" y="3874164"/>
              <a:ext cx="76200" cy="76200"/>
            </a:xfrm>
            <a:prstGeom prst="ellipse">
              <a:avLst/>
            </a:prstGeom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endCxn id="53" idx="5"/>
            </p:cNvCxnSpPr>
            <p:nvPr/>
          </p:nvCxnSpPr>
          <p:spPr>
            <a:xfrm>
              <a:off x="1183172" y="3928593"/>
              <a:ext cx="714989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42031" y="3423868"/>
            <a:ext cx="48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8218468" y="3328875"/>
            <a:ext cx="3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9821146" y="1941184"/>
            <a:ext cx="124387" cy="2476977"/>
            <a:chOff x="10939731" y="1941184"/>
            <a:chExt cx="124387" cy="2476977"/>
          </a:xfrm>
        </p:grpSpPr>
        <p:sp>
          <p:nvSpPr>
            <p:cNvPr id="69" name="Oval 68"/>
            <p:cNvSpPr/>
            <p:nvPr/>
          </p:nvSpPr>
          <p:spPr>
            <a:xfrm>
              <a:off x="10939731" y="1941184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0950088" y="4304131"/>
              <a:ext cx="114030" cy="1140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>
              <a:off x="9809508" y="3205835"/>
              <a:ext cx="237744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9688836" y="1471230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</a:t>
            </a:r>
            <a:endParaRPr lang="en-US" sz="24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9664744" y="4443836"/>
            <a:ext cx="39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endParaRPr lang="en-US" sz="24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3133789" y="1674290"/>
            <a:ext cx="86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 cm</a:t>
            </a:r>
            <a:endParaRPr lang="en-US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4571864" y="3450599"/>
            <a:ext cx="1253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 cm</a:t>
            </a:r>
            <a:endParaRPr lang="en-US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9985878" y="2887680"/>
            <a:ext cx="85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 cm</a:t>
            </a:r>
            <a:endParaRPr lang="en-US" sz="2400" b="1" dirty="0"/>
          </a:p>
        </p:txBody>
      </p:sp>
      <p:grpSp>
        <p:nvGrpSpPr>
          <p:cNvPr id="32" name="Group 31"/>
          <p:cNvGrpSpPr/>
          <p:nvPr/>
        </p:nvGrpSpPr>
        <p:grpSpPr>
          <a:xfrm rot="215905">
            <a:off x="1372250" y="2391977"/>
            <a:ext cx="9865940" cy="837773"/>
            <a:chOff x="3124978" y="3187211"/>
            <a:chExt cx="9742984" cy="591290"/>
          </a:xfrm>
        </p:grpSpPr>
        <p:sp>
          <p:nvSpPr>
            <p:cNvPr id="33" name="Rectangle 32"/>
            <p:cNvSpPr/>
            <p:nvPr/>
          </p:nvSpPr>
          <p:spPr>
            <a:xfrm>
              <a:off x="3196228" y="3187211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897947" y="3969500"/>
            <a:ext cx="9737227" cy="837774"/>
            <a:chOff x="3124978" y="3187211"/>
            <a:chExt cx="9742984" cy="591291"/>
          </a:xfrm>
        </p:grpSpPr>
        <p:sp>
          <p:nvSpPr>
            <p:cNvPr id="88" name="Rectangle 87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grpSp>
        <p:nvGrpSpPr>
          <p:cNvPr id="122" name="Group 121"/>
          <p:cNvGrpSpPr/>
          <p:nvPr/>
        </p:nvGrpSpPr>
        <p:grpSpPr>
          <a:xfrm rot="5400000">
            <a:off x="4641402" y="6111137"/>
            <a:ext cx="9534482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pic>
        <p:nvPicPr>
          <p:cNvPr id="157" name="videoplayback.mp4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305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44897" y="303271"/>
            <a:ext cx="1712135" cy="96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8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6667">
                <p:cTn id="56" fill="hold" display="0">
                  <p:stCondLst>
                    <p:cond delay="indefinite"/>
                  </p:stCondLst>
                </p:cTn>
                <p:tgtEl>
                  <p:spTgt spid="157"/>
                </p:tgtEl>
              </p:cMediaNode>
            </p:video>
          </p:childTnLst>
        </p:cTn>
      </p:par>
    </p:tnLst>
    <p:bldLst>
      <p:bldP spid="75" grpId="0"/>
      <p:bldP spid="76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/>
        </p:nvSpPr>
        <p:spPr>
          <a:xfrm>
            <a:off x="0" y="150350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0" y="-87088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74686" y="51168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AB, CD, GH, MN, NP: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7277" y="44714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4686" y="1072744"/>
            <a:ext cx="931173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531" t="25951" r="36677" b="12304"/>
          <a:stretch/>
        </p:blipFill>
        <p:spPr>
          <a:xfrm>
            <a:off x="3401569" y="1695796"/>
            <a:ext cx="4279392" cy="51622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 rot="5400000">
            <a:off x="495131" y="4867065"/>
            <a:ext cx="5429265" cy="837774"/>
            <a:chOff x="3124978" y="3187211"/>
            <a:chExt cx="9742984" cy="591291"/>
          </a:xfrm>
        </p:grpSpPr>
        <p:sp>
          <p:nvSpPr>
            <p:cNvPr id="15" name="Rectangle 14"/>
            <p:cNvSpPr/>
            <p:nvPr/>
          </p:nvSpPr>
          <p:spPr>
            <a:xfrm>
              <a:off x="3196229" y="3187212"/>
              <a:ext cx="9480330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8922327" y="2202872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 = 12 cm</a:t>
            </a:r>
            <a:endParaRPr lang="en-US" sz="2800" b="1" dirty="0"/>
          </a:p>
        </p:txBody>
      </p:sp>
      <p:grpSp>
        <p:nvGrpSpPr>
          <p:cNvPr id="50" name="Group 49"/>
          <p:cNvGrpSpPr/>
          <p:nvPr/>
        </p:nvGrpSpPr>
        <p:grpSpPr>
          <a:xfrm rot="5400000">
            <a:off x="1939849" y="6194371"/>
            <a:ext cx="5429265" cy="837774"/>
            <a:chOff x="3124978" y="3187211"/>
            <a:chExt cx="9742984" cy="591291"/>
          </a:xfrm>
        </p:grpSpPr>
        <p:sp>
          <p:nvSpPr>
            <p:cNvPr id="51" name="Rectangle 50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8922327" y="281942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CD =   8 cm</a:t>
            </a:r>
            <a:endParaRPr lang="en-US" sz="2800" b="1" dirty="0"/>
          </a:p>
        </p:txBody>
      </p:sp>
      <p:grpSp>
        <p:nvGrpSpPr>
          <p:cNvPr id="86" name="Group 85"/>
          <p:cNvGrpSpPr/>
          <p:nvPr/>
        </p:nvGrpSpPr>
        <p:grpSpPr>
          <a:xfrm rot="5400000">
            <a:off x="3189460" y="4871285"/>
            <a:ext cx="5429265" cy="837774"/>
            <a:chOff x="3124978" y="3187211"/>
            <a:chExt cx="9742984" cy="591291"/>
          </a:xfrm>
        </p:grpSpPr>
        <p:sp>
          <p:nvSpPr>
            <p:cNvPr id="87" name="Rectangle 86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19" name="Straight Connector 118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922326" y="3330580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GH =   8 cm</a:t>
            </a:r>
            <a:endParaRPr lang="en-US" sz="2800" b="1" dirty="0"/>
          </a:p>
        </p:txBody>
      </p:sp>
      <p:grpSp>
        <p:nvGrpSpPr>
          <p:cNvPr id="122" name="Group 121"/>
          <p:cNvGrpSpPr/>
          <p:nvPr/>
        </p:nvGrpSpPr>
        <p:grpSpPr>
          <a:xfrm rot="2599810">
            <a:off x="4686879" y="3493377"/>
            <a:ext cx="5429265" cy="837774"/>
            <a:chOff x="3124978" y="3187211"/>
            <a:chExt cx="9742984" cy="591291"/>
          </a:xfrm>
        </p:grpSpPr>
        <p:sp>
          <p:nvSpPr>
            <p:cNvPr id="123" name="Rectangle 122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8879054" y="3883574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MN =   7 cm</a:t>
            </a:r>
            <a:endParaRPr lang="en-US" sz="2800" b="1" dirty="0"/>
          </a:p>
        </p:txBody>
      </p:sp>
      <p:grpSp>
        <p:nvGrpSpPr>
          <p:cNvPr id="158" name="Group 157"/>
          <p:cNvGrpSpPr/>
          <p:nvPr/>
        </p:nvGrpSpPr>
        <p:grpSpPr>
          <a:xfrm rot="5400000">
            <a:off x="4349270" y="5529757"/>
            <a:ext cx="5429265" cy="837774"/>
            <a:chOff x="3124978" y="3187211"/>
            <a:chExt cx="9742984" cy="591291"/>
          </a:xfrm>
        </p:grpSpPr>
        <p:sp>
          <p:nvSpPr>
            <p:cNvPr id="159" name="Rectangle 158"/>
            <p:cNvSpPr/>
            <p:nvPr/>
          </p:nvSpPr>
          <p:spPr>
            <a:xfrm>
              <a:off x="3196230" y="3187212"/>
              <a:ext cx="9517331" cy="591290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>
              <a:off x="34107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40050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0050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45994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19379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578815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>
              <a:off x="63825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697687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757123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>
              <a:off x="81655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87599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935431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>
              <a:off x="994867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1054303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11137392" y="3188896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1173175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3124978" y="3436499"/>
              <a:ext cx="1052634" cy="21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0cm</a:t>
              </a:r>
              <a:endParaRPr lang="en-US" sz="16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744372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4345345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923474" y="3407199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497357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6114787" y="3414690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6661676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7313055" y="3412396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7897864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8912912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484506" y="3407198"/>
              <a:ext cx="397363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9</a:t>
              </a:r>
              <a:endParaRPr lang="en-US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515409" y="3407198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0167885" y="3402000"/>
              <a:ext cx="793042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0741714" y="3407198"/>
              <a:ext cx="815254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13</a:t>
              </a:r>
              <a:endParaRPr lang="en-US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1312177" y="3407198"/>
              <a:ext cx="798260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cxnSp>
          <p:nvCxnSpPr>
            <p:cNvPr id="191" name="Straight Connector 190"/>
            <p:cNvCxnSpPr/>
            <p:nvPr/>
          </p:nvCxnSpPr>
          <p:spPr>
            <a:xfrm>
              <a:off x="12326112" y="3187211"/>
              <a:ext cx="0" cy="2218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11967945" y="3400719"/>
              <a:ext cx="900017" cy="238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8974143" y="4376221"/>
            <a:ext cx="2424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NP =   10 cm</a:t>
            </a:r>
            <a:endParaRPr lang="en-US" sz="2800" b="1" dirty="0"/>
          </a:p>
        </p:txBody>
      </p:sp>
      <p:sp>
        <p:nvSpPr>
          <p:cNvPr id="2" name="Cloud Callout 1"/>
          <p:cNvSpPr/>
          <p:nvPr/>
        </p:nvSpPr>
        <p:spPr>
          <a:xfrm>
            <a:off x="8328784" y="509670"/>
            <a:ext cx="2788079" cy="2500785"/>
          </a:xfrm>
          <a:prstGeom prst="cloudCallout">
            <a:avLst>
              <a:gd name="adj1" fmla="val -65083"/>
              <a:gd name="adj2" fmla="val 677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</a:rPr>
              <a:t>Thảo luận nhóm 4</a:t>
            </a:r>
            <a:endParaRPr lang="en-US" sz="3200">
              <a:solidFill>
                <a:srgbClr val="FF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TextBox1" r:id="rId3" imgW="2104920" imgH="2990880"/>
        </mc:Choice>
        <mc:Fallback>
          <p:control name="TextBox1" r:id="rId3" imgW="2104920" imgH="299088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49863" y="2850613"/>
                  <a:ext cx="2108256" cy="299264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0252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/>
      <p:bldP spid="85" grpId="0"/>
      <p:bldP spid="121" grpId="0"/>
      <p:bldP spid="157" grpId="0"/>
      <p:bldP spid="193" grpId="0"/>
      <p:bldP spid="2" grpId="0" animBg="1"/>
      <p:bldP spid="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84472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667</Words>
  <Application>Microsoft Office PowerPoint</Application>
  <PresentationFormat>Widescreen</PresentationFormat>
  <Paragraphs>335</Paragraphs>
  <Slides>11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HP001 4 hàng</vt:lpstr>
      <vt:lpstr>iCiel Cadena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 PRO</cp:lastModifiedBy>
  <cp:revision>62</cp:revision>
  <dcterms:created xsi:type="dcterms:W3CDTF">2021-06-08T07:59:58Z</dcterms:created>
  <dcterms:modified xsi:type="dcterms:W3CDTF">2021-12-03T05:27:45Z</dcterms:modified>
</cp:coreProperties>
</file>