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518" r:id="rId11"/>
    <p:sldId id="539" r:id="rId12"/>
    <p:sldId id="535" r:id="rId13"/>
    <p:sldId id="526" r:id="rId14"/>
    <p:sldId id="525" r:id="rId15"/>
    <p:sldId id="536" r:id="rId16"/>
    <p:sldId id="537" r:id="rId17"/>
    <p:sldId id="269" r:id="rId18"/>
    <p:sldId id="270" r:id="rId19"/>
    <p:sldId id="256" r:id="rId20"/>
    <p:sldId id="275" r:id="rId21"/>
    <p:sldId id="297" r:id="rId22"/>
    <p:sldId id="265" r:id="rId23"/>
    <p:sldId id="266" r:id="rId24"/>
    <p:sldId id="267" r:id="rId25"/>
    <p:sldId id="53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9900"/>
    <a:srgbClr val="E28C00"/>
    <a:srgbClr val="E1697D"/>
    <a:srgbClr val="E68393"/>
    <a:srgbClr val="FFE575"/>
    <a:srgbClr val="FFE05B"/>
    <a:srgbClr val="FFDD4F"/>
    <a:srgbClr val="56AFBC"/>
    <a:srgbClr val="77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53" d="100"/>
          <a:sy n="53" d="100"/>
        </p:scale>
        <p:origin x="144" y="30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5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</a:t>
            </a:r>
            <a:r>
              <a:rPr lang="en-US" dirty="0" smtClean="0"/>
              <a:t>biệt </a:t>
            </a:r>
            <a:r>
              <a:rPr lang="en-US" dirty="0"/>
              <a:t>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42.gif"/><Relationship Id="rId7" Type="http://schemas.openxmlformats.org/officeDocument/2006/relationships/image" Target="../media/image34.png"/><Relationship Id="rId12" Type="http://schemas.openxmlformats.org/officeDocument/2006/relationships/image" Target="../media/image36.gif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gif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slide" Target="slide14.xml"/><Relationship Id="rId5" Type="http://schemas.openxmlformats.org/officeDocument/2006/relationships/image" Target="../media/image32.jpeg"/><Relationship Id="rId15" Type="http://schemas.openxmlformats.org/officeDocument/2006/relationships/slide" Target="slide13.xml"/><Relationship Id="rId10" Type="http://schemas.openxmlformats.org/officeDocument/2006/relationships/image" Target="../media/image35.gif"/><Relationship Id="rId19" Type="http://schemas.openxmlformats.org/officeDocument/2006/relationships/image" Target="../media/image41.gif"/><Relationship Id="rId4" Type="http://schemas.openxmlformats.org/officeDocument/2006/relationships/notesSlide" Target="../notesSlides/notesSlide4.xml"/><Relationship Id="rId9" Type="http://schemas.openxmlformats.org/officeDocument/2006/relationships/slide" Target="slide15.xml"/><Relationship Id="rId14" Type="http://schemas.openxmlformats.org/officeDocument/2006/relationships/image" Target="../media/image37.gif"/><Relationship Id="rId2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4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7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slide" Target="slide10.xml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533710" y="789184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3093651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4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3598750" y="4809568"/>
            <a:ext cx="5314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 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1: 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 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2243651" y="1328669"/>
            <a:ext cx="87536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PHÉP CỘNG, PHÉP TRỪ (CÓ NHỚ)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TRONG PHẠM VI 100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BF1CA479-5487-4BB6-B6AD-B7E53172DE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Tổng của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7FA38A3C-02CB-40B7-8D5F-8D34F58AC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615" y="6377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 của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CF728043-DF9A-418F-B687-D4B94F2481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19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 có 36 cái kẹo, Nam cho thêm Hoa 14 cái kẹo. Hỏi Hoa có tất cả bao nhiêu cái kẹo?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id="{ABCDF120-776D-463B-BDF6-7943A39FF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3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quả của phép tính:</a:t>
            </a:r>
            <a:b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+ 45 + 2 = ? 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DE3284F5-0EB3-48B1-AF13-F8CCEA561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187" y="6410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847850" y="94257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kĩ năng đặt tính phép cộng (có nhớ)</a:t>
            </a:r>
            <a:endParaRPr lang="en-US" sz="3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2436188" y="5209084"/>
            <a:ext cx="73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bằng cách đặt tính hoặc tính nhẩm 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0" y="3117600"/>
            <a:ext cx="45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được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59280" y="2579570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được bài toán liên quan đến phép cộng có nhớ.</a:t>
            </a:r>
            <a:endParaRPr lang="en-US" sz="3200" b="1" dirty="0">
              <a:solidFill>
                <a:srgbClr val="E16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054935" y="31561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4" y="852270"/>
            <a:ext cx="2400793" cy="1266090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1263905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81 + 9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28" y="865909"/>
            <a:ext cx="2338487" cy="1252451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26 + 66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0"/>
            <a:ext cx="1416806" cy="222762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404202" y="3651108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smtClean="0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85026" y="3659613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99538" y="4444531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smtClean="0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99786" y="4064829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vi-VN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>
              <a:solidFill>
                <a:srgbClr val="66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320625" y="5150418"/>
            <a:ext cx="845226" cy="0"/>
          </a:xfrm>
          <a:prstGeom prst="line">
            <a:avLst/>
          </a:prstGeom>
          <a:ln w="28575">
            <a:solidFill>
              <a:srgbClr val="7A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675411" y="3659613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41724" y="3668118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smtClean="0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95275" y="4453036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242273" y="4064829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vi-VN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>
              <a:solidFill>
                <a:srgbClr val="66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4591834" y="5158923"/>
            <a:ext cx="845226" cy="0"/>
          </a:xfrm>
          <a:prstGeom prst="line">
            <a:avLst/>
          </a:prstGeom>
          <a:ln w="28575">
            <a:solidFill>
              <a:srgbClr val="7A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734717" y="3659613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115541" y="3653606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smtClean="0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49170" y="4438524"/>
            <a:ext cx="409848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114625" y="4453036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373482" y="4064829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vi-VN" sz="4000" b="1">
                <a:solidFill>
                  <a:srgbClr val="660066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>
              <a:solidFill>
                <a:srgbClr val="66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7651140" y="5144411"/>
            <a:ext cx="845226" cy="0"/>
          </a:xfrm>
          <a:prstGeom prst="line">
            <a:avLst/>
          </a:prstGeom>
          <a:ln w="28575">
            <a:solidFill>
              <a:srgbClr val="7A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1404202" y="5237953"/>
            <a:ext cx="409848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FF0000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777801" y="5237953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FF0000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53612" y="5231946"/>
            <a:ext cx="409848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FF0000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995275" y="5231946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FF0000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749166" y="5231946"/>
            <a:ext cx="409848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smtClean="0">
                <a:solidFill>
                  <a:srgbClr val="FF0000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77045" y="5231946"/>
            <a:ext cx="409849" cy="776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>
                <a:solidFill>
                  <a:srgbClr val="FF0000"/>
                </a:solidFill>
                <a:latin typeface="HP001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DE5B4A-2489-4FBB-A098-F6096D65C958}"/>
              </a:ext>
            </a:extLst>
          </p:cNvPr>
          <p:cNvGrpSpPr/>
          <p:nvPr/>
        </p:nvGrpSpPr>
        <p:grpSpPr>
          <a:xfrm>
            <a:off x="443481" y="2642801"/>
            <a:ext cx="9604652" cy="3917358"/>
            <a:chOff x="4335321" y="1865112"/>
            <a:chExt cx="7684414" cy="353030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23B8488-13BC-4123-80F3-12DCC3622F5F}"/>
                </a:ext>
              </a:extLst>
            </p:cNvPr>
            <p:cNvGrpSpPr/>
            <p:nvPr/>
          </p:nvGrpSpPr>
          <p:grpSpPr>
            <a:xfrm rot="10800000">
              <a:off x="4338591" y="1891033"/>
              <a:ext cx="7681144" cy="3504379"/>
              <a:chOff x="332590" y="1491759"/>
              <a:chExt cx="8543405" cy="3538631"/>
            </a:xfrm>
          </p:grpSpPr>
          <p:pic>
            <p:nvPicPr>
              <p:cNvPr id="81" name="Picture 2">
                <a:extLst>
                  <a:ext uri="{FF2B5EF4-FFF2-40B4-BE49-F238E27FC236}">
                    <a16:creationId xmlns:a16="http://schemas.microsoft.com/office/drawing/2014/main" id="{C0927A4C-29F1-4CE0-B4EF-8641504C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629" r="2267"/>
              <a:stretch/>
            </p:blipFill>
            <p:spPr bwMode="auto">
              <a:xfrm>
                <a:off x="332590" y="1491759"/>
                <a:ext cx="8527131" cy="1439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2">
                <a:extLst>
                  <a:ext uri="{FF2B5EF4-FFF2-40B4-BE49-F238E27FC236}">
                    <a16:creationId xmlns:a16="http://schemas.microsoft.com/office/drawing/2014/main" id="{29DBBCCC-2405-4F21-B30B-3AAF47845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2250"/>
              <a:stretch/>
            </p:blipFill>
            <p:spPr bwMode="auto">
              <a:xfrm flipV="1">
                <a:off x="347367" y="2924556"/>
                <a:ext cx="8528628" cy="2105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CFD1C92-599F-4EDF-AFDE-358F38FBA032}"/>
                </a:ext>
              </a:extLst>
            </p:cNvPr>
            <p:cNvCxnSpPr/>
            <p:nvPr/>
          </p:nvCxnSpPr>
          <p:spPr>
            <a:xfrm>
              <a:off x="4462818" y="1865112"/>
              <a:ext cx="0" cy="35107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09CC6F9-5A43-4CEE-B9D7-B8A8130AC603}"/>
                </a:ext>
              </a:extLst>
            </p:cNvPr>
            <p:cNvCxnSpPr/>
            <p:nvPr/>
          </p:nvCxnSpPr>
          <p:spPr>
            <a:xfrm>
              <a:off x="4335321" y="1872753"/>
              <a:ext cx="0" cy="35107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320625" y="3061773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Bài 1:</a:t>
            </a:r>
            <a:endParaRPr lang="en-US" sz="4000" b="1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37" grpId="0"/>
      <p:bldP spid="42" grpId="0"/>
      <p:bldP spid="49" grpId="0"/>
      <p:bldP spid="51" grpId="0"/>
      <p:bldP spid="52" grpId="0"/>
      <p:bldP spid="54" grpId="0"/>
      <p:bldP spid="55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nhiêu ki-lô-gam</a:t>
              </a: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0"/>
            <a:ext cx="514562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Bê                         : 47 kg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                    : ... kg?</a:t>
            </a:r>
            <a:endParaRPr lang="en-US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91275" y="3311437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             Bài </a:t>
            </a:r>
            <a:r>
              <a:rPr lang="en-US" sz="3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giải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Con nghé cân nặng số ki - lô - gam là:             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     </a:t>
            </a: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47 </a:t>
            </a:r>
            <a:r>
              <a:rPr lang="en-US" sz="3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+ 18 = 65 (kg)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             </a:t>
            </a: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Đáp </a:t>
            </a:r>
            <a:r>
              <a:rPr lang="en-US" sz="3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số</a:t>
            </a: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: </a:t>
            </a:r>
            <a:r>
              <a:rPr lang="en-US" sz="3000" b="1" smtClean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65 kg</a:t>
            </a:r>
            <a:endParaRPr lang="en-US" sz="3000" b="1" dirty="0" smtClean="0">
              <a:solidFill>
                <a:srgbClr val="7030A0"/>
              </a:solidFill>
              <a:latin typeface="HP001 4 hàng" panose="020B0603050302020204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78527" y="853915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19" y="904796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6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3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887543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6" y="1371328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1710" y="1371328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1" y="423274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1857981" y="1759788"/>
            <a:ext cx="4315669" cy="164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E5B4A-2489-4FBB-A098-F6096D65C958}"/>
              </a:ext>
            </a:extLst>
          </p:cNvPr>
          <p:cNvGrpSpPr/>
          <p:nvPr/>
        </p:nvGrpSpPr>
        <p:grpSpPr>
          <a:xfrm>
            <a:off x="4178859" y="3155699"/>
            <a:ext cx="7519215" cy="3551013"/>
            <a:chOff x="4319337" y="1865112"/>
            <a:chExt cx="7686101" cy="35184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3B8488-13BC-4123-80F3-12DCC3622F5F}"/>
                </a:ext>
              </a:extLst>
            </p:cNvPr>
            <p:cNvGrpSpPr/>
            <p:nvPr/>
          </p:nvGrpSpPr>
          <p:grpSpPr>
            <a:xfrm rot="10800000">
              <a:off x="4319337" y="1890614"/>
              <a:ext cx="7686101" cy="3480041"/>
              <a:chOff x="348490" y="1516753"/>
              <a:chExt cx="8548920" cy="3514062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C0927A4C-29F1-4CE0-B4EF-8641504C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629" r="2267"/>
              <a:stretch/>
            </p:blipFill>
            <p:spPr bwMode="auto">
              <a:xfrm>
                <a:off x="370278" y="1516753"/>
                <a:ext cx="8527132" cy="1439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29DBBCCC-2405-4F21-B30B-3AAF47845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2250"/>
              <a:stretch/>
            </p:blipFill>
            <p:spPr bwMode="auto">
              <a:xfrm flipV="1">
                <a:off x="348490" y="2924981"/>
                <a:ext cx="8528628" cy="2105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FD1C92-599F-4EDF-AFDE-358F38FBA032}"/>
                </a:ext>
              </a:extLst>
            </p:cNvPr>
            <p:cNvCxnSpPr/>
            <p:nvPr/>
          </p:nvCxnSpPr>
          <p:spPr>
            <a:xfrm>
              <a:off x="4462818" y="1865112"/>
              <a:ext cx="0" cy="35107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9CC6F9-5A43-4CEE-B9D7-B8A8130AC603}"/>
                </a:ext>
              </a:extLst>
            </p:cNvPr>
            <p:cNvCxnSpPr/>
            <p:nvPr/>
          </p:nvCxnSpPr>
          <p:spPr>
            <a:xfrm>
              <a:off x="4335321" y="1872753"/>
              <a:ext cx="0" cy="35107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539991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155345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lợn cân nặng bao nhiêu ki – lô – gam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0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160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0" y="4822150"/>
            <a:ext cx="745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 lợn cân nặng: 33kg</a:t>
            </a:r>
            <a:endParaRPr lang="en-US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3674" r="11837" b="21584"/>
          <a:stretch/>
        </p:blipFill>
        <p:spPr bwMode="auto">
          <a:xfrm>
            <a:off x="3070764" y="1275148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>
            <a:extLst/>
          </p:cNvPr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/>
          </p:cNvPr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18661" y="-689411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2184353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2451" r="74117" b="20588"/>
          <a:stretch/>
        </p:blipFill>
        <p:spPr bwMode="auto">
          <a:xfrm>
            <a:off x="685025" y="1304640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46976" r="53045" b="20181"/>
          <a:stretch/>
        </p:blipFill>
        <p:spPr bwMode="auto">
          <a:xfrm>
            <a:off x="3898444" y="1121688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4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822175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>
            <a:extLst/>
          </p:cNvPr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20">
            <a:extLst/>
          </p:cNvPr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20">
            <a:extLst/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/>
          </p:cNvPr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: Rounded Corners 20">
            <a:extLst/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Lần thứ hai, chuột túi được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Cả hai lần nhảy, chuột túi được 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0">
            <a:extLst/>
          </p:cNvPr>
          <p:cNvSpPr/>
          <p:nvPr/>
        </p:nvSpPr>
        <p:spPr>
          <a:xfrm>
            <a:off x="6963197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20">
            <a:extLst/>
          </p:cNvPr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42877" r="26367" b="35921"/>
          <a:stretch/>
        </p:blipFill>
        <p:spPr bwMode="auto">
          <a:xfrm>
            <a:off x="3107374" y="2571749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7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103370" y="2728540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>
            <a:extLst/>
          </p:cNvPr>
          <p:cNvSpPr/>
          <p:nvPr/>
        </p:nvSpPr>
        <p:spPr>
          <a:xfrm>
            <a:off x="6881508" y="441314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35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0">
            <a:extLst/>
          </p:cNvPr>
          <p:cNvSpPr/>
          <p:nvPr/>
        </p:nvSpPr>
        <p:spPr>
          <a:xfrm>
            <a:off x="7578286" y="5266191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60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12608" y="18097"/>
            <a:ext cx="5165197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:a16="http://schemas.microsoft.com/office/drawing/2014/main" id="{8A07533B-11A2-48E5-BFBC-70C5799B6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2487" y="6385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7238</TotalTime>
  <Words>434</Words>
  <Application>Microsoft Office PowerPoint</Application>
  <PresentationFormat>Custom</PresentationFormat>
  <Paragraphs>98</Paragraphs>
  <Slides>16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宋体</vt:lpstr>
      <vt:lpstr>Arial</vt:lpstr>
      <vt:lpstr>Calibri</vt:lpstr>
      <vt:lpstr>等线</vt:lpstr>
      <vt:lpstr>等线 Light</vt:lpstr>
      <vt:lpstr>HP001</vt:lpstr>
      <vt:lpstr>HP001 4 hàng</vt:lpstr>
      <vt:lpstr>iCiel Cadena</vt:lpstr>
      <vt:lpstr>Impact</vt:lpstr>
      <vt:lpstr>ITC Avant Garde Std Bk</vt:lpstr>
      <vt:lpstr>LiHei Pro</vt:lpstr>
      <vt:lpstr>Open Sans Extrabold</vt:lpstr>
      <vt:lpstr>Signika</vt:lpstr>
      <vt:lpstr>Times New Roman</vt:lpstr>
      <vt:lpstr>思源黑体 CN Bold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3787</cp:revision>
  <dcterms:created xsi:type="dcterms:W3CDTF">2015-12-01T09:06:39Z</dcterms:created>
  <dcterms:modified xsi:type="dcterms:W3CDTF">2021-11-12T15:49:34Z</dcterms:modified>
</cp:coreProperties>
</file>