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4" r:id="rId2"/>
  </p:sldMasterIdLst>
  <p:notesMasterIdLst>
    <p:notesMasterId r:id="rId31"/>
  </p:notesMasterIdLst>
  <p:sldIdLst>
    <p:sldId id="547" r:id="rId3"/>
    <p:sldId id="474" r:id="rId4"/>
    <p:sldId id="579" r:id="rId5"/>
    <p:sldId id="581" r:id="rId6"/>
    <p:sldId id="582" r:id="rId7"/>
    <p:sldId id="583" r:id="rId8"/>
    <p:sldId id="584" r:id="rId9"/>
    <p:sldId id="586" r:id="rId10"/>
    <p:sldId id="576" r:id="rId11"/>
    <p:sldId id="556" r:id="rId12"/>
    <p:sldId id="557" r:id="rId13"/>
    <p:sldId id="558" r:id="rId14"/>
    <p:sldId id="577" r:id="rId15"/>
    <p:sldId id="561" r:id="rId16"/>
    <p:sldId id="562" r:id="rId17"/>
    <p:sldId id="563" r:id="rId18"/>
    <p:sldId id="564" r:id="rId19"/>
    <p:sldId id="565" r:id="rId20"/>
    <p:sldId id="566" r:id="rId21"/>
    <p:sldId id="567" r:id="rId22"/>
    <p:sldId id="568" r:id="rId23"/>
    <p:sldId id="569" r:id="rId24"/>
    <p:sldId id="570" r:id="rId25"/>
    <p:sldId id="571" r:id="rId26"/>
    <p:sldId id="572" r:id="rId27"/>
    <p:sldId id="573" r:id="rId28"/>
    <p:sldId id="574" r:id="rId29"/>
    <p:sldId id="57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660"/>
  </p:normalViewPr>
  <p:slideViewPr>
    <p:cSldViewPr snapToGrid="0">
      <p:cViewPr varScale="1">
        <p:scale>
          <a:sx n="59" d="100"/>
          <a:sy n="59" d="100"/>
        </p:scale>
        <p:origin x="54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9AE30B-AB0E-4B71-8D25-CC972DABDAFD}"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AEC3D-87E3-4F4A-90AF-C1365B2A2E70}" type="slidenum">
              <a:rPr lang="en-US" smtClean="0"/>
              <a:t>‹#›</a:t>
            </a:fld>
            <a:endParaRPr lang="en-US"/>
          </a:p>
        </p:txBody>
      </p:sp>
    </p:spTree>
    <p:extLst>
      <p:ext uri="{BB962C8B-B14F-4D97-AF65-F5344CB8AC3E}">
        <p14:creationId xmlns:p14="http://schemas.microsoft.com/office/powerpoint/2010/main" val="25134340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668069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D9AEC3D-87E3-4F4A-90AF-C1365B2A2E70}" type="slidenum">
              <a:rPr lang="en-US" smtClean="0"/>
              <a:t>9</a:t>
            </a:fld>
            <a:endParaRPr lang="en-US"/>
          </a:p>
        </p:txBody>
      </p:sp>
    </p:spTree>
    <p:extLst>
      <p:ext uri="{BB962C8B-B14F-4D97-AF65-F5344CB8AC3E}">
        <p14:creationId xmlns:p14="http://schemas.microsoft.com/office/powerpoint/2010/main" val="29682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56156D-592E-4B4D-8772-D689FB057AF4}" type="slidenum">
              <a:rPr lang="zh-CN" altLang="en-US" smtClean="0"/>
              <a:t>10</a:t>
            </a:fld>
            <a:endParaRPr lang="zh-CN" altLang="en-US"/>
          </a:p>
        </p:txBody>
      </p:sp>
    </p:spTree>
    <p:extLst>
      <p:ext uri="{BB962C8B-B14F-4D97-AF65-F5344CB8AC3E}">
        <p14:creationId xmlns:p14="http://schemas.microsoft.com/office/powerpoint/2010/main" val="241190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17611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3323334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97F697-5284-4A62-9B07-370CE14EBE5B}" type="slidenum">
              <a:rPr lang="zh-CN" altLang="en-US" smtClean="0"/>
              <a:t>15</a:t>
            </a:fld>
            <a:endParaRPr lang="zh-CN" altLang="en-US"/>
          </a:p>
        </p:txBody>
      </p:sp>
    </p:spTree>
    <p:extLst>
      <p:ext uri="{BB962C8B-B14F-4D97-AF65-F5344CB8AC3E}">
        <p14:creationId xmlns:p14="http://schemas.microsoft.com/office/powerpoint/2010/main" val="1772311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0f1f795c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70f1f795c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3873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Trò</a:t>
            </a:r>
            <a:r>
              <a:rPr lang="en-US" dirty="0"/>
              <a:t> </a:t>
            </a:r>
            <a:r>
              <a:rPr lang="en-US" dirty="0" err="1"/>
              <a:t>chơi</a:t>
            </a:r>
            <a:r>
              <a:rPr lang="en-US" dirty="0"/>
              <a:t>. Cho HS </a:t>
            </a:r>
            <a:r>
              <a:rPr lang="en-US" dirty="0" err="1"/>
              <a:t>chọn</a:t>
            </a:r>
            <a:r>
              <a:rPr lang="en-US" dirty="0"/>
              <a:t> con </a:t>
            </a:r>
            <a:r>
              <a:rPr lang="en-US" dirty="0" err="1"/>
              <a:t>vật</a:t>
            </a:r>
            <a:r>
              <a:rPr lang="en-US" dirty="0"/>
              <a:t> </a:t>
            </a:r>
            <a:r>
              <a:rPr lang="en-US" dirty="0" err="1"/>
              <a:t>và</a:t>
            </a:r>
            <a:r>
              <a:rPr lang="en-US" dirty="0"/>
              <a:t> </a:t>
            </a:r>
            <a:r>
              <a:rPr lang="en-US" dirty="0" err="1"/>
              <a:t>làm</a:t>
            </a:r>
            <a:r>
              <a:rPr lang="en-US" dirty="0"/>
              <a:t> </a:t>
            </a:r>
            <a:r>
              <a:rPr lang="en-US" dirty="0" err="1"/>
              <a:t>theo</a:t>
            </a:r>
            <a:r>
              <a:rPr lang="en-US" dirty="0"/>
              <a:t> </a:t>
            </a:r>
            <a:r>
              <a:rPr lang="en-US" dirty="0" err="1"/>
              <a:t>yêu</a:t>
            </a:r>
            <a:r>
              <a:rPr lang="en-US" dirty="0"/>
              <a:t> </a:t>
            </a:r>
            <a:r>
              <a:rPr lang="en-US" dirty="0" err="1"/>
              <a:t>cầu</a:t>
            </a:r>
            <a:r>
              <a:rPr lang="en-US" dirty="0"/>
              <a:t> </a:t>
            </a:r>
            <a:r>
              <a:rPr lang="en-US" dirty="0" err="1"/>
              <a:t>của</a:t>
            </a:r>
            <a:r>
              <a:rPr lang="en-US" dirty="0"/>
              <a:t> </a:t>
            </a:r>
            <a:r>
              <a:rPr lang="en-US" dirty="0" err="1"/>
              <a:t>bài</a:t>
            </a:r>
            <a:r>
              <a:rPr lang="en-US" dirty="0"/>
              <a:t>. </a:t>
            </a:r>
          </a:p>
        </p:txBody>
      </p:sp>
      <p:sp>
        <p:nvSpPr>
          <p:cNvPr id="4" name="Slide Number Placeholder 3"/>
          <p:cNvSpPr>
            <a:spLocks noGrp="1"/>
          </p:cNvSpPr>
          <p:nvPr>
            <p:ph type="sldNum" sz="quarter" idx="5"/>
          </p:nvPr>
        </p:nvSpPr>
        <p:spPr/>
        <p:txBody>
          <a:bodyPr/>
          <a:lstStyle/>
          <a:p>
            <a:fld id="{030B311E-38A0-455E-B5E8-CE28B09187C4}" type="slidenum">
              <a:rPr lang="en-US" smtClean="0"/>
              <a:t>27</a:t>
            </a:fld>
            <a:endParaRPr lang="en-US"/>
          </a:p>
        </p:txBody>
      </p:sp>
    </p:spTree>
    <p:extLst>
      <p:ext uri="{BB962C8B-B14F-4D97-AF65-F5344CB8AC3E}">
        <p14:creationId xmlns:p14="http://schemas.microsoft.com/office/powerpoint/2010/main" val="1028217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10/29/2023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546073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10/29/2023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28892812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10/29/2023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426841220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21533888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122062632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01487324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594188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0631021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3234394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92293299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2139591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10/29/2023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0524273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29615984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9686257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2154971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6386635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10/29/2023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82787596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270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10/29/2023</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85803742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10/29/2023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248325668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10/29/2023</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14777360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10/29/2023</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967660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10/29/2023</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26194097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10/29/2023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63414335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10/29/2023</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36965649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10/29/2023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28065113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10/29/2023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301789460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7"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emf"/><Relationship Id="rId10" Type="http://schemas.openxmlformats.org/officeDocument/2006/relationships/image" Target="../media/image34.png"/><Relationship Id="rId4" Type="http://schemas.openxmlformats.org/officeDocument/2006/relationships/image" Target="../media/image28.emf"/><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7.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5.png"/><Relationship Id="rId12" Type="http://schemas.microsoft.com/office/2007/relationships/hdphoto" Target="../media/hdphoto13.wdp"/><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microsoft.com/office/2007/relationships/hdphoto" Target="../media/hdphoto10.wdp"/><Relationship Id="rId11" Type="http://schemas.openxmlformats.org/officeDocument/2006/relationships/image" Target="../media/image57.png"/><Relationship Id="rId5" Type="http://schemas.openxmlformats.org/officeDocument/2006/relationships/image" Target="../media/image54.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9.png"/><Relationship Id="rId1" Type="http://schemas.openxmlformats.org/officeDocument/2006/relationships/slideLayout" Target="../slideLayouts/slideLayout25.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slide" Target="slide4.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slide" Target="slide5.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slide" Target="slide6.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slide" Target="slide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9974"/>
          <a:stretch>
            <a:fillRect/>
          </a:stretch>
        </p:blipFill>
        <p:spPr>
          <a:xfrm>
            <a:off x="0" y="0"/>
            <a:ext cx="12192000" cy="6858000"/>
          </a:xfrm>
          <a:prstGeom prst="rect">
            <a:avLst/>
          </a:prstGeom>
        </p:spPr>
      </p:pic>
      <p:sp>
        <p:nvSpPr>
          <p:cNvPr id="2" name="Title 1"/>
          <p:cNvSpPr>
            <a:spLocks noGrp="1"/>
          </p:cNvSpPr>
          <p:nvPr>
            <p:ph type="ctrTitle"/>
          </p:nvPr>
        </p:nvSpPr>
        <p:spPr>
          <a:xfrm>
            <a:off x="2405470" y="1337218"/>
            <a:ext cx="7381060" cy="1445623"/>
          </a:xfrm>
        </p:spPr>
        <p:txBody>
          <a:bodyPr>
            <a:normAutofit/>
          </a:bodyPr>
          <a:lstStyle/>
          <a:p>
            <a:r>
              <a:rPr lang="en-US" sz="4800" b="1" dirty="0" err="1">
                <a:solidFill>
                  <a:srgbClr val="0070C0"/>
                </a:solidFill>
                <a:latin typeface="Times New Roman" panose="02020603050405020304" pitchFamily="18" charset="0"/>
                <a:cs typeface="Times New Roman" panose="02020603050405020304" pitchFamily="18" charset="0"/>
                <a:sym typeface="+mn-ea"/>
              </a:rPr>
              <a:t>Chào</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mừng</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các</a:t>
            </a:r>
            <a:r>
              <a:rPr lang="en-US" sz="4800" b="1" dirty="0">
                <a:solidFill>
                  <a:srgbClr val="0070C0"/>
                </a:solidFill>
                <a:latin typeface="Times New Roman" panose="02020603050405020304" pitchFamily="18" charset="0"/>
                <a:cs typeface="Times New Roman" panose="02020603050405020304" pitchFamily="18" charset="0"/>
                <a:sym typeface="+mn-ea"/>
              </a:rPr>
              <a:t> em </a:t>
            </a:r>
            <a:r>
              <a:rPr lang="en-US" sz="4800" b="1" dirty="0" err="1">
                <a:solidFill>
                  <a:srgbClr val="0070C0"/>
                </a:solidFill>
                <a:latin typeface="Times New Roman" panose="02020603050405020304" pitchFamily="18" charset="0"/>
                <a:cs typeface="Times New Roman" panose="02020603050405020304" pitchFamily="18" charset="0"/>
                <a:sym typeface="+mn-ea"/>
              </a:rPr>
              <a:t>đến</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en-US" sz="4800" b="1" dirty="0" err="1">
                <a:solidFill>
                  <a:srgbClr val="0070C0"/>
                </a:solidFill>
                <a:latin typeface="Times New Roman" panose="02020603050405020304" pitchFamily="18" charset="0"/>
                <a:cs typeface="Times New Roman" panose="02020603050405020304" pitchFamily="18" charset="0"/>
                <a:sym typeface="+mn-ea"/>
              </a:rPr>
              <a:t>với</a:t>
            </a:r>
            <a:r>
              <a:rPr lang="en-US" sz="4800" b="1" dirty="0">
                <a:solidFill>
                  <a:srgbClr val="0070C0"/>
                </a:solidFill>
                <a:latin typeface="Times New Roman" panose="02020603050405020304" pitchFamily="18" charset="0"/>
                <a:cs typeface="Times New Roman" panose="02020603050405020304" pitchFamily="18" charset="0"/>
                <a:sym typeface="+mn-ea"/>
              </a:rPr>
              <a:t> </a:t>
            </a:r>
            <a:r>
              <a:rPr lang="vi-VN" sz="4800" b="1" dirty="0">
                <a:solidFill>
                  <a:srgbClr val="0070C0"/>
                </a:solidFill>
                <a:latin typeface="Times New Roman" panose="02020603050405020304" pitchFamily="18" charset="0"/>
                <a:cs typeface="Times New Roman" panose="02020603050405020304" pitchFamily="18" charset="0"/>
                <a:sym typeface="+mn-ea"/>
              </a:rPr>
              <a:t>tiết</a:t>
            </a:r>
            <a:r>
              <a:rPr lang="en-US" altLang="vi-VN" sz="4800" b="1" dirty="0">
                <a:solidFill>
                  <a:srgbClr val="0070C0"/>
                </a:solidFill>
                <a:latin typeface="Times New Roman" panose="02020603050405020304" pitchFamily="18" charset="0"/>
                <a:cs typeface="Times New Roman" panose="02020603050405020304" pitchFamily="18" charset="0"/>
                <a:sym typeface="+mn-ea"/>
              </a:rPr>
              <a:t> Tiếng Việt - Lớp 2</a:t>
            </a:r>
          </a:p>
        </p:txBody>
      </p:sp>
      <p:pic>
        <p:nvPicPr>
          <p:cNvPr id="5" name="Picture 4"/>
          <p:cNvPicPr>
            <a:picLocks noChangeAspect="1"/>
          </p:cNvPicPr>
          <p:nvPr/>
        </p:nvPicPr>
        <p:blipFill>
          <a:blip r:embed="rId4"/>
          <a:stretch>
            <a:fillRect/>
          </a:stretch>
        </p:blipFill>
        <p:spPr>
          <a:xfrm>
            <a:off x="4442460" y="2948940"/>
            <a:ext cx="3286125" cy="3909060"/>
          </a:xfrm>
          <a:prstGeom prst="rect">
            <a:avLst/>
          </a:prstGeom>
        </p:spPr>
      </p:pic>
    </p:spTree>
    <p:extLst>
      <p:ext uri="{BB962C8B-B14F-4D97-AF65-F5344CB8AC3E}">
        <p14:creationId xmlns:p14="http://schemas.microsoft.com/office/powerpoint/2010/main" val="123170302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edg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830" y="1"/>
            <a:ext cx="12779829" cy="600068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5643" y="4408327"/>
            <a:ext cx="2652358" cy="1555128"/>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099" y="406602"/>
            <a:ext cx="4121872" cy="1623527"/>
          </a:xfrm>
          <a:prstGeom prst="rect">
            <a:avLst/>
          </a:prstGeom>
        </p:spPr>
      </p:pic>
      <p:pic>
        <p:nvPicPr>
          <p:cNvPr id="17" name="图片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9089" y="4239885"/>
            <a:ext cx="2269946" cy="129306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8555" y="2033682"/>
            <a:ext cx="8752988" cy="2692732"/>
          </a:xfrm>
          <a:prstGeom prst="rect">
            <a:avLst/>
          </a:prstGeom>
        </p:spPr>
      </p:pic>
      <p:cxnSp>
        <p:nvCxnSpPr>
          <p:cNvPr id="11" name="Straight Connector 10"/>
          <p:cNvCxnSpPr/>
          <p:nvPr/>
        </p:nvCxnSpPr>
        <p:spPr>
          <a:xfrm>
            <a:off x="1938555" y="2038688"/>
            <a:ext cx="0" cy="26877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468464" y="2287415"/>
            <a:ext cx="8471678" cy="507831"/>
          </a:xfrm>
          <a:prstGeom prst="rect">
            <a:avLst/>
          </a:prstGeom>
          <a:noFill/>
        </p:spPr>
        <p:txBody>
          <a:bodyPr wrap="square" rtlCol="0">
            <a:spAutoFit/>
          </a:bodyPr>
          <a:lstStyle/>
          <a:p>
            <a:r>
              <a:rPr lang="en-US" sz="2700" b="1" err="1">
                <a:solidFill>
                  <a:srgbClr val="990099"/>
                </a:solidFill>
                <a:latin typeface="HP001 4 hàng" panose="020B0603050302020204" pitchFamily="34" charset="0"/>
              </a:rPr>
              <a:t>Thứ</a:t>
            </a:r>
            <a:r>
              <a:rPr lang="en-US" sz="2700" b="1">
                <a:solidFill>
                  <a:srgbClr val="990099"/>
                </a:solidFill>
                <a:latin typeface="HP001 4 hàng" panose="020B0603050302020204" pitchFamily="34" charset="0"/>
              </a:rPr>
              <a:t> Hai </a:t>
            </a:r>
            <a:r>
              <a:rPr lang="en-US" sz="2700" b="1" err="1">
                <a:solidFill>
                  <a:srgbClr val="990099"/>
                </a:solidFill>
                <a:latin typeface="HP001 4 hàng" panose="020B0603050302020204" pitchFamily="34" charset="0"/>
              </a:rPr>
              <a:t>ngày</a:t>
            </a:r>
            <a:r>
              <a:rPr lang="en-US" sz="2700" b="1">
                <a:solidFill>
                  <a:srgbClr val="990099"/>
                </a:solidFill>
                <a:latin typeface="HP001 4 hàng" panose="020B0603050302020204" pitchFamily="34" charset="0"/>
              </a:rPr>
              <a:t> 30 tháng 10 </a:t>
            </a:r>
            <a:r>
              <a:rPr lang="en-US" sz="2700" b="1" err="1">
                <a:solidFill>
                  <a:srgbClr val="990099"/>
                </a:solidFill>
                <a:latin typeface="HP001 4 hàng" panose="020B0603050302020204" pitchFamily="34" charset="0"/>
              </a:rPr>
              <a:t>năm</a:t>
            </a:r>
            <a:r>
              <a:rPr lang="en-US" sz="2700" b="1">
                <a:solidFill>
                  <a:srgbClr val="990099"/>
                </a:solidFill>
                <a:latin typeface="HP001 4 hàng" panose="020B0603050302020204" pitchFamily="34" charset="0"/>
              </a:rPr>
              <a:t> 2023</a:t>
            </a:r>
            <a:endParaRPr lang="en-US" sz="2700" b="1" dirty="0">
              <a:solidFill>
                <a:srgbClr val="990099"/>
              </a:solidFill>
              <a:latin typeface="HP001 4 hàng" panose="020B0603050302020204" pitchFamily="34" charset="0"/>
            </a:endParaRPr>
          </a:p>
        </p:txBody>
      </p:sp>
      <p:sp>
        <p:nvSpPr>
          <p:cNvPr id="5" name="TextBox 4"/>
          <p:cNvSpPr txBox="1"/>
          <p:nvPr/>
        </p:nvSpPr>
        <p:spPr>
          <a:xfrm>
            <a:off x="4348090" y="2814708"/>
            <a:ext cx="5388013" cy="507831"/>
          </a:xfrm>
          <a:prstGeom prst="rect">
            <a:avLst/>
          </a:prstGeom>
          <a:noFill/>
        </p:spPr>
        <p:txBody>
          <a:bodyPr wrap="square" rtlCol="0">
            <a:spAutoFit/>
          </a:bodyPr>
          <a:lstStyle/>
          <a:p>
            <a:r>
              <a:rPr lang="en-US" sz="2700" b="1" dirty="0" err="1">
                <a:solidFill>
                  <a:srgbClr val="990099"/>
                </a:solidFill>
                <a:latin typeface="HP001 4 hàng" panose="020B0603050302020204" pitchFamily="34" charset="0"/>
              </a:rPr>
              <a:t>Tiếng</a:t>
            </a:r>
            <a:r>
              <a:rPr lang="en-US" sz="2700" b="1" dirty="0">
                <a:solidFill>
                  <a:srgbClr val="990099"/>
                </a:solidFill>
                <a:latin typeface="HP001 4 hàng" panose="020B0603050302020204" pitchFamily="34" charset="0"/>
              </a:rPr>
              <a:t> </a:t>
            </a:r>
            <a:r>
              <a:rPr lang="en-US" sz="2700" b="1" dirty="0" err="1">
                <a:solidFill>
                  <a:srgbClr val="990099"/>
                </a:solidFill>
                <a:latin typeface="HP001 4 hàng" panose="020B0603050302020204" pitchFamily="34" charset="0"/>
              </a:rPr>
              <a:t>Việt</a:t>
            </a:r>
            <a:endParaRPr lang="en-US" sz="2700" b="1" dirty="0">
              <a:solidFill>
                <a:srgbClr val="990099"/>
              </a:solidFill>
              <a:latin typeface="HP001 4 hàng" panose="020B0603050302020204" pitchFamily="34" charset="0"/>
            </a:endParaRPr>
          </a:p>
        </p:txBody>
      </p:sp>
      <p:sp>
        <p:nvSpPr>
          <p:cNvPr id="7" name="TextBox 6"/>
          <p:cNvSpPr txBox="1"/>
          <p:nvPr/>
        </p:nvSpPr>
        <p:spPr>
          <a:xfrm>
            <a:off x="2962990" y="3336605"/>
            <a:ext cx="7977152" cy="507831"/>
          </a:xfrm>
          <a:prstGeom prst="rect">
            <a:avLst/>
          </a:prstGeom>
          <a:noFill/>
        </p:spPr>
        <p:txBody>
          <a:bodyPr wrap="square" rtlCol="0">
            <a:spAutoFit/>
          </a:bodyPr>
          <a:lstStyle/>
          <a:p>
            <a:r>
              <a:rPr lang="en-US" sz="2700" b="1">
                <a:solidFill>
                  <a:srgbClr val="990099"/>
                </a:solidFill>
                <a:latin typeface="HP001 4 hàng" panose="020B0603050302020204" pitchFamily="34" charset="0"/>
              </a:rPr>
              <a:t> Ôn tập giữa học kì 1 (Tiết 1 + 2)</a:t>
            </a:r>
            <a:endParaRPr lang="en-US" sz="2700" b="1" dirty="0">
              <a:solidFill>
                <a:srgbClr val="990099"/>
              </a:solidFill>
              <a:latin typeface="HP001 4 hàng" panose="020B0603050302020204" pitchFamily="34" charset="0"/>
            </a:endParaRPr>
          </a:p>
        </p:txBody>
      </p:sp>
    </p:spTree>
    <p:extLst>
      <p:ext uri="{BB962C8B-B14F-4D97-AF65-F5344CB8AC3E}">
        <p14:creationId xmlns:p14="http://schemas.microsoft.com/office/powerpoint/2010/main" val="13029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43428" y="4940624"/>
            <a:ext cx="1170434" cy="1170434"/>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65593" y="-588034"/>
            <a:ext cx="8537740" cy="7534194"/>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a:off x="2798685" y="3085923"/>
            <a:ext cx="68319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err="1">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rPr>
              <a:t>Tiết</a:t>
            </a:r>
            <a:r>
              <a:rPr kumimoji="0" lang="en-US" altLang="zh-CN" sz="88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rPr>
              <a:t> </a:t>
            </a:r>
            <a:r>
              <a:rPr lang="en-US" altLang="zh-CN" sz="8800" b="1">
                <a:solidFill>
                  <a:srgbClr val="FFFF00"/>
                </a:solidFill>
                <a:effectLst>
                  <a:outerShdw blurRad="38100" dist="38100" dir="2700000" algn="tl">
                    <a:srgbClr val="000000">
                      <a:alpha val="43137"/>
                    </a:srgbClr>
                  </a:outerShdw>
                </a:effectLst>
                <a:latin typeface="Times New Roman" panose="02020603050405020304" pitchFamily="18" charset="0"/>
                <a:ea typeface="黑体" panose="02010609060101010101" pitchFamily="49" charset="-122"/>
                <a:cs typeface="Times New Roman" panose="02020603050405020304" pitchFamily="18" charset="0"/>
                <a:sym typeface="+mn-lt"/>
              </a:rPr>
              <a:t>1 - 2</a:t>
            </a:r>
            <a:endParaRPr kumimoji="0" lang="zh-CN" altLang="en-US" sz="8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imes New Roman" panose="02020603050405020304" pitchFamily="18" charset="0"/>
              <a:ea typeface="黑体" panose="02010609060101010101" pitchFamily="49" charset="-122"/>
              <a:cs typeface="Times New Roman" panose="02020603050405020304" pitchFamily="18" charset="0"/>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32408" y="544071"/>
            <a:ext cx="1170434" cy="1170434"/>
          </a:xfrm>
          <a:prstGeom prst="rect">
            <a:avLst/>
          </a:prstGeom>
        </p:spPr>
      </p:pic>
    </p:spTree>
    <p:extLst>
      <p:ext uri="{BB962C8B-B14F-4D97-AF65-F5344CB8AC3E}">
        <p14:creationId xmlns:p14="http://schemas.microsoft.com/office/powerpoint/2010/main" val="9474300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3063740" y="621189"/>
            <a:ext cx="7568526" cy="1200329"/>
          </a:xfrm>
          <a:prstGeom prst="rect">
            <a:avLst/>
          </a:prstGeom>
          <a:noFill/>
        </p:spPr>
        <p:txBody>
          <a:bodyPr wrap="square" rtlCol="0">
            <a:spAutoFit/>
          </a:bodyPr>
          <a:lstStyle/>
          <a:p>
            <a:r>
              <a:rPr lang="en-US" altLang="zh-CN" sz="7200">
                <a:solidFill>
                  <a:srgbClr val="FF0000"/>
                </a:solidFill>
                <a:latin typeface="iCiel Cadena" panose="02000503000000020004" pitchFamily="2" charset="0"/>
                <a:ea typeface="思源黑体 CN Bold" panose="020B0800000000000000" pitchFamily="34" charset="-122"/>
              </a:rPr>
              <a:t>Yêu cầu cần đạt</a:t>
            </a:r>
            <a:endParaRPr lang="zh-CN" altLang="en-US" sz="72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1404200" y="2103540"/>
            <a:ext cx="10187293" cy="1193578"/>
            <a:chOff x="774356" y="888444"/>
            <a:chExt cx="10187293" cy="119357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56569" y="1004804"/>
              <a:ext cx="8905080" cy="1077218"/>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Củng cố kĩ năng đọc thông qua hoạt động đọc đúng các bài đã học.</a:t>
              </a:r>
              <a:endParaRPr lang="en-US" sz="320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2189859" y="3656860"/>
            <a:ext cx="10209001" cy="1176752"/>
            <a:chOff x="752655" y="2065203"/>
            <a:chExt cx="10209001" cy="1176752"/>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164737"/>
              <a:ext cx="8905080" cy="1077218"/>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Thực hiện được các yêu cầu liên quan đến bài đọc.</a:t>
              </a:r>
              <a:endParaRPr lang="en-US" sz="320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509965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par>
                                <p:cTn id="68" presetID="22" presetClass="entr" presetSubtype="8" fill="hold" nodeType="withEffect">
                                  <p:stCondLst>
                                    <p:cond delay="4500"/>
                                  </p:stCondLst>
                                  <p:childTnLst>
                                    <p:set>
                                      <p:cBhvr>
                                        <p:cTn id="69" dur="1" fill="hold">
                                          <p:stCondLst>
                                            <p:cond delay="0"/>
                                          </p:stCondLst>
                                        </p:cTn>
                                        <p:tgtEl>
                                          <p:spTgt spid="2"/>
                                        </p:tgtEl>
                                        <p:attrNameLst>
                                          <p:attrName>style.visibility</p:attrName>
                                        </p:attrNameLst>
                                      </p:cBhvr>
                                      <p:to>
                                        <p:strVal val="visible"/>
                                      </p:to>
                                    </p:set>
                                    <p:animEffect transition="in" filter="wipe(left)">
                                      <p:cBhvr>
                                        <p:cTn id="70" dur="500"/>
                                        <p:tgtEl>
                                          <p:spTgt spid="2"/>
                                        </p:tgtEl>
                                      </p:cBhvr>
                                    </p:animEffect>
                                  </p:childTnLst>
                                </p:cTn>
                              </p:par>
                              <p:par>
                                <p:cTn id="71" presetID="22" presetClass="entr" presetSubtype="8" fill="hold" nodeType="withEffect">
                                  <p:stCondLst>
                                    <p:cond delay="4500"/>
                                  </p:stCondLst>
                                  <p:childTnLst>
                                    <p:set>
                                      <p:cBhvr>
                                        <p:cTn id="72" dur="1" fill="hold">
                                          <p:stCondLst>
                                            <p:cond delay="0"/>
                                          </p:stCondLst>
                                        </p:cTn>
                                        <p:tgtEl>
                                          <p:spTgt spid="3"/>
                                        </p:tgtEl>
                                        <p:attrNameLst>
                                          <p:attrName>style.visibility</p:attrName>
                                        </p:attrNameLst>
                                      </p:cBhvr>
                                      <p:to>
                                        <p:strVal val="visible"/>
                                      </p:to>
                                    </p:set>
                                    <p:animEffect transition="in" filter="wipe(left)">
                                      <p:cBhvr>
                                        <p:cTn id="7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55CDB7-57B6-4AEC-AADC-62000D6C97E5}"/>
              </a:ext>
            </a:extLst>
          </p:cNvPr>
          <p:cNvPicPr>
            <a:picLocks noChangeAspect="1"/>
          </p:cNvPicPr>
          <p:nvPr/>
        </p:nvPicPr>
        <p:blipFill>
          <a:blip r:embed="rId2"/>
          <a:stretch>
            <a:fillRect/>
          </a:stretch>
        </p:blipFill>
        <p:spPr>
          <a:xfrm>
            <a:off x="2947987" y="991929"/>
            <a:ext cx="6296025" cy="5695950"/>
          </a:xfrm>
          <a:prstGeom prst="rect">
            <a:avLst/>
          </a:prstGeom>
        </p:spPr>
      </p:pic>
      <p:cxnSp>
        <p:nvCxnSpPr>
          <p:cNvPr id="7" name="Straight Arrow Connector 6">
            <a:extLst>
              <a:ext uri="{FF2B5EF4-FFF2-40B4-BE49-F238E27FC236}">
                <a16:creationId xmlns:a16="http://schemas.microsoft.com/office/drawing/2014/main" id="{225093BB-D322-4EF6-9ECC-E4F7F357F1A2}"/>
              </a:ext>
            </a:extLst>
          </p:cNvPr>
          <p:cNvCxnSpPr>
            <a:cxnSpLocks/>
          </p:cNvCxnSpPr>
          <p:nvPr/>
        </p:nvCxnSpPr>
        <p:spPr>
          <a:xfrm flipH="1" flipV="1">
            <a:off x="5674713" y="2206171"/>
            <a:ext cx="554683" cy="1822050"/>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321A4B73-D727-4982-918C-EBCBCFDD47E4}"/>
              </a:ext>
            </a:extLst>
          </p:cNvPr>
          <p:cNvCxnSpPr/>
          <p:nvPr/>
        </p:nvCxnSpPr>
        <p:spPr>
          <a:xfrm flipV="1">
            <a:off x="6849361" y="2365829"/>
            <a:ext cx="538410" cy="927425"/>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a:extLst>
              <a:ext uri="{FF2B5EF4-FFF2-40B4-BE49-F238E27FC236}">
                <a16:creationId xmlns:a16="http://schemas.microsoft.com/office/drawing/2014/main" id="{90D00C52-1DEE-486B-A3CC-5915C3912FEC}"/>
              </a:ext>
            </a:extLst>
          </p:cNvPr>
          <p:cNvCxnSpPr/>
          <p:nvPr/>
        </p:nvCxnSpPr>
        <p:spPr>
          <a:xfrm>
            <a:off x="5632589" y="3160655"/>
            <a:ext cx="1562962" cy="1166154"/>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10" name="Straight Arrow Connector 9">
            <a:extLst>
              <a:ext uri="{FF2B5EF4-FFF2-40B4-BE49-F238E27FC236}">
                <a16:creationId xmlns:a16="http://schemas.microsoft.com/office/drawing/2014/main" id="{8AF07D00-F124-4E2B-AD6D-994030BADF6B}"/>
              </a:ext>
            </a:extLst>
          </p:cNvPr>
          <p:cNvCxnSpPr/>
          <p:nvPr/>
        </p:nvCxnSpPr>
        <p:spPr>
          <a:xfrm flipH="1">
            <a:off x="5674713" y="3293254"/>
            <a:ext cx="554683" cy="1522113"/>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cxnSp>
        <p:nvCxnSpPr>
          <p:cNvPr id="11" name="Straight Arrow Connector 10">
            <a:extLst>
              <a:ext uri="{FF2B5EF4-FFF2-40B4-BE49-F238E27FC236}">
                <a16:creationId xmlns:a16="http://schemas.microsoft.com/office/drawing/2014/main" id="{4EBC61DA-1E06-44B4-BB9B-2987B4D04894}"/>
              </a:ext>
            </a:extLst>
          </p:cNvPr>
          <p:cNvCxnSpPr/>
          <p:nvPr/>
        </p:nvCxnSpPr>
        <p:spPr>
          <a:xfrm flipH="1" flipV="1">
            <a:off x="4717143" y="3628571"/>
            <a:ext cx="709252" cy="112198"/>
          </a:xfrm>
          <a:prstGeom prst="straightConnector1">
            <a:avLst/>
          </a:prstGeom>
          <a:ln w="38100">
            <a:solidFill>
              <a:srgbClr val="0070C0"/>
            </a:solidFill>
            <a:tailEnd type="triangle"/>
          </a:ln>
        </p:spPr>
        <p:style>
          <a:lnRef idx="3">
            <a:schemeClr val="accent2"/>
          </a:lnRef>
          <a:fillRef idx="0">
            <a:schemeClr val="accent2"/>
          </a:fillRef>
          <a:effectRef idx="2">
            <a:schemeClr val="accent2"/>
          </a:effectRef>
          <a:fontRef idx="minor">
            <a:schemeClr val="tx1"/>
          </a:fontRef>
        </p:style>
      </p:cxnSp>
      <p:sp>
        <p:nvSpPr>
          <p:cNvPr id="13" name="TextBox 12">
            <a:extLst>
              <a:ext uri="{FF2B5EF4-FFF2-40B4-BE49-F238E27FC236}">
                <a16:creationId xmlns:a16="http://schemas.microsoft.com/office/drawing/2014/main" id="{4196C3CD-A804-48F3-AD0C-542596BA2A06}"/>
              </a:ext>
            </a:extLst>
          </p:cNvPr>
          <p:cNvSpPr txBox="1"/>
          <p:nvPr/>
        </p:nvSpPr>
        <p:spPr>
          <a:xfrm>
            <a:off x="382771" y="170121"/>
            <a:ext cx="9431079"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tương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ứng</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dung bài.</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0518364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31A902-0C74-4040-8A77-385CCD2AA3E7}"/>
              </a:ext>
            </a:extLst>
          </p:cNvPr>
          <p:cNvSpPr txBox="1"/>
          <p:nvPr/>
        </p:nvSpPr>
        <p:spPr>
          <a:xfrm>
            <a:off x="382771" y="97551"/>
            <a:ext cx="9431079" cy="523220"/>
          </a:xfrm>
          <a:prstGeom prst="rect">
            <a:avLst/>
          </a:prstGeom>
          <a:noFill/>
        </p:spPr>
        <p:txBody>
          <a:bodyPr wrap="square" rtlCol="0">
            <a:spAutoFit/>
          </a:bodyPr>
          <a:lstStyle/>
          <a:p>
            <a:r>
              <a:rPr lang="en-US" sz="2800" b="1" dirty="0">
                <a:solidFill>
                  <a:schemeClr val="accent5">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2</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Chọn</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trả</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lời</a:t>
            </a:r>
            <a:r>
              <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b="1" err="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2800" b="1">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hỏi.</a:t>
            </a:r>
            <a:endParaRPr lang="en-US" sz="28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75EF3A4-3309-4254-973E-817EE7A1FF3C}"/>
              </a:ext>
            </a:extLst>
          </p:cNvPr>
          <p:cNvPicPr>
            <a:picLocks noChangeAspect="1"/>
          </p:cNvPicPr>
          <p:nvPr/>
        </p:nvPicPr>
        <p:blipFill>
          <a:blip r:embed="rId2"/>
          <a:stretch>
            <a:fillRect/>
          </a:stretch>
        </p:blipFill>
        <p:spPr>
          <a:xfrm>
            <a:off x="382772" y="670171"/>
            <a:ext cx="10038486" cy="4758172"/>
          </a:xfrm>
          <a:prstGeom prst="rect">
            <a:avLst/>
          </a:prstGeom>
        </p:spPr>
      </p:pic>
      <p:pic>
        <p:nvPicPr>
          <p:cNvPr id="9" name="Picture 8">
            <a:extLst>
              <a:ext uri="{FF2B5EF4-FFF2-40B4-BE49-F238E27FC236}">
                <a16:creationId xmlns:a16="http://schemas.microsoft.com/office/drawing/2014/main" id="{E627053E-1200-410A-A199-8166DD3FAC81}"/>
              </a:ext>
            </a:extLst>
          </p:cNvPr>
          <p:cNvPicPr>
            <a:picLocks noChangeAspect="1"/>
          </p:cNvPicPr>
          <p:nvPr/>
        </p:nvPicPr>
        <p:blipFill rotWithShape="1">
          <a:blip r:embed="rId3"/>
          <a:srcRect t="2225" r="2656"/>
          <a:stretch/>
        </p:blipFill>
        <p:spPr>
          <a:xfrm>
            <a:off x="6229329" y="5457371"/>
            <a:ext cx="2725985" cy="1275897"/>
          </a:xfrm>
          <a:prstGeom prst="rect">
            <a:avLst/>
          </a:prstGeom>
        </p:spPr>
      </p:pic>
      <p:pic>
        <p:nvPicPr>
          <p:cNvPr id="11" name="Picture 10">
            <a:extLst>
              <a:ext uri="{FF2B5EF4-FFF2-40B4-BE49-F238E27FC236}">
                <a16:creationId xmlns:a16="http://schemas.microsoft.com/office/drawing/2014/main" id="{D5BDCF64-A18A-4BB8-947E-F3E023828B5A}"/>
              </a:ext>
            </a:extLst>
          </p:cNvPr>
          <p:cNvPicPr>
            <a:picLocks noChangeAspect="1"/>
          </p:cNvPicPr>
          <p:nvPr/>
        </p:nvPicPr>
        <p:blipFill>
          <a:blip r:embed="rId4"/>
          <a:stretch>
            <a:fillRect/>
          </a:stretch>
        </p:blipFill>
        <p:spPr>
          <a:xfrm>
            <a:off x="8532101" y="4655468"/>
            <a:ext cx="3616358" cy="1585092"/>
          </a:xfrm>
          <a:prstGeom prst="rect">
            <a:avLst/>
          </a:prstGeom>
        </p:spPr>
      </p:pic>
    </p:spTree>
    <p:extLst>
      <p:ext uri="{BB962C8B-B14F-4D97-AF65-F5344CB8AC3E}">
        <p14:creationId xmlns:p14="http://schemas.microsoft.com/office/powerpoint/2010/main" val="38523483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0637334" y="4895728"/>
            <a:ext cx="1715737" cy="1962272"/>
            <a:chOff x="8194080" y="3408873"/>
            <a:chExt cx="2724693" cy="3182549"/>
          </a:xfrm>
        </p:grpSpPr>
        <p:pic>
          <p:nvPicPr>
            <p:cNvPr id="18" name="图片 17"/>
            <p:cNvPicPr>
              <a:picLocks noChangeAspect="1"/>
            </p:cNvPicPr>
            <p:nvPr/>
          </p:nvPicPr>
          <p:blipFill rotWithShape="1">
            <a:blip r:embed="rId3"/>
            <a:srcRect b="19213"/>
            <a:stretch>
              <a:fillRect/>
            </a:stretch>
          </p:blipFill>
          <p:spPr>
            <a:xfrm>
              <a:off x="8194080" y="4487627"/>
              <a:ext cx="2477043" cy="2103795"/>
            </a:xfrm>
            <a:prstGeom prst="rect">
              <a:avLst/>
            </a:prstGeom>
          </p:spPr>
        </p:pic>
        <p:pic>
          <p:nvPicPr>
            <p:cNvPr id="17" name="图片 16"/>
            <p:cNvPicPr>
              <a:picLocks noChangeAspect="1"/>
            </p:cNvPicPr>
            <p:nvPr/>
          </p:nvPicPr>
          <p:blipFill>
            <a:blip r:embed="rId4"/>
            <a:stretch>
              <a:fillRect/>
            </a:stretch>
          </p:blipFill>
          <p:spPr>
            <a:xfrm>
              <a:off x="9445250" y="3408873"/>
              <a:ext cx="1473523" cy="1473563"/>
            </a:xfrm>
            <a:prstGeom prst="rect">
              <a:avLst/>
            </a:prstGeom>
          </p:spPr>
        </p:pic>
      </p:grpSp>
      <p:pic>
        <p:nvPicPr>
          <p:cNvPr id="3" name="Content Placeholder 2"/>
          <p:cNvPicPr>
            <a:picLocks noGrp="1" noChangeAspect="1"/>
          </p:cNvPicPr>
          <p:nvPr>
            <p:ph idx="1"/>
          </p:nvPr>
        </p:nvPicPr>
        <p:blipFill>
          <a:blip r:embed="rId5"/>
          <a:stretch>
            <a:fillRect/>
          </a:stretch>
        </p:blipFill>
        <p:spPr>
          <a:xfrm>
            <a:off x="373380" y="365125"/>
            <a:ext cx="10367192" cy="4114800"/>
          </a:xfrm>
          <a:prstGeom prst="rect">
            <a:avLst/>
          </a:prstGeom>
        </p:spPr>
      </p:pic>
      <p:pic>
        <p:nvPicPr>
          <p:cNvPr id="6" name="Picture 5"/>
          <p:cNvPicPr>
            <a:picLocks noChangeAspect="1"/>
          </p:cNvPicPr>
          <p:nvPr/>
        </p:nvPicPr>
        <p:blipFill>
          <a:blip r:embed="rId6"/>
          <a:stretch>
            <a:fillRect/>
          </a:stretch>
        </p:blipFill>
        <p:spPr>
          <a:xfrm>
            <a:off x="785401" y="4450897"/>
            <a:ext cx="9851933" cy="1927860"/>
          </a:xfrm>
          <a:prstGeom prst="rect">
            <a:avLst/>
          </a:prstGeom>
        </p:spPr>
      </p:pic>
    </p:spTree>
    <p:extLst>
      <p:ext uri="{BB962C8B-B14F-4D97-AF65-F5344CB8AC3E}">
        <p14:creationId xmlns:p14="http://schemas.microsoft.com/office/powerpoint/2010/main" val="3072858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across)">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74412" y="154785"/>
            <a:ext cx="11228070" cy="718204"/>
          </a:xfrm>
          <a:prstGeom prst="rect">
            <a:avLst/>
          </a:prstGeom>
          <a:noFill/>
        </p:spPr>
        <p:txBody>
          <a:bodyPr wrap="square" lIns="68573" tIns="34287" rIns="68573" bIns="34287" rtlCol="0">
            <a:spAutoFit/>
          </a:bodyPr>
          <a:lstStyle/>
          <a:p>
            <a:pPr algn="ctr" defTabSz="685800">
              <a:lnSpc>
                <a:spcPct val="150000"/>
              </a:lnSpc>
            </a:pPr>
            <a:r>
              <a:rPr lang="en-US" sz="3200" b="1">
                <a:solidFill>
                  <a:schemeClr val="accent1"/>
                </a:solidFill>
                <a:effectLst>
                  <a:outerShdw blurRad="38100" dist="25400" dir="5400000" algn="ctr" rotWithShape="0">
                    <a:srgbClr val="6E747A">
                      <a:alpha val="43000"/>
                    </a:srgbClr>
                  </a:outerShdw>
                </a:effectLst>
                <a:latin typeface="Arial Rounded MT Bold" panose="020F0704030504030204" charset="0"/>
                <a:cs typeface="Arial Rounded MT Bold" panose="020F0704030504030204" charset="0"/>
              </a:rPr>
              <a:t> </a:t>
            </a:r>
            <a:r>
              <a:rPr lang="en-US" sz="32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TÔI LÀ HỌC SINH LỚP 2</a:t>
            </a:r>
            <a:endParaRPr lang="en-US" sz="3200"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 name="Content Placeholder 1"/>
          <p:cNvPicPr>
            <a:picLocks noGrp="1" noChangeAspect="1"/>
          </p:cNvPicPr>
          <p:nvPr>
            <p:ph sz="half" idx="1"/>
          </p:nvPr>
        </p:nvPicPr>
        <p:blipFill>
          <a:blip r:embed="rId2"/>
          <a:stretch>
            <a:fillRect/>
          </a:stretch>
        </p:blipFill>
        <p:spPr>
          <a:xfrm>
            <a:off x="474412" y="1673338"/>
            <a:ext cx="5752218" cy="3900148"/>
          </a:xfrm>
          <a:prstGeom prst="rect">
            <a:avLst/>
          </a:prstGeom>
        </p:spPr>
      </p:pic>
      <p:sp>
        <p:nvSpPr>
          <p:cNvPr id="3" name="Rectangle 2"/>
          <p:cNvSpPr/>
          <p:nvPr/>
        </p:nvSpPr>
        <p:spPr>
          <a:xfrm>
            <a:off x="6680538" y="1509264"/>
            <a:ext cx="5021944" cy="1384995"/>
          </a:xfrm>
          <a:prstGeom prst="rect">
            <a:avLst/>
          </a:prstGeom>
        </p:spPr>
        <p:txBody>
          <a:bodyPr wrap="square">
            <a:spAutoFit/>
          </a:bodyPr>
          <a:lstStyle/>
          <a:p>
            <a:pPr algn="ctr"/>
            <a:r>
              <a:rPr lang="en-US" altLang="zh-C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vì sao vào ngày khai trường, các bạn thường muốn đến trường sớm?</a:t>
            </a:r>
            <a:endParaRPr lang="en-US"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7057910" y="3530534"/>
            <a:ext cx="4644572" cy="1200329"/>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 Vì các bạn thấy háo hức, muốn nhanh chóng được gặp lại thầy cô, gặp lại bạn bè.</a:t>
            </a:r>
          </a:p>
        </p:txBody>
      </p:sp>
    </p:spTree>
    <p:extLst>
      <p:ext uri="{BB962C8B-B14F-4D97-AF65-F5344CB8AC3E}">
        <p14:creationId xmlns:p14="http://schemas.microsoft.com/office/powerpoint/2010/main" val="26230814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88687" y="82426"/>
            <a:ext cx="11676800" cy="6767955"/>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 descr="fc85f2a324e3c42c2067966f589847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343748" y="5353694"/>
            <a:ext cx="1604778" cy="1007025"/>
          </a:xfrm>
          <a:prstGeom prst="rect">
            <a:avLst/>
          </a:prstGeom>
        </p:spPr>
      </p:pic>
      <p:sp>
        <p:nvSpPr>
          <p:cNvPr id="8" name="Rectangle 1"/>
          <p:cNvSpPr>
            <a:spLocks noChangeArrowheads="1"/>
          </p:cNvSpPr>
          <p:nvPr/>
        </p:nvSpPr>
        <p:spPr bwMode="auto">
          <a:xfrm>
            <a:off x="462338" y="488640"/>
            <a:ext cx="10779035" cy="638944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400" b="0" i="0" u="none" strike="noStrike" cap="none" normalizeH="0" baseline="0">
                <a:ln>
                  <a:noFill/>
                </a:ln>
                <a:solidFill>
                  <a:schemeClr val="tx1"/>
                </a:solidFill>
                <a:effectLst/>
                <a:cs typeface="Arial" panose="020B0604020202020204" pitchFamily="34" charset="0"/>
              </a:rPr>
              <a:t>     </a:t>
            </a:r>
            <a:r>
              <a:rPr kumimoji="0" lang="en-US" altLang="en-US" sz="2300" b="0" i="0" u="none" strike="noStrike" cap="none" normalizeH="0" baseline="0">
                <a:ln>
                  <a:noFill/>
                </a:ln>
                <a:solidFill>
                  <a:schemeClr val="tx1"/>
                </a:solidFill>
                <a:effectLst/>
                <a:cs typeface="Arial" panose="020B0604020202020204" pitchFamily="34" charset="0"/>
              </a:rPr>
              <a:t>Khi cơn mưa vừa dứt, hai anh em Bi và Bống chợt thấy cầu vồng.</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 Cầu vồng kìa! Em nhìn xem. Đẹp quá!</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Bi chỉ lên bầu trời và nói tiếp:</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 Anh nghe nói dưới chân cầu vồng có bảy hũ vàng đấy.</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Bống hưởng ứng:</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 Lát nữa, mình sẽ đi lấy về nhé! Có vàng rồi, em sẽ mua nhiều búp bê và quần áo đẹp.</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 Còn anh sẽ mua một con ngựa hồng và một cái ô tô.</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Bỗng nhiên, cầu vồng biến mất. Bi cười:</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 Em ơi! Anh đùa đấy! Ở đấy không có vàng đâu.</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Bống vui vẻ:</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 Thế ạ? Nếu vậy, em sẽ lấy bút màu để vẽ tặng anh ngựa hồng và ô tô.</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 Còn anh sẽ vẽ tặng em búp bê và quần áo đủ các màu sắc.</a:t>
            </a:r>
          </a:p>
          <a:p>
            <a:pPr marL="0" marR="0" lvl="0" indent="0" algn="just" defTabSz="914400" rtl="0" eaLnBrk="0" fontAlgn="base" latinLnBrk="0" hangingPunct="0">
              <a:lnSpc>
                <a:spcPct val="120000"/>
              </a:lnSpc>
              <a:spcBef>
                <a:spcPct val="0"/>
              </a:spcBef>
              <a:spcAft>
                <a:spcPct val="0"/>
              </a:spcAft>
              <a:buClrTx/>
              <a:buSzTx/>
              <a:buFontTx/>
              <a:buNone/>
              <a:tabLst/>
            </a:pPr>
            <a:r>
              <a:rPr kumimoji="0" lang="en-US" altLang="en-US" sz="2300" b="0" i="0" u="none" strike="noStrike" cap="none" normalizeH="0" baseline="0">
                <a:ln>
                  <a:noFill/>
                </a:ln>
                <a:solidFill>
                  <a:schemeClr val="tx1"/>
                </a:solidFill>
                <a:effectLst/>
                <a:cs typeface="Arial" panose="020B0604020202020204" pitchFamily="34" charset="0"/>
              </a:rPr>
              <a:t>     Không có bảy hũ vàng dưới chân cầu vồng, hai anh em vẫn cười vui vẻ.</a:t>
            </a:r>
            <a:r>
              <a:rPr kumimoji="0" lang="en-US" altLang="en-US" sz="2300" b="0" i="0" u="none" strike="noStrike" cap="none" normalizeH="0">
                <a:ln>
                  <a:noFill/>
                </a:ln>
                <a:solidFill>
                  <a:schemeClr val="tx1"/>
                </a:solidFill>
                <a:effectLst/>
                <a:cs typeface="Arial" panose="020B0604020202020204" pitchFamily="34" charset="0"/>
              </a:rPr>
              <a:t> </a:t>
            </a:r>
          </a:p>
          <a:p>
            <a:pPr marL="0" marR="0" lvl="0" indent="0" algn="just" defTabSz="914400" rtl="0" eaLnBrk="0" fontAlgn="base" latinLnBrk="0" hangingPunct="0">
              <a:lnSpc>
                <a:spcPct val="120000"/>
              </a:lnSpc>
              <a:spcBef>
                <a:spcPct val="0"/>
              </a:spcBef>
              <a:spcAft>
                <a:spcPct val="0"/>
              </a:spcAft>
              <a:buClrTx/>
              <a:buSzTx/>
              <a:buFontTx/>
              <a:buNone/>
              <a:tabLst/>
            </a:pPr>
            <a:r>
              <a:rPr lang="en-US" altLang="en-US" sz="2300">
                <a:cs typeface="Arial" panose="020B0604020202020204" pitchFamily="34" charset="0"/>
              </a:rPr>
              <a:t>                                                                                  </a:t>
            </a:r>
            <a:r>
              <a:rPr kumimoji="0" lang="en-US" altLang="en-US" sz="2000" b="0" i="1" u="none" strike="noStrike" cap="none" normalizeH="0" baseline="0">
                <a:ln>
                  <a:noFill/>
                </a:ln>
                <a:solidFill>
                  <a:schemeClr val="tx1"/>
                </a:solidFill>
                <a:effectLst/>
                <a:cs typeface="Arial" panose="020B0604020202020204" pitchFamily="34" charset="0"/>
              </a:rPr>
              <a:t>(Theo 108 truyện mẹ kể con nghe)</a:t>
            </a:r>
            <a:endParaRPr kumimoji="0" lang="en-US" altLang="en-US" sz="2000" b="0" i="0" u="none" strike="noStrike" cap="none" normalizeH="0" baseline="0">
              <a:ln>
                <a:noFill/>
              </a:ln>
              <a:solidFill>
                <a:schemeClr val="tx1"/>
              </a:solidFill>
              <a:effectLst/>
              <a:cs typeface="Arial" panose="020B0604020202020204" pitchFamily="34" charset="0"/>
            </a:endParaRPr>
          </a:p>
        </p:txBody>
      </p:sp>
      <p:sp>
        <p:nvSpPr>
          <p:cNvPr id="9" name="TextBox 8">
            <a:extLst>
              <a:ext uri="{FF2B5EF4-FFF2-40B4-BE49-F238E27FC236}">
                <a16:creationId xmlns:a16="http://schemas.microsoft.com/office/drawing/2014/main" id="{CF4B6D55-9414-4DD7-8435-0D9B28C98F2C}"/>
              </a:ext>
            </a:extLst>
          </p:cNvPr>
          <p:cNvSpPr txBox="1"/>
          <p:nvPr/>
        </p:nvSpPr>
        <p:spPr>
          <a:xfrm>
            <a:off x="2927371" y="82426"/>
            <a:ext cx="66575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Niềm</a:t>
            </a:r>
            <a:r>
              <a:rPr kumimoji="0" lang="en-US" sz="2800" b="1" i="0" u="none" strike="noStrike" kern="1200" cap="none" spc="0" normalizeH="0" baseline="0" noProof="0" dirty="0">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vui</a:t>
            </a:r>
            <a:r>
              <a:rPr kumimoji="0" lang="en-US" sz="2800" b="1" i="0" u="none" strike="noStrike" kern="1200" cap="none" spc="0" normalizeH="0" baseline="0" noProof="0" dirty="0">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của</a:t>
            </a:r>
            <a:r>
              <a:rPr kumimoji="0" lang="en-US" sz="2800" b="1" i="0" u="none" strike="noStrike" kern="1200" cap="none" spc="0" normalizeH="0" baseline="0" noProof="0" dirty="0">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 Bi </a:t>
            </a:r>
            <a:r>
              <a:rPr kumimoji="0" lang="en-US" sz="2800" b="1" i="0" u="none" strike="noStrike" kern="1200" cap="none" spc="0" normalizeH="0" baseline="0" noProof="0" dirty="0" err="1">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và</a:t>
            </a:r>
            <a:r>
              <a:rPr kumimoji="0" lang="en-US" sz="2800" b="1" i="0" u="none" strike="noStrike" kern="1200" cap="none" spc="0" normalizeH="0" baseline="0" noProof="0" dirty="0">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 </a:t>
            </a:r>
            <a:r>
              <a:rPr kumimoji="0" lang="en-US" sz="2800" b="1" i="0" u="none" strike="noStrike" kern="1200" cap="none" spc="0" normalizeH="0" baseline="0" noProof="0" dirty="0" err="1">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rPr>
              <a:t>Bống</a:t>
            </a:r>
            <a:endParaRPr kumimoji="0" lang="en-US" sz="2800" b="1" i="0" u="none" strike="noStrike" kern="1200" cap="none" spc="0" normalizeH="0" baseline="0" noProof="0" dirty="0">
              <a:ln>
                <a:noFill/>
              </a:ln>
              <a:solidFill>
                <a:srgbClr val="0070C0"/>
              </a:solidFill>
              <a:uLnTx/>
              <a:uFillTx/>
              <a:latin typeface="Arial" panose="020B0604020202020204" pitchFamily="34" charset="0"/>
              <a:ea typeface="Aachen" panose="02020500000000000000" pitchFamily="18" charset="0"/>
              <a:cs typeface="Arial" panose="020B0604020202020204" pitchFamily="34" charset="0"/>
            </a:endParaRPr>
          </a:p>
        </p:txBody>
      </p:sp>
    </p:spTree>
    <p:extLst>
      <p:ext uri="{BB962C8B-B14F-4D97-AF65-F5344CB8AC3E}">
        <p14:creationId xmlns:p14="http://schemas.microsoft.com/office/powerpoint/2010/main" val="37318238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436914"/>
            <a:ext cx="5704114" cy="4528457"/>
          </a:xfrm>
          <a:prstGeom prst="rect">
            <a:avLst/>
          </a:prstGeom>
        </p:spPr>
      </p:pic>
      <p:sp>
        <p:nvSpPr>
          <p:cNvPr id="3" name="TextBox 2"/>
          <p:cNvSpPr txBox="1"/>
          <p:nvPr/>
        </p:nvSpPr>
        <p:spPr>
          <a:xfrm>
            <a:off x="2815770" y="290285"/>
            <a:ext cx="7226301" cy="584775"/>
          </a:xfrm>
          <a:prstGeom prst="rect">
            <a:avLst/>
          </a:prstGeom>
          <a:noFill/>
        </p:spPr>
        <p:txBody>
          <a:bodyPr wrap="square" rtlCol="0">
            <a:spAutoFit/>
          </a:bodyPr>
          <a:lstStyle/>
          <a:p>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NIỀM VUI CỦA BI VÀ BỐNG</a:t>
            </a:r>
          </a:p>
        </p:txBody>
      </p:sp>
      <p:sp>
        <p:nvSpPr>
          <p:cNvPr id="4" name="Rectangle 3"/>
          <p:cNvSpPr/>
          <p:nvPr/>
        </p:nvSpPr>
        <p:spPr>
          <a:xfrm>
            <a:off x="5725884" y="1581835"/>
            <a:ext cx="6096000" cy="954107"/>
          </a:xfrm>
          <a:prstGeom prst="rect">
            <a:avLst/>
          </a:prstGeom>
        </p:spPr>
        <p:txBody>
          <a:bodyPr>
            <a:spAutoFit/>
          </a:bodyPr>
          <a:lstStyle/>
          <a:p>
            <a:pPr algn="ctr"/>
            <a:r>
              <a:rPr lang="en-US" altLang="zh-C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em, vì sao Bi và Bống không vẽ tranh cho mình mà lại vẽ cho nhau?</a:t>
            </a:r>
            <a:endParaRPr lang="en-US"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p:cNvSpPr txBox="1"/>
          <p:nvPr/>
        </p:nvSpPr>
        <p:spPr>
          <a:xfrm>
            <a:off x="6313714" y="3120575"/>
            <a:ext cx="4985655" cy="1200329"/>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 Vì cả hai anh em đều luôn nghĩ đến nhau. Người này luôn muốn người kia được vui.</a:t>
            </a:r>
          </a:p>
        </p:txBody>
      </p:sp>
    </p:spTree>
    <p:extLst>
      <p:ext uri="{BB962C8B-B14F-4D97-AF65-F5344CB8AC3E}">
        <p14:creationId xmlns:p14="http://schemas.microsoft.com/office/powerpoint/2010/main" val="197017299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433515" y="32068"/>
            <a:ext cx="3686175" cy="468859"/>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B3F568F-BE16-4A9E-B05E-3C60823DCFDC}"/>
              </a:ext>
            </a:extLst>
          </p:cNvPr>
          <p:cNvSpPr txBox="1"/>
          <p:nvPr/>
        </p:nvSpPr>
        <p:spPr>
          <a:xfrm>
            <a:off x="545084" y="61430"/>
            <a:ext cx="1528350" cy="504305"/>
          </a:xfrm>
          <a:prstGeom prst="rect">
            <a:avLst/>
          </a:prstGeom>
          <a:noFill/>
        </p:spPr>
        <p:txBody>
          <a:bodyPr wrap="square" rtlCol="0">
            <a:spAutoFit/>
          </a:bodyPr>
          <a:lstStyle/>
          <a:p>
            <a:pPr algn="ctr">
              <a:lnSpc>
                <a:spcPct val="150000"/>
              </a:lnSpc>
            </a:pPr>
            <a:r>
              <a:rPr lang="vi-VN" sz="2000" b="1" dirty="0">
                <a:solidFill>
                  <a:srgbClr val="17479D"/>
                </a:solidFill>
              </a:rPr>
              <a:t>ĐỌC</a:t>
            </a:r>
            <a:endParaRPr lang="en-US" sz="2000" b="1" dirty="0">
              <a:solidFill>
                <a:srgbClr val="17479D"/>
              </a:solidFill>
            </a:endParaRPr>
          </a:p>
        </p:txBody>
      </p:sp>
      <p:pic>
        <p:nvPicPr>
          <p:cNvPr id="5" name="Picture 4">
            <a:extLst>
              <a:ext uri="{FF2B5EF4-FFF2-40B4-BE49-F238E27FC236}">
                <a16:creationId xmlns:a16="http://schemas.microsoft.com/office/drawing/2014/main" id="{B038C1AA-8DDF-4A47-AC89-F4E2EFE79787}"/>
              </a:ext>
            </a:extLst>
          </p:cNvPr>
          <p:cNvPicPr>
            <a:picLocks noChangeAspect="1"/>
          </p:cNvPicPr>
          <p:nvPr/>
        </p:nvPicPr>
        <p:blipFill rotWithShape="1">
          <a:blip r:embed="rId2">
            <a:clrChange>
              <a:clrFrom>
                <a:srgbClr val="FFFCFF"/>
              </a:clrFrom>
              <a:clrTo>
                <a:srgbClr val="FFFC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rcRect l="1772" t="2351" r="1"/>
          <a:stretch/>
        </p:blipFill>
        <p:spPr>
          <a:xfrm>
            <a:off x="227586" y="60682"/>
            <a:ext cx="696264" cy="574971"/>
          </a:xfrm>
          <a:prstGeom prst="rect">
            <a:avLst/>
          </a:prstGeom>
        </p:spPr>
      </p:pic>
      <p:sp>
        <p:nvSpPr>
          <p:cNvPr id="6" name="TextBox 5">
            <a:extLst>
              <a:ext uri="{FF2B5EF4-FFF2-40B4-BE49-F238E27FC236}">
                <a16:creationId xmlns:a16="http://schemas.microsoft.com/office/drawing/2014/main" id="{EC1E3D26-0FBF-489D-9BF9-77F94C02DE90}"/>
              </a:ext>
            </a:extLst>
          </p:cNvPr>
          <p:cNvSpPr txBox="1"/>
          <p:nvPr/>
        </p:nvSpPr>
        <p:spPr>
          <a:xfrm>
            <a:off x="3979353" y="-139213"/>
            <a:ext cx="4594497" cy="669094"/>
          </a:xfrm>
          <a:prstGeom prst="rect">
            <a:avLst/>
          </a:prstGeom>
          <a:noFill/>
        </p:spPr>
        <p:txBody>
          <a:bodyPr wrap="square" rtlCol="0">
            <a:spAutoFit/>
          </a:bodyPr>
          <a:lstStyle/>
          <a:p>
            <a:pPr algn="ctr">
              <a:lnSpc>
                <a:spcPct val="150000"/>
              </a:lnSpc>
            </a:pPr>
            <a:r>
              <a:rPr lang="en-US" sz="2800" b="1">
                <a:solidFill>
                  <a:schemeClr val="accent1">
                    <a:lumMod val="50000"/>
                  </a:schemeClr>
                </a:solidFill>
              </a:rPr>
              <a:t>EM CÓ XINH KHÔNG?</a:t>
            </a:r>
            <a:endParaRPr lang="en-US" sz="2800" b="1" dirty="0">
              <a:solidFill>
                <a:schemeClr val="accent1">
                  <a:lumMod val="50000"/>
                </a:schemeClr>
              </a:solidFill>
            </a:endParaRPr>
          </a:p>
        </p:txBody>
      </p:sp>
      <p:sp>
        <p:nvSpPr>
          <p:cNvPr id="18" name="TextBox 17">
            <a:extLst>
              <a:ext uri="{FF2B5EF4-FFF2-40B4-BE49-F238E27FC236}">
                <a16:creationId xmlns:a16="http://schemas.microsoft.com/office/drawing/2014/main" id="{C70B1CBA-9307-4C83-B537-F2B5BB1C01B7}"/>
              </a:ext>
            </a:extLst>
          </p:cNvPr>
          <p:cNvSpPr txBox="1"/>
          <p:nvPr/>
        </p:nvSpPr>
        <p:spPr>
          <a:xfrm>
            <a:off x="1222170" y="701162"/>
            <a:ext cx="10405680" cy="6186309"/>
          </a:xfrm>
          <a:prstGeom prst="rect">
            <a:avLst/>
          </a:prstGeom>
          <a:noFill/>
        </p:spPr>
        <p:txBody>
          <a:bodyPr wrap="square" rtlCol="0">
            <a:spAutoFit/>
          </a:bodyPr>
          <a:lstStyle/>
          <a:p>
            <a:pPr algn="just">
              <a:lnSpc>
                <a:spcPct val="110000"/>
              </a:lnSpc>
            </a:pPr>
            <a:r>
              <a:rPr lang="vi-VN" sz="2000" dirty="0"/>
              <a:t>      Voi em thích mặc đẹp và thích được khen xinh. Ở nhà, voi em luôn hỏi anh: “Em có </a:t>
            </a:r>
            <a:r>
              <a:rPr lang="vi-VN" sz="2000"/>
              <a:t>xinh không</a:t>
            </a:r>
            <a:r>
              <a:rPr lang="vi-VN" sz="2000" dirty="0"/>
              <a:t>?”. Voi anh bao giờ cũng khen: “Em xinh lắm!”</a:t>
            </a:r>
          </a:p>
          <a:p>
            <a:pPr algn="just">
              <a:lnSpc>
                <a:spcPct val="110000"/>
              </a:lnSpc>
            </a:pPr>
            <a:r>
              <a:rPr lang="vi-VN" sz="2000" dirty="0"/>
              <a:t>      Một hôm, gặp hươu, voi em hỏi:</a:t>
            </a:r>
          </a:p>
          <a:p>
            <a:pPr algn="just">
              <a:lnSpc>
                <a:spcPct val="110000"/>
              </a:lnSpc>
            </a:pPr>
            <a:r>
              <a:rPr lang="vi-VN" sz="2000" dirty="0"/>
              <a:t>      - Em có xinh không?</a:t>
            </a:r>
          </a:p>
          <a:p>
            <a:pPr algn="just">
              <a:lnSpc>
                <a:spcPct val="110000"/>
              </a:lnSpc>
            </a:pPr>
            <a:r>
              <a:rPr lang="vi-VN" sz="2000" dirty="0"/>
              <a:t>      Hươu ngắm voi rồi lắc đầu:</a:t>
            </a:r>
          </a:p>
          <a:p>
            <a:pPr algn="just">
              <a:lnSpc>
                <a:spcPct val="110000"/>
              </a:lnSpc>
            </a:pPr>
            <a:r>
              <a:rPr lang="vi-VN" sz="2000" dirty="0"/>
              <a:t>      - Chưa xinh lắm vì em không có đôi sừng giống anh.</a:t>
            </a:r>
          </a:p>
          <a:p>
            <a:pPr algn="just">
              <a:lnSpc>
                <a:spcPct val="110000"/>
              </a:lnSpc>
            </a:pPr>
            <a:r>
              <a:rPr lang="vi-VN" sz="2000" dirty="0"/>
              <a:t>      Nghe vậy, voi nhặt vài cành cây khô, gài lên đầu rồi đi tiếp.</a:t>
            </a:r>
          </a:p>
          <a:p>
            <a:pPr algn="just">
              <a:lnSpc>
                <a:spcPct val="110000"/>
              </a:lnSpc>
            </a:pPr>
            <a:r>
              <a:rPr lang="vi-VN" sz="2000" dirty="0"/>
              <a:t>      Gặp dê, voi hỏi:</a:t>
            </a:r>
          </a:p>
          <a:p>
            <a:pPr algn="just">
              <a:lnSpc>
                <a:spcPct val="110000"/>
              </a:lnSpc>
            </a:pPr>
            <a:r>
              <a:rPr lang="vi-VN" sz="2000" dirty="0"/>
              <a:t>      - Em có xinh không?</a:t>
            </a:r>
          </a:p>
          <a:p>
            <a:pPr algn="just">
              <a:lnSpc>
                <a:spcPct val="110000"/>
              </a:lnSpc>
            </a:pPr>
            <a:r>
              <a:rPr lang="vi-VN" sz="2000" dirty="0"/>
              <a:t>      - Không, vì cậu không có bộ râu giống tôi.</a:t>
            </a:r>
          </a:p>
          <a:p>
            <a:pPr algn="just">
              <a:lnSpc>
                <a:spcPct val="110000"/>
              </a:lnSpc>
            </a:pPr>
            <a:r>
              <a:rPr lang="vi-VN" sz="2000" dirty="0"/>
              <a:t>      Voi liền nhổ một khóm cỏ dại bên đường, gắn vào cằm rồi về nhà.</a:t>
            </a:r>
          </a:p>
          <a:p>
            <a:pPr algn="just">
              <a:lnSpc>
                <a:spcPct val="110000"/>
              </a:lnSpc>
            </a:pPr>
            <a:r>
              <a:rPr lang="vi-VN" sz="2000" dirty="0"/>
              <a:t>      Về nhà với đôi sừng và bộ râu giả, voi em hớn hở hỏi anh:</a:t>
            </a:r>
          </a:p>
          <a:p>
            <a:pPr algn="just">
              <a:lnSpc>
                <a:spcPct val="110000"/>
              </a:lnSpc>
            </a:pPr>
            <a:r>
              <a:rPr lang="vi-VN" sz="2000" dirty="0"/>
              <a:t>      - Em có xinh hơn không?</a:t>
            </a:r>
          </a:p>
          <a:p>
            <a:pPr algn="just">
              <a:lnSpc>
                <a:spcPct val="110000"/>
              </a:lnSpc>
            </a:pPr>
            <a:r>
              <a:rPr lang="vi-VN" sz="2000" dirty="0"/>
              <a:t>      Voi anh nói:</a:t>
            </a:r>
          </a:p>
          <a:p>
            <a:pPr algn="just">
              <a:lnSpc>
                <a:spcPct val="110000"/>
              </a:lnSpc>
            </a:pPr>
            <a:r>
              <a:rPr lang="vi-VN" sz="2000" dirty="0"/>
              <a:t>      - Trời ơi, sao em lại thêm sừng và râu thế này? Xấu lắm!</a:t>
            </a:r>
          </a:p>
          <a:p>
            <a:pPr algn="just">
              <a:lnSpc>
                <a:spcPct val="110000"/>
              </a:lnSpc>
            </a:pPr>
            <a:r>
              <a:rPr lang="vi-VN" sz="2000" dirty="0"/>
              <a:t>      Voi em ngắm mình trong gương và thấy xấu thật. Sau khi bỏ sừng và râu đi, voi em thấy mình xinh đẹp hẳn lên. Giờ đây, voi em hiểu rằng mình chỉ xinh đẹp khi đúng là voi.</a:t>
            </a:r>
          </a:p>
          <a:p>
            <a:pPr algn="r">
              <a:lnSpc>
                <a:spcPct val="110000"/>
              </a:lnSpc>
            </a:pPr>
            <a:r>
              <a:rPr lang="vi-VN" sz="2000" dirty="0"/>
              <a:t>(Theo </a:t>
            </a:r>
            <a:r>
              <a:rPr lang="vi-VN" sz="2000" i="1" dirty="0"/>
              <a:t>Voi em đi tìm tự tin</a:t>
            </a:r>
            <a:r>
              <a:rPr lang="vi-VN" sz="2000" dirty="0"/>
              <a:t>)</a:t>
            </a:r>
            <a:endParaRPr lang="en-US" sz="2000" dirty="0"/>
          </a:p>
        </p:txBody>
      </p:sp>
    </p:spTree>
    <p:extLst>
      <p:ext uri="{BB962C8B-B14F-4D97-AF65-F5344CB8AC3E}">
        <p14:creationId xmlns:p14="http://schemas.microsoft.com/office/powerpoint/2010/main" val="322506875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804072" y="2728265"/>
            <a:ext cx="7818554" cy="440481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D344CCFC-AA65-49CA-9591-878EF50F6CE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772393-3FA5-42D2-B9E4-D868434434B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1" y="1268958"/>
            <a:ext cx="6821715" cy="5291499"/>
          </a:xfrm>
          <a:prstGeom prst="rect">
            <a:avLst/>
          </a:prstGeom>
        </p:spPr>
      </p:pic>
      <p:sp>
        <p:nvSpPr>
          <p:cNvPr id="3" name="Rectangle 2"/>
          <p:cNvSpPr/>
          <p:nvPr/>
        </p:nvSpPr>
        <p:spPr>
          <a:xfrm>
            <a:off x="2972367" y="341477"/>
            <a:ext cx="5173211" cy="646331"/>
          </a:xfrm>
          <a:prstGeom prst="rect">
            <a:avLst/>
          </a:prstGeom>
        </p:spPr>
        <p:txBody>
          <a:bodyPr wrap="none">
            <a:spAutoFit/>
          </a:bodyPr>
          <a:lstStyle/>
          <a:p>
            <a:pPr algn="ctr"/>
            <a:r>
              <a:rPr lang="en-US" altLang="zh-CN"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CÓ XINH KHÔNG?</a:t>
            </a:r>
            <a:endParaRPr lang="en-US" altLang="zh-C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7129181" y="1749363"/>
            <a:ext cx="4668266" cy="954107"/>
          </a:xfrm>
          <a:prstGeom prst="rect">
            <a:avLst/>
          </a:prstGeom>
        </p:spPr>
        <p:txBody>
          <a:bodyPr wrap="none">
            <a:spAutoFit/>
          </a:bodyPr>
          <a:lstStyle/>
          <a:p>
            <a:pPr algn="ctr"/>
            <a:r>
              <a:rPr lang="en-US" altLang="zh-C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Cuối cùng, voi em nhận thấy </a:t>
            </a:r>
          </a:p>
          <a:p>
            <a:pPr algn="ctr"/>
            <a:r>
              <a:rPr lang="en-US" altLang="zh-C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mình xinh nhất khi nào?</a:t>
            </a:r>
            <a:endParaRPr lang="en-US"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7499120" y="3280229"/>
            <a:ext cx="3928387" cy="830997"/>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 Voi em nhận ra bản thân xinh nhất khi là chính mình.</a:t>
            </a:r>
          </a:p>
        </p:txBody>
      </p:sp>
    </p:spTree>
    <p:extLst>
      <p:ext uri="{BB962C8B-B14F-4D97-AF65-F5344CB8AC3E}">
        <p14:creationId xmlns:p14="http://schemas.microsoft.com/office/powerpoint/2010/main" val="8564757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4" name="Rounded Rectangle 3"/>
          <p:cNvSpPr/>
          <p:nvPr/>
        </p:nvSpPr>
        <p:spPr>
          <a:xfrm>
            <a:off x="2253464" y="377047"/>
            <a:ext cx="6814207" cy="71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200" b="1" kern="0" dirty="0" err="1">
                <a:solidFill>
                  <a:schemeClr val="accent6">
                    <a:lumMod val="50000"/>
                  </a:schemeClr>
                </a:solidFill>
                <a:latin typeface="Times New Roman" panose="02020603050405020304" pitchFamily="18" charset="0"/>
                <a:cs typeface="Times New Roman" panose="02020603050405020304" pitchFamily="18" charset="0"/>
                <a:sym typeface="Arial"/>
              </a:rPr>
              <a:t>CẦU</a:t>
            </a:r>
            <a:r>
              <a:rPr lang="en-US" sz="3200" b="1" kern="0" dirty="0">
                <a:solidFill>
                  <a:schemeClr val="accent6">
                    <a:lumMod val="50000"/>
                  </a:schemeClr>
                </a:solidFill>
                <a:latin typeface="Times New Roman" panose="02020603050405020304" pitchFamily="18" charset="0"/>
                <a:cs typeface="Times New Roman" panose="02020603050405020304" pitchFamily="18" charset="0"/>
                <a:sym typeface="Arial"/>
              </a:rPr>
              <a:t> THỦ DỰ BỊ</a:t>
            </a:r>
          </a:p>
        </p:txBody>
      </p:sp>
      <p:sp>
        <p:nvSpPr>
          <p:cNvPr id="5" name="TextBox 4"/>
          <p:cNvSpPr txBox="1"/>
          <p:nvPr/>
        </p:nvSpPr>
        <p:spPr>
          <a:xfrm>
            <a:off x="493248" y="1382388"/>
            <a:ext cx="11119730" cy="5262979"/>
          </a:xfrm>
          <a:prstGeom prst="rect">
            <a:avLst/>
          </a:prstGeom>
          <a:noFill/>
        </p:spPr>
        <p:txBody>
          <a:bodyPr wrap="square" rtlCol="0">
            <a:spAutoFit/>
          </a:bodyPr>
          <a:lstStyle/>
          <a:p>
            <a:pPr indent="383108" algn="just" defTabSz="1219170">
              <a:buClr>
                <a:srgbClr val="000000"/>
              </a:buClr>
            </a:pP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Nhìn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các</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bạn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bóng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con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rất</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muốn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chơi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cùng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Nhưng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thấy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con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có</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vẻ</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chậm</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chạp</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và</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bóng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không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tốt</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nên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chưa</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đội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nào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muốn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nhận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cậu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algn="just" defTabSz="1219170">
              <a:buClr>
                <a:srgbClr val="000000"/>
              </a:buClr>
            </a:pP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à,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cậu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làm</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cầu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thủ</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dự</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bị</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nhé</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Khỉ</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nói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algn="just" defTabSz="1219170">
              <a:buClr>
                <a:srgbClr val="000000"/>
              </a:buClr>
            </a:pP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con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hơi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buồn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nhưng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cũng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đồng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ý.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Trong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khi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chờ</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được</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vào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sân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nhặt</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bóng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các</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bạn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cố</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gắng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chạy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thật</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nhanh</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để</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các</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bạn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không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phải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chờ</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lâu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algn="just" defTabSz="1219170">
              <a:buClr>
                <a:srgbClr val="000000"/>
              </a:buClr>
            </a:pP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Hằng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ngày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đến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sân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bóng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từ</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sớm</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để</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luyện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tập</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bóng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ra</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xa</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chạy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nhặt</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rồi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vào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gôn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lại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Cứ</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thế</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bóng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ngày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càng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giỏi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hơn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algn="just" defTabSz="1219170">
              <a:buClr>
                <a:srgbClr val="000000"/>
              </a:buClr>
            </a:pP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Một</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hôm</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đến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sân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bóng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thấy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đang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luyện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tập</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các</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bạn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ngạc</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nhiên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nhìn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rồi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nói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Cậu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giỏi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quá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Này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vào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đội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tớ</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nhé</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Vào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đội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tớ</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Tớ</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nên</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vào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đội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nào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đây</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hỏi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khỉ</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marL="609585" indent="-609585" algn="just" defTabSz="1219170">
              <a:buClr>
                <a:srgbClr val="000000"/>
              </a:buClr>
              <a:buFontTx/>
              <a:buChar char="-"/>
            </a:pP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Hiệp</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đầu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cậu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đội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đỏ</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hiệp</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sau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cậu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đá</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cho</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đội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xanh</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Khỉ</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nói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algn="just" defTabSz="1219170">
              <a:buClr>
                <a:srgbClr val="000000"/>
              </a:buClr>
            </a:pP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Gấu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vui</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vẻ</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gật</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đầu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Cậu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nghĩ</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Hóa</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ra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làm</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cầu</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thủ</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dự</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bị</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cũng</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 hay </a:t>
            </a:r>
            <a:r>
              <a:rPr lang="en-US" sz="2400"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nhỉ</a:t>
            </a:r>
            <a:r>
              <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p>
          <a:p>
            <a:pPr algn="just" defTabSz="1219170">
              <a:buClr>
                <a:srgbClr val="000000"/>
              </a:buClr>
            </a:pPr>
            <a:r>
              <a:rPr lang="en-US" sz="2400" kern="0">
                <a:solidFill>
                  <a:schemeClr val="bg1">
                    <a:lumMod val="10000"/>
                  </a:schemeClr>
                </a:solidFill>
                <a:latin typeface="Arial (Body)"/>
                <a:ea typeface="Arial-Rounded" panose="020B0500000000000000" pitchFamily="34" charset="0"/>
                <a:cs typeface="Arial" panose="020B0604020202020204" pitchFamily="34" charset="0"/>
                <a:sym typeface="Arial"/>
              </a:rPr>
              <a:t>                                                </a:t>
            </a:r>
            <a:r>
              <a:rPr lang="en-US" sz="2400" i="1" kern="0">
                <a:solidFill>
                  <a:schemeClr val="bg1">
                    <a:lumMod val="10000"/>
                  </a:schemeClr>
                </a:solidFill>
                <a:latin typeface="Arial (Body)"/>
                <a:ea typeface="Arial-Rounded" panose="020B0500000000000000" pitchFamily="34" charset="0"/>
                <a:cs typeface="Arial" panose="020B0604020202020204" pitchFamily="34" charset="0"/>
                <a:sym typeface="Arial"/>
              </a:rPr>
              <a:t>(</a:t>
            </a:r>
            <a:r>
              <a:rPr lang="en-US" sz="2400" kern="0">
                <a:solidFill>
                  <a:schemeClr val="bg1">
                    <a:lumMod val="10000"/>
                  </a:schemeClr>
                </a:solidFill>
                <a:latin typeface="Arial (Body)"/>
                <a:ea typeface="Arial-Rounded" panose="020B0500000000000000" pitchFamily="34" charset="0"/>
                <a:cs typeface="Arial" panose="020B0604020202020204" pitchFamily="34" charset="0"/>
                <a:sym typeface="Arial"/>
              </a:rPr>
              <a:t>Theo </a:t>
            </a:r>
            <a:r>
              <a:rPr lang="en-US" sz="2400" i="1" kern="0" dirty="0">
                <a:solidFill>
                  <a:schemeClr val="bg1">
                    <a:lumMod val="10000"/>
                  </a:schemeClr>
                </a:solidFill>
                <a:latin typeface="Arial (Body)"/>
                <a:ea typeface="Arial-Rounded" panose="020B0500000000000000" pitchFamily="34" charset="0"/>
                <a:cs typeface="Arial" panose="020B0604020202020204" pitchFamily="34" charset="0"/>
                <a:sym typeface="Arial"/>
              </a:rPr>
              <a:t>100 </a:t>
            </a:r>
            <a:r>
              <a:rPr lang="en-US" sz="2400" i="1" kern="0" err="1">
                <a:solidFill>
                  <a:schemeClr val="bg1">
                    <a:lumMod val="10000"/>
                  </a:schemeClr>
                </a:solidFill>
                <a:latin typeface="Arial (Body)"/>
                <a:ea typeface="Arial-Rounded" panose="020B0500000000000000" pitchFamily="34" charset="0"/>
                <a:cs typeface="Arial" panose="020B0604020202020204" pitchFamily="34" charset="0"/>
                <a:sym typeface="Arial"/>
              </a:rPr>
              <a:t>truyện</a:t>
            </a:r>
            <a:r>
              <a:rPr lang="en-US" sz="2400" i="1" kern="0">
                <a:solidFill>
                  <a:schemeClr val="bg1">
                    <a:lumMod val="10000"/>
                  </a:schemeClr>
                </a:solidFill>
                <a:latin typeface="Arial (Body)"/>
                <a:ea typeface="Arial-Rounded" panose="020B0500000000000000" pitchFamily="34" charset="0"/>
                <a:cs typeface="Arial" panose="020B0604020202020204" pitchFamily="34" charset="0"/>
                <a:sym typeface="Arial"/>
              </a:rPr>
              <a:t> ngụ </a:t>
            </a:r>
            <a:r>
              <a:rPr lang="en-US" sz="2400" i="1"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ngôn</a:t>
            </a:r>
            <a:r>
              <a:rPr lang="en-US" sz="2400" i="1" kern="0" dirty="0">
                <a:solidFill>
                  <a:schemeClr val="bg1">
                    <a:lumMod val="10000"/>
                  </a:schemeClr>
                </a:solidFill>
                <a:latin typeface="Arial (Body)"/>
                <a:ea typeface="Arial-Rounded" panose="020B0500000000000000" pitchFamily="34" charset="0"/>
                <a:cs typeface="Arial" panose="020B0604020202020204" pitchFamily="34" charset="0"/>
                <a:sym typeface="Arial"/>
              </a:rPr>
              <a:t> hay </a:t>
            </a:r>
            <a:r>
              <a:rPr lang="en-US" sz="2400" i="1" kern="0" dirty="0" err="1">
                <a:solidFill>
                  <a:schemeClr val="bg1">
                    <a:lumMod val="10000"/>
                  </a:schemeClr>
                </a:solidFill>
                <a:latin typeface="Arial (Body)"/>
                <a:ea typeface="Arial-Rounded" panose="020B0500000000000000" pitchFamily="34" charset="0"/>
                <a:cs typeface="Arial" panose="020B0604020202020204" pitchFamily="34" charset="0"/>
                <a:sym typeface="Arial"/>
              </a:rPr>
              <a:t>nhất</a:t>
            </a:r>
            <a:r>
              <a:rPr lang="en-US" sz="2400" i="1" kern="0" dirty="0">
                <a:solidFill>
                  <a:schemeClr val="bg1">
                    <a:lumMod val="10000"/>
                  </a:schemeClr>
                </a:solidFill>
                <a:latin typeface="Arial (Body)"/>
                <a:ea typeface="Arial-Rounded" panose="020B0500000000000000" pitchFamily="34" charset="0"/>
                <a:cs typeface="Arial" panose="020B0604020202020204" pitchFamily="34" charset="0"/>
                <a:sym typeface="Arial"/>
              </a:rPr>
              <a:t>)</a:t>
            </a:r>
            <a:endParaRPr lang="en-US" sz="2400" kern="0" dirty="0">
              <a:solidFill>
                <a:schemeClr val="bg1">
                  <a:lumMod val="10000"/>
                </a:schemeClr>
              </a:solidFill>
              <a:latin typeface="Arial (Body)"/>
              <a:ea typeface="Arial-Rounded" panose="020B0500000000000000" pitchFamily="34" charset="0"/>
              <a:cs typeface="Arial" panose="020B0604020202020204" pitchFamily="34" charset="0"/>
              <a:sym typeface="Arial"/>
            </a:endParaRPr>
          </a:p>
        </p:txBody>
      </p:sp>
      <p:pic>
        <p:nvPicPr>
          <p:cNvPr id="14" name="Picture 13">
            <a:extLst>
              <a:ext uri="{FF2B5EF4-FFF2-40B4-BE49-F238E27FC236}">
                <a16:creationId xmlns:a16="http://schemas.microsoft.com/office/drawing/2014/main" id="{7E5AC1C6-BEB8-4DA5-81D6-2484B18A5DDB}"/>
              </a:ext>
            </a:extLst>
          </p:cNvPr>
          <p:cNvPicPr>
            <a:picLocks noChangeAspect="1"/>
          </p:cNvPicPr>
          <p:nvPr/>
        </p:nvPicPr>
        <p:blipFill>
          <a:blip r:embed="rId3"/>
          <a:stretch>
            <a:fillRect/>
          </a:stretch>
        </p:blipFill>
        <p:spPr>
          <a:xfrm>
            <a:off x="0" y="35279"/>
            <a:ext cx="1238250" cy="828675"/>
          </a:xfrm>
          <a:prstGeom prst="rect">
            <a:avLst/>
          </a:prstGeom>
        </p:spPr>
      </p:pic>
    </p:spTree>
    <p:extLst>
      <p:ext uri="{BB962C8B-B14F-4D97-AF65-F5344CB8AC3E}">
        <p14:creationId xmlns:p14="http://schemas.microsoft.com/office/powerpoint/2010/main" val="27263019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76F69E-D9B6-48A7-89F0-8390BA223125}"/>
              </a:ext>
            </a:extLst>
          </p:cNvPr>
          <p:cNvPicPr>
            <a:picLocks noChangeAspect="1"/>
          </p:cNvPicPr>
          <p:nvPr/>
        </p:nvPicPr>
        <p:blipFill>
          <a:blip r:embed="rId2"/>
          <a:stretch>
            <a:fillRect/>
          </a:stretch>
        </p:blipFill>
        <p:spPr>
          <a:xfrm>
            <a:off x="0" y="1611086"/>
            <a:ext cx="6749143" cy="4960977"/>
          </a:xfrm>
          <a:prstGeom prst="rect">
            <a:avLst/>
          </a:prstGeom>
        </p:spPr>
      </p:pic>
      <p:sp>
        <p:nvSpPr>
          <p:cNvPr id="5" name="Rectangle 4"/>
          <p:cNvSpPr/>
          <p:nvPr/>
        </p:nvSpPr>
        <p:spPr>
          <a:xfrm>
            <a:off x="3558354" y="297934"/>
            <a:ext cx="3710952" cy="646331"/>
          </a:xfrm>
          <a:prstGeom prst="rect">
            <a:avLst/>
          </a:prstGeom>
        </p:spPr>
        <p:txBody>
          <a:bodyPr wrap="none">
            <a:spAutoFit/>
          </a:bodyPr>
          <a:lstStyle/>
          <a:p>
            <a:pPr algn="ctr"/>
            <a:r>
              <a:rPr lang="en-US" altLang="zh-CN" sz="36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CẦU THỦ DỰ BỊ</a:t>
            </a:r>
            <a:endParaRPr lang="en-US" altLang="zh-CN"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5"/>
          <p:cNvSpPr/>
          <p:nvPr/>
        </p:nvSpPr>
        <p:spPr>
          <a:xfrm>
            <a:off x="6933084" y="1741715"/>
            <a:ext cx="4649315" cy="954107"/>
          </a:xfrm>
          <a:prstGeom prst="rect">
            <a:avLst/>
          </a:prstGeom>
        </p:spPr>
        <p:txBody>
          <a:bodyPr wrap="square">
            <a:spAutoFit/>
          </a:bodyPr>
          <a:lstStyle/>
          <a:p>
            <a:pPr algn="ctr"/>
            <a:r>
              <a:rPr lang="en-US" altLang="zh-C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Theo gấu, cầu thủ dự bị </a:t>
            </a:r>
          </a:p>
          <a:p>
            <a:pPr algn="ctr"/>
            <a:r>
              <a:rPr lang="en-US" altLang="zh-C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 như thế nào?</a:t>
            </a:r>
            <a:endParaRPr lang="en-US"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7561942" y="3122078"/>
            <a:ext cx="4252687" cy="1938992"/>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 Theo cách hiểu của gấu, cầu thủ dự bị là người chơi được cho cả hai đội. Lúc thì gấu sẽ đá cho đội này lúc thì gấu đá cho đội kia.</a:t>
            </a:r>
          </a:p>
        </p:txBody>
      </p:sp>
    </p:spTree>
    <p:extLst>
      <p:ext uri="{BB962C8B-B14F-4D97-AF65-F5344CB8AC3E}">
        <p14:creationId xmlns:p14="http://schemas.microsoft.com/office/powerpoint/2010/main" val="118770764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15108" y="1534333"/>
            <a:ext cx="11297921" cy="5145436"/>
          </a:xfrm>
          <a:prstGeom prst="roundRect">
            <a:avLst/>
          </a:prstGeom>
          <a:solidFill>
            <a:srgbClr val="E2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795383" y="2204648"/>
            <a:ext cx="6096000" cy="3970318"/>
          </a:xfrm>
          <a:prstGeom prst="rect">
            <a:avLst/>
          </a:prstGeom>
        </p:spPr>
        <p:txBody>
          <a:bodyPr>
            <a:spAutoFit/>
          </a:bodyPr>
          <a:lstStyle/>
          <a:p>
            <a:r>
              <a:rPr lang="vi-VN" sz="2800">
                <a:solidFill>
                  <a:schemeClr val="tx1">
                    <a:lumMod val="95000"/>
                    <a:lumOff val="5000"/>
                  </a:schemeClr>
                </a:solidFill>
                <a:cs typeface="Calibri Light" panose="020F0302020204030204" pitchFamily="34" charset="0"/>
              </a:rPr>
              <a:t>Sáng nào em đến lớp</a:t>
            </a:r>
            <a:br>
              <a:rPr lang="vi-VN" sz="2800">
                <a:solidFill>
                  <a:schemeClr val="tx1">
                    <a:lumMod val="95000"/>
                    <a:lumOff val="5000"/>
                  </a:schemeClr>
                </a:solidFill>
                <a:cs typeface="Calibri Light" panose="020F0302020204030204" pitchFamily="34" charset="0"/>
              </a:rPr>
            </a:br>
            <a:r>
              <a:rPr lang="vi-VN" sz="2800">
                <a:solidFill>
                  <a:schemeClr val="tx1">
                    <a:lumMod val="95000"/>
                    <a:lumOff val="5000"/>
                  </a:schemeClr>
                </a:solidFill>
                <a:cs typeface="Calibri Light" panose="020F0302020204030204" pitchFamily="34" charset="0"/>
              </a:rPr>
              <a:t>Cũng thấy cô đến rồi</a:t>
            </a:r>
            <a:br>
              <a:rPr lang="vi-VN" sz="2800">
                <a:solidFill>
                  <a:schemeClr val="tx1">
                    <a:lumMod val="95000"/>
                    <a:lumOff val="5000"/>
                  </a:schemeClr>
                </a:solidFill>
                <a:cs typeface="Calibri Light" panose="020F0302020204030204" pitchFamily="34" charset="0"/>
              </a:rPr>
            </a:br>
            <a:r>
              <a:rPr lang="vi-VN" sz="2800">
                <a:solidFill>
                  <a:schemeClr val="tx1">
                    <a:lumMod val="95000"/>
                    <a:lumOff val="5000"/>
                  </a:schemeClr>
                </a:solidFill>
                <a:cs typeface="Calibri Light" panose="020F0302020204030204" pitchFamily="34" charset="0"/>
              </a:rPr>
              <a:t>Đáp lời “Chào cô ạ!”</a:t>
            </a:r>
            <a:br>
              <a:rPr lang="vi-VN" sz="2800">
                <a:solidFill>
                  <a:schemeClr val="tx1">
                    <a:lumMod val="95000"/>
                    <a:lumOff val="5000"/>
                  </a:schemeClr>
                </a:solidFill>
                <a:cs typeface="Calibri Light" panose="020F0302020204030204" pitchFamily="34" charset="0"/>
              </a:rPr>
            </a:br>
            <a:r>
              <a:rPr lang="vi-VN" sz="2800">
                <a:solidFill>
                  <a:schemeClr val="tx1">
                    <a:lumMod val="95000"/>
                    <a:lumOff val="5000"/>
                  </a:schemeClr>
                </a:solidFill>
                <a:cs typeface="Calibri Light" panose="020F0302020204030204" pitchFamily="34" charset="0"/>
              </a:rPr>
              <a:t>Cô mỉm cười thật tươi</a:t>
            </a:r>
            <a:r>
              <a:rPr lang="en-GB" sz="2800">
                <a:solidFill>
                  <a:schemeClr val="tx1">
                    <a:lumMod val="95000"/>
                    <a:lumOff val="5000"/>
                  </a:schemeClr>
                </a:solidFill>
                <a:cs typeface="Calibri Light" panose="020F0302020204030204" pitchFamily="34" charset="0"/>
              </a:rPr>
              <a:t>. </a:t>
            </a:r>
            <a:endParaRPr lang="vi-VN" sz="2800">
              <a:solidFill>
                <a:schemeClr val="tx1">
                  <a:lumMod val="95000"/>
                  <a:lumOff val="5000"/>
                </a:schemeClr>
              </a:solidFill>
              <a:cs typeface="Calibri Light" panose="020F0302020204030204" pitchFamily="34" charset="0"/>
            </a:endParaRPr>
          </a:p>
          <a:p>
            <a:endParaRPr lang="en-GB" sz="2800">
              <a:solidFill>
                <a:schemeClr val="tx1">
                  <a:lumMod val="95000"/>
                  <a:lumOff val="5000"/>
                </a:schemeClr>
              </a:solidFill>
              <a:cs typeface="Calibri Light" panose="020F0302020204030204" pitchFamily="34" charset="0"/>
            </a:endParaRPr>
          </a:p>
          <a:p>
            <a:r>
              <a:rPr lang="vi-VN" sz="2800">
                <a:solidFill>
                  <a:schemeClr val="tx1">
                    <a:lumMod val="95000"/>
                    <a:lumOff val="5000"/>
                  </a:schemeClr>
                </a:solidFill>
                <a:cs typeface="Calibri Light" panose="020F0302020204030204" pitchFamily="34" charset="0"/>
              </a:rPr>
              <a:t>Cô dạy em tập viết</a:t>
            </a:r>
            <a:br>
              <a:rPr lang="vi-VN" sz="2800">
                <a:solidFill>
                  <a:schemeClr val="tx1">
                    <a:lumMod val="95000"/>
                    <a:lumOff val="5000"/>
                  </a:schemeClr>
                </a:solidFill>
                <a:cs typeface="Calibri Light" panose="020F0302020204030204" pitchFamily="34" charset="0"/>
              </a:rPr>
            </a:br>
            <a:r>
              <a:rPr lang="vi-VN" sz="2800">
                <a:solidFill>
                  <a:schemeClr val="tx1">
                    <a:lumMod val="95000"/>
                    <a:lumOff val="5000"/>
                  </a:schemeClr>
                </a:solidFill>
                <a:cs typeface="Calibri Light" panose="020F0302020204030204" pitchFamily="34" charset="0"/>
              </a:rPr>
              <a:t>Gió đưa thoảng hương nhài</a:t>
            </a:r>
            <a:br>
              <a:rPr lang="vi-VN" sz="2800">
                <a:solidFill>
                  <a:schemeClr val="tx1">
                    <a:lumMod val="95000"/>
                    <a:lumOff val="5000"/>
                  </a:schemeClr>
                </a:solidFill>
                <a:cs typeface="Calibri Light" panose="020F0302020204030204" pitchFamily="34" charset="0"/>
              </a:rPr>
            </a:br>
            <a:r>
              <a:rPr lang="vi-VN" sz="2800">
                <a:solidFill>
                  <a:schemeClr val="tx1">
                    <a:lumMod val="95000"/>
                    <a:lumOff val="5000"/>
                  </a:schemeClr>
                </a:solidFill>
                <a:cs typeface="Calibri Light" panose="020F0302020204030204" pitchFamily="34" charset="0"/>
              </a:rPr>
              <a:t>Nắng ghé vào cửa lớp</a:t>
            </a:r>
            <a:br>
              <a:rPr lang="vi-VN" sz="2800">
                <a:solidFill>
                  <a:schemeClr val="tx1">
                    <a:lumMod val="95000"/>
                    <a:lumOff val="5000"/>
                  </a:schemeClr>
                </a:solidFill>
                <a:cs typeface="Calibri Light" panose="020F0302020204030204" pitchFamily="34" charset="0"/>
              </a:rPr>
            </a:br>
            <a:r>
              <a:rPr lang="vi-VN" sz="2800">
                <a:solidFill>
                  <a:schemeClr val="tx1">
                    <a:lumMod val="95000"/>
                    <a:lumOff val="5000"/>
                  </a:schemeClr>
                </a:solidFill>
                <a:cs typeface="Calibri Light" panose="020F0302020204030204" pitchFamily="34" charset="0"/>
              </a:rPr>
              <a:t>Xem chúng em học bài</a:t>
            </a:r>
            <a:r>
              <a:rPr lang="en-GB" sz="2800">
                <a:solidFill>
                  <a:schemeClr val="tx1">
                    <a:lumMod val="95000"/>
                    <a:lumOff val="5000"/>
                  </a:schemeClr>
                </a:solidFill>
                <a:cs typeface="Calibri Light" panose="020F0302020204030204" pitchFamily="34" charset="0"/>
              </a:rPr>
              <a:t>.</a:t>
            </a:r>
            <a:endParaRPr lang="vi-VN" sz="2800">
              <a:solidFill>
                <a:schemeClr val="tx1">
                  <a:lumMod val="95000"/>
                  <a:lumOff val="5000"/>
                </a:schemeClr>
              </a:solidFill>
              <a:cs typeface="Calibri Light" panose="020F0302020204030204" pitchFamily="34" charset="0"/>
            </a:endParaRPr>
          </a:p>
        </p:txBody>
      </p:sp>
      <p:sp>
        <p:nvSpPr>
          <p:cNvPr id="4" name="Rectangle 3"/>
          <p:cNvSpPr/>
          <p:nvPr/>
        </p:nvSpPr>
        <p:spPr>
          <a:xfrm>
            <a:off x="5630092" y="2277218"/>
            <a:ext cx="5168537" cy="2677656"/>
          </a:xfrm>
          <a:prstGeom prst="rect">
            <a:avLst/>
          </a:prstGeom>
        </p:spPr>
        <p:txBody>
          <a:bodyPr wrap="square">
            <a:spAutoFit/>
          </a:bodyPr>
          <a:lstStyle/>
          <a:p>
            <a:pPr lvl="0"/>
            <a:r>
              <a:rPr lang="vi-VN" sz="2800">
                <a:solidFill>
                  <a:prstClr val="black">
                    <a:lumMod val="95000"/>
                    <a:lumOff val="5000"/>
                  </a:prstClr>
                </a:solidFill>
                <a:cs typeface="Calibri Light" panose="020F0302020204030204" pitchFamily="34" charset="0"/>
              </a:rPr>
              <a:t>Những lời cô giáo giảng</a:t>
            </a:r>
            <a:br>
              <a:rPr lang="vi-VN" sz="2800">
                <a:solidFill>
                  <a:prstClr val="black">
                    <a:lumMod val="95000"/>
                    <a:lumOff val="5000"/>
                  </a:prstClr>
                </a:solidFill>
                <a:cs typeface="Calibri Light" panose="020F0302020204030204" pitchFamily="34" charset="0"/>
              </a:rPr>
            </a:br>
            <a:r>
              <a:rPr lang="vi-VN" sz="2800">
                <a:solidFill>
                  <a:prstClr val="black">
                    <a:lumMod val="95000"/>
                    <a:lumOff val="5000"/>
                  </a:prstClr>
                </a:solidFill>
                <a:cs typeface="Calibri Light" panose="020F0302020204030204" pitchFamily="34" charset="0"/>
              </a:rPr>
              <a:t>Ấm trang vở thơm tho</a:t>
            </a:r>
            <a:br>
              <a:rPr lang="vi-VN" sz="2800">
                <a:solidFill>
                  <a:prstClr val="black">
                    <a:lumMod val="95000"/>
                    <a:lumOff val="5000"/>
                  </a:prstClr>
                </a:solidFill>
                <a:cs typeface="Calibri Light" panose="020F0302020204030204" pitchFamily="34" charset="0"/>
              </a:rPr>
            </a:br>
            <a:r>
              <a:rPr lang="vi-VN" sz="2800">
                <a:solidFill>
                  <a:prstClr val="black">
                    <a:lumMod val="95000"/>
                    <a:lumOff val="5000"/>
                  </a:prstClr>
                </a:solidFill>
                <a:cs typeface="Calibri Light" panose="020F0302020204030204" pitchFamily="34" charset="0"/>
              </a:rPr>
              <a:t>Yêu thương em ngắm mãi</a:t>
            </a:r>
            <a:br>
              <a:rPr lang="vi-VN" sz="2800">
                <a:solidFill>
                  <a:prstClr val="black">
                    <a:lumMod val="95000"/>
                    <a:lumOff val="5000"/>
                  </a:prstClr>
                </a:solidFill>
                <a:cs typeface="Calibri Light" panose="020F0302020204030204" pitchFamily="34" charset="0"/>
              </a:rPr>
            </a:br>
            <a:r>
              <a:rPr lang="vi-VN" sz="2800">
                <a:solidFill>
                  <a:prstClr val="black">
                    <a:lumMod val="95000"/>
                    <a:lumOff val="5000"/>
                  </a:prstClr>
                </a:solidFill>
                <a:cs typeface="Calibri Light" panose="020F0302020204030204" pitchFamily="34" charset="0"/>
              </a:rPr>
              <a:t>Những điểm mười cô cho.</a:t>
            </a:r>
            <a:endParaRPr lang="en-GB" sz="2800">
              <a:solidFill>
                <a:prstClr val="black">
                  <a:lumMod val="95000"/>
                  <a:lumOff val="5000"/>
                </a:prstClr>
              </a:solidFill>
              <a:cs typeface="Calibri Light" panose="020F0302020204030204" pitchFamily="34" charset="0"/>
            </a:endParaRPr>
          </a:p>
          <a:p>
            <a:pPr lvl="0" algn="r"/>
            <a:endParaRPr lang="en-GB" sz="2800">
              <a:solidFill>
                <a:prstClr val="black">
                  <a:lumMod val="95000"/>
                  <a:lumOff val="5000"/>
                </a:prstClr>
              </a:solidFill>
              <a:latin typeface="Calibri Light" panose="020F0302020204030204" pitchFamily="34" charset="0"/>
              <a:cs typeface="Calibri Light" panose="020F0302020204030204" pitchFamily="34" charset="0"/>
            </a:endParaRPr>
          </a:p>
          <a:p>
            <a:pPr lvl="0" algn="r"/>
            <a:r>
              <a:rPr lang="en-GB" sz="2800">
                <a:solidFill>
                  <a:prstClr val="black">
                    <a:lumMod val="95000"/>
                    <a:lumOff val="5000"/>
                  </a:prstClr>
                </a:solidFill>
                <a:latin typeface="Arial (Body)"/>
                <a:cs typeface="Calibri Light" panose="020F0302020204030204" pitchFamily="34" charset="0"/>
              </a:rPr>
              <a:t>Nguyễn Xuân Sanh</a:t>
            </a:r>
            <a:endParaRPr lang="vi-VN" sz="2800">
              <a:solidFill>
                <a:prstClr val="black">
                  <a:lumMod val="95000"/>
                  <a:lumOff val="5000"/>
                </a:prstClr>
              </a:solidFill>
              <a:latin typeface="Arial (Body)"/>
              <a:cs typeface="Calibri Light" panose="020F0302020204030204" pitchFamily="34" charset="0"/>
            </a:endParaRPr>
          </a:p>
        </p:txBody>
      </p:sp>
      <p:sp>
        <p:nvSpPr>
          <p:cNvPr id="6" name="文本框 27"/>
          <p:cNvSpPr txBox="1"/>
          <p:nvPr/>
        </p:nvSpPr>
        <p:spPr>
          <a:xfrm>
            <a:off x="2713048" y="448211"/>
            <a:ext cx="6765903" cy="923330"/>
          </a:xfrm>
          <a:prstGeom prst="rect">
            <a:avLst/>
          </a:prstGeom>
          <a:noFill/>
        </p:spPr>
        <p:txBody>
          <a:bodyPr wrap="square" rtlCol="0">
            <a:spAutoFit/>
          </a:bodyPr>
          <a:lstStyle/>
          <a:p>
            <a:pPr algn="ctr"/>
            <a:r>
              <a:rPr lang="en-US" altLang="zh-CN" sz="5400" b="1">
                <a:ln>
                  <a:solidFill>
                    <a:sysClr val="windowText" lastClr="000000"/>
                  </a:solidFill>
                </a:ln>
                <a:solidFill>
                  <a:srgbClr val="FFC000"/>
                </a:solidFill>
                <a:latin typeface="iCiel Cadena" panose="02000503000000020004" pitchFamily="2" charset="0"/>
                <a:ea typeface="汉仪小麦体简" panose="00020600040101010101" pitchFamily="18" charset="-122"/>
              </a:rPr>
              <a:t>CÔ GIÁO LỚP EM</a:t>
            </a:r>
            <a:endParaRPr lang="en-US" altLang="zh-CN" sz="3600" b="1" dirty="0">
              <a:ln>
                <a:solidFill>
                  <a:sysClr val="windowText" lastClr="000000"/>
                </a:solidFill>
              </a:ln>
              <a:solidFill>
                <a:srgbClr val="FFC000"/>
              </a:solidFill>
              <a:latin typeface="iCiel Cadena" panose="02000503000000020004" pitchFamily="2" charset="0"/>
              <a:ea typeface="汉仪小麦体简" panose="00020600040101010101" pitchFamily="18" charset="-122"/>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91499" y="4748267"/>
            <a:ext cx="4617721" cy="1984882"/>
          </a:xfrm>
          <a:prstGeom prst="rect">
            <a:avLst/>
          </a:prstGeom>
        </p:spPr>
      </p:pic>
    </p:spTree>
    <p:extLst>
      <p:ext uri="{BB962C8B-B14F-4D97-AF65-F5344CB8AC3E}">
        <p14:creationId xmlns:p14="http://schemas.microsoft.com/office/powerpoint/2010/main" val="17341708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Lst>
          </a:blip>
          <a:srcRect l="30198" t="33734" r="25212" b="20265"/>
          <a:stretch/>
        </p:blipFill>
        <p:spPr>
          <a:xfrm>
            <a:off x="0" y="1843314"/>
            <a:ext cx="5940055" cy="4891314"/>
          </a:xfrm>
          <a:prstGeom prst="rect">
            <a:avLst/>
          </a:prstGeom>
          <a:solidFill>
            <a:schemeClr val="bg1">
              <a:alpha val="57000"/>
            </a:schemeClr>
          </a:solidFill>
          <a:ln>
            <a:noFill/>
          </a:ln>
          <a:effectLst>
            <a:softEdge rad="112500"/>
          </a:effectLst>
        </p:spPr>
      </p:pic>
      <p:sp>
        <p:nvSpPr>
          <p:cNvPr id="4" name="Rectangle 3"/>
          <p:cNvSpPr/>
          <p:nvPr/>
        </p:nvSpPr>
        <p:spPr>
          <a:xfrm>
            <a:off x="3308649" y="429134"/>
            <a:ext cx="5574702" cy="584775"/>
          </a:xfrm>
          <a:prstGeom prst="rect">
            <a:avLst/>
          </a:prstGeom>
        </p:spPr>
        <p:txBody>
          <a:bodyPr wrap="square">
            <a:spAutoFit/>
          </a:bodyPr>
          <a:lstStyle/>
          <a:p>
            <a:pPr algn="ctr"/>
            <a:r>
              <a:rPr lang="en-US" altLang="zh-CN"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 GIÁO LỚP EM</a:t>
            </a:r>
            <a:endPar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4"/>
          <p:cNvSpPr/>
          <p:nvPr/>
        </p:nvSpPr>
        <p:spPr>
          <a:xfrm>
            <a:off x="5713160" y="1857826"/>
            <a:ext cx="6145011" cy="523220"/>
          </a:xfrm>
          <a:prstGeom prst="rect">
            <a:avLst/>
          </a:prstGeom>
        </p:spPr>
        <p:txBody>
          <a:bodyPr wrap="square">
            <a:spAutoFit/>
          </a:bodyPr>
          <a:lstStyle/>
          <a:p>
            <a:pPr algn="ctr"/>
            <a:r>
              <a:rPr lang="en-US" altLang="zh-CN" sz="28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thích khổ thơ nào nhất? Vì sao?</a:t>
            </a:r>
            <a:endParaRPr lang="en-US" altLang="zh-CN" sz="2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p:cNvSpPr/>
          <p:nvPr/>
        </p:nvSpPr>
        <p:spPr>
          <a:xfrm>
            <a:off x="6792686" y="2877192"/>
            <a:ext cx="4601028" cy="3046988"/>
          </a:xfrm>
          <a:prstGeom prst="rect">
            <a:avLst/>
          </a:prstGeom>
        </p:spPr>
        <p:txBody>
          <a:bodyPr wrap="square">
            <a:spAutoFit/>
          </a:bodyPr>
          <a:lstStyle/>
          <a:p>
            <a:r>
              <a:rPr lang="vi-VN" sz="2400">
                <a:solidFill>
                  <a:srgbClr val="002060"/>
                </a:solidFill>
                <a:latin typeface="+mj-lt"/>
                <a:cs typeface="Calibri Light" panose="020F0302020204030204" pitchFamily="34" charset="0"/>
              </a:rPr>
              <a:t>Cô dạy em tập viết</a:t>
            </a:r>
            <a:br>
              <a:rPr lang="vi-VN" sz="2400">
                <a:solidFill>
                  <a:srgbClr val="002060"/>
                </a:solidFill>
                <a:latin typeface="+mj-lt"/>
                <a:cs typeface="Calibri Light" panose="020F0302020204030204" pitchFamily="34" charset="0"/>
              </a:rPr>
            </a:br>
            <a:r>
              <a:rPr lang="vi-VN" sz="2400">
                <a:solidFill>
                  <a:srgbClr val="002060"/>
                </a:solidFill>
                <a:latin typeface="+mj-lt"/>
                <a:cs typeface="Calibri Light" panose="020F0302020204030204" pitchFamily="34" charset="0"/>
              </a:rPr>
              <a:t>Gió đưa thoảng hương nhài</a:t>
            </a:r>
            <a:br>
              <a:rPr lang="vi-VN" sz="2400">
                <a:solidFill>
                  <a:srgbClr val="002060"/>
                </a:solidFill>
                <a:latin typeface="+mj-lt"/>
                <a:cs typeface="Calibri Light" panose="020F0302020204030204" pitchFamily="34" charset="0"/>
              </a:rPr>
            </a:br>
            <a:r>
              <a:rPr lang="vi-VN" sz="2400">
                <a:solidFill>
                  <a:srgbClr val="002060"/>
                </a:solidFill>
                <a:latin typeface="+mj-lt"/>
                <a:cs typeface="Calibri Light" panose="020F0302020204030204" pitchFamily="34" charset="0"/>
              </a:rPr>
              <a:t>Nắng ghé vào cửa lớp</a:t>
            </a:r>
            <a:br>
              <a:rPr lang="vi-VN" sz="2400">
                <a:solidFill>
                  <a:srgbClr val="002060"/>
                </a:solidFill>
                <a:latin typeface="+mj-lt"/>
                <a:cs typeface="Calibri Light" panose="020F0302020204030204" pitchFamily="34" charset="0"/>
              </a:rPr>
            </a:br>
            <a:r>
              <a:rPr lang="vi-VN" sz="2400">
                <a:solidFill>
                  <a:srgbClr val="002060"/>
                </a:solidFill>
                <a:latin typeface="+mj-lt"/>
                <a:cs typeface="Calibri Light" panose="020F0302020204030204" pitchFamily="34" charset="0"/>
              </a:rPr>
              <a:t>Xem chúng em học bài</a:t>
            </a:r>
            <a:r>
              <a:rPr lang="en-GB" sz="2400">
                <a:solidFill>
                  <a:srgbClr val="002060"/>
                </a:solidFill>
                <a:latin typeface="+mj-lt"/>
                <a:cs typeface="Calibri Light" panose="020F0302020204030204" pitchFamily="34" charset="0"/>
              </a:rPr>
              <a:t>.</a:t>
            </a:r>
          </a:p>
          <a:p>
            <a:endParaRPr lang="en-GB" sz="2400" b="1">
              <a:solidFill>
                <a:srgbClr val="002060"/>
              </a:solidFill>
              <a:latin typeface="+mj-lt"/>
              <a:cs typeface="Calibri Light" panose="020F0302020204030204" pitchFamily="34" charset="0"/>
            </a:endParaRPr>
          </a:p>
          <a:p>
            <a:r>
              <a:rPr lang="en-US" sz="2400" b="1">
                <a:solidFill>
                  <a:srgbClr val="002060"/>
                </a:solidFill>
                <a:latin typeface="Times New Roman" panose="02020603050405020304" pitchFamily="18" charset="0"/>
                <a:cs typeface="Times New Roman" panose="02020603050405020304" pitchFamily="18" charset="0"/>
              </a:rPr>
              <a:t>- Em thích nhất khổ thơ thứ 2 vì đây là một khổ thơ tả khung cảnh rất là đẹp.</a:t>
            </a:r>
            <a:endParaRPr lang="en-GB" sz="24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060642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28281" y="964911"/>
            <a:ext cx="9637485" cy="5683862"/>
          </a:xfrm>
          <a:prstGeom prst="roundRect">
            <a:avLst/>
          </a:prstGeom>
          <a:solidFill>
            <a:srgbClr val="E2F4F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文本框 27"/>
          <p:cNvSpPr txBox="1"/>
          <p:nvPr/>
        </p:nvSpPr>
        <p:spPr>
          <a:xfrm>
            <a:off x="1770790" y="221113"/>
            <a:ext cx="8552465" cy="769441"/>
          </a:xfrm>
          <a:prstGeom prst="rect">
            <a:avLst/>
          </a:prstGeom>
          <a:noFill/>
        </p:spPr>
        <p:txBody>
          <a:bodyPr wrap="square" rtlCol="0">
            <a:spAutoFit/>
          </a:bodyPr>
          <a:lstStyle/>
          <a:p>
            <a:pPr algn="ctr"/>
            <a:r>
              <a:rPr lang="en-US" altLang="zh-CN" sz="4400" b="1">
                <a:ln>
                  <a:solidFill>
                    <a:sysClr val="windowText" lastClr="000000"/>
                  </a:solidFill>
                </a:ln>
                <a:solidFill>
                  <a:srgbClr val="FFC000"/>
                </a:solidFill>
                <a:latin typeface="iCiel Cadena" panose="02000503000000020004" pitchFamily="2" charset="0"/>
                <a:ea typeface="汉仪小麦体简" panose="00020600040101010101" pitchFamily="18" charset="-122"/>
              </a:rPr>
              <a:t>CÁI TRỐNG TRƯỜNG EM</a:t>
            </a:r>
            <a:endParaRPr lang="en-US" altLang="zh-CN" sz="2800" b="1" dirty="0">
              <a:ln>
                <a:solidFill>
                  <a:sysClr val="windowText" lastClr="000000"/>
                </a:solidFill>
              </a:ln>
              <a:solidFill>
                <a:srgbClr val="FFC000"/>
              </a:solidFill>
              <a:latin typeface="iCiel Cadena" panose="02000503000000020004" pitchFamily="2" charset="0"/>
              <a:ea typeface="汉仪小麦体简" panose="00020600040101010101" pitchFamily="18" charset="-122"/>
            </a:endParaRPr>
          </a:p>
        </p:txBody>
      </p:sp>
      <p:grpSp>
        <p:nvGrpSpPr>
          <p:cNvPr id="15" name="Group 14"/>
          <p:cNvGrpSpPr/>
          <p:nvPr/>
        </p:nvGrpSpPr>
        <p:grpSpPr>
          <a:xfrm>
            <a:off x="2171287" y="1178275"/>
            <a:ext cx="9731411" cy="5679725"/>
            <a:chOff x="-18335" y="1144976"/>
            <a:chExt cx="7290454" cy="4581429"/>
          </a:xfrm>
        </p:grpSpPr>
        <p:sp>
          <p:nvSpPr>
            <p:cNvPr id="16" name="TextBox 15">
              <a:extLst>
                <a:ext uri="{FF2B5EF4-FFF2-40B4-BE49-F238E27FC236}">
                  <a16:creationId xmlns:a16="http://schemas.microsoft.com/office/drawing/2014/main" id="{7BF6BCDF-9F5D-43EF-8D2F-74DA0EBB0C5C}"/>
                </a:ext>
              </a:extLst>
            </p:cNvPr>
            <p:cNvSpPr txBox="1"/>
            <p:nvPr/>
          </p:nvSpPr>
          <p:spPr>
            <a:xfrm>
              <a:off x="14530" y="1162323"/>
              <a:ext cx="2713989" cy="3416320"/>
            </a:xfrm>
            <a:prstGeom prst="rect">
              <a:avLst/>
            </a:prstGeom>
            <a:noFill/>
          </p:spPr>
          <p:txBody>
            <a:bodyPr wrap="square" rtlCol="0">
              <a:spAutoFit/>
            </a:bodyPr>
            <a:lstStyle/>
            <a:p>
              <a:pPr algn="just">
                <a:lnSpc>
                  <a:spcPct val="150000"/>
                </a:lnSpc>
              </a:pPr>
              <a:r>
                <a:rPr lang="en-US" sz="2400" dirty="0" err="1">
                  <a:latin typeface="Arial" panose="020B0604020202020204" pitchFamily="34" charset="0"/>
                  <a:cs typeface="Arial" panose="020B0604020202020204" pitchFamily="34" charset="0"/>
                </a:rPr>
                <a:t>Cái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p>
            <a:p>
              <a:pPr algn="just">
                <a:lnSpc>
                  <a:spcPct val="150000"/>
                </a:lnSpc>
              </a:pPr>
              <a:r>
                <a:rPr lang="en-US" sz="2400" dirty="0" err="1">
                  <a:latin typeface="Arial" panose="020B0604020202020204" pitchFamily="34" charset="0"/>
                  <a:cs typeface="Arial" panose="020B0604020202020204" pitchFamily="34" charset="0"/>
                </a:rPr>
                <a:t>Mùa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hè</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nghỉ</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Suốt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liền</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Trống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nằm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ngẫm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t>
              </a:r>
              <a:r>
                <a:rPr lang="en-US" sz="2400" dirty="0">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BF6BCDF-9F5D-43EF-8D2F-74DA0EBB0C5C}"/>
                </a:ext>
              </a:extLst>
            </p:cNvPr>
            <p:cNvSpPr txBox="1"/>
            <p:nvPr/>
          </p:nvSpPr>
          <p:spPr>
            <a:xfrm>
              <a:off x="-18335" y="3386784"/>
              <a:ext cx="3362920" cy="2308324"/>
            </a:xfrm>
            <a:prstGeom prst="rect">
              <a:avLst/>
            </a:prstGeom>
            <a:noFill/>
          </p:spPr>
          <p:txBody>
            <a:bodyPr wrap="square" rtlCol="0">
              <a:spAutoFit/>
            </a:bodyPr>
            <a:lstStyle/>
            <a:p>
              <a:pPr algn="just">
                <a:lnSpc>
                  <a:spcPct val="150000"/>
                </a:lnSpc>
              </a:pPr>
              <a:r>
                <a:rPr lang="en-US" sz="2400" dirty="0" err="1">
                  <a:latin typeface="Arial" panose="020B0604020202020204" pitchFamily="34" charset="0"/>
                  <a:cs typeface="Arial" panose="020B0604020202020204" pitchFamily="34" charset="0"/>
                </a:rPr>
                <a:t>Buồn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trống</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hè</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Bọn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vắng</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Chỉ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ve</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BF6BCDF-9F5D-43EF-8D2F-74DA0EBB0C5C}"/>
                </a:ext>
              </a:extLst>
            </p:cNvPr>
            <p:cNvSpPr txBox="1"/>
            <p:nvPr/>
          </p:nvSpPr>
          <p:spPr>
            <a:xfrm>
              <a:off x="3225847" y="3395311"/>
              <a:ext cx="4046272" cy="2331094"/>
            </a:xfrm>
            <a:prstGeom prst="rect">
              <a:avLst/>
            </a:prstGeom>
            <a:noFill/>
          </p:spPr>
          <p:txBody>
            <a:bodyPr wrap="square" rtlCol="0">
              <a:spAutoFit/>
            </a:bodyPr>
            <a:lstStyle/>
            <a:p>
              <a:pPr algn="just">
                <a:lnSpc>
                  <a:spcPct val="150000"/>
                </a:lnSpc>
              </a:pPr>
              <a:r>
                <a:rPr lang="en-US" sz="2400" dirty="0" err="1">
                  <a:latin typeface="Arial" panose="020B0604020202020204" pitchFamily="34" charset="0"/>
                  <a:cs typeface="Arial" panose="020B0604020202020204" pitchFamily="34" charset="0"/>
                </a:rPr>
                <a:t>Kìa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gọi</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Tùng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Tùng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Tùng</a:t>
              </a:r>
              <a:r>
                <a:rPr lang="en-US" sz="2400" dirty="0">
                  <a:latin typeface="Arial" panose="020B0604020202020204" pitchFamily="34" charset="0"/>
                  <a:cs typeface="Arial" panose="020B0604020202020204" pitchFamily="34" charset="0"/>
                </a:rPr>
                <a:t>!</a:t>
              </a:r>
            </a:p>
            <a:p>
              <a:pPr algn="just">
                <a:lnSpc>
                  <a:spcPct val="150000"/>
                </a:lnSpc>
              </a:pP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mới</a:t>
              </a:r>
              <a:r>
                <a:rPr lang="en-US" sz="2400" dirty="0">
                  <a:latin typeface="Arial" panose="020B0604020202020204" pitchFamily="34" charset="0"/>
                  <a:cs typeface="Arial" panose="020B0604020202020204" pitchFamily="34" charset="0"/>
                </a:rPr>
                <a:t> </a:t>
              </a:r>
            </a:p>
            <a:p>
              <a:pPr algn="just">
                <a:lnSpc>
                  <a:spcPct val="150000"/>
                </a:lnSpc>
              </a:pPr>
              <a:r>
                <a:rPr lang="en-US" sz="2400" dirty="0" err="1">
                  <a:latin typeface="Arial" panose="020B0604020202020204" pitchFamily="34" charset="0"/>
                  <a:cs typeface="Arial" panose="020B0604020202020204" pitchFamily="34" charset="0"/>
                </a:rPr>
                <a:t>Giọng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bừng</a:t>
              </a:r>
              <a:r>
                <a:rPr lang="en-US" sz="2400" dirty="0">
                  <a:latin typeface="Arial" panose="020B0604020202020204" pitchFamily="34" charset="0"/>
                  <a:cs typeface="Arial" panose="020B0604020202020204" pitchFamily="34" charset="0"/>
                </a:rPr>
                <a:t>.</a:t>
              </a:r>
            </a:p>
            <a:p>
              <a:pPr algn="just">
                <a:lnSpc>
                  <a:spcPct val="150000"/>
                </a:lnSpc>
              </a:pPr>
              <a:r>
                <a:rPr lang="en-US" sz="240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Thanh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Hào</a:t>
              </a:r>
              <a:r>
                <a:rPr lang="en-US" sz="2400" dirty="0">
                  <a:latin typeface="Arial" panose="020B0604020202020204" pitchFamily="34" charset="0"/>
                  <a:cs typeface="Arial" panose="020B0604020202020204" pitchFamily="34" charset="0"/>
                </a:rPr>
                <a:t>)  </a:t>
              </a:r>
              <a:endParaRPr lang="vi-VN" sz="24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7BF6BCDF-9F5D-43EF-8D2F-74DA0EBB0C5C}"/>
                </a:ext>
              </a:extLst>
            </p:cNvPr>
            <p:cNvSpPr txBox="1"/>
            <p:nvPr/>
          </p:nvSpPr>
          <p:spPr>
            <a:xfrm>
              <a:off x="3214890" y="1144976"/>
              <a:ext cx="3362920" cy="2239844"/>
            </a:xfrm>
            <a:prstGeom prst="rect">
              <a:avLst/>
            </a:prstGeom>
            <a:noFill/>
          </p:spPr>
          <p:txBody>
            <a:bodyPr wrap="square" rtlCol="0">
              <a:spAutoFit/>
            </a:bodyPr>
            <a:lstStyle/>
            <a:p>
              <a:pPr algn="just">
                <a:lnSpc>
                  <a:spcPct val="150000"/>
                </a:lnSpc>
              </a:pPr>
              <a:r>
                <a:rPr lang="en-US" sz="2400" dirty="0" err="1">
                  <a:latin typeface="Arial" panose="020B0604020202020204" pitchFamily="34" charset="0"/>
                  <a:cs typeface="Arial" panose="020B0604020202020204" pitchFamily="34" charset="0"/>
                </a:rPr>
                <a:t>Cái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lặng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im</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Nghiêng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đầu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Chắc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thấy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a:p>
              <a:pPr algn="just">
                <a:lnSpc>
                  <a:spcPct val="150000"/>
                </a:lnSpc>
              </a:pPr>
              <a:r>
                <a:rPr lang="en-US" sz="2400" dirty="0" err="1">
                  <a:latin typeface="Arial" panose="020B0604020202020204" pitchFamily="34" charset="0"/>
                  <a:cs typeface="Arial" panose="020B0604020202020204" pitchFamily="34" charset="0"/>
                </a:rPr>
                <a:t>Nó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a:t>
              </a:r>
              <a:r>
                <a:rPr lang="en-US" sz="2400" dirty="0">
                  <a:latin typeface="Arial" panose="020B0604020202020204" pitchFamily="34" charset="0"/>
                  <a:cs typeface="Arial" panose="020B0604020202020204" pitchFamily="34" charset="0"/>
                </a:rPr>
                <a:t>!</a:t>
              </a:r>
              <a:endParaRPr lang="vi-VN" sz="24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3834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0210409090849_wm_shs-tieng-viet-2-tap-1"/>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3831" t="33250" r="9326" b="44000"/>
          <a:stretch/>
        </p:blipFill>
        <p:spPr bwMode="auto">
          <a:xfrm>
            <a:off x="118444" y="1683658"/>
            <a:ext cx="6471042" cy="4470400"/>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04939" y="371700"/>
            <a:ext cx="7782121" cy="584775"/>
          </a:xfrm>
          <a:prstGeom prst="rect">
            <a:avLst/>
          </a:prstGeom>
        </p:spPr>
        <p:txBody>
          <a:bodyPr wrap="square">
            <a:spAutoFit/>
          </a:bodyPr>
          <a:lstStyle/>
          <a:p>
            <a:pPr algn="ctr"/>
            <a:r>
              <a:rPr lang="en-US" altLang="zh-CN"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 TRỐNG TRƯỜNG EM</a:t>
            </a:r>
            <a:endPar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Rectangle 3"/>
          <p:cNvSpPr/>
          <p:nvPr/>
        </p:nvSpPr>
        <p:spPr>
          <a:xfrm>
            <a:off x="6831099" y="1691308"/>
            <a:ext cx="5119287" cy="1077218"/>
          </a:xfrm>
          <a:prstGeom prst="rect">
            <a:avLst/>
          </a:prstGeom>
        </p:spPr>
        <p:txBody>
          <a:bodyPr wrap="none">
            <a:spAutoFit/>
          </a:bodyPr>
          <a:lstStyle/>
          <a:p>
            <a:pPr algn="ctr"/>
            <a:r>
              <a:rPr lang="en-US" altLang="zh-CN"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Vì sao trong những ngày hè </a:t>
            </a:r>
          </a:p>
          <a:p>
            <a:pPr algn="ctr"/>
            <a:r>
              <a:rPr lang="en-US" altLang="zh-CN" sz="32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trống trường lại buồn?</a:t>
            </a:r>
            <a:endParaRPr lang="en-US" altLang="zh-CN"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p:cNvSpPr txBox="1"/>
          <p:nvPr/>
        </p:nvSpPr>
        <p:spPr>
          <a:xfrm>
            <a:off x="7436006" y="3503359"/>
            <a:ext cx="3909472" cy="830997"/>
          </a:xfrm>
          <a:prstGeom prst="rect">
            <a:avLst/>
          </a:prstGeom>
          <a:noFill/>
        </p:spPr>
        <p:txBody>
          <a:bodyPr wrap="square" rtlCol="0">
            <a:spAutoFit/>
          </a:bodyPr>
          <a:lstStyle/>
          <a:p>
            <a:r>
              <a:rPr lang="en-US" sz="2400" b="1">
                <a:solidFill>
                  <a:srgbClr val="002060"/>
                </a:solidFill>
                <a:latin typeface="Times New Roman" panose="02020603050405020304" pitchFamily="18" charset="0"/>
                <a:cs typeface="Times New Roman" panose="02020603050405020304" pitchFamily="18" charset="0"/>
              </a:rPr>
              <a:t>- Vì trống trường cảm thấy nhớ các bạn học sinh.</a:t>
            </a:r>
          </a:p>
        </p:txBody>
      </p:sp>
    </p:spTree>
    <p:extLst>
      <p:ext uri="{BB962C8B-B14F-4D97-AF65-F5344CB8AC3E}">
        <p14:creationId xmlns:p14="http://schemas.microsoft.com/office/powerpoint/2010/main" val="31386809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395B8F9-9026-4A80-9CE2-76E121C8AEA7}"/>
              </a:ext>
            </a:extLst>
          </p:cNvPr>
          <p:cNvSpPr/>
          <p:nvPr/>
        </p:nvSpPr>
        <p:spPr>
          <a:xfrm>
            <a:off x="1158552" y="580803"/>
            <a:ext cx="4509502" cy="692144"/>
          </a:xfrm>
          <a:prstGeom prst="roundRect">
            <a:avLst/>
          </a:prstGeom>
          <a:solidFill>
            <a:srgbClr val="FF9900">
              <a:alpha val="16000"/>
            </a:srgbClr>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TÔI LÀ HỌC SINH </a:t>
            </a:r>
            <a:r>
              <a:rPr lang="en-US" altLang="zh-CN"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LỚP 2</a:t>
            </a:r>
            <a:endPar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B919798C-BB21-473C-BA53-3CE27083487C}"/>
              </a:ext>
            </a:extLst>
          </p:cNvPr>
          <p:cNvSpPr/>
          <p:nvPr/>
        </p:nvSpPr>
        <p:spPr>
          <a:xfrm>
            <a:off x="1158552" y="2851819"/>
            <a:ext cx="4509502" cy="597706"/>
          </a:xfrm>
          <a:prstGeom prst="roundRect">
            <a:avLst/>
          </a:prstGeom>
          <a:solidFill>
            <a:srgbClr val="92D050">
              <a:alpha val="39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EM CÓ XINH </a:t>
            </a:r>
            <a:r>
              <a:rPr lang="en-US" altLang="zh-CN"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KHÔNG?</a:t>
            </a:r>
            <a:endPar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6FEEC672-2405-45D1-973F-A2D494895442}"/>
              </a:ext>
            </a:extLst>
          </p:cNvPr>
          <p:cNvSpPr/>
          <p:nvPr/>
        </p:nvSpPr>
        <p:spPr>
          <a:xfrm>
            <a:off x="6553010" y="2851819"/>
            <a:ext cx="4797161" cy="597706"/>
          </a:xfrm>
          <a:prstGeom prst="roundRect">
            <a:avLst/>
          </a:prstGeom>
          <a:solidFill>
            <a:srgbClr val="1A90D0">
              <a:alpha val="17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CẦU THỦ </a:t>
            </a:r>
            <a:r>
              <a:rPr lang="en-US" altLang="zh-CN"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DỰ BỊ</a:t>
            </a:r>
            <a:endPar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16369006-7044-44EF-BF3F-B378ADAC98DB}"/>
              </a:ext>
            </a:extLst>
          </p:cNvPr>
          <p:cNvSpPr/>
          <p:nvPr/>
        </p:nvSpPr>
        <p:spPr>
          <a:xfrm>
            <a:off x="598052" y="5376969"/>
            <a:ext cx="5070002" cy="654346"/>
          </a:xfrm>
          <a:prstGeom prst="roundRect">
            <a:avLst/>
          </a:prstGeom>
          <a:solidFill>
            <a:srgbClr val="FF0000">
              <a:alpha val="9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b="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CÔ </a:t>
            </a:r>
            <a:r>
              <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GIÁO </a:t>
            </a:r>
            <a:r>
              <a:rPr lang="en-US" altLang="zh-CN"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LỚP EM</a:t>
            </a:r>
          </a:p>
        </p:txBody>
      </p:sp>
      <p:sp>
        <p:nvSpPr>
          <p:cNvPr id="15" name="Rectangle: Rounded Corners 14">
            <a:extLst>
              <a:ext uri="{FF2B5EF4-FFF2-40B4-BE49-F238E27FC236}">
                <a16:creationId xmlns:a16="http://schemas.microsoft.com/office/drawing/2014/main" id="{0087E690-8E81-4BC3-9183-E82AFBC97116}"/>
              </a:ext>
            </a:extLst>
          </p:cNvPr>
          <p:cNvSpPr/>
          <p:nvPr/>
        </p:nvSpPr>
        <p:spPr>
          <a:xfrm>
            <a:off x="6553010" y="5376969"/>
            <a:ext cx="4576416" cy="654346"/>
          </a:xfrm>
          <a:prstGeom prst="roundRect">
            <a:avLst/>
          </a:prstGeom>
          <a:solidFill>
            <a:srgbClr val="FFFF00">
              <a:alpha val="20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CÁI TRỐNG </a:t>
            </a:r>
            <a:r>
              <a:rPr lang="en-US" altLang="zh-CN"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TRƯỜNG EM</a:t>
            </a:r>
            <a:endPar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024E5A9D-3182-4CBA-9CE2-88C49125CE66}"/>
              </a:ext>
            </a:extLst>
          </p:cNvPr>
          <p:cNvSpPr/>
          <p:nvPr/>
        </p:nvSpPr>
        <p:spPr>
          <a:xfrm>
            <a:off x="6553010" y="579120"/>
            <a:ext cx="4576416" cy="693827"/>
          </a:xfrm>
          <a:prstGeom prst="roundRect">
            <a:avLst/>
          </a:prstGeom>
          <a:solidFill>
            <a:srgbClr val="FFFF00">
              <a:alpha val="17000"/>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NIỀM VUI CỦA BI </a:t>
            </a:r>
            <a:r>
              <a:rPr lang="en-US" altLang="zh-CN" sz="2400" b="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 BỐNG</a:t>
            </a:r>
            <a:endParaRPr lang="en-US" altLang="zh-CN"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8" name="tho">
            <a:extLst>
              <a:ext uri="{FF2B5EF4-FFF2-40B4-BE49-F238E27FC236}">
                <a16:creationId xmlns:a16="http://schemas.microsoft.com/office/drawing/2014/main" id="{103EF3C1-2058-42A1-8237-CC4035915F6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443" b="95060" l="27500" r="72024">
                        <a14:foregroundMark x1="44881" y1="53743" x2="52500" y2="80389"/>
                        <a14:foregroundMark x1="62262" y1="67665" x2="64643" y2="73054"/>
                        <a14:foregroundMark x1="40595" y1="59581" x2="51190" y2="84431"/>
                      </a14:backgroundRemoval>
                    </a14:imgEffect>
                  </a14:imgLayer>
                </a14:imgProps>
              </a:ext>
              <a:ext uri="{28A0092B-C50C-407E-A947-70E740481C1C}">
                <a14:useLocalDpi xmlns:a14="http://schemas.microsoft.com/office/drawing/2010/main" val="0"/>
              </a:ext>
            </a:extLst>
          </a:blip>
          <a:srcRect l="25127" t="5838" r="28491" b="4471"/>
          <a:stretch/>
        </p:blipFill>
        <p:spPr>
          <a:xfrm>
            <a:off x="10622990" y="1822584"/>
            <a:ext cx="1344782" cy="2240237"/>
          </a:xfrm>
          <a:prstGeom prst="rect">
            <a:avLst/>
          </a:prstGeom>
        </p:spPr>
      </p:pic>
      <p:pic>
        <p:nvPicPr>
          <p:cNvPr id="20" name="chim">
            <a:extLst>
              <a:ext uri="{FF2B5EF4-FFF2-40B4-BE49-F238E27FC236}">
                <a16:creationId xmlns:a16="http://schemas.microsoft.com/office/drawing/2014/main" id="{1756A963-656F-40A8-A911-7A43B6CBD134}"/>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15" l="0" r="100000">
                        <a14:foregroundMark x1="34125" y1="20740" x2="56500" y2="31951"/>
                        <a14:foregroundMark x1="34125" y1="22197" x2="51250" y2="26794"/>
                        <a14:foregroundMark x1="39250" y1="18834" x2="57000" y2="25000"/>
                        <a14:foregroundMark x1="36875" y1="19395" x2="33750" y2="31502"/>
                      </a14:backgroundRemoval>
                    </a14:imgEffect>
                  </a14:imgLayer>
                </a14:imgProps>
              </a:ext>
              <a:ext uri="{28A0092B-C50C-407E-A947-70E740481C1C}">
                <a14:useLocalDpi xmlns:a14="http://schemas.microsoft.com/office/drawing/2010/main" val="0"/>
              </a:ext>
            </a:extLst>
          </a:blip>
          <a:stretch>
            <a:fillRect/>
          </a:stretch>
        </p:blipFill>
        <p:spPr>
          <a:xfrm>
            <a:off x="4628603" y="4988920"/>
            <a:ext cx="1344048" cy="1869080"/>
          </a:xfrm>
          <a:prstGeom prst="rect">
            <a:avLst/>
          </a:prstGeom>
        </p:spPr>
      </p:pic>
      <p:pic>
        <p:nvPicPr>
          <p:cNvPr id="26" name="mèo">
            <a:extLst>
              <a:ext uri="{FF2B5EF4-FFF2-40B4-BE49-F238E27FC236}">
                <a16:creationId xmlns:a16="http://schemas.microsoft.com/office/drawing/2014/main" id="{DA7A2249-F027-4AED-9620-D8E7CE2E52D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70" b="91892" l="0" r="99718">
                        <a14:foregroundMark x1="10600" y1="17579" x2="22600" y2="31124"/>
                        <a14:foregroundMark x1="28800" y1="23919" x2="41100" y2="30355"/>
                        <a14:foregroundMark x1="13803" y1="24324" x2="16901" y2="32162"/>
                        <a14:foregroundMark x1="37746" y1="24054" x2="37465" y2="28919"/>
                      </a14:backgroundRemoval>
                    </a14:imgEffect>
                  </a14:imgLayer>
                </a14:imgProps>
              </a:ext>
              <a:ext uri="{28A0092B-C50C-407E-A947-70E740481C1C}">
                <a14:useLocalDpi xmlns:a14="http://schemas.microsoft.com/office/drawing/2010/main" val="0"/>
              </a:ext>
            </a:extLst>
          </a:blip>
          <a:stretch>
            <a:fillRect/>
          </a:stretch>
        </p:blipFill>
        <p:spPr>
          <a:xfrm>
            <a:off x="10784332" y="57070"/>
            <a:ext cx="1715083" cy="1785401"/>
          </a:xfrm>
          <a:prstGeom prst="rect">
            <a:avLst/>
          </a:prstGeom>
        </p:spPr>
      </p:pic>
      <p:pic>
        <p:nvPicPr>
          <p:cNvPr id="28" name="hươu">
            <a:extLst>
              <a:ext uri="{FF2B5EF4-FFF2-40B4-BE49-F238E27FC236}">
                <a16:creationId xmlns:a16="http://schemas.microsoft.com/office/drawing/2014/main" id="{28006989-CFEC-42CC-8520-EF9DE8CD1E85}"/>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0" b="93333" l="2559" r="100000">
                        <a14:foregroundMark x1="30064" y1="34167" x2="38699" y2="36852"/>
                        <a14:foregroundMark x1="34648" y1="31389" x2="38699" y2="35648"/>
                        <a14:foregroundMark x1="34648" y1="29815" x2="43603" y2="35648"/>
                      </a14:backgroundRemoval>
                    </a14:imgEffect>
                  </a14:imgLayer>
                </a14:imgProps>
              </a:ext>
              <a:ext uri="{28A0092B-C50C-407E-A947-70E740481C1C}">
                <a14:useLocalDpi xmlns:a14="http://schemas.microsoft.com/office/drawing/2010/main" val="0"/>
              </a:ext>
            </a:extLst>
          </a:blip>
          <a:stretch>
            <a:fillRect/>
          </a:stretch>
        </p:blipFill>
        <p:spPr>
          <a:xfrm flipH="1">
            <a:off x="-121690" y="2175174"/>
            <a:ext cx="2281373" cy="2626741"/>
          </a:xfrm>
          <a:prstGeom prst="rect">
            <a:avLst/>
          </a:prstGeom>
        </p:spPr>
      </p:pic>
      <p:pic>
        <p:nvPicPr>
          <p:cNvPr id="30" name="khi">
            <a:extLst>
              <a:ext uri="{FF2B5EF4-FFF2-40B4-BE49-F238E27FC236}">
                <a16:creationId xmlns:a16="http://schemas.microsoft.com/office/drawing/2014/main" id="{65D39A78-1F9A-427D-989F-98F066599F69}"/>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3387" y1="21676" x2="58786" y2="26156"/>
                      </a14:backgroundRemoval>
                    </a14:imgEffect>
                  </a14:imgLayer>
                </a14:imgProps>
              </a:ext>
              <a:ext uri="{28A0092B-C50C-407E-A947-70E740481C1C}">
                <a14:useLocalDpi xmlns:a14="http://schemas.microsoft.com/office/drawing/2010/main" val="0"/>
              </a:ext>
            </a:extLst>
          </a:blip>
          <a:stretch>
            <a:fillRect/>
          </a:stretch>
        </p:blipFill>
        <p:spPr>
          <a:xfrm flipH="1">
            <a:off x="-121690" y="164140"/>
            <a:ext cx="1770324" cy="1956972"/>
          </a:xfrm>
          <a:prstGeom prst="rect">
            <a:avLst/>
          </a:prstGeom>
        </p:spPr>
      </p:pic>
      <p:pic>
        <p:nvPicPr>
          <p:cNvPr id="17" name="图片 3">
            <a:extLst>
              <a:ext uri="{FF2B5EF4-FFF2-40B4-BE49-F238E27FC236}">
                <a16:creationId xmlns:a16="http://schemas.microsoft.com/office/drawing/2014/main" id="{C04F87AB-AAFA-44C4-B254-9DC0BD1EF5C2}"/>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9765" t="5074" r="12177" b="15106"/>
          <a:stretch/>
        </p:blipFill>
        <p:spPr>
          <a:xfrm>
            <a:off x="10622990" y="4447674"/>
            <a:ext cx="2243979" cy="1858589"/>
          </a:xfrm>
          <a:prstGeom prst="rect">
            <a:avLst/>
          </a:prstGeom>
        </p:spPr>
      </p:pic>
    </p:spTree>
    <p:extLst>
      <p:ext uri="{BB962C8B-B14F-4D97-AF65-F5344CB8AC3E}">
        <p14:creationId xmlns:p14="http://schemas.microsoft.com/office/powerpoint/2010/main" val="1210180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2B8673-1AFC-4422-B163-3C61D39D1EC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21289" y1="33974" x2="30469" y2="42735"/>
                        <a14:foregroundMark x1="74414" y1="51496" x2="81055" y2="46581"/>
                        <a14:foregroundMark x1="9375" y1="25427" x2="5664" y2="30769"/>
                        <a14:foregroundMark x1="6055" y1="31410" x2="5078" y2="37821"/>
                        <a14:foregroundMark x1="5273" y1="38462" x2="7227" y2="44872"/>
                        <a14:foregroundMark x1="7617" y1="45299" x2="10547" y2="48504"/>
                        <a14:foregroundMark x1="22461" y1="14316" x2="28320" y2="10897"/>
                        <a14:foregroundMark x1="28320" y1="10470" x2="33984" y2="6624"/>
                        <a14:foregroundMark x1="34180" y1="6197" x2="34180" y2="5983"/>
                        <a14:foregroundMark x1="32422" y1="7265" x2="36328" y2="3846"/>
                        <a14:foregroundMark x1="36328" y1="3632" x2="35938" y2="4274"/>
                        <a14:foregroundMark x1="36719" y1="3419" x2="43945" y2="427"/>
                        <a14:foregroundMark x1="52344" y1="427" x2="57422" y2="2137"/>
                        <a14:foregroundMark x1="57422" y1="2350" x2="63477" y2="5556"/>
                        <a14:foregroundMark x1="63477" y1="5556" x2="69141" y2="10684"/>
                        <a14:foregroundMark x1="69531" y1="11111" x2="78320" y2="21795"/>
                        <a14:foregroundMark x1="78906" y1="22436" x2="87500" y2="35043"/>
                        <a14:foregroundMark x1="87695" y1="35256" x2="89844" y2="39957"/>
                        <a14:foregroundMark x1="90039" y1="40812" x2="90430" y2="45513"/>
                        <a14:foregroundMark x1="90039" y1="45513" x2="88867" y2="48504"/>
                        <a14:foregroundMark x1="88477" y1="49573" x2="83008" y2="52991"/>
                        <a14:foregroundMark x1="59570" y1="56410" x2="69531" y2="58547"/>
                        <a14:foregroundMark x1="71289" y1="52778" x2="67773" y2="61538"/>
                        <a14:foregroundMark x1="73438" y1="54701" x2="68750" y2="59829"/>
                        <a14:foregroundMark x1="56445" y1="71581" x2="74609" y2="91880"/>
                        <a14:foregroundMark x1="64258" y1="78846" x2="83008" y2="85043"/>
                        <a14:foregroundMark x1="77734" y1="90598" x2="85742" y2="90171"/>
                        <a14:foregroundMark x1="78125" y1="88462" x2="91016" y2="86325"/>
                        <a14:foregroundMark x1="58984" y1="82906" x2="64648" y2="92094"/>
                        <a14:foregroundMark x1="65039" y1="95940" x2="80469" y2="91880"/>
                        <a14:foregroundMark x1="11133" y1="88675" x2="45117" y2="86752"/>
                        <a14:foregroundMark x1="3711" y1="88034" x2="20313" y2="92735"/>
                        <a14:foregroundMark x1="19141" y1="96154" x2="41016" y2="94017"/>
                        <a14:foregroundMark x1="10938" y1="65812" x2="15234" y2="61966"/>
                      </a14:backgroundRemoval>
                    </a14:imgEffect>
                  </a14:imgLayer>
                </a14:imgProps>
              </a:ext>
              <a:ext uri="{28A0092B-C50C-407E-A947-70E740481C1C}">
                <a14:useLocalDpi xmlns:a14="http://schemas.microsoft.com/office/drawing/2010/main" val="0"/>
              </a:ext>
            </a:extLst>
          </a:blip>
          <a:stretch>
            <a:fillRect/>
          </a:stretch>
        </p:blipFill>
        <p:spPr>
          <a:xfrm>
            <a:off x="7850460" y="3345366"/>
            <a:ext cx="4761570" cy="3800010"/>
          </a:xfrm>
          <a:prstGeom prst="rect">
            <a:avLst/>
          </a:prstGeom>
        </p:spPr>
      </p:pic>
      <p:pic>
        <p:nvPicPr>
          <p:cNvPr id="12" name="Picture 11">
            <a:extLst>
              <a:ext uri="{FF2B5EF4-FFF2-40B4-BE49-F238E27FC236}">
                <a16:creationId xmlns:a16="http://schemas.microsoft.com/office/drawing/2014/main" id="{FB0A9FE1-9E8B-406B-B402-E3015B334D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3611383" cy="2362200"/>
          </a:xfrm>
          <a:prstGeom prst="rect">
            <a:avLst/>
          </a:prstGeom>
        </p:spPr>
      </p:pic>
      <p:sp>
        <p:nvSpPr>
          <p:cNvPr id="13" name="TextBox 12">
            <a:extLst>
              <a:ext uri="{FF2B5EF4-FFF2-40B4-BE49-F238E27FC236}">
                <a16:creationId xmlns:a16="http://schemas.microsoft.com/office/drawing/2014/main" id="{A1D02EC1-BC4C-465C-9871-7F98E37280A0}"/>
              </a:ext>
            </a:extLst>
          </p:cNvPr>
          <p:cNvSpPr txBox="1"/>
          <p:nvPr/>
        </p:nvSpPr>
        <p:spPr>
          <a:xfrm>
            <a:off x="1408221" y="2362200"/>
            <a:ext cx="7633146" cy="1862048"/>
          </a:xfrm>
          <a:prstGeom prst="rect">
            <a:avLst/>
          </a:prstGeom>
          <a:noFill/>
        </p:spPr>
        <p:txBody>
          <a:bodyPr wrap="square" rtlCol="0">
            <a:spAutoFit/>
          </a:bodyPr>
          <a:lstStyle/>
          <a:p>
            <a:pPr algn="ctr">
              <a:lnSpc>
                <a:spcPct val="150000"/>
              </a:lnSpc>
            </a:pPr>
            <a:r>
              <a:rPr lang="en-US" sz="4000" b="1" dirty="0" err="1">
                <a:solidFill>
                  <a:srgbClr val="0070C0"/>
                </a:solidFill>
                <a:latin typeface="Times New Roman" panose="02020603050405020304" pitchFamily="18" charset="0"/>
                <a:cs typeface="Times New Roman" panose="02020603050405020304" pitchFamily="18" charset="0"/>
              </a:rPr>
              <a:t>Tạm</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biệt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và</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hẹn</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gặp</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lại</a:t>
            </a:r>
            <a:r>
              <a:rPr lang="en-US" sz="4000" b="1" dirty="0">
                <a:solidFill>
                  <a:srgbClr val="0070C0"/>
                </a:solidFill>
                <a:latin typeface="Times New Roman" panose="02020603050405020304" pitchFamily="18" charset="0"/>
                <a:cs typeface="Times New Roman" panose="02020603050405020304" pitchFamily="18" charset="0"/>
              </a:rPr>
              <a:t> </a:t>
            </a:r>
          </a:p>
          <a:p>
            <a:pPr algn="ctr">
              <a:lnSpc>
                <a:spcPct val="150000"/>
              </a:lnSpc>
            </a:pPr>
            <a:r>
              <a:rPr lang="en-US" sz="4000" b="1" dirty="0" err="1">
                <a:solidFill>
                  <a:srgbClr val="0070C0"/>
                </a:solidFill>
                <a:latin typeface="Times New Roman" panose="02020603050405020304" pitchFamily="18" charset="0"/>
                <a:cs typeface="Times New Roman" panose="02020603050405020304" pitchFamily="18" charset="0"/>
              </a:rPr>
              <a:t>các</a:t>
            </a:r>
            <a:r>
              <a:rPr lang="en-US" sz="4000" b="1" dirty="0">
                <a:solidFill>
                  <a:srgbClr val="0070C0"/>
                </a:solidFill>
                <a:latin typeface="Times New Roman" panose="02020603050405020304" pitchFamily="18" charset="0"/>
                <a:cs typeface="Times New Roman" panose="02020603050405020304" pitchFamily="18" charset="0"/>
              </a:rPr>
              <a:t> con </a:t>
            </a:r>
            <a:r>
              <a:rPr lang="en-US" sz="4000" b="1" dirty="0" err="1">
                <a:solidFill>
                  <a:srgbClr val="0070C0"/>
                </a:solidFill>
                <a:latin typeface="Times New Roman" panose="02020603050405020304" pitchFamily="18" charset="0"/>
                <a:cs typeface="Times New Roman" panose="02020603050405020304" pitchFamily="18" charset="0"/>
              </a:rPr>
              <a:t>vào</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những</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tiết</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học</a:t>
            </a:r>
            <a:r>
              <a:rPr lang="en-US" sz="4000" b="1" dirty="0">
                <a:solidFill>
                  <a:srgbClr val="0070C0"/>
                </a:solidFill>
                <a:latin typeface="Times New Roman" panose="02020603050405020304" pitchFamily="18" charset="0"/>
                <a:cs typeface="Times New Roman" panose="02020603050405020304" pitchFamily="18" charset="0"/>
              </a:rPr>
              <a:t> </a:t>
            </a:r>
            <a:r>
              <a:rPr lang="en-US" sz="4000" b="1" dirty="0" err="1">
                <a:solidFill>
                  <a:srgbClr val="0070C0"/>
                </a:solidFill>
                <a:latin typeface="Times New Roman" panose="02020603050405020304" pitchFamily="18" charset="0"/>
                <a:cs typeface="Times New Roman" panose="02020603050405020304" pitchFamily="18" charset="0"/>
              </a:rPr>
              <a:t>sau</a:t>
            </a:r>
            <a:r>
              <a:rPr lang="en-US" sz="4000" b="1"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6386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530927" y="0"/>
            <a:ext cx="1905000"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a:solidFill>
                  <a:srgbClr val="002060"/>
                </a:solidFill>
                <a:latin typeface="Times New Roman" pitchFamily="18" charset="0"/>
                <a:cs typeface="Times New Roman" pitchFamily="18" charset="0"/>
              </a:rPr>
              <a:t>HỌC</a:t>
            </a:r>
          </a:p>
          <a:p>
            <a:endParaRPr lang="en-US" sz="3200" b="1">
              <a:solidFill>
                <a:srgbClr val="002060"/>
              </a:solidFill>
              <a:latin typeface="Times New Roman" pitchFamily="18" charset="0"/>
              <a:cs typeface="Times New Roman" pitchFamily="18" charset="0"/>
            </a:endParaRPr>
          </a:p>
          <a:p>
            <a:r>
              <a:rPr lang="en-US" sz="3200" b="1">
                <a:solidFill>
                  <a:srgbClr val="002060"/>
                </a:solidFill>
                <a:latin typeface="Times New Roman" pitchFamily="18" charset="0"/>
                <a:cs typeface="Times New Roman" pitchFamily="18" charset="0"/>
              </a:rPr>
              <a:t>CÙNG</a:t>
            </a:r>
          </a:p>
          <a:p>
            <a:endParaRPr lang="en-US" sz="3200" b="1">
              <a:solidFill>
                <a:srgbClr val="002060"/>
              </a:solidFill>
              <a:latin typeface="Times New Roman" pitchFamily="18" charset="0"/>
              <a:cs typeface="Times New Roman" pitchFamily="18" charset="0"/>
            </a:endParaRPr>
          </a:p>
          <a:p>
            <a:r>
              <a:rPr lang="en-US" sz="3200" b="1">
                <a:solidFill>
                  <a:srgbClr val="002060"/>
                </a:solidFill>
                <a:latin typeface="Times New Roman" pitchFamily="18" charset="0"/>
                <a:cs typeface="Times New Roman" pitchFamily="18" charset="0"/>
              </a:rPr>
              <a:t>NOBITA</a:t>
            </a:r>
          </a:p>
        </p:txBody>
      </p:sp>
      <p:sp>
        <p:nvSpPr>
          <p:cNvPr id="3" name="Rounded Rectangle 2"/>
          <p:cNvSpPr/>
          <p:nvPr/>
        </p:nvSpPr>
        <p:spPr>
          <a:xfrm>
            <a:off x="5257800" y="3657600"/>
            <a:ext cx="5410200" cy="3048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5486400" y="3904328"/>
            <a:ext cx="4953000" cy="2554545"/>
          </a:xfrm>
          <a:prstGeom prst="rect">
            <a:avLst/>
          </a:prstGeom>
          <a:noFill/>
        </p:spPr>
        <p:txBody>
          <a:bodyPr wrap="square" rtlCol="0">
            <a:spAutoFit/>
          </a:bodyPr>
          <a:lstStyle/>
          <a:p>
            <a:r>
              <a:rPr lang="en-US" sz="3200">
                <a:solidFill>
                  <a:srgbClr val="FF0000"/>
                </a:solidFill>
                <a:latin typeface="Times New Roman" pitchFamily="18" charset="0"/>
                <a:cs typeface="Times New Roman" pitchFamily="18" charset="0"/>
              </a:rPr>
              <a:t>Nobita của chúng ta đang gặp phải những câu hỏi khó, các em hãy cùng nhau giúp đỡ cậu chàng hậu đậu trả lời những câu hỏi đó nhé.</a:t>
            </a:r>
          </a:p>
        </p:txBody>
      </p:sp>
      <p:pic>
        <p:nvPicPr>
          <p:cNvPr id="5"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0927" y="2519909"/>
            <a:ext cx="304800" cy="304800"/>
          </a:xfrm>
          <a:prstGeom prst="rect">
            <a:avLst/>
          </a:prstGeom>
        </p:spPr>
      </p:pic>
      <p:sp>
        <p:nvSpPr>
          <p:cNvPr id="6" name="Right Arrow 5">
            <a:hlinkClick r:id="rId6" action="ppaction://hlinksldjump"/>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200929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9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81400" y="38564"/>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3886200" y="3820794"/>
            <a:ext cx="4697021"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3886200" y="261955"/>
            <a:ext cx="5257800" cy="1077218"/>
          </a:xfrm>
          <a:prstGeom prst="rect">
            <a:avLst/>
          </a:prstGeom>
          <a:noFill/>
        </p:spPr>
        <p:txBody>
          <a:bodyPr wrap="square" rtlCol="0">
            <a:spAutoFit/>
          </a:bodyPr>
          <a:lstStyle/>
          <a:p>
            <a:pPr lvl="0">
              <a:defRPr/>
            </a:pPr>
            <a:r>
              <a:rPr lang="en-US" sz="3200">
                <a:latin typeface="Times New Roman" panose="02020603050405020304" pitchFamily="18" charset="0"/>
                <a:cs typeface="Times New Roman" panose="02020603050405020304" pitchFamily="18" charset="0"/>
              </a:rPr>
              <a:t>1. Bài tập đọc trước em đã học là bài gì?</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419600" y="4409209"/>
            <a:ext cx="4579257" cy="523220"/>
          </a:xfrm>
          <a:prstGeom prst="rect">
            <a:avLst/>
          </a:prstGeom>
          <a:noFill/>
        </p:spPr>
        <p:txBody>
          <a:bodyPr wrap="square" rtlCol="0">
            <a:spAutoFit/>
          </a:bodyPr>
          <a:lstStyle/>
          <a:p>
            <a:pPr lvl="0">
              <a:defRPr/>
            </a:pPr>
            <a:r>
              <a:rPr lang="en-US" sz="2800">
                <a:solidFill>
                  <a:srgbClr val="FF0000"/>
                </a:solidFill>
                <a:latin typeface="Times New Roman" panose="02020603050405020304" pitchFamily="18" charset="0"/>
                <a:cs typeface="Times New Roman" panose="02020603050405020304" pitchFamily="18" charset="0"/>
              </a:rPr>
              <a:t>Khi trang sách mở ra</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219200" y="1670517"/>
            <a:ext cx="2895600" cy="4928681"/>
          </a:xfrm>
          <a:prstGeom prst="rect">
            <a:avLst/>
          </a:prstGeom>
        </p:spPr>
      </p:pic>
      <p:sp>
        <p:nvSpPr>
          <p:cNvPr id="8" name="Right Arrow 7">
            <a:hlinkClick r:id="rId5" action="ppaction://hlinksldjump"/>
          </p:cNvPr>
          <p:cNvSpPr/>
          <p:nvPr/>
        </p:nvSpPr>
        <p:spPr>
          <a:xfrm>
            <a:off x="9788236"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022974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828800" y="246495"/>
            <a:ext cx="5867400" cy="1524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3086100" y="3754490"/>
            <a:ext cx="5791200" cy="1905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2198916" y="483880"/>
            <a:ext cx="5257800" cy="1077218"/>
          </a:xfrm>
          <a:prstGeom prst="rect">
            <a:avLst/>
          </a:prstGeom>
          <a:noFill/>
        </p:spPr>
        <p:txBody>
          <a:bodyPr wrap="square" rtlCol="0">
            <a:spAutoFit/>
          </a:bodyPr>
          <a:lstStyle/>
          <a:p>
            <a:pPr lvl="0">
              <a:defRPr/>
            </a:pPr>
            <a:r>
              <a:rPr lang="en-US" sz="3200">
                <a:latin typeface="Times New Roman" panose="02020603050405020304" pitchFamily="18" charset="0"/>
                <a:cs typeface="Times New Roman" panose="02020603050405020304" pitchFamily="18" charset="0"/>
              </a:rPr>
              <a:t>2. Bài Khi trang sách mở ra có mấy khổ thơ?</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614182" y="4296384"/>
            <a:ext cx="2735035" cy="523220"/>
          </a:xfrm>
          <a:prstGeom prst="rect">
            <a:avLst/>
          </a:prstGeom>
          <a:noFill/>
        </p:spPr>
        <p:txBody>
          <a:bodyPr wrap="square" rtlCol="0">
            <a:spAutoFit/>
          </a:bodyPr>
          <a:lstStyle/>
          <a:p>
            <a:pPr lvl="0">
              <a:defRPr/>
            </a:pPr>
            <a:r>
              <a:rPr lang="en-US" sz="2800">
                <a:solidFill>
                  <a:srgbClr val="FF0000"/>
                </a:solidFill>
                <a:latin typeface="Times New Roman" panose="02020603050405020304" pitchFamily="18" charset="0"/>
                <a:cs typeface="Times New Roman" panose="02020603050405020304" pitchFamily="18" charset="0"/>
              </a:rPr>
              <a:t>4 khổ thơ</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1944" y1="28000" x2="50556" y2="23333"/>
                        <a14:foregroundMark x1="18889" y1="81111" x2="53611" y2="92444"/>
                        <a14:foregroundMark x1="71111" y1="74667" x2="62222" y2="88889"/>
                      </a14:backgroundRemoval>
                    </a14:imgEffect>
                  </a14:imgLayer>
                </a14:imgProps>
              </a:ext>
              <a:ext uri="{28A0092B-C50C-407E-A947-70E740481C1C}">
                <a14:useLocalDpi xmlns:a14="http://schemas.microsoft.com/office/drawing/2010/main" val="0"/>
              </a:ext>
            </a:extLst>
          </a:blip>
          <a:stretch>
            <a:fillRect/>
          </a:stretch>
        </p:blipFill>
        <p:spPr>
          <a:xfrm>
            <a:off x="1219200" y="2866979"/>
            <a:ext cx="3124200" cy="3905250"/>
          </a:xfrm>
          <a:prstGeom prst="rect">
            <a:avLst/>
          </a:prstGeom>
        </p:spPr>
      </p:pic>
      <p:sp>
        <p:nvSpPr>
          <p:cNvPr id="8" name="Right Arrow 7">
            <a:hlinkClick r:id="rId5" action="ppaction://hlinksldjump"/>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225917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3592286" y="907142"/>
            <a:ext cx="5638800" cy="1879601"/>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4100286" y="3933370"/>
            <a:ext cx="5043716" cy="10958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defRPr/>
            </a:pPr>
            <a:r>
              <a:rPr lang="en-US" sz="3200">
                <a:solidFill>
                  <a:srgbClr val="FF0000"/>
                </a:solidFill>
                <a:latin typeface="Times New Roman" panose="02020603050405020304" pitchFamily="18" charset="0"/>
                <a:cs typeface="Times New Roman" panose="02020603050405020304" pitchFamily="18" charset="0"/>
              </a:rPr>
              <a:t>                 Quyển vở</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886201" y="1143001"/>
            <a:ext cx="5257800" cy="1384995"/>
          </a:xfrm>
          <a:prstGeom prst="rect">
            <a:avLst/>
          </a:prstGeom>
          <a:noFill/>
        </p:spPr>
        <p:txBody>
          <a:bodyPr wrap="square" rtlCol="0">
            <a:spAutoFit/>
          </a:bodyPr>
          <a:lstStyle/>
          <a:p>
            <a:pPr lvl="0"/>
            <a:r>
              <a:rPr lang="en-US" sz="2800">
                <a:latin typeface="Times New Roman" panose="02020603050405020304" pitchFamily="18" charset="0"/>
                <a:cs typeface="Times New Roman" panose="02020603050405020304" pitchFamily="18" charset="0"/>
              </a:rPr>
              <a:t>3. </a:t>
            </a:r>
            <a:r>
              <a:rPr lang="vi-VN" sz="2800">
                <a:latin typeface="Times New Roman" panose="02020603050405020304" pitchFamily="18" charset="0"/>
                <a:cs typeface="Times New Roman" panose="02020603050405020304" pitchFamily="18" charset="0"/>
              </a:rPr>
              <a:t>Áo màu ngoài, ruột trắng tinh</a:t>
            </a:r>
            <a:endParaRPr lang="en-US" sz="2800">
              <a:latin typeface="Times New Roman" panose="02020603050405020304" pitchFamily="18" charset="0"/>
              <a:cs typeface="Times New Roman" panose="02020603050405020304" pitchFamily="18" charset="0"/>
            </a:endParaRPr>
          </a:p>
          <a:p>
            <a:pPr lvl="0"/>
            <a:r>
              <a:rPr lang="vi-VN" sz="2800">
                <a:latin typeface="Times New Roman" panose="02020603050405020304" pitchFamily="18" charset="0"/>
                <a:cs typeface="Times New Roman" panose="02020603050405020304" pitchFamily="18" charset="0"/>
              </a:rPr>
              <a:t>Đợi chữ xinh xinh sẽ hiện lên dòng</a:t>
            </a:r>
            <a:endParaRPr lang="en-US" sz="2800">
              <a:latin typeface="Times New Roman" panose="02020603050405020304" pitchFamily="18" charset="0"/>
              <a:cs typeface="Times New Roman" panose="02020603050405020304" pitchFamily="18" charset="0"/>
            </a:endParaRPr>
          </a:p>
          <a:p>
            <a:pPr lvl="0"/>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 Là gì?</a:t>
            </a:r>
            <a:endParaRPr lang="en-US" sz="28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4500" b="98750" l="8936" r="97021">
                        <a14:foregroundMark x1="21702" y1="21250" x2="63830" y2="23000"/>
                        <a14:foregroundMark x1="51915" y1="98000" x2="51915" y2="98000"/>
                        <a14:foregroundMark x1="31489" y1="43000" x2="53191" y2="41750"/>
                        <a14:foregroundMark x1="28085" y1="86500" x2="52340" y2="87750"/>
                        <a14:foregroundMark x1="26809" y1="86000" x2="28085" y2="74000"/>
                        <a14:backgroundMark x1="76596" y1="18750" x2="67660" y2="35000"/>
                        <a14:backgroundMark x1="74894" y1="56500" x2="65957" y2="83500"/>
                        <a14:backgroundMark x1="19574" y1="63500" x2="22553" y2="59000"/>
                      </a14:backgroundRemoval>
                    </a14:imgEffect>
                  </a14:imgLayer>
                </a14:imgProps>
              </a:ext>
              <a:ext uri="{28A0092B-C50C-407E-A947-70E740481C1C}">
                <a14:useLocalDpi xmlns:a14="http://schemas.microsoft.com/office/drawing/2010/main" val="0"/>
              </a:ext>
            </a:extLst>
          </a:blip>
          <a:stretch>
            <a:fillRect/>
          </a:stretch>
        </p:blipFill>
        <p:spPr>
          <a:xfrm>
            <a:off x="1219200" y="1670517"/>
            <a:ext cx="2895600" cy="4928681"/>
          </a:xfrm>
          <a:prstGeom prst="rect">
            <a:avLst/>
          </a:prstGeom>
        </p:spPr>
      </p:pic>
      <p:sp>
        <p:nvSpPr>
          <p:cNvPr id="8" name="Right Arrow 7">
            <a:hlinkClick r:id="rId5" action="ppaction://hlinksldjump"/>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320813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291770" y="279402"/>
            <a:ext cx="5167087" cy="242609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3" name="Rounded Rectangle 2"/>
          <p:cNvSpPr/>
          <p:nvPr/>
        </p:nvSpPr>
        <p:spPr>
          <a:xfrm>
            <a:off x="2830286" y="3782200"/>
            <a:ext cx="4992914" cy="154454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1981200" y="458727"/>
            <a:ext cx="5257800" cy="2246769"/>
          </a:xfrm>
          <a:prstGeom prst="rect">
            <a:avLst/>
          </a:prstGeom>
          <a:noFill/>
        </p:spPr>
        <p:txBody>
          <a:bodyPr wrap="square" rtlCol="0">
            <a:spAutoFit/>
          </a:bodyPr>
          <a:lstStyle/>
          <a:p>
            <a:pPr lvl="0">
              <a:defRPr/>
            </a:pPr>
            <a:r>
              <a:rPr lang="en-US" sz="2800">
                <a:latin typeface="Times New Roman" panose="02020603050405020304" pitchFamily="18" charset="0"/>
                <a:cs typeface="Times New Roman" panose="02020603050405020304" pitchFamily="18" charset="0"/>
              </a:rPr>
              <a:t>4. Thân hình chữ nhật</a:t>
            </a:r>
          </a:p>
          <a:p>
            <a:pPr lvl="0">
              <a:defRPr/>
            </a:pPr>
            <a:r>
              <a:rPr lang="en-US" sz="2800">
                <a:latin typeface="Times New Roman" panose="02020603050405020304" pitchFamily="18" charset="0"/>
                <a:cs typeface="Times New Roman" panose="02020603050405020304" pitchFamily="18" charset="0"/>
              </a:rPr>
              <a:t>    Chữ nghĩa đầy mình </a:t>
            </a:r>
          </a:p>
          <a:p>
            <a:pPr lvl="0">
              <a:defRPr/>
            </a:pPr>
            <a:r>
              <a:rPr lang="en-US" sz="2800">
                <a:latin typeface="Times New Roman" panose="02020603050405020304" pitchFamily="18" charset="0"/>
                <a:cs typeface="Times New Roman" panose="02020603050405020304" pitchFamily="18" charset="0"/>
              </a:rPr>
              <a:t>    Ai mà muốn giỏi</a:t>
            </a:r>
          </a:p>
          <a:p>
            <a:pPr lvl="0">
              <a:defRPr/>
            </a:pPr>
            <a:r>
              <a:rPr lang="en-US" sz="2800">
                <a:latin typeface="Times New Roman" panose="02020603050405020304" pitchFamily="18" charset="0"/>
                <a:cs typeface="Times New Roman" panose="02020603050405020304" pitchFamily="18" charset="0"/>
              </a:rPr>
              <a:t>    Sẽ phải đọc tôi </a:t>
            </a:r>
          </a:p>
          <a:p>
            <a:pPr lvl="0">
              <a:defRPr/>
            </a:pPr>
            <a:r>
              <a:rPr lang="en-US" sz="2800">
                <a:latin typeface="Times New Roman" panose="02020603050405020304" pitchFamily="18" charset="0"/>
                <a:cs typeface="Times New Roman" panose="02020603050405020304" pitchFamily="18" charset="0"/>
              </a:rPr>
              <a:t>                  - Là gì?</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960584" y="4184500"/>
            <a:ext cx="3049814" cy="646331"/>
          </a:xfrm>
          <a:prstGeom prst="rect">
            <a:avLst/>
          </a:prstGeom>
          <a:noFill/>
        </p:spPr>
        <p:txBody>
          <a:bodyPr wrap="square" rtlCol="0">
            <a:spAutoFit/>
          </a:bodyPr>
          <a:lstStyle/>
          <a:p>
            <a:r>
              <a:rPr lang="en-US" sz="3600">
                <a:solidFill>
                  <a:srgbClr val="FF0000"/>
                </a:solidFill>
                <a:latin typeface="Times New Roman" panose="02020603050405020304" pitchFamily="18" charset="0"/>
                <a:cs typeface="Times New Roman" panose="02020603050405020304" pitchFamily="18" charset="0"/>
              </a:rPr>
              <a:t>Quyển sách</a:t>
            </a: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5087" y1="11500" x2="58960" y2="29500"/>
                        <a14:foregroundMark x1="56069" y1="82000" x2="70520" y2="80500"/>
                        <a14:foregroundMark x1="71098" y1="85500" x2="67630" y2="79000"/>
                        <a14:foregroundMark x1="14451" y1="56000" x2="10405" y2="76000"/>
                        <a14:foregroundMark x1="34104" y1="69500" x2="15607" y2="68500"/>
                      </a14:backgroundRemoval>
                    </a14:imgEffect>
                  </a14:imgLayer>
                </a14:imgProps>
              </a:ext>
              <a:ext uri="{28A0092B-C50C-407E-A947-70E740481C1C}">
                <a14:useLocalDpi xmlns:a14="http://schemas.microsoft.com/office/drawing/2010/main" val="0"/>
              </a:ext>
            </a:extLst>
          </a:blip>
          <a:stretch>
            <a:fillRect/>
          </a:stretch>
        </p:blipFill>
        <p:spPr>
          <a:xfrm>
            <a:off x="8077201" y="3505200"/>
            <a:ext cx="3033713" cy="3507182"/>
          </a:xfrm>
          <a:prstGeom prst="rect">
            <a:avLst/>
          </a:prstGeom>
        </p:spPr>
      </p:pic>
      <p:sp>
        <p:nvSpPr>
          <p:cNvPr id="9" name="Right Arrow 8">
            <a:hlinkClick r:id="rId5" action="ppaction://hlinksldjump"/>
          </p:cNvPr>
          <p:cNvSpPr/>
          <p:nvPr/>
        </p:nvSpPr>
        <p:spPr>
          <a:xfrm>
            <a:off x="9563100" y="76200"/>
            <a:ext cx="838200" cy="4572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5132685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4419600" y="6927"/>
            <a:ext cx="3200400" cy="1524000"/>
          </a:xfrm>
          <a:prstGeom prst="wedgeRoundRectCallout">
            <a:avLst>
              <a:gd name="adj1" fmla="val -55465"/>
              <a:gd name="adj2" fmla="val 70682"/>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 name="TextBox 4"/>
          <p:cNvSpPr txBox="1"/>
          <p:nvPr/>
        </p:nvSpPr>
        <p:spPr>
          <a:xfrm>
            <a:off x="4724400" y="230318"/>
            <a:ext cx="2590800" cy="1077218"/>
          </a:xfrm>
          <a:prstGeom prst="rect">
            <a:avLst/>
          </a:prstGeom>
          <a:noFill/>
        </p:spPr>
        <p:txBody>
          <a:bodyPr wrap="square" rtlCol="0">
            <a:spAutoFit/>
          </a:bodyPr>
          <a:lstStyle/>
          <a:p>
            <a:r>
              <a:rPr lang="en-US" sz="3200">
                <a:solidFill>
                  <a:srgbClr val="0070C0"/>
                </a:solidFill>
                <a:latin typeface="Times New Roman" pitchFamily="18" charset="0"/>
                <a:cs typeface="Times New Roman" pitchFamily="18" charset="0"/>
              </a:rPr>
              <a:t>Nobita, cậu giỏi quá!</a:t>
            </a:r>
          </a:p>
        </p:txBody>
      </p:sp>
      <p:sp>
        <p:nvSpPr>
          <p:cNvPr id="6" name="Rounded Rectangular Callout 5"/>
          <p:cNvSpPr/>
          <p:nvPr/>
        </p:nvSpPr>
        <p:spPr>
          <a:xfrm>
            <a:off x="8915400" y="6928"/>
            <a:ext cx="2144486" cy="983673"/>
          </a:xfrm>
          <a:prstGeom prst="wedgeRoundRectCallout">
            <a:avLst>
              <a:gd name="adj1" fmla="val -46129"/>
              <a:gd name="adj2" fmla="val 76585"/>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 name="TextBox 6"/>
          <p:cNvSpPr txBox="1"/>
          <p:nvPr/>
        </p:nvSpPr>
        <p:spPr>
          <a:xfrm>
            <a:off x="9144000" y="83265"/>
            <a:ext cx="1915886" cy="830997"/>
          </a:xfrm>
          <a:prstGeom prst="rect">
            <a:avLst/>
          </a:prstGeom>
          <a:noFill/>
        </p:spPr>
        <p:txBody>
          <a:bodyPr wrap="square" rtlCol="0">
            <a:spAutoFit/>
          </a:bodyPr>
          <a:lstStyle/>
          <a:p>
            <a:r>
              <a:rPr lang="en-US" sz="2400">
                <a:solidFill>
                  <a:srgbClr val="0070C0"/>
                </a:solidFill>
                <a:latin typeface="Times New Roman" panose="02020603050405020304" pitchFamily="18" charset="0"/>
                <a:cs typeface="Times New Roman" panose="02020603050405020304" pitchFamily="18" charset="0"/>
              </a:rPr>
              <a:t>Hihi….Cám ơn các bạn.</a:t>
            </a:r>
          </a:p>
        </p:txBody>
      </p:sp>
      <p:sp>
        <p:nvSpPr>
          <p:cNvPr id="8" name="Rounded Rectangle 7">
            <a:hlinkClick r:id="" action="ppaction://hlinkshowjump?jump=nextslide"/>
          </p:cNvPr>
          <p:cNvSpPr/>
          <p:nvPr/>
        </p:nvSpPr>
        <p:spPr>
          <a:xfrm>
            <a:off x="9182100" y="64008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39902134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0" b="-20000"/>
          </a:stretch>
        </a:blipFill>
        <a:effectLst/>
      </p:bgPr>
    </p:bg>
    <p:spTree>
      <p:nvGrpSpPr>
        <p:cNvPr id="1" name=""/>
        <p:cNvGrpSpPr/>
        <p:nvPr/>
      </p:nvGrpSpPr>
      <p:grpSpPr>
        <a:xfrm>
          <a:off x="0" y="0"/>
          <a:ext cx="0" cy="0"/>
          <a:chOff x="0" y="0"/>
          <a:chExt cx="0" cy="0"/>
        </a:xfrm>
      </p:grpSpPr>
      <p:sp>
        <p:nvSpPr>
          <p:cNvPr id="11" name="Subtitle 2"/>
          <p:cNvSpPr txBox="1"/>
          <p:nvPr/>
        </p:nvSpPr>
        <p:spPr>
          <a:xfrm>
            <a:off x="1219201" y="1839471"/>
            <a:ext cx="10398133" cy="1621765"/>
          </a:xfrm>
          <a:prstGeom prst="rect">
            <a:avLst/>
          </a:prstGeom>
        </p:spPr>
        <p:txBody>
          <a:bodyPr spcFirstLastPara="1" vert="horz" lIns="121920" tIns="60960" rIns="121920" bIns="60960" numCol="1" rtlCol="0" anchor="t">
            <a:prstTxWarp prst="textArchUp">
              <a:avLst/>
            </a:prstTxWarp>
            <a:noAutofit/>
          </a:bodyPr>
          <a:lstStyle>
            <a:lvl1pPr marL="0" indent="0" algn="ctr" defTabSz="685800" rtl="0" eaLnBrk="1" latinLnBrk="0" hangingPunct="1">
              <a:lnSpc>
                <a:spcPct val="100000"/>
              </a:lnSpc>
              <a:spcBef>
                <a:spcPts val="700"/>
              </a:spcBef>
              <a:buClr>
                <a:schemeClr val="tx2"/>
              </a:buClr>
              <a:buFont typeface="Arial" panose="020B0604020202020204" pitchFamily="34" charset="0"/>
              <a:buNone/>
              <a:defRPr sz="1500" b="1" i="0" kern="1200" cap="all" spc="300" baseline="0">
                <a:solidFill>
                  <a:schemeClr val="tx2"/>
                </a:solidFill>
                <a:latin typeface="+mn-lt"/>
                <a:ea typeface="+mn-ea"/>
                <a:cs typeface="+mn-cs"/>
              </a:defRPr>
            </a:lvl1pPr>
            <a:lvl2pPr marL="342900" indent="0" algn="ctr" defTabSz="685800" rtl="0" eaLnBrk="1" latinLnBrk="0" hangingPunct="1">
              <a:lnSpc>
                <a:spcPct val="110000"/>
              </a:lnSpc>
              <a:spcBef>
                <a:spcPts val="700"/>
              </a:spcBef>
              <a:buClr>
                <a:schemeClr val="tx2"/>
              </a:buClr>
              <a:buFont typeface="Gill Sans MT" panose="020B0502020104020203" pitchFamily="34" charset="0"/>
              <a:buNone/>
              <a:defRPr sz="1500" kern="1200">
                <a:solidFill>
                  <a:schemeClr val="tx1">
                    <a:lumMod val="65000"/>
                    <a:lumOff val="35000"/>
                  </a:schemeClr>
                </a:solidFill>
                <a:latin typeface="+mn-lt"/>
                <a:ea typeface="+mn-ea"/>
                <a:cs typeface="+mn-cs"/>
              </a:defRPr>
            </a:lvl2pPr>
            <a:lvl3pPr marL="685800" indent="0" algn="ctr" defTabSz="685800" rtl="0" eaLnBrk="1" latinLnBrk="0" hangingPunct="1">
              <a:lnSpc>
                <a:spcPct val="110000"/>
              </a:lnSpc>
              <a:spcBef>
                <a:spcPts val="700"/>
              </a:spcBef>
              <a:buClr>
                <a:schemeClr val="tx2"/>
              </a:buClr>
              <a:buFont typeface="Arial" panose="020B0604020202020204" pitchFamily="34" charset="0"/>
              <a:buNone/>
              <a:defRPr sz="1350" kern="1200">
                <a:solidFill>
                  <a:schemeClr val="tx1">
                    <a:lumMod val="65000"/>
                    <a:lumOff val="35000"/>
                  </a:schemeClr>
                </a:solidFill>
                <a:latin typeface="+mn-lt"/>
                <a:ea typeface="+mn-ea"/>
                <a:cs typeface="+mn-cs"/>
              </a:defRPr>
            </a:lvl3pPr>
            <a:lvl4pPr marL="10287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4pPr>
            <a:lvl5pPr marL="1371600" indent="0" algn="ctr" defTabSz="685800" rtl="0" eaLnBrk="1" latinLnBrk="0" hangingPunct="1">
              <a:lnSpc>
                <a:spcPct val="110000"/>
              </a:lnSpc>
              <a:spcBef>
                <a:spcPts val="700"/>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5pPr>
            <a:lvl6pPr marL="17145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a:solidFill>
                  <a:schemeClr val="tx1">
                    <a:lumMod val="65000"/>
                    <a:lumOff val="35000"/>
                  </a:schemeClr>
                </a:solidFill>
                <a:latin typeface="+mn-lt"/>
                <a:ea typeface="+mn-ea"/>
                <a:cs typeface="+mn-cs"/>
              </a:defRPr>
            </a:lvl6pPr>
            <a:lvl7pPr marL="2057400" indent="0" algn="ctr" defTabSz="685800" rtl="0" eaLnBrk="1" latinLnBrk="0" hangingPunct="1">
              <a:lnSpc>
                <a:spcPct val="110000"/>
              </a:lnSpc>
              <a:spcBef>
                <a:spcPts val="700"/>
              </a:spcBef>
              <a:buClr>
                <a:schemeClr val="tx2"/>
              </a:buClr>
              <a:buFont typeface="Arial" panose="020B0604020202020204" pitchFamily="34" charset="0"/>
              <a:buNone/>
              <a:defRPr sz="1200" kern="1200">
                <a:solidFill>
                  <a:schemeClr val="tx1">
                    <a:lumMod val="65000"/>
                    <a:lumOff val="35000"/>
                  </a:schemeClr>
                </a:solidFill>
                <a:latin typeface="+mn-lt"/>
                <a:ea typeface="+mn-ea"/>
                <a:cs typeface="+mn-cs"/>
              </a:defRPr>
            </a:lvl7pPr>
            <a:lvl8pPr marL="2400300" indent="0" algn="ctr" defTabSz="685800" rtl="0" eaLnBrk="1" latinLnBrk="0" hangingPunct="1">
              <a:lnSpc>
                <a:spcPct val="110000"/>
              </a:lnSpc>
              <a:spcBef>
                <a:spcPts val="700"/>
              </a:spcBef>
              <a:buClr>
                <a:schemeClr val="tx2"/>
              </a:buClr>
              <a:buFont typeface="Gill Sans MT" panose="020B0502020104020203" pitchFamily="34" charset="0"/>
              <a:buNone/>
              <a:defRPr sz="1200" kern="1200" baseline="0">
                <a:solidFill>
                  <a:schemeClr val="tx1">
                    <a:lumMod val="65000"/>
                    <a:lumOff val="35000"/>
                  </a:schemeClr>
                </a:solidFill>
                <a:latin typeface="+mn-lt"/>
                <a:ea typeface="+mn-ea"/>
                <a:cs typeface="+mn-cs"/>
              </a:defRPr>
            </a:lvl8pPr>
            <a:lvl9pPr marL="2743200" indent="0" algn="ctr" defTabSz="685800" rtl="0" eaLnBrk="1" latinLnBrk="0" hangingPunct="1">
              <a:lnSpc>
                <a:spcPct val="110000"/>
              </a:lnSpc>
              <a:spcBef>
                <a:spcPts val="700"/>
              </a:spcBef>
              <a:buClr>
                <a:schemeClr val="tx2"/>
              </a:buClr>
              <a:buFont typeface="Arial" panose="020B0604020202020204" pitchFamily="34" charset="0"/>
              <a:buNone/>
              <a:defRPr sz="1200" kern="1200" baseline="0">
                <a:solidFill>
                  <a:schemeClr val="tx1">
                    <a:lumMod val="65000"/>
                    <a:lumOff val="35000"/>
                  </a:schemeClr>
                </a:solidFill>
                <a:latin typeface="+mn-lt"/>
                <a:ea typeface="+mn-ea"/>
                <a:cs typeface="+mn-cs"/>
              </a:defRPr>
            </a:lvl9pPr>
          </a:lstStyle>
          <a:p>
            <a:pPr marL="0" marR="0" lvl="0" indent="0" algn="ctr" defTabSz="685800" rtl="0" eaLnBrk="1" fontAlgn="auto" latinLnBrk="0" hangingPunct="1">
              <a:lnSpc>
                <a:spcPct val="100000"/>
              </a:lnSpc>
              <a:spcBef>
                <a:spcPts val="700"/>
              </a:spcBef>
              <a:spcAft>
                <a:spcPts val="0"/>
              </a:spcAft>
              <a:buClr>
                <a:srgbClr val="0B082E"/>
              </a:buClr>
              <a:buSzTx/>
              <a:buFont typeface="Arial" panose="020B0604020202020204" pitchFamily="34" charset="0"/>
              <a:buNone/>
              <a:tabLst/>
              <a:defRPr/>
            </a:pP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Ôn</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tập</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giữa</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học</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a:t>
            </a:r>
            <a:r>
              <a:rPr lang="en-US" sz="6665" cap="none" spc="0" dirty="0" err="1">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kì</a:t>
            </a:r>
            <a:r>
              <a:rPr lang="en-US" sz="6665" cap="none" spc="0" dirty="0">
                <a:ln w="22225">
                  <a:solidFill>
                    <a:srgbClr val="1B376E"/>
                  </a:solidFill>
                  <a:prstDash val="solid"/>
                </a:ln>
                <a:solidFill>
                  <a:srgbClr val="1B376E">
                    <a:lumMod val="40000"/>
                    <a:lumOff val="60000"/>
                  </a:srgbClr>
                </a:solidFill>
                <a:latin typeface="Calibri" panose="020F0502020204030204" pitchFamily="34" charset="0"/>
                <a:cs typeface="Calibri" panose="020F0502020204030204" pitchFamily="34" charset="0"/>
              </a:rPr>
              <a:t> 1</a:t>
            </a:r>
            <a:endParaRPr kumimoji="0" lang="en-US" sz="6665" b="1" i="0" u="none" strike="noStrike" kern="1200" cap="none" spc="0" normalizeH="0" baseline="0" noProof="0" dirty="0">
              <a:ln w="22225">
                <a:solidFill>
                  <a:srgbClr val="1B376E"/>
                </a:solidFill>
                <a:prstDash val="solid"/>
              </a:ln>
              <a:solidFill>
                <a:srgbClr val="1B376E">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5" name="Subtitle 2"/>
          <p:cNvSpPr txBox="1"/>
          <p:nvPr/>
        </p:nvSpPr>
        <p:spPr>
          <a:xfrm>
            <a:off x="1886986" y="910337"/>
            <a:ext cx="9062559" cy="1819865"/>
          </a:xfrm>
          <a:prstGeom prst="rect">
            <a:avLst/>
          </a:prstGeom>
        </p:spPr>
        <p:txBody>
          <a:bodyPr spcFirstLastPara="1" vert="horz" lIns="91440" tIns="45720" rIns="91440" bIns="45720" numCol="1" rtlCol="0" anchor="t">
            <a:prstTxWarp prst="textArchUp">
              <a:avLst/>
            </a:prstTxWarp>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100000"/>
              </a:lnSpc>
              <a:spcBef>
                <a:spcPts val="700"/>
              </a:spcBef>
              <a:spcAft>
                <a:spcPts val="0"/>
              </a:spcAft>
              <a:buClr>
                <a:srgbClr val="0B082E"/>
              </a:buClr>
              <a:buSzTx/>
              <a:buFont typeface="Arial" panose="020B0604020202020204" pitchFamily="34" charset="0"/>
              <a:buNone/>
              <a:tabLst/>
              <a:defRPr/>
            </a:pPr>
            <a:endParaRPr kumimoji="0" lang="en-US" sz="2800" b="1" i="0" u="none" strike="noStrike" kern="1200" cap="all" spc="400" normalizeH="0" baseline="0" noProof="0" dirty="0">
              <a:ln>
                <a:noFill/>
              </a:ln>
              <a:solidFill>
                <a:srgbClr val="0B082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41043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5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TotalTime>
  <Words>1437</Words>
  <Application>Microsoft Office PowerPoint</Application>
  <PresentationFormat>Widescreen</PresentationFormat>
  <Paragraphs>143</Paragraphs>
  <Slides>28</Slides>
  <Notes>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等线</vt:lpstr>
      <vt:lpstr>Arial</vt:lpstr>
      <vt:lpstr>Arial (Body)</vt:lpstr>
      <vt:lpstr>Arial Rounded MT Bold</vt:lpstr>
      <vt:lpstr>Arial-Rounded</vt:lpstr>
      <vt:lpstr>Calibri</vt:lpstr>
      <vt:lpstr>Calibri Light</vt:lpstr>
      <vt:lpstr>HP001 4 hàng</vt:lpstr>
      <vt:lpstr>iCiel Cadena</vt:lpstr>
      <vt:lpstr>Times New Roman</vt:lpstr>
      <vt:lpstr>3_Office Theme</vt:lpstr>
      <vt:lpstr>Office Theme</vt:lpstr>
      <vt:lpstr>Chào mừng các em đến với tiết Tiếng Việt - Lớp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Phạm Dương</cp:lastModifiedBy>
  <cp:revision>33</cp:revision>
  <dcterms:created xsi:type="dcterms:W3CDTF">2021-05-24T13:36:31Z</dcterms:created>
  <dcterms:modified xsi:type="dcterms:W3CDTF">2023-10-28T23:21:33Z</dcterms:modified>
</cp:coreProperties>
</file>