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88" r:id="rId3"/>
    <p:sldId id="331" r:id="rId4"/>
    <p:sldId id="329" r:id="rId5"/>
    <p:sldId id="274" r:id="rId6"/>
    <p:sldId id="321" r:id="rId7"/>
    <p:sldId id="287" r:id="rId8"/>
    <p:sldId id="328" r:id="rId9"/>
    <p:sldId id="323" r:id="rId10"/>
    <p:sldId id="332" r:id="rId11"/>
    <p:sldId id="326" r:id="rId12"/>
    <p:sldId id="327" r:id="rId13"/>
    <p:sldId id="276" r:id="rId14"/>
    <p:sldId id="324" r:id="rId15"/>
    <p:sldId id="333" r:id="rId16"/>
    <p:sldId id="330" r:id="rId17"/>
    <p:sldId id="296" r:id="rId18"/>
    <p:sldId id="325" r:id="rId19"/>
    <p:sldId id="265" r:id="rId20"/>
    <p:sldId id="320" r:id="rId21"/>
    <p:sldId id="334" r:id="rId22"/>
    <p:sldId id="335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FFFFAD"/>
    <a:srgbClr val="FFFF99"/>
    <a:srgbClr val="01659E"/>
    <a:srgbClr val="FEC00D"/>
    <a:srgbClr val="66FFFF"/>
    <a:srgbClr val="165621"/>
    <a:srgbClr val="8E0A72"/>
    <a:srgbClr val="E9AC01"/>
    <a:srgbClr val="683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0391" autoAdjust="0"/>
  </p:normalViewPr>
  <p:slideViewPr>
    <p:cSldViewPr snapToGrid="0" showGuides="1">
      <p:cViewPr varScale="1">
        <p:scale>
          <a:sx n="62" d="100"/>
          <a:sy n="62" d="100"/>
        </p:scale>
        <p:origin x="1158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2-07T12:34:19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19887 4184 0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07173-C673-44F9-83F6-F4B820D7AED9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CF270-EC13-46BB-ADD2-DBBDC0934A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4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chấm</a:t>
            </a:r>
            <a:r>
              <a:rPr lang="en-US" dirty="0"/>
              <a:t>…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CF270-EC13-46BB-ADD2-DBBDC0934A2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399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090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5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có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thế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cho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vận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dụng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hoặc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ngôi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sao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lấy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đường</a:t>
            </a:r>
            <a:r>
              <a:rPr lang="en-US" altLang="zh-CN" baseline="0" dirty="0"/>
              <a:t> link </a:t>
            </a:r>
            <a:r>
              <a:rPr lang="en-US" altLang="zh-CN" baseline="0" dirty="0" err="1"/>
              <a:t>làm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liveworksheets</a:t>
            </a:r>
            <a:r>
              <a:rPr lang="en-US" altLang="zh-CN" baseline="0" dirty="0"/>
              <a:t>.</a:t>
            </a:r>
          </a:p>
          <a:p>
            <a:r>
              <a:rPr lang="en-US" altLang="zh-CN" dirty="0"/>
              <a:t>https://www.liveworksheets.com/4-nl850132qk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45BF-78A6-4805-B166-47FC266EE2F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5379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2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3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08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7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63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3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55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236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57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01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52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19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4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72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077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17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53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8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475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018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265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146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4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53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908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400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624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2" y="274598"/>
            <a:ext cx="10973839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6" y="1600469"/>
            <a:ext cx="5432125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6" y="3917875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36869042"/>
      </p:ext>
    </p:extLst>
  </p:cSld>
  <p:clrMapOvr>
    <a:masterClrMapping/>
  </p:clrMapOvr>
  <p:transition spd="slow" advTm="1000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8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990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29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817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10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197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12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91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507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72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852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9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84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5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351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78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451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48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78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50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2" r:id="rId9"/>
    <p:sldLayoutId id="2147483701" r:id="rId10"/>
    <p:sldLayoutId id="2147483700" r:id="rId11"/>
    <p:sldLayoutId id="2147483699" r:id="rId12"/>
    <p:sldLayoutId id="2147483698" r:id="rId13"/>
    <p:sldLayoutId id="2147483697" r:id="rId14"/>
    <p:sldLayoutId id="2147483696" r:id="rId15"/>
    <p:sldLayoutId id="2147483694" r:id="rId16"/>
    <p:sldLayoutId id="2147483693" r:id="rId17"/>
    <p:sldLayoutId id="2147483692" r:id="rId18"/>
    <p:sldLayoutId id="2147483690" r:id="rId19"/>
    <p:sldLayoutId id="2147483689" r:id="rId20"/>
    <p:sldLayoutId id="2147483688" r:id="rId21"/>
    <p:sldLayoutId id="2147483687" r:id="rId22"/>
    <p:sldLayoutId id="2147483686" r:id="rId23"/>
    <p:sldLayoutId id="2147483685" r:id="rId24"/>
    <p:sldLayoutId id="2147483684" r:id="rId25"/>
    <p:sldLayoutId id="2147483683" r:id="rId26"/>
    <p:sldLayoutId id="2147483682" r:id="rId27"/>
    <p:sldLayoutId id="2147483681" r:id="rId28"/>
    <p:sldLayoutId id="2147483680" r:id="rId29"/>
    <p:sldLayoutId id="2147483678" r:id="rId30"/>
    <p:sldLayoutId id="2147483677" r:id="rId31"/>
    <p:sldLayoutId id="2147483676" r:id="rId32"/>
    <p:sldLayoutId id="2147483675" r:id="rId33"/>
    <p:sldLayoutId id="2147483674" r:id="rId34"/>
    <p:sldLayoutId id="2147483673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  <p:sldLayoutId id="2147483672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5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6" r:id="rId3"/>
    <p:sldLayoutId id="2147483705" r:id="rId4"/>
    <p:sldLayoutId id="2147483704" r:id="rId5"/>
    <p:sldLayoutId id="2147483703" r:id="rId6"/>
    <p:sldLayoutId id="2147483691" r:id="rId7"/>
    <p:sldLayoutId id="2147483679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customXml" Target="../ink/ink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7.xml"/><Relationship Id="rId6" Type="http://schemas.openxmlformats.org/officeDocument/2006/relationships/image" Target="file:///C:\Program%20Files\Inknoe%20ClassPoint\Images\image_upload_with%20result_default.p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hyperlink" Target="https://www.liveworksheets.com/4-nl850132qk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0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1.xml"/><Relationship Id="rId6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20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637710" y="-937737"/>
            <a:ext cx="10640642" cy="76513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39" y="2529177"/>
            <a:ext cx="1170434" cy="1170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746" y="4457977"/>
            <a:ext cx="1170434" cy="11704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" y="5896429"/>
            <a:ext cx="2196565" cy="84773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11790" y="3569362"/>
            <a:ext cx="8210538" cy="841828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25: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ĐIỂM, ĐOẠN THẲNG, ĐƯỜNG THẲNG, ĐƯỜNG CONG, 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ĐIỂM THẲNG HÀNG.</a:t>
            </a:r>
          </a:p>
          <a:p>
            <a:pPr algn="ctr"/>
            <a:r>
              <a:rPr lang="en-US" sz="3600" b="1">
                <a:ln>
                  <a:solidFill>
                    <a:srgbClr val="4F6228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  <a:endParaRPr lang="vi-VN" sz="3600" b="1" dirty="0">
              <a:ln>
                <a:solidFill>
                  <a:srgbClr val="4F6228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467867" y="295220"/>
            <a:ext cx="2258865" cy="980661"/>
            <a:chOff x="1468222" y="0"/>
            <a:chExt cx="2258865" cy="9806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68222" y="206880"/>
              <a:ext cx="225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CHỦ ĐỀ 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870340" y="440544"/>
            <a:ext cx="675503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 QUEN VỚI HÌNH PHẲNG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0261" y="137534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72785" y="3390553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74216" y="3373220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98296" y="3081146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02555" y="3101494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4" descr="123,403 Ruler Photos - Free &amp;amp; Royalty-Free Stock Photos from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3" b="89953" l="6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32402" r="48479" b="45740"/>
          <a:stretch/>
        </p:blipFill>
        <p:spPr bwMode="auto">
          <a:xfrm>
            <a:off x="2991978" y="3391101"/>
            <a:ext cx="6568397" cy="9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3220566" y="2753892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5500574" y="2841410"/>
            <a:ext cx="27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26630" y="416946"/>
            <a:ext cx="31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Straight Connector 105"/>
          <p:cNvCxnSpPr>
            <a:endCxn id="78" idx="2"/>
          </p:cNvCxnSpPr>
          <p:nvPr/>
        </p:nvCxnSpPr>
        <p:spPr>
          <a:xfrm flipV="1">
            <a:off x="4930885" y="3446748"/>
            <a:ext cx="3443331" cy="20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25" name="Oval 24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31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3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thế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đoạn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thẳng</a:t>
              </a:r>
              <a:r>
                <a:rPr lang="en-US" sz="2400" dirty="0">
                  <a:solidFill>
                    <a:schemeClr val="bg1"/>
                  </a:solidFill>
                </a:rPr>
                <a:t> AB ?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3125449" y="3397813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0960" y="3088406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>
            <a:stCxn id="36" idx="6"/>
          </p:cNvCxnSpPr>
          <p:nvPr/>
        </p:nvCxnSpPr>
        <p:spPr>
          <a:xfrm flipV="1">
            <a:off x="3286655" y="3467490"/>
            <a:ext cx="1486130" cy="3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7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31214E-6 L 0.12357 -0.00324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-16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N GỖ [PHÒNG HỌP] CHỮ NHẬT, CHÂN KIM LOẠI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92604" y="1073606"/>
            <a:ext cx="5870540" cy="43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Văn Mẫu Lớp 4 Tả Cái Thước Kẻ Của Em. - CÂU CHUYỆN TÌNH TÔ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5001">
            <a:off x="6974223" y="934464"/>
            <a:ext cx="3791857" cy="18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ok Clip Art Free PNG Image｜Illusto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95" y="2270166"/>
            <a:ext cx="4068083" cy="406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991" y="382645"/>
            <a:ext cx="1011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0995ED-9C95-423B-8B2B-094F40DF13D8}"/>
                  </a:ext>
                </a:extLst>
              </p14:cNvPr>
              <p14:cNvContentPartPr/>
              <p14:nvPr/>
            </p14:nvContentPartPr>
            <p14:xfrm>
              <a:off x="7159320" y="15062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0995ED-9C95-423B-8B2B-094F40DF13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9960" y="1496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33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8" y="924265"/>
            <a:ext cx="9179333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08513" y="3100832"/>
            <a:ext cx="8210538" cy="841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1" y="455239"/>
            <a:ext cx="8118998" cy="4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87068" y="3614529"/>
            <a:ext cx="86503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err="1"/>
              <a:t>vẽ</a:t>
            </a:r>
            <a:r>
              <a:rPr lang="en-US" sz="280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5711" y="4281809"/>
            <a:ext cx="662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6 điểm: A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5539435"/>
            <a:ext cx="5532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2 đoạn thẳng: AB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068" y="4905906"/>
            <a:ext cx="585288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Kể tên các đoạn thẳng trong hình vẽ.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175" y="94741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889" y="94606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7071" y="284152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61346" y="1545906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8079" y="268778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15809" y="137764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7494" y="4282475"/>
            <a:ext cx="91011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1388" y="4277661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1087" y="4273365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2806" y="4277378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31126" y="4273364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74498" y="1099812"/>
            <a:ext cx="3271171" cy="134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5773" y="105543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25495" y="104357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31237" y="293500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7351" y="1674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193649" y="1706144"/>
            <a:ext cx="3756114" cy="127461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81512" y="5535487"/>
            <a:ext cx="8835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4367" y="471339"/>
            <a:ext cx="617957" cy="6179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en-US" sz="4000" b="1" dirty="0"/>
          </a:p>
        </p:txBody>
      </p:sp>
      <p:pic>
        <p:nvPicPr>
          <p:cNvPr id="8" name="btnInknoeActivity" hidden="1">
            <a:extLst>
              <a:ext uri="{FF2B5EF4-FFF2-40B4-BE49-F238E27FC236}">
                <a16:creationId xmlns:a16="http://schemas.microsoft.com/office/drawing/2014/main" id="{32A34082-2B7B-4D31-B3BA-8C2A30C563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97" y="551061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6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1" y="455239"/>
            <a:ext cx="8118998" cy="4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87068" y="3614529"/>
            <a:ext cx="86503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vẽ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5711" y="4281809"/>
            <a:ext cx="662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hình vẽ có 6 điểm: A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5539435"/>
            <a:ext cx="5532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hình vẽ có 2 đoạn thẳng: AB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068" y="4905906"/>
            <a:ext cx="585288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Kể tên các đoạn thẳng trong hình vẽ.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175" y="94741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889" y="94606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7071" y="284152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61346" y="1545906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8079" y="268778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15809" y="137764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 w="18000">
                <a:solidFill>
                  <a:srgbClr val="ED7D31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7494" y="4282475"/>
            <a:ext cx="91011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B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1388" y="4277661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1087" y="4273365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D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2806" y="4277378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H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31126" y="4273364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74498" y="1099812"/>
            <a:ext cx="3271171" cy="134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5773" y="105543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25495" y="104357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31237" y="293500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7351" y="1674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193649" y="1706144"/>
            <a:ext cx="3756114" cy="127461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81512" y="5535487"/>
            <a:ext cx="8835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CD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4367" y="471339"/>
            <a:ext cx="617957" cy="6179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42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6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19101" y="948707"/>
            <a:ext cx="8926587" cy="5885105"/>
            <a:chOff x="1719099" y="1248506"/>
            <a:chExt cx="8926587" cy="5885105"/>
          </a:xfrm>
        </p:grpSpPr>
        <p:grpSp>
          <p:nvGrpSpPr>
            <p:cNvPr id="9" name="Group 8"/>
            <p:cNvGrpSpPr/>
            <p:nvPr/>
          </p:nvGrpSpPr>
          <p:grpSpPr>
            <a:xfrm>
              <a:off x="1719099" y="1248506"/>
              <a:ext cx="8926587" cy="5885105"/>
              <a:chOff x="1719099" y="1248506"/>
              <a:chExt cx="8926587" cy="588510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719099" y="1267097"/>
                <a:ext cx="32085" cy="58665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1746878" y="1248506"/>
                <a:ext cx="8898808" cy="4565129"/>
                <a:chOff x="1746878" y="1248506"/>
                <a:chExt cx="8898808" cy="4565129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6878" y="2567774"/>
                  <a:ext cx="8894502" cy="3245861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7514"/>
                <a:stretch/>
              </p:blipFill>
              <p:spPr>
                <a:xfrm>
                  <a:off x="1751184" y="1248506"/>
                  <a:ext cx="8894502" cy="137904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14"/>
            <a:stretch/>
          </p:blipFill>
          <p:spPr>
            <a:xfrm>
              <a:off x="1751184" y="5699974"/>
              <a:ext cx="8894502" cy="137904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6" y="118681"/>
            <a:ext cx="1211555" cy="12115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8849" y="755461"/>
            <a:ext cx="937913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5739" y="237717"/>
            <a:ext cx="77724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4325" y="1158257"/>
            <a:ext cx="1616004" cy="738656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2: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7942" y="1757899"/>
            <a:ext cx="7616116" cy="738656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a, </a:t>
            </a:r>
            <a:r>
              <a:rPr lang="en-US" sz="32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:.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7942" y="2423189"/>
            <a:ext cx="7616116" cy="738656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b, </a:t>
            </a:r>
            <a:r>
              <a:rPr lang="en-US" sz="32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:.</a:t>
            </a:r>
          </a:p>
        </p:txBody>
      </p:sp>
      <p:pic>
        <p:nvPicPr>
          <p:cNvPr id="4" name="btnInknoeActivity" hidden="1">
            <a:extLst>
              <a:ext uri="{FF2B5EF4-FFF2-40B4-BE49-F238E27FC236}">
                <a16:creationId xmlns:a16="http://schemas.microsoft.com/office/drawing/2014/main" id="{6D2849DB-C604-4AE6-8DA5-1DE1D2D4CB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42" y="5452412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61588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336049" y="629540"/>
            <a:ext cx="9958959" cy="1431057"/>
            <a:chOff x="857087" y="446662"/>
            <a:chExt cx="9958959" cy="1431057"/>
          </a:xfrm>
        </p:grpSpPr>
        <p:sp>
          <p:nvSpPr>
            <p:cNvPr id="60" name="TextBox 59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a)                                             b)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H="1">
            <a:off x="1954007" y="1998615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954006" y="3370215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88813" y="1998615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953088" y="1430866"/>
            <a:ext cx="503664" cy="736741"/>
            <a:chOff x="3474126" y="1300240"/>
            <a:chExt cx="503664" cy="736741"/>
          </a:xfrm>
        </p:grpSpPr>
        <p:sp>
          <p:nvSpPr>
            <p:cNvPr id="67" name="TextBox 66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474126" y="1300240"/>
              <a:ext cx="5036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83852" y="2909344"/>
            <a:ext cx="665403" cy="646331"/>
            <a:chOff x="904890" y="2778718"/>
            <a:chExt cx="665403" cy="646331"/>
          </a:xfrm>
        </p:grpSpPr>
        <p:sp>
          <p:nvSpPr>
            <p:cNvPr id="70" name="TextBox 69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055602" y="3982494"/>
            <a:ext cx="544780" cy="771575"/>
            <a:chOff x="3576640" y="3851868"/>
            <a:chExt cx="544780" cy="771575"/>
          </a:xfrm>
        </p:grpSpPr>
        <p:sp>
          <p:nvSpPr>
            <p:cNvPr id="73" name="TextBox 7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36378" y="41002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>
            <a:off x="6158521" y="2319762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654462" y="2530926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701176" y="2530926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10296463" y="3104056"/>
            <a:ext cx="604090" cy="771575"/>
            <a:chOff x="3576640" y="3851868"/>
            <a:chExt cx="604090" cy="771575"/>
          </a:xfrm>
        </p:grpSpPr>
        <p:sp>
          <p:nvSpPr>
            <p:cNvPr id="79" name="TextBox 78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8551910" y="1934605"/>
            <a:ext cx="423514" cy="774143"/>
            <a:chOff x="3576639" y="3724056"/>
            <a:chExt cx="423514" cy="774143"/>
          </a:xfrm>
        </p:grpSpPr>
        <p:sp>
          <p:nvSpPr>
            <p:cNvPr id="82" name="TextBox 8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76639" y="372405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407162" y="3474796"/>
            <a:ext cx="423514" cy="994469"/>
            <a:chOff x="3487814" y="3851868"/>
            <a:chExt cx="423514" cy="994469"/>
          </a:xfrm>
        </p:grpSpPr>
        <p:sp>
          <p:nvSpPr>
            <p:cNvPr id="85" name="TextBox 8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15276" y="1830676"/>
            <a:ext cx="444352" cy="660096"/>
            <a:chOff x="3498233" y="3838103"/>
            <a:chExt cx="444352" cy="660096"/>
          </a:xfrm>
        </p:grpSpPr>
        <p:sp>
          <p:nvSpPr>
            <p:cNvPr id="88" name="TextBox 8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2049255" y="4681237"/>
            <a:ext cx="227304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MN, MP , NP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182958" y="4681237"/>
            <a:ext cx="227304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 , BC , CD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49255" y="5473335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686584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470756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18104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44921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623970" y="5473335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7" name="Group 6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?</a:t>
                </a: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pic>
        <p:nvPicPr>
          <p:cNvPr id="1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8081" y="1808279"/>
            <a:ext cx="444352" cy="660096"/>
            <a:chOff x="3498233" y="3838103"/>
            <a:chExt cx="444352" cy="660096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7cm</a:t>
            </a:r>
          </a:p>
        </p:txBody>
      </p:sp>
      <p:sp>
        <p:nvSpPr>
          <p:cNvPr id="26" name="TextBox 2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9cm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0" grpId="1" animBg="1"/>
      <p:bldP spid="22" grpId="0" animBg="1"/>
      <p:bldP spid="22" grpId="1" animBg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376005"/>
            <a:ext cx="6096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4123" y="3639175"/>
            <a:ext cx="363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029" y="144259"/>
            <a:ext cx="6016184" cy="1531829"/>
          </a:xfrm>
          <a:prstGeom prst="roundRect">
            <a:avLst/>
          </a:prstGeom>
          <a:solidFill>
            <a:srgbClr val="FFFF99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6" name="Picture 2" descr="Mua TV Vsmart ở đâu giá tốt? Review các dòng Tivi Vs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03" y="1937278"/>
            <a:ext cx="6615701" cy="44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893487" y="2350079"/>
            <a:ext cx="5237713" cy="119566"/>
            <a:chOff x="1553716" y="4058947"/>
            <a:chExt cx="5237713" cy="119566"/>
          </a:xfrm>
        </p:grpSpPr>
        <p:grpSp>
          <p:nvGrpSpPr>
            <p:cNvPr id="15" name="Group 14"/>
            <p:cNvGrpSpPr/>
            <p:nvPr/>
          </p:nvGrpSpPr>
          <p:grpSpPr>
            <a:xfrm>
              <a:off x="1553716" y="4058947"/>
              <a:ext cx="5237713" cy="119565"/>
              <a:chOff x="2845271" y="4943031"/>
              <a:chExt cx="4909178" cy="11956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845271" y="5002816"/>
                <a:ext cx="4852539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7641169" y="4943031"/>
                <a:ext cx="113280" cy="1195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555552" y="4058948"/>
              <a:ext cx="120861" cy="1195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5-Point Star 1">
            <a:hlinkClick r:id="rId6"/>
          </p:cNvPr>
          <p:cNvSpPr/>
          <p:nvPr/>
        </p:nvSpPr>
        <p:spPr>
          <a:xfrm>
            <a:off x="10809027" y="450376"/>
            <a:ext cx="832513" cy="723331"/>
          </a:xfrm>
          <a:prstGeom prst="star5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75" y="5283727"/>
            <a:ext cx="1868264" cy="1717945"/>
          </a:xfrm>
          <a:prstGeom prst="rect">
            <a:avLst/>
          </a:prstGeom>
        </p:spPr>
      </p:pic>
      <p:pic>
        <p:nvPicPr>
          <p:cNvPr id="7" name="图片 7" descr="图片包含 玩具, 事情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4" y="4931229"/>
            <a:ext cx="7722347" cy="1926771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99" y="-160129"/>
            <a:ext cx="364210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20" y="1796127"/>
            <a:ext cx="6194073" cy="2072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6850"/>
            <a:ext cx="11526838" cy="646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4" name="Picture 10" descr="The Constellations: Star Patterns in the Sky">
            <a:extLst>
              <a:ext uri="{FF2B5EF4-FFF2-40B4-BE49-F238E27FC236}">
                <a16:creationId xmlns:a16="http://schemas.microsoft.com/office/drawing/2014/main" id="{77D33385-B955-45C8-9CEB-71C08456C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683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6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1" y="455239"/>
            <a:ext cx="8118998" cy="4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87068" y="13716000"/>
            <a:ext cx="86503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err="1"/>
              <a:t>vẽ</a:t>
            </a:r>
            <a:r>
              <a:rPr lang="en-US" sz="280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5711" y="13716000"/>
            <a:ext cx="662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6 điểm: A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13716000"/>
            <a:ext cx="5532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2 đoạn thẳng: AB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068" y="13716000"/>
            <a:ext cx="585288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Kể tên các đoạn thẳng trong hình vẽ.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175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889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7071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61346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8079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15809" y="13716000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7494" y="13716000"/>
            <a:ext cx="91011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1388" y="13716000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1087" y="13716000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2806" y="13716000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31126" y="13716000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74498" y="13716000"/>
            <a:ext cx="3271171" cy="134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5773" y="13716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25495" y="13716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31237" y="13716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7351" y="1371600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193649" y="13716000"/>
            <a:ext cx="3756114" cy="127461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81512" y="13716000"/>
            <a:ext cx="8835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4367" y="471339"/>
            <a:ext cx="617957" cy="6179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en-US" sz="4000" b="1" dirty="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ACA2A6C-FA28-4202-9990-E7EE8311D6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97" y="551061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6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951" y="455239"/>
            <a:ext cx="8118998" cy="409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87068" y="3614529"/>
            <a:ext cx="865030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err="1"/>
              <a:t>vẽ</a:t>
            </a:r>
            <a:r>
              <a:rPr lang="en-US" sz="2800"/>
              <a:t>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45711" y="4281809"/>
            <a:ext cx="66237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6 điểm: A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9351" y="5539435"/>
            <a:ext cx="55322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hình vẽ có 2 đoạn thẳng: AB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7068" y="4905906"/>
            <a:ext cx="5852884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b) Kể tên các đoạn thẳng trong hình vẽ.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61175" y="94741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75889" y="94606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07071" y="284152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61346" y="1545906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38079" y="2687782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415809" y="1377647"/>
            <a:ext cx="339561" cy="307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7494" y="4282475"/>
            <a:ext cx="91011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1388" y="4277661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11087" y="4273365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72806" y="4277378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31126" y="4273364"/>
            <a:ext cx="66653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2974498" y="1099812"/>
            <a:ext cx="3271171" cy="134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75773" y="105543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225495" y="1043576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131237" y="293500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87351" y="167493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193649" y="1706144"/>
            <a:ext cx="3756114" cy="1274616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281512" y="5535487"/>
            <a:ext cx="88357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4367" y="471339"/>
            <a:ext cx="617957" cy="6179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en-US" sz="4000" b="1" dirty="0"/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4ACA2A6C-FA28-4202-9990-E7EE8311D6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97" y="551061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" grpId="0"/>
      <p:bldP spid="6" grpId="0"/>
      <p:bldP spid="7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3232" y="948707"/>
            <a:ext cx="8912456" cy="4565129"/>
            <a:chOff x="1733230" y="1248506"/>
            <a:chExt cx="8912456" cy="4565129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733230" y="1290488"/>
              <a:ext cx="1" cy="45231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1746878" y="1248506"/>
              <a:ext cx="8898808" cy="4565129"/>
              <a:chOff x="1746878" y="1248506"/>
              <a:chExt cx="8898808" cy="456512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878" y="2567774"/>
                <a:ext cx="8894502" cy="324586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14"/>
              <a:stretch/>
            </p:blipFill>
            <p:spPr>
              <a:xfrm>
                <a:off x="1751184" y="1248506"/>
                <a:ext cx="8894502" cy="1379045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6" y="118681"/>
            <a:ext cx="1211555" cy="12115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538849" y="755461"/>
            <a:ext cx="9379131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5739" y="237717"/>
            <a:ext cx="77724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512" y="1272518"/>
            <a:ext cx="789981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/>
            <a:r>
              <a:rPr lang="en-US" sz="32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Ba </a:t>
            </a:r>
            <a:r>
              <a:rPr lang="en-US" sz="32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 </a:t>
            </a:r>
            <a:r>
              <a:rPr lang="en-US" sz="32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12 </a:t>
            </a:r>
            <a:r>
              <a:rPr lang="en-US" sz="3200" b="1" dirty="0" err="1">
                <a:solidFill>
                  <a:srgbClr val="931D7D"/>
                </a:solidFill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solidFill>
                  <a:srgbClr val="931D7D"/>
                </a:solidFill>
                <a:latin typeface="HP001 4 hàng" panose="020B0603050302020204" pitchFamily="34" charset="0"/>
              </a:rPr>
              <a:t> 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9465" y="1934629"/>
            <a:ext cx="2638697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defTabSz="914377"/>
            <a:r>
              <a:rPr lang="en-US" sz="3200" b="1">
                <a:solidFill>
                  <a:srgbClr val="931D7D"/>
                </a:solidFill>
                <a:latin typeface="HP001 4 hàng" panose="020B0603050302020204" pitchFamily="34" charset="0"/>
              </a:rPr>
              <a:t>TǨn</a:t>
            </a:r>
            <a:endParaRPr lang="en-US" sz="3200" b="1" dirty="0">
              <a:solidFill>
                <a:srgbClr val="931D7D"/>
              </a:solidFill>
              <a:latin typeface="HP001 4 hàng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9049" y="2438400"/>
            <a:ext cx="8304544" cy="738659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err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 25: Điểm, đoạn thẳng, đường</a:t>
            </a:r>
            <a:endParaRPr lang="en-US" sz="32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9013401" y="-29390"/>
            <a:ext cx="3067987" cy="1084652"/>
          </a:xfrm>
          <a:prstGeom prst="cloudCallout">
            <a:avLst>
              <a:gd name="adj1" fmla="val -65373"/>
              <a:gd name="adj2" fmla="val 3774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0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98, 99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7256" y="3071343"/>
            <a:ext cx="8304544" cy="738659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thẳng, đường cong, ba điểm thẳng hàng.</a:t>
            </a:r>
            <a:endParaRPr lang="en-US" sz="32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5349" y="3720455"/>
            <a:ext cx="1463592" cy="738659"/>
          </a:xfrm>
          <a:prstGeom prst="rect">
            <a:avLst/>
          </a:prstGeom>
          <a:noFill/>
        </p:spPr>
        <p:txBody>
          <a:bodyPr wrap="square" lIns="121912" tIns="60956" rIns="121912" bIns="60956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rgbClr val="931D7D"/>
                </a:solidFill>
                <a:latin typeface="HP001 4 hàng" pitchFamily="34" charset="0"/>
                <a:cs typeface="Times New Roman" pitchFamily="18" charset="0"/>
              </a:rPr>
              <a:t>Tiết 1</a:t>
            </a:r>
            <a:endParaRPr lang="en-US" sz="3200" b="1" dirty="0">
              <a:solidFill>
                <a:srgbClr val="931D7D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4992"/>
      </p:ext>
    </p:extLst>
  </p:cSld>
  <p:clrMapOvr>
    <a:masterClrMapping/>
  </p:clrMapOvr>
  <p:transition spd="slow" advTm="7582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10239132" y="335512"/>
            <a:ext cx="2214323" cy="1471715"/>
          </a:xfrm>
          <a:prstGeom prst="rect">
            <a:avLst/>
          </a:prstGeom>
        </p:spPr>
      </p:pic>
      <p:pic>
        <p:nvPicPr>
          <p:cNvPr id="31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E5D4A8"/>
              </a:clrFrom>
              <a:clrTo>
                <a:srgbClr val="E5D4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72518"/>
            <a:ext cx="10481686" cy="6177868"/>
          </a:xfrm>
          <a:prstGeom prst="rect">
            <a:avLst/>
          </a:prstGeom>
        </p:spPr>
      </p:pic>
      <p:sp>
        <p:nvSpPr>
          <p:cNvPr id="3" name="AutoShape 2" descr="Các số đếm từ 1 đến 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Các số đếm từ 1 đến 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99771" y="2075085"/>
            <a:ext cx="6756841" cy="1035174"/>
            <a:chOff x="1799771" y="2075085"/>
            <a:chExt cx="6756841" cy="1035174"/>
          </a:xfrm>
        </p:grpSpPr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71" y="2075085"/>
              <a:ext cx="1098134" cy="103517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90290" y="2202019"/>
              <a:ext cx="57663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Nhận biết được điểm, đoạn thẳng.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9771" y="3348526"/>
            <a:ext cx="8752116" cy="894684"/>
            <a:chOff x="1799771" y="3909542"/>
            <a:chExt cx="8752116" cy="894684"/>
          </a:xfrm>
        </p:grpSpPr>
        <p:pic>
          <p:nvPicPr>
            <p:cNvPr id="1030" name="Picture 6" descr="Dạy trẻ đếm số từ 0 tới 5 bằng tiếng Anh - Mầm no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E5D3AB"/>
                </a:clrFrom>
                <a:clrTo>
                  <a:srgbClr val="E5D3A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4" t="15343" r="4635" b="14920"/>
            <a:stretch/>
          </p:blipFill>
          <p:spPr bwMode="auto">
            <a:xfrm>
              <a:off x="1799771" y="3909542"/>
              <a:ext cx="990519" cy="894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694702" y="3995933"/>
              <a:ext cx="78571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Đọc được tên điểm, đoạn thẳng</a:t>
              </a:r>
              <a:r>
                <a:rPr lang="en-US" sz="32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>
                  <a:latin typeface="Times New Roman" pitchFamily="18" charset="0"/>
                  <a:cs typeface="Times New Roman" pitchFamily="18" charset="0"/>
                </a:rPr>
                <a:t>cho trước.</a:t>
              </a:r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4" name="Picture 6" descr="Cartoon Number 3 - ClipArt Best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09"/>
              </a:clrFrom>
              <a:clrTo>
                <a:srgbClr val="FFFF0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72" y="4423868"/>
            <a:ext cx="1137031" cy="99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5503" y="4626710"/>
            <a:ext cx="7857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Đo, so sánh độ dài các đoạn thẳng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28" y="924265"/>
            <a:ext cx="9179333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85" y="2507381"/>
            <a:ext cx="4655117" cy="46551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77887" y="3100832"/>
            <a:ext cx="8210538" cy="8418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 PHÁ</a:t>
            </a:r>
          </a:p>
        </p:txBody>
      </p:sp>
    </p:spTree>
    <p:extLst>
      <p:ext uri="{BB962C8B-B14F-4D97-AF65-F5344CB8AC3E}">
        <p14:creationId xmlns:p14="http://schemas.microsoft.com/office/powerpoint/2010/main" val="196739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8319" y="128648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0708" y="426187"/>
            <a:ext cx="1589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69812" y="4213459"/>
            <a:ext cx="161206" cy="1470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70621" y="4710159"/>
            <a:ext cx="1359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09343" y="4710158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75" name="Oval 74"/>
          <p:cNvSpPr/>
          <p:nvPr/>
        </p:nvSpPr>
        <p:spPr>
          <a:xfrm>
            <a:off x="3931511" y="4232391"/>
            <a:ext cx="161206" cy="147055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990981" y="4256241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152866" y="3671148"/>
            <a:ext cx="48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20429" y="3693738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54394" y="370825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07607" y="471015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4907" y="1885607"/>
            <a:ext cx="570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Điểm được kí hiệu bằng dấu chấm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04084" y="2560894"/>
            <a:ext cx="5689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Tên của điểm được đặt bằng chữ cái in hoa, không có dấu.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555280" y="2612023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3056453" y="1895803"/>
            <a:ext cx="161206" cy="147055"/>
          </a:xfrm>
          <a:prstGeom prst="ellipse">
            <a:avLst/>
          </a:prstGeom>
          <a:solidFill>
            <a:srgbClr val="FFFFAD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33099" y="216093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en-US" sz="2400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3" grpId="0"/>
      <p:bldP spid="74" grpId="0"/>
      <p:bldP spid="75" grpId="0" animBg="1"/>
      <p:bldP spid="78" grpId="0" animBg="1"/>
      <p:bldP spid="79" grpId="0"/>
      <p:bldP spid="80" grpId="0"/>
      <p:bldP spid="83" grpId="0"/>
      <p:bldP spid="84" grpId="0"/>
      <p:bldP spid="17" grpId="0"/>
      <p:bldP spid="88" grpId="0"/>
      <p:bldP spid="91" grpId="0"/>
      <p:bldP spid="92" grpId="0" animBg="1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1192" y="1502596"/>
            <a:ext cx="2629105" cy="2337627"/>
            <a:chOff x="604444" y="3268487"/>
            <a:chExt cx="1826440" cy="1826440"/>
          </a:xfrm>
        </p:grpSpPr>
        <p:sp>
          <p:nvSpPr>
            <p:cNvPr id="5" name="Oval 4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727441" y="2173490"/>
            <a:ext cx="5672347" cy="2180146"/>
            <a:chOff x="3302785" y="4698326"/>
            <a:chExt cx="4863318" cy="1232577"/>
          </a:xfrm>
        </p:grpSpPr>
        <p:grpSp>
          <p:nvGrpSpPr>
            <p:cNvPr id="8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10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3587022" y="5055741"/>
              <a:ext cx="4465081" cy="53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Hãy tự tạo 2 điểm và đặt tên cho</a:t>
              </a:r>
            </a:p>
            <a:p>
              <a:pPr algn="ctr"/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 2 điểm đó trong vở nháp.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1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0261" y="137534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68548" y="232148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sp>
        <p:nvSpPr>
          <p:cNvPr id="75" name="Oval 74"/>
          <p:cNvSpPr/>
          <p:nvPr/>
        </p:nvSpPr>
        <p:spPr>
          <a:xfrm>
            <a:off x="3611665" y="3131241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213096" y="3113908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37176" y="2821834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41435" y="284218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653867" y="2362997"/>
            <a:ext cx="13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4" descr="123,403 Ruler Photos - Free &amp;amp; Royalty-Free Stock Photos from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3" b="89953" l="6500" r="9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3" t="32402" r="48479" b="45740"/>
          <a:stretch/>
        </p:blipFill>
        <p:spPr bwMode="auto">
          <a:xfrm>
            <a:off x="3455392" y="3102213"/>
            <a:ext cx="6568397" cy="9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3682922" y="2450081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4339454" y="2582098"/>
            <a:ext cx="2712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26630" y="416946"/>
            <a:ext cx="31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 thẳng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6" name="Straight Connector 105"/>
          <p:cNvCxnSpPr>
            <a:endCxn id="78" idx="2"/>
          </p:cNvCxnSpPr>
          <p:nvPr/>
        </p:nvCxnSpPr>
        <p:spPr>
          <a:xfrm flipV="1">
            <a:off x="3769765" y="3187436"/>
            <a:ext cx="3443331" cy="20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46130" y="1711437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 điểm B với điểm 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97361" y="1702931"/>
            <a:ext cx="374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có đoạn thẳng BC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389" y="4014065"/>
            <a:ext cx="821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68122" y="3303847"/>
            <a:ext cx="3707" cy="71264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275905" y="3278297"/>
            <a:ext cx="3707" cy="73819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15741" y="4016495"/>
            <a:ext cx="4146203" cy="67508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 điểm đầu mút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36389" y="4727972"/>
            <a:ext cx="1095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40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96532E-6 L 0.26875 0.00092 " pathEditMode="relative" rAng="0" ptsTypes="AA">
                                      <p:cBhvr>
                                        <p:cTn id="58" dur="1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  <p:bldP spid="75" grpId="0" animBg="1"/>
      <p:bldP spid="78" grpId="0" animBg="1"/>
      <p:bldP spid="80" grpId="0"/>
      <p:bldP spid="83" grpId="0"/>
      <p:bldP spid="84" grpId="0"/>
      <p:bldP spid="84" grpId="1"/>
      <p:bldP spid="107" grpId="0"/>
      <p:bldP spid="108" grpId="0"/>
      <p:bldP spid="27" grpId="0"/>
      <p:bldP spid="28" grpId="0"/>
      <p:bldP spid="19" grpId="0"/>
      <p:bldP spid="8" grpId="0" animBg="1"/>
      <p:bldP spid="8" grpId="1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00261" y="1375349"/>
            <a:ext cx="10856686" cy="5076825"/>
            <a:chOff x="2045432" y="994314"/>
            <a:chExt cx="9144000" cy="50768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432" y="994314"/>
              <a:ext cx="9144000" cy="5076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201114" y="1181674"/>
              <a:ext cx="8781021" cy="4682097"/>
            </a:xfrm>
            <a:prstGeom prst="rect">
              <a:avLst/>
            </a:prstGeom>
            <a:solidFill>
              <a:srgbClr val="165621"/>
            </a:solidFill>
            <a:ln>
              <a:solidFill>
                <a:srgbClr val="165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33319" y="393312"/>
            <a:ext cx="7344131" cy="7393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769679" y="3355472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25961" y="4675113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98296" y="3081146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455901" y="4534769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126630" y="416946"/>
            <a:ext cx="3146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 thẳng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6" name="Straight Connector 105"/>
          <p:cNvCxnSpPr>
            <a:cxnSpLocks/>
          </p:cNvCxnSpPr>
          <p:nvPr/>
        </p:nvCxnSpPr>
        <p:spPr>
          <a:xfrm>
            <a:off x="4930885" y="3467490"/>
            <a:ext cx="3401954" cy="1266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25" name="Oval 24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>
            <a:off x="5779636" y="4265489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20654" y="4076490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</a:p>
        </p:txBody>
      </p:sp>
      <p:cxnSp>
        <p:nvCxnSpPr>
          <p:cNvPr id="38" name="Straight Connector 37"/>
          <p:cNvCxnSpPr>
            <a:cxnSpLocks/>
          </p:cNvCxnSpPr>
          <p:nvPr/>
        </p:nvCxnSpPr>
        <p:spPr>
          <a:xfrm flipH="1">
            <a:off x="4201062" y="4412544"/>
            <a:ext cx="1597698" cy="10969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9587535-FC21-4C06-8DB0-4BFEE5075D9C}"/>
              </a:ext>
            </a:extLst>
          </p:cNvPr>
          <p:cNvSpPr txBox="1"/>
          <p:nvPr/>
        </p:nvSpPr>
        <p:spPr>
          <a:xfrm>
            <a:off x="3774565" y="4965412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3204BB5-43D0-4013-8137-A2886F507FA3}"/>
              </a:ext>
            </a:extLst>
          </p:cNvPr>
          <p:cNvSpPr/>
          <p:nvPr/>
        </p:nvSpPr>
        <p:spPr>
          <a:xfrm>
            <a:off x="4079168" y="5466081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BD30D36-B47F-4108-976A-F36F06FF750B}"/>
              </a:ext>
            </a:extLst>
          </p:cNvPr>
          <p:cNvSpPr/>
          <p:nvPr/>
        </p:nvSpPr>
        <p:spPr>
          <a:xfrm>
            <a:off x="10044257" y="1936590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1873170-BCC0-444B-9539-18F689B0C668}"/>
              </a:ext>
            </a:extLst>
          </p:cNvPr>
          <p:cNvSpPr/>
          <p:nvPr/>
        </p:nvSpPr>
        <p:spPr>
          <a:xfrm>
            <a:off x="10129944" y="4981132"/>
            <a:ext cx="161206" cy="14705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064D53-91FE-4099-84B7-56BAA4D857ED}"/>
              </a:ext>
            </a:extLst>
          </p:cNvPr>
          <p:cNvSpPr txBox="1"/>
          <p:nvPr/>
        </p:nvSpPr>
        <p:spPr>
          <a:xfrm>
            <a:off x="9632039" y="1779284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6DEAE-AC56-4D76-A845-008411EEE1C3}"/>
              </a:ext>
            </a:extLst>
          </p:cNvPr>
          <p:cNvSpPr txBox="1"/>
          <p:nvPr/>
        </p:nvSpPr>
        <p:spPr>
          <a:xfrm>
            <a:off x="9763310" y="4960998"/>
            <a:ext cx="24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C22D0D3-9A2C-4C87-8C10-107DD7A69C94}"/>
              </a:ext>
            </a:extLst>
          </p:cNvPr>
          <p:cNvCxnSpPr>
            <a:cxnSpLocks/>
          </p:cNvCxnSpPr>
          <p:nvPr/>
        </p:nvCxnSpPr>
        <p:spPr>
          <a:xfrm>
            <a:off x="10124860" y="2106458"/>
            <a:ext cx="68120" cy="28768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3400560" imgH="666720"/>
        </mc:Choice>
        <mc:Fallback>
          <p:control name="TextBox1" r:id="rId1" imgW="3400560" imgH="666720">
            <p:pic>
              <p:nvPicPr>
                <p:cNvPr id="15" name="TextBox1">
                  <a:extLst>
                    <a:ext uri="{FF2B5EF4-FFF2-40B4-BE49-F238E27FC236}">
                      <a16:creationId xmlns:a16="http://schemas.microsoft.com/office/drawing/2014/main" id="{35CDCC33-8268-4A34-95C4-9A7E2B0397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6038" y="1779588"/>
                  <a:ext cx="3401954" cy="66864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4257720" imgH="666720"/>
        </mc:Choice>
        <mc:Fallback>
          <p:control name="TextBox2" r:id="rId2" imgW="4257720" imgH="666720">
            <p:pic>
              <p:nvPicPr>
                <p:cNvPr id="46" name="TextBox2">
                  <a:extLst>
                    <a:ext uri="{FF2B5EF4-FFF2-40B4-BE49-F238E27FC236}">
                      <a16:creationId xmlns:a16="http://schemas.microsoft.com/office/drawing/2014/main" id="{6998C925-79DF-435E-BD53-846B74FFA5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40482" y="5603965"/>
                  <a:ext cx="4254198" cy="668644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91058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739741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207124047836909&quot;,&quot;IaMcqCompetition&quot;:false,&quot;IsAnonymous&quot;:false,&quot;AutoAdvance&quot;:false,&quot;IsCompetitionMode&quot;:false}"/>
  <p:tag name="ANSWERS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11207130329647494&quot;,&quot;IaMcqCompetition&quot;:false,&quot;IsAnonymous&quot;:false,&quot;AutoAdvance&quot;:false,&quot;IsCompetitionMode&quot;:false}"/>
  <p:tag name="ANSWERS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575</Words>
  <Application>Microsoft Office PowerPoint</Application>
  <PresentationFormat>Widescreen</PresentationFormat>
  <Paragraphs>150</Paragraphs>
  <Slides>21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等线</vt:lpstr>
      <vt:lpstr>Arial</vt:lpstr>
      <vt:lpstr>Calibri</vt:lpstr>
      <vt:lpstr>HP001 4 hàng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Admin</cp:lastModifiedBy>
  <cp:revision>131</cp:revision>
  <dcterms:created xsi:type="dcterms:W3CDTF">2017-06-27T08:07:00Z</dcterms:created>
  <dcterms:modified xsi:type="dcterms:W3CDTF">2023-11-15T06:04:33Z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55F82EE6DFFB467C9A8BA0FFDAF7CD32</vt:lpwstr>
  </property>
</Properties>
</file>