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6"/>
  </p:notesMasterIdLst>
  <p:sldIdLst>
    <p:sldId id="331" r:id="rId2"/>
    <p:sldId id="257" r:id="rId3"/>
    <p:sldId id="338" r:id="rId4"/>
    <p:sldId id="325" r:id="rId5"/>
    <p:sldId id="301" r:id="rId6"/>
    <p:sldId id="302" r:id="rId7"/>
    <p:sldId id="327" r:id="rId8"/>
    <p:sldId id="305" r:id="rId9"/>
    <p:sldId id="333" r:id="rId10"/>
    <p:sldId id="334" r:id="rId11"/>
    <p:sldId id="335" r:id="rId12"/>
    <p:sldId id="321" r:id="rId13"/>
    <p:sldId id="336" r:id="rId14"/>
    <p:sldId id="337" r:id="rId15"/>
    <p:sldId id="339" r:id="rId16"/>
    <p:sldId id="310" r:id="rId17"/>
    <p:sldId id="312" r:id="rId18"/>
    <p:sldId id="329" r:id="rId19"/>
    <p:sldId id="330" r:id="rId20"/>
    <p:sldId id="323" r:id="rId21"/>
    <p:sldId id="340" r:id="rId22"/>
    <p:sldId id="315" r:id="rId23"/>
    <p:sldId id="318" r:id="rId24"/>
    <p:sldId id="283" r:id="rId25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6600"/>
    <a:srgbClr val="FFFFCC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320" autoAdjust="0"/>
  </p:normalViewPr>
  <p:slideViewPr>
    <p:cSldViewPr snapToGrid="0">
      <p:cViewPr varScale="1">
        <p:scale>
          <a:sx n="46" d="100"/>
          <a:sy n="46" d="100"/>
        </p:scale>
        <p:origin x="1074" y="54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99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0C931-EB57-4A23-93B1-3B8D93366B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0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62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57862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0C931-EB57-4A23-93B1-3B8D93366B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31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0C931-EB57-4A23-93B1-3B8D93366B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12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0C931-EB57-4A23-93B1-3B8D93366B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12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690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0C931-EB57-4A23-93B1-3B8D93366B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38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85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  <p:sldLayoutId id="2147483694" r:id="rId1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7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6.png"/><Relationship Id="rId11" Type="http://schemas.openxmlformats.org/officeDocument/2006/relationships/image" Target="../media/image42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41.png"/><Relationship Id="rId9" Type="http://schemas.openxmlformats.org/officeDocument/2006/relationships/image" Target="../media/image39.png"/><Relationship Id="rId1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gif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7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6.png"/><Relationship Id="rId11" Type="http://schemas.openxmlformats.org/officeDocument/2006/relationships/image" Target="../media/image42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41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microsoft.com/office/2007/relationships/hdphoto" Target="../media/hdphoto6.wdp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microsoft.com/office/2007/relationships/hdphoto" Target="../media/hdphoto9.wdp"/><Relationship Id="rId5" Type="http://schemas.openxmlformats.org/officeDocument/2006/relationships/image" Target="../media/image37.png"/><Relationship Id="rId10" Type="http://schemas.openxmlformats.org/officeDocument/2006/relationships/image" Target="../media/image53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57A1EBD-3672-4DC2-9E7A-F4B48F2680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14" y="0"/>
            <a:ext cx="12849097" cy="7332133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DC0B279F-735E-4CBB-90E9-53C3D83CB3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68" y="1447154"/>
            <a:ext cx="7653387" cy="26701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158EE5-8FA7-49B8-A8D3-1F214CFCFFBA}"/>
              </a:ext>
            </a:extLst>
          </p:cNvPr>
          <p:cNvSpPr txBox="1"/>
          <p:nvPr/>
        </p:nvSpPr>
        <p:spPr>
          <a:xfrm>
            <a:off x="2966781" y="4025580"/>
            <a:ext cx="11748287" cy="307776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 defTabSz="1219140"/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08183C-5049-4FD3-A486-9289AB064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931" y="102555"/>
            <a:ext cx="1873980" cy="187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42974" y="8135765"/>
            <a:ext cx="16256000" cy="99295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2557"/>
            <a:ext cx="16256000" cy="601807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018309" y="2869081"/>
            <a:ext cx="148382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40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 buổi sáng, sóc lấy một tờ giấy và viết th</a:t>
            </a:r>
            <a:r>
              <a:rPr lang="vi-VN" sz="4000"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40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cho kiến. Sóc nắn nót ghi: “Tớ nhớ cậu.”. Một c</a:t>
            </a:r>
            <a:r>
              <a:rPr lang="vi-VN" sz="4000"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40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gió </a:t>
            </a:r>
            <a:r>
              <a:rPr lang="vi-VN" sz="4000"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40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ngang qua mang theo lá th</a:t>
            </a:r>
            <a:r>
              <a:rPr lang="vi-VN" sz="4000"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40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Chiều hôm </a:t>
            </a:r>
            <a:r>
              <a:rPr lang="vi-VN" sz="4000"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40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kiến </a:t>
            </a:r>
            <a:r>
              <a:rPr lang="vi-VN" sz="4000"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40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dạo trong rừng. Một lá th</a:t>
            </a:r>
            <a:r>
              <a:rPr lang="vi-VN" sz="4000"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40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nhè nhẹ bay xuống. Kiến reo lên: “A, th</a:t>
            </a:r>
            <a:r>
              <a:rPr lang="vi-VN" sz="4000"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40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của sóc!”</a:t>
            </a:r>
            <a:endParaRPr lang="en-US" sz="4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77982" y="2869081"/>
            <a:ext cx="852055" cy="78665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37503" y="6213980"/>
            <a:ext cx="8204224" cy="13508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18617" y="6553231"/>
            <a:ext cx="117006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viết rất cẩn thận cho đẹp. </a:t>
            </a:r>
          </a:p>
          <a:p>
            <a:endParaRPr lang="en-US" sz="3200"/>
          </a:p>
        </p:txBody>
      </p:sp>
      <p:sp>
        <p:nvSpPr>
          <p:cNvPr id="12" name="TextBox 11"/>
          <p:cNvSpPr txBox="1"/>
          <p:nvPr/>
        </p:nvSpPr>
        <p:spPr>
          <a:xfrm>
            <a:off x="4987636" y="8167628"/>
            <a:ext cx="184731" cy="464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64901" y="6541547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 nót:</a:t>
            </a:r>
            <a:endParaRPr lang="en-US" sz="3200" b="1" i="1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04009" y="3414134"/>
            <a:ext cx="2057400" cy="7322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172367" y="974709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59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9219" y="1436217"/>
            <a:ext cx="152330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6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 sau, kiến ngồi bên thềm và viết th</a:t>
            </a:r>
            <a:r>
              <a:rPr lang="vi-VN" sz="3600"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6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cho sóc. Kiến không biết làm sao cho sóc biết mình rất nhớ bạn. Cậu viết: “Chào sóc!”. Nh</a:t>
            </a:r>
            <a:r>
              <a:rPr lang="vi-VN" sz="3600"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6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kiến không </a:t>
            </a:r>
            <a:r>
              <a:rPr lang="vi-VN" sz="3600"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36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chào sóc. Cậu bèn viết một lá th</a:t>
            </a:r>
            <a:r>
              <a:rPr lang="vi-VN" sz="3600"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6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khác: “Sóc thân mến!”. Nh</a:t>
            </a:r>
            <a:r>
              <a:rPr lang="vi-VN" sz="3600"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6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thế vẫn không </a:t>
            </a:r>
            <a:r>
              <a:rPr lang="vi-VN" sz="3600"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6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của kiến. Lấy một tờ giấy mới, kiến ghi: “Sóc </a:t>
            </a:r>
            <a:r>
              <a:rPr lang="vi-VN" sz="3600"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6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i!”. Cứ thế, cậu cặm cụi viết </a:t>
            </a:r>
            <a:r>
              <a:rPr lang="vi-VN" sz="3600"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6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viết lại trong nhiều giờ liền.</a:t>
            </a:r>
          </a:p>
          <a:p>
            <a:pPr indent="463550" algn="just"/>
            <a:r>
              <a:rPr lang="en-US" sz="36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lâu sau, sóc nhận </a:t>
            </a:r>
            <a:r>
              <a:rPr lang="vi-VN" sz="3600"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6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một lá th</a:t>
            </a:r>
            <a:r>
              <a:rPr lang="vi-VN" sz="3600"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6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do kiến gửi </a:t>
            </a:r>
            <a:r>
              <a:rPr lang="vi-VN" sz="3600"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6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Th</a:t>
            </a:r>
            <a:r>
              <a:rPr lang="vi-VN" sz="3600"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6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viết: “Sóc </a:t>
            </a:r>
            <a:r>
              <a:rPr lang="vi-VN" sz="3600"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6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i, tớ cũng nhớ cậu!”.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8082" y="8151047"/>
            <a:ext cx="16256000" cy="99295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19747"/>
            <a:ext cx="16256000" cy="601807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276126" y="1358723"/>
            <a:ext cx="819347" cy="77212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42755" y="6214755"/>
            <a:ext cx="10997736" cy="13508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7636" y="8167628"/>
            <a:ext cx="184731" cy="464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09023" y="6516003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Cặm cụi:</a:t>
            </a:r>
            <a:endParaRPr lang="en-US" sz="3200" b="1" i="1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14700" y="3595255"/>
            <a:ext cx="1857667" cy="6665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14700" y="5992009"/>
            <a:ext cx="117006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Chăm chú , tập trung vào việc đang làm. </a:t>
            </a:r>
          </a:p>
          <a:p>
            <a:endParaRPr lang="en-US" sz="3200" b="1"/>
          </a:p>
        </p:txBody>
      </p:sp>
      <p:pic>
        <p:nvPicPr>
          <p:cNvPr id="15" name="Picture 2" descr="What Kids Read At Hamilton Grange – The Hamilton Tim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5599" y="6080598"/>
            <a:ext cx="3497620" cy="23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5172367" y="389110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58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031209" y="706530"/>
            <a:ext cx="541866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9499C835-6942-4985-A2C8-7F05A71FA8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772" y="5842860"/>
            <a:ext cx="4121121" cy="4121121"/>
          </a:xfrm>
          <a:prstGeom prst="rect">
            <a:avLst/>
          </a:prstGeom>
        </p:spPr>
      </p:pic>
      <p:pic>
        <p:nvPicPr>
          <p:cNvPr id="8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0337"/>
            <a:ext cx="4176486" cy="417648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47851" y="2044443"/>
            <a:ext cx="14139674" cy="18301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biêt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45293" y="4330326"/>
            <a:ext cx="14542407" cy="18301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395288">
              <a:lnSpc>
                <a:spcPct val="120000"/>
              </a:lnSpc>
            </a:pP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cặm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cụi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506867" y="2570901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685473" y="2532640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4111208" y="2649362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4297188" y="2649362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0295379" y="4818523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5267284" y="4878095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5391270" y="4878095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20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66488" y="566911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zh-CN" altLang="en-US" sz="3200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185" y="-319812"/>
            <a:ext cx="10148817" cy="40352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12915" y="955594"/>
            <a:ext cx="14937355" cy="1484439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/>
          <a:p>
            <a:pPr algn="ctr" defTabSz="1625438">
              <a:lnSpc>
                <a:spcPct val="150000"/>
              </a:lnSpc>
              <a:defRPr/>
            </a:pPr>
            <a:r>
              <a:rPr lang="en-US" altLang="zh-CN" sz="67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6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7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6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7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67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182928" y="52598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761" y="5815061"/>
            <a:ext cx="4348647" cy="3232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A_图片 4">
            <a:extLst>
              <a:ext uri="{FF2B5EF4-FFF2-40B4-BE49-F238E27FC236}">
                <a16:creationId xmlns:a16="http://schemas.microsoft.com/office/drawing/2014/main" id="{D905F46D-C93D-41F3-B62E-63FA6382E3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2" y="2349695"/>
            <a:ext cx="6917805" cy="54823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BEBDD5-1C69-4D04-BADB-E17C1B32BBC5}"/>
              </a:ext>
            </a:extLst>
          </p:cNvPr>
          <p:cNvSpPr/>
          <p:nvPr/>
        </p:nvSpPr>
        <p:spPr>
          <a:xfrm>
            <a:off x="928251" y="3715441"/>
            <a:ext cx="6213269" cy="3508647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altLang="zh-CN" sz="72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Yêu</a:t>
            </a:r>
            <a:r>
              <a:rPr lang="zh-CN" altLang="en-US" sz="72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72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cầu</a:t>
            </a:r>
            <a:endParaRPr lang="zh-CN" altLang="en-US" sz="72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>
              <a:buClr>
                <a:srgbClr val="000000"/>
              </a:buClr>
              <a:buSzPts val="2800"/>
              <a:buFont typeface="Arial"/>
              <a:buNone/>
            </a:pPr>
            <a:r>
              <a:rPr lang="en-US" altLang="zh-CN" sz="3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Phân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công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theo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đoạn</a:t>
            </a:r>
            <a:endParaRPr lang="zh-CN" altLang="en-US" sz="37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>
              <a:buClr>
                <a:srgbClr val="000000"/>
              </a:buClr>
              <a:buSzPts val="2800"/>
              <a:buFont typeface="Arial"/>
              <a:buNone/>
            </a:pP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Tất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cả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thành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viên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đều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endParaRPr lang="zh-CN" altLang="en-US" sz="37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>
              <a:buClr>
                <a:srgbClr val="000000"/>
              </a:buClr>
              <a:buSzPts val="2800"/>
              <a:buFont typeface="Arial"/>
              <a:buNone/>
            </a:pP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Sửa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lỗi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bạn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nếu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bạn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chưa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đúng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lang="zh-CN" altLang="en-US" sz="37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48282" y="5925446"/>
            <a:ext cx="2628408" cy="1409545"/>
            <a:chOff x="7548282" y="5925446"/>
            <a:chExt cx="2628408" cy="1409545"/>
          </a:xfrm>
        </p:grpSpPr>
        <p:sp>
          <p:nvSpPr>
            <p:cNvPr id="4" name="Oval Callout 3"/>
            <p:cNvSpPr/>
            <p:nvPr/>
          </p:nvSpPr>
          <p:spPr>
            <a:xfrm>
              <a:off x="7548282" y="5925446"/>
              <a:ext cx="2610479" cy="1353895"/>
            </a:xfrm>
            <a:prstGeom prst="wedgeEllipseCallout">
              <a:avLst>
                <a:gd name="adj1" fmla="val 55129"/>
                <a:gd name="adj2" fmla="val 607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566211" y="6134662"/>
              <a:ext cx="26104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nối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1.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004929" y="5090876"/>
            <a:ext cx="2754783" cy="773797"/>
            <a:chOff x="9004929" y="5090876"/>
            <a:chExt cx="2754783" cy="773797"/>
          </a:xfrm>
        </p:grpSpPr>
        <p:sp>
          <p:nvSpPr>
            <p:cNvPr id="14" name="Oval Callout 13"/>
            <p:cNvSpPr/>
            <p:nvPr/>
          </p:nvSpPr>
          <p:spPr>
            <a:xfrm>
              <a:off x="9004929" y="5090876"/>
              <a:ext cx="2754783" cy="773797"/>
            </a:xfrm>
            <a:prstGeom prst="wedgeEllipseCallout">
              <a:avLst>
                <a:gd name="adj1" fmla="val 31699"/>
                <a:gd name="adj2" fmla="val 8496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149232" y="5252364"/>
              <a:ext cx="26104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912112" y="4622760"/>
            <a:ext cx="2754783" cy="964007"/>
            <a:chOff x="11912112" y="4622760"/>
            <a:chExt cx="2754783" cy="964007"/>
          </a:xfrm>
        </p:grpSpPr>
        <p:sp>
          <p:nvSpPr>
            <p:cNvPr id="18" name="Oval Callout 17"/>
            <p:cNvSpPr/>
            <p:nvPr/>
          </p:nvSpPr>
          <p:spPr>
            <a:xfrm>
              <a:off x="11912112" y="4622760"/>
              <a:ext cx="2754783" cy="964007"/>
            </a:xfrm>
            <a:prstGeom prst="wedgeEllipseCallout">
              <a:avLst>
                <a:gd name="adj1" fmla="val -11257"/>
                <a:gd name="adj2" fmla="val 9224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056415" y="4873930"/>
              <a:ext cx="26104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501219" y="5930846"/>
            <a:ext cx="2754783" cy="1154783"/>
            <a:chOff x="13501219" y="5930846"/>
            <a:chExt cx="2754783" cy="1154783"/>
          </a:xfrm>
        </p:grpSpPr>
        <p:sp>
          <p:nvSpPr>
            <p:cNvPr id="19" name="Oval Callout 18"/>
            <p:cNvSpPr/>
            <p:nvPr/>
          </p:nvSpPr>
          <p:spPr>
            <a:xfrm>
              <a:off x="13501219" y="5930846"/>
              <a:ext cx="2754783" cy="1154783"/>
            </a:xfrm>
            <a:prstGeom prst="wedgeEllipseCallout">
              <a:avLst>
                <a:gd name="adj1" fmla="val -27528"/>
                <a:gd name="adj2" fmla="val 8860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501219" y="6092208"/>
              <a:ext cx="26104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cuối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271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18: TỚ NHỚ CẬU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711573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xuyên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nhè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reo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“A,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463550"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biết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32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không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i!”.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do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gửi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19747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180453" y="7585203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toàn bài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296" y="61648"/>
            <a:ext cx="1881384" cy="132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67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86" y="4557525"/>
            <a:ext cx="2135716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53" y="7662787"/>
            <a:ext cx="1126067" cy="82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467" y="5659967"/>
            <a:ext cx="1881717" cy="32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87" y="6894648"/>
            <a:ext cx="719667" cy="61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517" y="8498419"/>
            <a:ext cx="973667" cy="64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本框 10"/>
          <p:cNvSpPr txBox="1">
            <a:spLocks noChangeArrowheads="1"/>
          </p:cNvSpPr>
          <p:nvPr/>
        </p:nvSpPr>
        <p:spPr bwMode="auto">
          <a:xfrm>
            <a:off x="1826520" y="2960332"/>
            <a:ext cx="1356799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9600" b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TIẾT 2: TÌM HIỂU BÀI</a:t>
            </a:r>
            <a:endParaRPr lang="zh-CN" altLang="en-US" sz="9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31" name="图片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21" y="228179"/>
            <a:ext cx="880533" cy="79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6618" y="467997"/>
            <a:ext cx="1646767" cy="95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02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97217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79508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69427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74617"/>
            <a:ext cx="16256000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63" y="7050110"/>
            <a:ext cx="2631539" cy="20228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744560" y="-199631"/>
            <a:ext cx="1274187" cy="11680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74857" y="116109"/>
            <a:ext cx="70375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4267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4267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4267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endParaRPr lang="en-US" sz="4267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94926" y="839889"/>
            <a:ext cx="13354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cảm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thấy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06858" y="2389759"/>
            <a:ext cx="1111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rất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buồn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35" t="66797" r="18633" b="19531"/>
          <a:stretch/>
        </p:blipFill>
        <p:spPr bwMode="auto">
          <a:xfrm>
            <a:off x="3817518" y="3939629"/>
            <a:ext cx="8109398" cy="3345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đồng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ý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với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điều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̀?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47726" y="1753796"/>
            <a:ext cx="11780548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thường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xuyên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nhơ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88" t="52734" r="18911" b="23633"/>
          <a:stretch/>
        </p:blipFill>
        <p:spPr bwMode="auto">
          <a:xfrm>
            <a:off x="2564423" y="2998622"/>
            <a:ext cx="9381693" cy="4174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88" y="1110723"/>
            <a:ext cx="5519909" cy="807764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11618099" y="5149543"/>
            <a:ext cx="4637901" cy="43037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275" y="279726"/>
            <a:ext cx="1576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Vì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phải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viết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lại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nhiều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lần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lá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gửi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5345" y="1764231"/>
            <a:ext cx="10935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phải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viết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lại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nhiều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lần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lá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gửi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vì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biết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làm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biết</a:t>
            </a:r>
            <a:r>
              <a:rPr lang="en-US" sz="4800" b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mình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rất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nhơ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237001" y="5149543"/>
            <a:ext cx="10754054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Các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thường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làm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̀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̉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̉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hiện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tình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thiết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32" y="4982785"/>
            <a:ext cx="1509309" cy="141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Theo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sẽ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cảm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thấy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nếu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nhận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được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của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80080" y="2593187"/>
            <a:ext cx="117805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Nếu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nhận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được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của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có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̉ sẽ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cảm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thấy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rất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buồn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hoặc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rất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nhơ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Có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̉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sẽ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giận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vì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giư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̃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lời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hứa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3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7" y="382325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86936" y="394920"/>
            <a:ext cx="12733867" cy="2380052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7200" b="1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Chủ</a:t>
            </a:r>
            <a:r>
              <a:rPr lang="en-US" sz="72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đề</a:t>
            </a:r>
          </a:p>
          <a:p>
            <a:pPr algn="ctr"/>
            <a:r>
              <a:rPr lang="en-US" sz="72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Niềm vui tuổi thơ </a:t>
            </a:r>
            <a:endParaRPr lang="en-US" sz="72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689" b="1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26598" y="4202933"/>
            <a:ext cx="8989247" cy="106693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TỚ NHỚ CẬU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" y="4449346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7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8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3116027" y="1809551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5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18: TỚ NHỚ CẬU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5852" y="1624981"/>
            <a:ext cx="15732235" cy="711573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xuyên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nhè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reo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“A,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463550"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biết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32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không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i!”.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do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gửi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5579" y="168729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35579" y="3178884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667715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19747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452635" y="8828252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toàn bài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296" y="61648"/>
            <a:ext cx="1881384" cy="132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45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1213343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Đóng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̀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̉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nói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̀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đáp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lời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chào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lúc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35" t="58039" r="17277" b="19530"/>
          <a:stretch/>
        </p:blipFill>
        <p:spPr bwMode="auto">
          <a:xfrm>
            <a:off x="3352465" y="2363206"/>
            <a:ext cx="9642699" cy="6083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53" y="-48163"/>
            <a:ext cx="16256000" cy="9143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19" y="-48164"/>
            <a:ext cx="12099084" cy="86505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699" y="6313025"/>
            <a:ext cx="4715303" cy="276467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9" y="-33855"/>
            <a:ext cx="4873344" cy="25806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6" y="5582825"/>
            <a:ext cx="4035459" cy="33467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23201" y="1858315"/>
            <a:ext cx="1025966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sẽ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nói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với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50398" y="2984455"/>
            <a:ext cx="9479801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chuyển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đến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một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trường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khác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07547" y="5229234"/>
            <a:ext cx="9479801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Tan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học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vê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̀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trước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còn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ở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lại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̀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mẹ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đón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85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2119" y="5136885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03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116" y="6277271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40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7" y="5436709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4"/>
            <a:ext cx="10177528" cy="194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887" y="4748741"/>
            <a:ext cx="2135716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317" y="7562853"/>
            <a:ext cx="1126067" cy="82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467" y="5659967"/>
            <a:ext cx="1881717" cy="32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6710144"/>
            <a:ext cx="719667" cy="61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517" y="8498419"/>
            <a:ext cx="973667" cy="64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本框 10"/>
          <p:cNvSpPr txBox="1">
            <a:spLocks noChangeArrowheads="1"/>
          </p:cNvSpPr>
          <p:nvPr/>
        </p:nvSpPr>
        <p:spPr bwMode="auto">
          <a:xfrm>
            <a:off x="4561416" y="3266923"/>
            <a:ext cx="85433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9600" b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TIẾT 1: ĐỌC</a:t>
            </a:r>
            <a:endParaRPr lang="zh-CN" altLang="en-US" sz="9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31" name="图片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1447378"/>
            <a:ext cx="880533" cy="79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469" y="2107778"/>
            <a:ext cx="1646767" cy="95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91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636"/>
            <a:ext cx="16256000" cy="8960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915" y="3648475"/>
            <a:ext cx="13840691" cy="15197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1165" y="5960117"/>
            <a:ext cx="5409203" cy="5152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597371" y="0"/>
            <a:ext cx="6518429" cy="16523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lang="zh-CN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6748" y="635220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4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8242" y="1865620"/>
            <a:ext cx="13840691" cy="15197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6013657" y="2135934"/>
            <a:ext cx="8886907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đúng các từ ngữ, đọc rõ ràng câu chuyện , ngữ điệu đọc phù hợp.</a:t>
            </a:r>
            <a:endParaRPr lang="zh-CN" altLang="en-US" sz="32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4916" y="5168242"/>
            <a:ext cx="13840691" cy="15176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9491" y="1825796"/>
            <a:ext cx="1462616" cy="1344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8324" y="3282063"/>
            <a:ext cx="1462616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3721" y="5319828"/>
            <a:ext cx="1557219" cy="14816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" name="TextBox 71"/>
          <p:cNvSpPr txBox="1"/>
          <p:nvPr/>
        </p:nvSpPr>
        <p:spPr>
          <a:xfrm>
            <a:off x="5788056" y="5431330"/>
            <a:ext cx="7960013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Dựa vào gợi ý, trả lời câu hỏi liên quan đến bài đọc.</a:t>
            </a:r>
            <a:endParaRPr lang="zh-CN" altLang="en-US" sz="32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71"/>
          <p:cNvSpPr txBox="1"/>
          <p:nvPr/>
        </p:nvSpPr>
        <p:spPr>
          <a:xfrm>
            <a:off x="5927302" y="3939438"/>
            <a:ext cx="885305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 được nội dung bài đọc, nhận biết được tình bạn thân thiết và cách duy trì tình bạn.</a:t>
            </a:r>
            <a:endParaRPr lang="zh-CN" altLang="en-US" sz="32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6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4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732" y="3193446"/>
            <a:ext cx="7167643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cùng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cảm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thấy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0798" y="642361"/>
            <a:ext cx="2286360" cy="94211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31674" y="1613662"/>
            <a:ext cx="1855305" cy="119269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https://i.pinimg.com/564x/c5/14/68/c5146895b96c281e4da8e559aa42f99c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664" y="1264353"/>
            <a:ext cx="8140428" cy="647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0798" y="5352871"/>
            <a:ext cx="7167643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cảm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thấy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81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18: TỚ NHỚ CẬU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711573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xuyên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nhè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reo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“A,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463550"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biết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32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không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i!”.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do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gửi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409456" y="-137854"/>
            <a:ext cx="3058059" cy="1466847"/>
            <a:chOff x="242986" y="532128"/>
            <a:chExt cx="3338015" cy="194070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94070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22555" y="947887"/>
              <a:ext cx="2527568" cy="1203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Lắng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nghe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mẫu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18" name="TextBox 28">
            <a:extLst>
              <a:ext uri="{FF2B5EF4-FFF2-40B4-BE49-F238E27FC236}">
                <a16:creationId xmlns:a16="http://schemas.microsoft.com/office/drawing/2014/main" id="{686A33E3-2A5E-4C95-BD63-ACB8DDB8F746}"/>
              </a:ext>
            </a:extLst>
          </p:cNvPr>
          <p:cNvSpPr txBox="1"/>
          <p:nvPr/>
        </p:nvSpPr>
        <p:spPr>
          <a:xfrm>
            <a:off x="3712586" y="-36853"/>
            <a:ext cx="1986816" cy="1452381"/>
          </a:xfrm>
          <a:prstGeom prst="cloud">
            <a:avLst/>
          </a:prstGeom>
          <a:solidFill>
            <a:srgbClr val="EC9DAE"/>
          </a:solidFill>
        </p:spPr>
        <p:txBody>
          <a:bodyPr wrap="square" lIns="91438" tIns="45719" rIns="91438" bIns="45719" rtlCol="0">
            <a:spAutoFit/>
          </a:bodyPr>
          <a:lstStyle/>
          <a:p>
            <a:pPr algn="ctr" defTabSz="914377">
              <a:defRPr/>
            </a:pPr>
            <a:r>
              <a:rPr lang="en-US" altLang="zh-CN" sz="28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MẮT DÕI</a:t>
            </a:r>
            <a:endParaRPr lang="zh-CN" altLang="en-US" sz="2800" b="1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sp>
        <p:nvSpPr>
          <p:cNvPr id="23" name="TextBox 28">
            <a:extLst>
              <a:ext uri="{FF2B5EF4-FFF2-40B4-BE49-F238E27FC236}">
                <a16:creationId xmlns:a16="http://schemas.microsoft.com/office/drawing/2014/main" id="{16A3BEEF-4591-4EF0-A0CC-BB0769B69C0D}"/>
              </a:ext>
            </a:extLst>
          </p:cNvPr>
          <p:cNvSpPr txBox="1"/>
          <p:nvPr/>
        </p:nvSpPr>
        <p:spPr>
          <a:xfrm>
            <a:off x="1766014" y="-32808"/>
            <a:ext cx="2158761" cy="1452381"/>
          </a:xfrm>
          <a:prstGeom prst="cloud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lIns="91438" tIns="45719" rIns="91438" bIns="45719" rtlCol="0">
            <a:spAutoFit/>
          </a:bodyPr>
          <a:lstStyle/>
          <a:p>
            <a:pPr algn="ctr" defTabSz="914377">
              <a:defRPr/>
            </a:pPr>
            <a:r>
              <a:rPr lang="en-US" altLang="zh-CN" sz="2800" b="1" kern="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TAI NGHE</a:t>
            </a:r>
            <a:endParaRPr lang="zh-CN" altLang="en-US" sz="2800" b="1" kern="0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6123220-782F-4FDC-815E-88B8CE333A7A}"/>
              </a:ext>
            </a:extLst>
          </p:cNvPr>
          <p:cNvSpPr txBox="1"/>
          <p:nvPr/>
        </p:nvSpPr>
        <p:spPr>
          <a:xfrm>
            <a:off x="0" y="-20075"/>
            <a:ext cx="1794390" cy="1452381"/>
          </a:xfrm>
          <a:prstGeom prst="cloud">
            <a:avLst/>
          </a:prstGeom>
          <a:solidFill>
            <a:srgbClr val="ED7D31">
              <a:lumMod val="60000"/>
              <a:lumOff val="40000"/>
            </a:srgbClr>
          </a:solidFill>
        </p:spPr>
        <p:txBody>
          <a:bodyPr wrap="square" lIns="91438" tIns="45719" rIns="91438" bIns="45719" rtlCol="0">
            <a:spAutoFit/>
          </a:bodyPr>
          <a:lstStyle/>
          <a:p>
            <a:pPr algn="ctr" defTabSz="914377">
              <a:defRPr/>
            </a:pPr>
            <a:r>
              <a:rPr lang="en-US" altLang="zh-CN" sz="2800" b="1" kern="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TAY DÒ</a:t>
            </a:r>
            <a:endParaRPr lang="zh-CN" altLang="en-US" sz="2800" b="1" kern="0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5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  <p:bldP spid="15" grpId="0" animBg="1"/>
      <p:bldP spid="18" grpId="0" animBg="1"/>
      <p:bldP spid="18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18: TỚ NHỚ CẬU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711573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xuyên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nhè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reo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“A,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463550"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biết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32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không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i!”.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do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gửi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19747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180453" y="7585203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296" y="61648"/>
            <a:ext cx="1881384" cy="132838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1906809" y="335851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166732" y="6311399"/>
            <a:ext cx="1432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36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382097"/>
            <a:ext cx="13463960" cy="952609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211" y="3716249"/>
            <a:ext cx="6135611" cy="613561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333" y="1098647"/>
            <a:ext cx="5497846" cy="80453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37047" y="1556760"/>
            <a:ext cx="541866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7630" y="31293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nắn</a:t>
            </a:r>
            <a:r>
              <a:rPr lang="en-US" sz="6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nót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52126" y="4606973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cặm</a:t>
            </a:r>
            <a:r>
              <a:rPr lang="en-US" sz="6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cụi</a:t>
            </a:r>
            <a:endParaRPr lang="en-US" sz="6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19747"/>
            <a:ext cx="16256000" cy="601807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42417" y="3328768"/>
            <a:ext cx="145221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 là bạn thân của sóc. Hằng ngày, hai bạn th</a:t>
            </a:r>
            <a:r>
              <a:rPr lang="vi-VN" sz="4000"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40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rủ nhau </a:t>
            </a:r>
            <a:r>
              <a:rPr lang="vi-VN" sz="4000"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40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học. Thế rồi nhà kiến chuyển </a:t>
            </a:r>
            <a:r>
              <a:rPr lang="vi-VN" sz="4000"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40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một khu rừng khác. Lúc chia tay, kiến rất buồn. Kiến nói: “ Cậu phải th</a:t>
            </a:r>
            <a:r>
              <a:rPr lang="vi-VN" sz="4000"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40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xuyên nhớ tớ </a:t>
            </a:r>
            <a:r>
              <a:rPr lang="vi-VN" sz="4000"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40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Sóc gật </a:t>
            </a:r>
            <a:r>
              <a:rPr lang="vi-VN" sz="4000"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40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nhận lời.</a:t>
            </a:r>
          </a:p>
          <a:p>
            <a:endParaRPr lang="en-US" sz="3600"/>
          </a:p>
        </p:txBody>
      </p:sp>
      <p:sp>
        <p:nvSpPr>
          <p:cNvPr id="9" name="Oval 8"/>
          <p:cNvSpPr/>
          <p:nvPr/>
        </p:nvSpPr>
        <p:spPr>
          <a:xfrm>
            <a:off x="782146" y="3328768"/>
            <a:ext cx="951711" cy="81117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27226" y="894129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8268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3456</TotalTime>
  <Words>1859</Words>
  <Application>Microsoft Office PowerPoint</Application>
  <PresentationFormat>Custom</PresentationFormat>
  <Paragraphs>121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Arial-Rounded</vt:lpstr>
      <vt:lpstr>Calibri</vt:lpstr>
      <vt:lpstr>Calibri Light</vt:lpstr>
      <vt:lpstr>SVN-Gretoon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110</cp:revision>
  <dcterms:created xsi:type="dcterms:W3CDTF">2021-05-31T08:31:14Z</dcterms:created>
  <dcterms:modified xsi:type="dcterms:W3CDTF">2023-11-04T00:13:55Z</dcterms:modified>
</cp:coreProperties>
</file>