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25"/>
  </p:notesMasterIdLst>
  <p:sldIdLst>
    <p:sldId id="259" r:id="rId4"/>
    <p:sldId id="261" r:id="rId5"/>
    <p:sldId id="265" r:id="rId6"/>
    <p:sldId id="302" r:id="rId7"/>
    <p:sldId id="303" r:id="rId8"/>
    <p:sldId id="304" r:id="rId9"/>
    <p:sldId id="257" r:id="rId10"/>
    <p:sldId id="290" r:id="rId11"/>
    <p:sldId id="271" r:id="rId12"/>
    <p:sldId id="256" r:id="rId13"/>
    <p:sldId id="258" r:id="rId14"/>
    <p:sldId id="306" r:id="rId15"/>
    <p:sldId id="307" r:id="rId16"/>
    <p:sldId id="298" r:id="rId17"/>
    <p:sldId id="299" r:id="rId18"/>
    <p:sldId id="305" r:id="rId19"/>
    <p:sldId id="308" r:id="rId20"/>
    <p:sldId id="309" r:id="rId21"/>
    <p:sldId id="300" r:id="rId22"/>
    <p:sldId id="301"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3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7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3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92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7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7</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57164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03627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26774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194516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43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22784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81688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67804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09196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53442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12/1/2024</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525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859FB4EC-86BA-855C-8DFC-6E89599A33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239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4"/>
          <a:stretch>
            <a:fillRect/>
          </a:stretch>
        </p:blipFill>
        <p:spPr>
          <a:xfrm>
            <a:off x="170139" y="461744"/>
            <a:ext cx="7815749" cy="6712278"/>
          </a:xfrm>
          <a:prstGeom prst="rect">
            <a:avLst/>
          </a:prstGeom>
        </p:spPr>
      </p:pic>
    </p:spTree>
    <p:extLst>
      <p:ext uri="{BB962C8B-B14F-4D97-AF65-F5344CB8AC3E}">
        <p14:creationId xmlns:p14="http://schemas.microsoft.com/office/powerpoint/2010/main" val="2776417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10708640" cy="125940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960444" cy="65779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a:t>
              </a:r>
            </a:p>
            <a:p>
              <a:pPr algn="ct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Nam </a:t>
              </a:r>
              <a:r>
                <a:rPr lang="en-US" sz="3200" b="1" dirty="0" err="1">
                  <a:latin typeface="Cambria" panose="02040503050406030204" pitchFamily="18" charset="0"/>
                  <a:ea typeface="Cambria" panose="02040503050406030204" pitchFamily="18" charset="0"/>
                </a:rPr>
                <a:t>Triều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Hậu</a:t>
              </a:r>
              <a:r>
                <a:rPr lang="en-US" sz="3200" b="1" dirty="0">
                  <a:latin typeface="Cambria" panose="02040503050406030204" pitchFamily="18" charset="0"/>
                  <a:ea typeface="Cambria" panose="02040503050406030204" pitchFamily="18" charset="0"/>
                </a:rPr>
                <a:t> Lê.</a:t>
              </a:r>
            </a:p>
          </p:txBody>
        </p:sp>
      </p:grpSp>
      <p:pic>
        <p:nvPicPr>
          <p:cNvPr id="18" name="Picture 17">
            <a:extLst>
              <a:ext uri="{FF2B5EF4-FFF2-40B4-BE49-F238E27FC236}">
                <a16:creationId xmlns:a16="http://schemas.microsoft.com/office/drawing/2014/main" id="{F58C0978-80D4-031D-D18B-74E7D28D160C}"/>
              </a:ext>
            </a:extLst>
          </p:cNvPr>
          <p:cNvPicPr>
            <a:picLocks noChangeAspect="1"/>
          </p:cNvPicPr>
          <p:nvPr/>
        </p:nvPicPr>
        <p:blipFill>
          <a:blip r:embed="rId2"/>
          <a:stretch>
            <a:fillRect/>
          </a:stretch>
        </p:blipFill>
        <p:spPr>
          <a:xfrm>
            <a:off x="467677" y="2486342"/>
            <a:ext cx="11134725" cy="2657475"/>
          </a:xfrm>
          <a:prstGeom prst="rect">
            <a:avLst/>
          </a:prstGeom>
        </p:spPr>
      </p:pic>
    </p:spTree>
    <p:extLst>
      <p:ext uri="{BB962C8B-B14F-4D97-AF65-F5344CB8AC3E}">
        <p14:creationId xmlns:p14="http://schemas.microsoft.com/office/powerpoint/2010/main" val="39363374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524315"/>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Chính trị:</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Năm 1428, Lê Lợi lên ngôi, lập ra Triều Hậu lê, khôi phục Quốc hiệu Đại Việt, đóng đô ở Đông Kinh (Thăng Long).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Nhà nước được tổ chức quy củ, chặt chẽ..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Vua Lê Thánh Tông chú trọng bảo vệ biên cương, mở mang bờ cõi, cho vẽ Hồng Đức bản đồ, ban hành bộ Quốc triều hình luật... </a:t>
            </a: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51556" y="1923844"/>
            <a:ext cx="11132444" cy="2862322"/>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Kinh tế:</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Đặc biệt coi trọng và khuyến khích phát triển nông nghiệp.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Đời sống nhân dân ổn định, đất nước ngày càng thịnh đạt. </a:t>
            </a:r>
          </a:p>
        </p:txBody>
      </p:sp>
    </p:spTree>
    <p:extLst>
      <p:ext uri="{BB962C8B-B14F-4D97-AF65-F5344CB8AC3E}">
        <p14:creationId xmlns:p14="http://schemas.microsoft.com/office/powerpoint/2010/main" val="826158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401205"/>
          </a:xfrm>
          <a:prstGeom prst="rect">
            <a:avLst/>
          </a:prstGeom>
          <a:solidFill>
            <a:schemeClr val="accent6">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 Văn hóa, xã hội: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Tổ chức đều đặn các khoa thi tiến sĩ để tuyển chọn quan lại.</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Lập bia đá ở Văn Miếu – Quốc Tử Giám để vinh danh những người đỗ đạt.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Văn học và khoa học đạt nhiều thành tựu với các tác giả tiêu biểu như: Nguyễn Trãi, Ngô Sĩ Liên, Lương Thế Vinh...</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trạng nguyên Nguyễn Hiền: giải nguy cho nước ta khi đón tiếp sứ giả, hiến nhiều kế sách hay giúp vua trị nước.</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thầy Chu Văn An: dạy dỗ, bồi dưỡng ra nhiều thế hệ nhân tài cho quốc gia.</a:t>
            </a:r>
          </a:p>
        </p:txBody>
      </p:sp>
    </p:spTree>
    <p:extLst>
      <p:ext uri="{BB962C8B-B14F-4D97-AF65-F5344CB8AC3E}">
        <p14:creationId xmlns:p14="http://schemas.microsoft.com/office/powerpoint/2010/main" val="3430400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85181" y="1118655"/>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320512" y="181442"/>
            <a:ext cx="11407950" cy="1194871"/>
          </a:xfrm>
          <a:prstGeom prst="wedgeEllipseCallout">
            <a:avLst>
              <a:gd name="adj1" fmla="val 36005"/>
              <a:gd name="adj2" fmla="val 121640"/>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ysClr val="windowText" lastClr="000000"/>
                </a:solidFill>
                <a:latin typeface="Arial" panose="020B0604020202020204" pitchFamily="34" charset="0"/>
                <a:cs typeface="Arial" panose="020B0604020202020204" pitchFamily="34" charset="0"/>
              </a:rPr>
              <a:t>Thi</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kể</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chuyện</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lịch</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sử</a:t>
            </a:r>
            <a:endParaRPr lang="en-US" sz="5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412422" y="1488204"/>
            <a:ext cx="7620000" cy="2554545"/>
          </a:xfrm>
          <a:prstGeom prst="rect">
            <a:avLst/>
          </a:prstGeom>
          <a:solidFill>
            <a:schemeClr val="accent2">
              <a:lumMod val="20000"/>
              <a:lumOff val="80000"/>
            </a:schemeClr>
          </a:solidFill>
        </p:spPr>
        <p:txBody>
          <a:bodyPr wrap="square">
            <a:spAutoFit/>
          </a:bodyPr>
          <a:lstStyle/>
          <a:p>
            <a:pPr algn="just"/>
            <a:r>
              <a:rPr lang="vi-VN" sz="3200" b="1" dirty="0">
                <a:solidFill>
                  <a:srgbClr val="202124"/>
                </a:solidFill>
                <a:latin typeface="Cambria" panose="02040503050406030204" pitchFamily="18" charset="0"/>
                <a:ea typeface="Cambria" panose="02040503050406030204" pitchFamily="18" charset="0"/>
              </a:rPr>
              <a:t>- Hình thức thi: </a:t>
            </a:r>
            <a:r>
              <a:rPr lang="vi-VN" sz="3200" dirty="0" smtClean="0">
                <a:solidFill>
                  <a:srgbClr val="202124"/>
                </a:solidFill>
                <a:latin typeface="Cambria" panose="02040503050406030204" pitchFamily="18" charset="0"/>
                <a:ea typeface="Cambria" panose="02040503050406030204" pitchFamily="18" charset="0"/>
              </a:rPr>
              <a:t>mỗi </a:t>
            </a:r>
            <a:r>
              <a:rPr lang="vi-VN" sz="3200" dirty="0">
                <a:solidFill>
                  <a:srgbClr val="202124"/>
                </a:solidFill>
                <a:latin typeface="Cambria" panose="02040503050406030204" pitchFamily="18" charset="0"/>
                <a:ea typeface="Cambria" panose="02040503050406030204" pitchFamily="18" charset="0"/>
              </a:rPr>
              <a:t>nhóm </a:t>
            </a:r>
            <a:r>
              <a:rPr lang="vi-VN" sz="3200" dirty="0" smtClean="0">
                <a:solidFill>
                  <a:srgbClr val="202124"/>
                </a:solidFill>
                <a:latin typeface="Cambria" panose="02040503050406030204" pitchFamily="18" charset="0"/>
                <a:ea typeface="Cambria" panose="02040503050406030204" pitchFamily="18" charset="0"/>
              </a:rPr>
              <a:t>1 </a:t>
            </a:r>
            <a:r>
              <a:rPr lang="vi-VN" sz="3200" dirty="0">
                <a:solidFill>
                  <a:srgbClr val="202124"/>
                </a:solidFill>
                <a:latin typeface="Cambria" panose="02040503050406030204" pitchFamily="18" charset="0"/>
                <a:ea typeface="Cambria" panose="02040503050406030204" pitchFamily="18" charset="0"/>
              </a:rPr>
              <a:t>bạn tham gia.</a:t>
            </a:r>
          </a:p>
          <a:p>
            <a:pPr algn="just"/>
            <a:r>
              <a:rPr lang="vi-VN" sz="3200" b="1" dirty="0">
                <a:solidFill>
                  <a:srgbClr val="202124"/>
                </a:solidFill>
                <a:latin typeface="Cambria" panose="02040503050406030204" pitchFamily="18" charset="0"/>
                <a:ea typeface="Cambria" panose="02040503050406030204" pitchFamily="18" charset="0"/>
              </a:rPr>
              <a:t>- Nội dung: </a:t>
            </a:r>
            <a:r>
              <a:rPr lang="vi-VN" sz="3200" dirty="0">
                <a:solidFill>
                  <a:srgbClr val="202124"/>
                </a:solidFill>
                <a:latin typeface="Cambria" panose="02040503050406030204" pitchFamily="18" charset="0"/>
                <a:ea typeface="Cambria" panose="02040503050406030204" pitchFamily="18" charset="0"/>
              </a:rPr>
              <a:t>chọn 1 trong </a:t>
            </a:r>
            <a:r>
              <a:rPr lang="en-US" sz="3200" dirty="0" smtClean="0">
                <a:solidFill>
                  <a:srgbClr val="202124"/>
                </a:solidFill>
                <a:latin typeface="Cambria" panose="02040503050406030204" pitchFamily="18" charset="0"/>
                <a:ea typeface="Cambria" panose="02040503050406030204" pitchFamily="18" charset="0"/>
              </a:rPr>
              <a:t>3</a:t>
            </a:r>
            <a:r>
              <a:rPr lang="vi-VN" sz="3200" dirty="0" smtClean="0">
                <a:solidFill>
                  <a:srgbClr val="202124"/>
                </a:solidFill>
                <a:latin typeface="Cambria" panose="02040503050406030204" pitchFamily="18" charset="0"/>
                <a:ea typeface="Cambria" panose="02040503050406030204" pitchFamily="18" charset="0"/>
              </a:rPr>
              <a:t> </a:t>
            </a:r>
            <a:r>
              <a:rPr lang="vi-VN" sz="3200" dirty="0">
                <a:solidFill>
                  <a:srgbClr val="202124"/>
                </a:solidFill>
                <a:latin typeface="Cambria" panose="02040503050406030204" pitchFamily="18" charset="0"/>
                <a:ea typeface="Cambria" panose="02040503050406030204" pitchFamily="18" charset="0"/>
              </a:rPr>
              <a:t>câu chuyện:</a:t>
            </a:r>
          </a:p>
          <a:p>
            <a:pPr algn="just"/>
            <a:r>
              <a:rPr lang="vi-VN" sz="3200" b="1" dirty="0">
                <a:solidFill>
                  <a:srgbClr val="202124"/>
                </a:solidFill>
                <a:latin typeface="Cambria" panose="02040503050406030204" pitchFamily="18" charset="0"/>
                <a:ea typeface="Cambria" panose="02040503050406030204" pitchFamily="18" charset="0"/>
              </a:rPr>
              <a:t>+ Lê Thánh Tông – Nhà chính trị tài ba.</a:t>
            </a:r>
          </a:p>
          <a:p>
            <a:pPr algn="just"/>
            <a:r>
              <a:rPr lang="vi-VN" sz="3200" b="1" dirty="0">
                <a:solidFill>
                  <a:srgbClr val="202124"/>
                </a:solidFill>
                <a:latin typeface="Cambria" panose="02040503050406030204" pitchFamily="18" charset="0"/>
                <a:ea typeface="Cambria" panose="02040503050406030204" pitchFamily="18" charset="0"/>
              </a:rPr>
              <a:t>+ Trạng Lường Lương Thế Vinh.</a:t>
            </a:r>
          </a:p>
          <a:p>
            <a:pPr algn="just"/>
            <a:r>
              <a:rPr lang="vi-VN" sz="3200" b="1" dirty="0">
                <a:solidFill>
                  <a:srgbClr val="202124"/>
                </a:solidFill>
                <a:latin typeface="Cambria" panose="02040503050406030204" pitchFamily="18" charset="0"/>
                <a:ea typeface="Cambria" panose="02040503050406030204" pitchFamily="18" charset="0"/>
              </a:rPr>
              <a:t>+ Trận Chi Lăng</a:t>
            </a:r>
          </a:p>
        </p:txBody>
      </p:sp>
      <p:sp>
        <p:nvSpPr>
          <p:cNvPr id="5" name="TextBox 4">
            <a:extLst>
              <a:ext uri="{FF2B5EF4-FFF2-40B4-BE49-F238E27FC236}">
                <a16:creationId xmlns:a16="http://schemas.microsoft.com/office/drawing/2014/main" id="{69440B10-9E47-E2F0-2371-4DBF3F7EA3B5}"/>
              </a:ext>
            </a:extLst>
          </p:cNvPr>
          <p:cNvSpPr txBox="1"/>
          <p:nvPr/>
        </p:nvSpPr>
        <p:spPr>
          <a:xfrm>
            <a:off x="2188072" y="4174735"/>
            <a:ext cx="7061194" cy="2062103"/>
          </a:xfrm>
          <a:prstGeom prst="rect">
            <a:avLst/>
          </a:prstGeom>
          <a:solidFill>
            <a:schemeClr val="accent6">
              <a:lumMod val="20000"/>
              <a:lumOff val="80000"/>
            </a:schemeClr>
          </a:solidFill>
        </p:spPr>
        <p:txBody>
          <a:bodyPr wrap="square">
            <a:spAutoFit/>
          </a:bodyPr>
          <a:lstStyle/>
          <a:p>
            <a:pPr algn="just"/>
            <a:r>
              <a:rPr lang="en-US" sz="3200" b="1" dirty="0" err="1" smtClean="0">
                <a:solidFill>
                  <a:srgbClr val="202124"/>
                </a:solidFill>
                <a:latin typeface="Cambria" panose="02040503050406030204" pitchFamily="18" charset="0"/>
                <a:ea typeface="Cambria" panose="02040503050406030204" pitchFamily="18" charset="0"/>
              </a:rPr>
              <a:t>Tiêu</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Chí</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đánh</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giá</a:t>
            </a:r>
            <a:r>
              <a:rPr lang="en-US" sz="3200" b="1" dirty="0" smtClean="0">
                <a:solidFill>
                  <a:srgbClr val="202124"/>
                </a:solidFill>
                <a:latin typeface="Cambria" panose="02040503050406030204" pitchFamily="18" charset="0"/>
                <a:ea typeface="Cambria" panose="02040503050406030204" pitchFamily="18" charset="0"/>
              </a:rPr>
              <a:t>:</a:t>
            </a:r>
          </a:p>
          <a:p>
            <a:pPr marL="514350" indent="-514350" algn="just">
              <a:buAutoNum type="arabicPeriod"/>
            </a:pPr>
            <a:r>
              <a:rPr lang="en-US" sz="3200" b="1" dirty="0" err="1" smtClean="0">
                <a:solidFill>
                  <a:srgbClr val="202124"/>
                </a:solidFill>
                <a:latin typeface="Cambria" panose="02040503050406030204" pitchFamily="18" charset="0"/>
                <a:ea typeface="Cambria" panose="02040503050406030204" pitchFamily="18" charset="0"/>
              </a:rPr>
              <a:t>Giọng</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kể</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phù</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hợp</a:t>
            </a:r>
            <a:r>
              <a:rPr lang="en-US" sz="3200" b="1" dirty="0" smtClean="0">
                <a:solidFill>
                  <a:srgbClr val="202124"/>
                </a:solidFill>
                <a:latin typeface="Cambria" panose="02040503050406030204" pitchFamily="18" charset="0"/>
                <a:ea typeface="Cambria" panose="02040503050406030204" pitchFamily="18" charset="0"/>
              </a:rPr>
              <a:t> </a:t>
            </a:r>
          </a:p>
          <a:p>
            <a:pPr marL="514350" indent="-514350" algn="just">
              <a:buAutoNum type="arabicPeriod"/>
            </a:pPr>
            <a:r>
              <a:rPr lang="en-US" sz="3200" b="1" dirty="0" err="1" smtClean="0">
                <a:solidFill>
                  <a:srgbClr val="202124"/>
                </a:solidFill>
                <a:latin typeface="Cambria" panose="02040503050406030204" pitchFamily="18" charset="0"/>
                <a:ea typeface="Cambria" panose="02040503050406030204" pitchFamily="18" charset="0"/>
              </a:rPr>
              <a:t>Nội</a:t>
            </a:r>
            <a:r>
              <a:rPr lang="en-US" sz="3200" b="1" dirty="0" smtClean="0">
                <a:solidFill>
                  <a:srgbClr val="202124"/>
                </a:solidFill>
                <a:latin typeface="Cambria" panose="02040503050406030204" pitchFamily="18" charset="0"/>
                <a:ea typeface="Cambria" panose="02040503050406030204" pitchFamily="18" charset="0"/>
              </a:rPr>
              <a:t> dung </a:t>
            </a:r>
            <a:r>
              <a:rPr lang="en-US" sz="3200" b="1" dirty="0" err="1" smtClean="0">
                <a:solidFill>
                  <a:srgbClr val="202124"/>
                </a:solidFill>
                <a:latin typeface="Cambria" panose="02040503050406030204" pitchFamily="18" charset="0"/>
                <a:ea typeface="Cambria" panose="02040503050406030204" pitchFamily="18" charset="0"/>
              </a:rPr>
              <a:t>câu</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chuyện</a:t>
            </a:r>
            <a:r>
              <a:rPr lang="en-US" sz="3200" b="1" dirty="0" smtClean="0">
                <a:solidFill>
                  <a:srgbClr val="202124"/>
                </a:solidFill>
                <a:latin typeface="Cambria" panose="02040503050406030204" pitchFamily="18" charset="0"/>
                <a:ea typeface="Cambria" panose="02040503050406030204" pitchFamily="18" charset="0"/>
              </a:rPr>
              <a:t> </a:t>
            </a:r>
          </a:p>
          <a:p>
            <a:pPr marL="514350" indent="-514350" algn="just">
              <a:buAutoNum type="arabicPeriod"/>
            </a:pPr>
            <a:r>
              <a:rPr lang="en-US" sz="3200" b="1" dirty="0" err="1" smtClean="0">
                <a:solidFill>
                  <a:srgbClr val="202124"/>
                </a:solidFill>
                <a:latin typeface="Cambria" panose="02040503050406030204" pitchFamily="18" charset="0"/>
                <a:ea typeface="Cambria" panose="02040503050406030204" pitchFamily="18" charset="0"/>
              </a:rPr>
              <a:t>Giao</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lưu</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với</a:t>
            </a:r>
            <a:r>
              <a:rPr lang="en-US" sz="3200" b="1" dirty="0" smtClean="0">
                <a:solidFill>
                  <a:srgbClr val="202124"/>
                </a:solidFill>
                <a:latin typeface="Cambria" panose="02040503050406030204" pitchFamily="18" charset="0"/>
                <a:ea typeface="Cambria" panose="02040503050406030204" pitchFamily="18" charset="0"/>
              </a:rPr>
              <a:t> </a:t>
            </a:r>
            <a:r>
              <a:rPr lang="en-US" sz="3200" b="1" dirty="0" err="1" smtClean="0">
                <a:solidFill>
                  <a:srgbClr val="202124"/>
                </a:solidFill>
                <a:latin typeface="Cambria" panose="02040503050406030204" pitchFamily="18" charset="0"/>
                <a:ea typeface="Cambria" panose="02040503050406030204" pitchFamily="18" charset="0"/>
              </a:rPr>
              <a:t>bạn</a:t>
            </a:r>
            <a:r>
              <a:rPr lang="en-US" sz="3200" b="1" dirty="0" smtClean="0">
                <a:solidFill>
                  <a:srgbClr val="202124"/>
                </a:solidFill>
                <a:latin typeface="Cambria" panose="02040503050406030204" pitchFamily="18" charset="0"/>
                <a:ea typeface="Cambria" panose="02040503050406030204" pitchFamily="18" charset="0"/>
              </a:rPr>
              <a:t> </a:t>
            </a:r>
            <a:endParaRPr lang="en-US" sz="3200" b="1" dirty="0">
              <a:solidFill>
                <a:srgbClr val="202124"/>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6133162" y="4590853"/>
            <a:ext cx="656341" cy="656341"/>
          </a:xfrm>
          <a:prstGeom prst="rect">
            <a:avLst/>
          </a:prstGeom>
        </p:spPr>
      </p:pic>
      <p:pic>
        <p:nvPicPr>
          <p:cNvPr id="7" name="Picture 6"/>
          <p:cNvPicPr>
            <a:picLocks noChangeAspect="1"/>
          </p:cNvPicPr>
          <p:nvPr/>
        </p:nvPicPr>
        <p:blipFill>
          <a:blip r:embed="rId3"/>
          <a:stretch>
            <a:fillRect/>
          </a:stretch>
        </p:blipFill>
        <p:spPr>
          <a:xfrm>
            <a:off x="7376081" y="5134154"/>
            <a:ext cx="656341" cy="656341"/>
          </a:xfrm>
          <a:prstGeom prst="rect">
            <a:avLst/>
          </a:prstGeom>
        </p:spPr>
      </p:pic>
      <p:pic>
        <p:nvPicPr>
          <p:cNvPr id="8" name="Picture 7"/>
          <p:cNvPicPr>
            <a:picLocks noChangeAspect="1"/>
          </p:cNvPicPr>
          <p:nvPr/>
        </p:nvPicPr>
        <p:blipFill>
          <a:blip r:embed="rId3"/>
          <a:stretch>
            <a:fillRect/>
          </a:stretch>
        </p:blipFill>
        <p:spPr>
          <a:xfrm>
            <a:off x="6763427" y="5134154"/>
            <a:ext cx="656341" cy="656341"/>
          </a:xfrm>
          <a:prstGeom prst="rect">
            <a:avLst/>
          </a:prstGeom>
        </p:spPr>
      </p:pic>
      <p:pic>
        <p:nvPicPr>
          <p:cNvPr id="9" name="Picture 8"/>
          <p:cNvPicPr>
            <a:picLocks noChangeAspect="1"/>
          </p:cNvPicPr>
          <p:nvPr/>
        </p:nvPicPr>
        <p:blipFill>
          <a:blip r:embed="rId3"/>
          <a:stretch>
            <a:fillRect/>
          </a:stretch>
        </p:blipFill>
        <p:spPr>
          <a:xfrm>
            <a:off x="6133162" y="5614725"/>
            <a:ext cx="656341" cy="656341"/>
          </a:xfrm>
          <a:prstGeom prst="rect">
            <a:avLst/>
          </a:prstGeom>
        </p:spPr>
      </p:pic>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iếng Việt 2  Thần đồng Lương Thế Vinh_v720P">
            <a:hlinkClick r:id="" action="ppaction://media"/>
            <a:extLst>
              <a:ext uri="{FF2B5EF4-FFF2-40B4-BE49-F238E27FC236}">
                <a16:creationId xmlns:a16="http://schemas.microsoft.com/office/drawing/2014/main" id="{3AD6BEC2-364D-EAC0-5FA4-7C8729988121}"/>
              </a:ext>
            </a:extLst>
          </p:cNvPr>
          <p:cNvPicPr>
            <a:picLocks noChangeAspect="1"/>
          </p:cNvPicPr>
          <p:nvPr>
            <a:videoFile r:link="rId1"/>
            <p:extLst>
              <p:ext uri="{DAA4B4D4-6D71-4841-9C94-3DE7FCFB9230}">
                <p14:media xmlns:p14="http://schemas.microsoft.com/office/powerpoint/2010/main" r:embed="rId2">
                  <p14:trim st="705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529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Em thấy Lương Thế Vinh là người như thế nào?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2677656"/>
          </a:xfrm>
          <a:prstGeom prst="rect">
            <a:avLst/>
          </a:prstGeom>
          <a:solidFill>
            <a:schemeClr val="accent2">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rPr>
              <a:t>Lương Thế Vinh có tư chất thông minh từ bé. Khi quả bưởi rơi xuống hố sâu, cậu đã biết cách nhờ vào quy luật nổi lên của sự vật khi ở trong nước đã giúp bà cụ lấy lại quả bưởi một cách dễ dàng. Không những thế cậu còn là một cậu bé ngoan, lễ phép và tốt bụng. </a:t>
            </a:r>
            <a:endPar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843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Từ câu chuyện trên, em rút ra được bài học gì cho bản thân?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170099"/>
          </a:xfrm>
          <a:prstGeom prst="rect">
            <a:avLst/>
          </a:prstGeom>
          <a:solidFill>
            <a:schemeClr val="accent2">
              <a:lumMod val="20000"/>
              <a:lumOff val="80000"/>
            </a:schemeClr>
          </a:solidFill>
        </p:spPr>
        <p:txBody>
          <a:bodyPr wrap="square">
            <a:spAutoFit/>
          </a:bodyPr>
          <a:lstStyle/>
          <a:p>
            <a:pPr lvl="0" algn="just"/>
            <a:r>
              <a:rPr lang="vi-VN" sz="4000" b="1" dirty="0">
                <a:solidFill>
                  <a:srgbClr val="202124"/>
                </a:solidFill>
                <a:latin typeface="Cambria" panose="02040503050406030204" pitchFamily="18" charset="0"/>
                <a:ea typeface="Cambria" panose="02040503050406030204" pitchFamily="18" charset="0"/>
              </a:rPr>
              <a:t>Cần rèn luyện cả về tri thức lẫn phẩm chất để trở thành một người có ích cho xã hội, góp phần xây dựng đất nước ngày càng giàu đẹp.</a:t>
            </a:r>
            <a:endParaRPr kumimoji="0" lang="vi-VN" sz="4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5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extLst>
      <p:ext uri="{BB962C8B-B14F-4D97-AF65-F5344CB8AC3E}">
        <p14:creationId xmlns:p14="http://schemas.microsoft.com/office/powerpoint/2010/main" val="2704547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grpSp>
        <p:nvGrpSpPr>
          <p:cNvPr id="6" name="Group 5"/>
          <p:cNvGrpSpPr/>
          <p:nvPr/>
        </p:nvGrpSpPr>
        <p:grpSpPr>
          <a:xfrm>
            <a:off x="359687" y="662697"/>
            <a:ext cx="11595955" cy="5812898"/>
            <a:chOff x="359687" y="662697"/>
            <a:chExt cx="11595955" cy="5812898"/>
          </a:xfrm>
        </p:grpSpPr>
        <p:grpSp>
          <p:nvGrpSpPr>
            <p:cNvPr id="4" name="Group 3"/>
            <p:cNvGrpSpPr/>
            <p:nvPr/>
          </p:nvGrpSpPr>
          <p:grpSpPr>
            <a:xfrm>
              <a:off x="3722914" y="2650155"/>
              <a:ext cx="8232728" cy="3825440"/>
              <a:chOff x="383137" y="643850"/>
              <a:chExt cx="13456498" cy="12180273"/>
            </a:xfrm>
          </p:grpSpPr>
          <p:sp>
            <p:nvSpPr>
              <p:cNvPr id="15" name="Hình chữ nhật: Góc Tròn 6">
                <a:extLst>
                  <a:ext uri="{FF2B5EF4-FFF2-40B4-BE49-F238E27FC236}">
                    <a16:creationId xmlns:a16="http://schemas.microsoft.com/office/drawing/2014/main" id="{5EDA13FA-52E6-BE1A-FEDF-A2A8F414FB17}"/>
                  </a:ext>
                </a:extLst>
              </p:cNvPr>
              <p:cNvSpPr/>
              <p:nvPr/>
            </p:nvSpPr>
            <p:spPr>
              <a:xfrm>
                <a:off x="383137" y="858794"/>
                <a:ext cx="13456498" cy="11965329"/>
              </a:xfrm>
              <a:custGeom>
                <a:avLst/>
                <a:gdLst>
                  <a:gd name="connsiteX0" fmla="*/ 0 w 13456498"/>
                  <a:gd name="connsiteY0" fmla="*/ 1994261 h 11965329"/>
                  <a:gd name="connsiteX1" fmla="*/ 1994261 w 13456498"/>
                  <a:gd name="connsiteY1" fmla="*/ 0 h 11965329"/>
                  <a:gd name="connsiteX2" fmla="*/ 11462237 w 13456498"/>
                  <a:gd name="connsiteY2" fmla="*/ 0 h 11965329"/>
                  <a:gd name="connsiteX3" fmla="*/ 13456498 w 13456498"/>
                  <a:gd name="connsiteY3" fmla="*/ 1994261 h 11965329"/>
                  <a:gd name="connsiteX4" fmla="*/ 13456498 w 13456498"/>
                  <a:gd name="connsiteY4" fmla="*/ 9971068 h 11965329"/>
                  <a:gd name="connsiteX5" fmla="*/ 11462237 w 13456498"/>
                  <a:gd name="connsiteY5" fmla="*/ 11965329 h 11965329"/>
                  <a:gd name="connsiteX6" fmla="*/ 1994261 w 13456498"/>
                  <a:gd name="connsiteY6" fmla="*/ 11965329 h 11965329"/>
                  <a:gd name="connsiteX7" fmla="*/ 0 w 13456498"/>
                  <a:gd name="connsiteY7" fmla="*/ 9971068 h 11965329"/>
                  <a:gd name="connsiteX8" fmla="*/ 0 w 13456498"/>
                  <a:gd name="connsiteY8" fmla="*/ 1994261 h 119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6498" h="11965329" fill="none" extrusionOk="0">
                    <a:moveTo>
                      <a:pt x="0" y="1994261"/>
                    </a:moveTo>
                    <a:cubicBezTo>
                      <a:pt x="-199291" y="905253"/>
                      <a:pt x="869849" y="130669"/>
                      <a:pt x="1994261" y="0"/>
                    </a:cubicBezTo>
                    <a:cubicBezTo>
                      <a:pt x="4492278" y="77600"/>
                      <a:pt x="7024217" y="-27269"/>
                      <a:pt x="11462237" y="0"/>
                    </a:cubicBezTo>
                    <a:cubicBezTo>
                      <a:pt x="12665167" y="-133934"/>
                      <a:pt x="13589478" y="932009"/>
                      <a:pt x="13456498" y="1994261"/>
                    </a:cubicBezTo>
                    <a:cubicBezTo>
                      <a:pt x="13565498" y="3307987"/>
                      <a:pt x="13378289" y="7962008"/>
                      <a:pt x="13456498" y="9971068"/>
                    </a:cubicBezTo>
                    <a:cubicBezTo>
                      <a:pt x="13284228" y="11005078"/>
                      <a:pt x="12485948" y="11999592"/>
                      <a:pt x="11462237" y="11965329"/>
                    </a:cubicBezTo>
                    <a:cubicBezTo>
                      <a:pt x="10449522" y="12014506"/>
                      <a:pt x="5691897" y="11842627"/>
                      <a:pt x="1994261" y="11965329"/>
                    </a:cubicBezTo>
                    <a:cubicBezTo>
                      <a:pt x="884020" y="12033231"/>
                      <a:pt x="-67687" y="11130747"/>
                      <a:pt x="0" y="9971068"/>
                    </a:cubicBezTo>
                    <a:cubicBezTo>
                      <a:pt x="47022" y="8583173"/>
                      <a:pt x="104569" y="4356839"/>
                      <a:pt x="0" y="1994261"/>
                    </a:cubicBezTo>
                    <a:close/>
                  </a:path>
                  <a:path w="13456498" h="11965329" stroke="0" extrusionOk="0">
                    <a:moveTo>
                      <a:pt x="0" y="1994261"/>
                    </a:moveTo>
                    <a:cubicBezTo>
                      <a:pt x="210276" y="868826"/>
                      <a:pt x="1019670" y="-8462"/>
                      <a:pt x="1994261" y="0"/>
                    </a:cubicBezTo>
                    <a:cubicBezTo>
                      <a:pt x="6001175" y="-129276"/>
                      <a:pt x="7038445" y="-77778"/>
                      <a:pt x="11462237" y="0"/>
                    </a:cubicBezTo>
                    <a:cubicBezTo>
                      <a:pt x="12529075" y="-110182"/>
                      <a:pt x="13435792" y="1012255"/>
                      <a:pt x="13456498" y="1994261"/>
                    </a:cubicBezTo>
                    <a:cubicBezTo>
                      <a:pt x="13538097" y="5488436"/>
                      <a:pt x="13610798" y="8431981"/>
                      <a:pt x="13456498" y="9971068"/>
                    </a:cubicBezTo>
                    <a:cubicBezTo>
                      <a:pt x="13487819" y="11138521"/>
                      <a:pt x="12473269" y="11996041"/>
                      <a:pt x="11462237" y="11965329"/>
                    </a:cubicBezTo>
                    <a:cubicBezTo>
                      <a:pt x="7345225" y="12009549"/>
                      <a:pt x="3485067" y="11935947"/>
                      <a:pt x="1994261" y="11965329"/>
                    </a:cubicBezTo>
                    <a:cubicBezTo>
                      <a:pt x="886931" y="11942543"/>
                      <a:pt x="-107815" y="11047550"/>
                      <a:pt x="0" y="9971068"/>
                    </a:cubicBezTo>
                    <a:cubicBezTo>
                      <a:pt x="-159954" y="6082474"/>
                      <a:pt x="22140" y="3759762"/>
                      <a:pt x="0" y="1994261"/>
                    </a:cubicBezTo>
                    <a:close/>
                  </a:path>
                </a:pathLst>
              </a:custGeom>
              <a:solidFill>
                <a:schemeClr val="bg1"/>
              </a:solidFill>
              <a:ln w="76200">
                <a:solidFill>
                  <a:srgbClr val="FB85A1"/>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552316" y="643850"/>
                <a:ext cx="13118141" cy="12053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lắng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nghe</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giáo</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3981" l="10000" r="48438">
                          <a14:backgroundMark x1="13802" y1="43333" x2="13802" y2="43333"/>
                          <a14:backgroundMark x1="15625" y1="50370" x2="15625" y2="50370"/>
                          <a14:backgroundMark x1="38125" y1="32222" x2="38125" y2="32222"/>
                          <a14:backgroundMark x1="17656" y1="22315" x2="17656" y2="22315"/>
                          <a14:backgroundMark x1="17083" y1="21944" x2="17083" y2="21944"/>
                          <a14:backgroundMark x1="17083" y1="21481" x2="17083" y2="21481"/>
                        </a14:backgroundRemoval>
                      </a14:imgEffect>
                    </a14:imgLayer>
                  </a14:imgProps>
                </a:ext>
                <a:ext uri="{28A0092B-C50C-407E-A947-70E740481C1C}">
                  <a14:useLocalDpi xmlns:a14="http://schemas.microsoft.com/office/drawing/2010/main" val="0"/>
                </a:ext>
              </a:extLst>
            </a:blip>
            <a:srcRect l="7568" t="7179" r="59113" b="19131"/>
            <a:stretch/>
          </p:blipFill>
          <p:spPr>
            <a:xfrm flipH="1">
              <a:off x="359687" y="662697"/>
              <a:ext cx="3920855" cy="4877738"/>
            </a:xfrm>
            <a:prstGeom prst="rect">
              <a:avLst/>
            </a:prstGeom>
          </p:spPr>
        </p:pic>
      </p:grpSp>
      <p:pic>
        <p:nvPicPr>
          <p:cNvPr id="3" name="Picture 2">
            <a:extLst>
              <a:ext uri="{FF2B5EF4-FFF2-40B4-BE49-F238E27FC236}">
                <a16:creationId xmlns:a16="http://schemas.microsoft.com/office/drawing/2014/main" id="{91372067-0D1A-774C-D25C-3BE47C81181E}"/>
              </a:ext>
            </a:extLst>
          </p:cNvPr>
          <p:cNvPicPr>
            <a:picLocks noChangeAspect="1"/>
          </p:cNvPicPr>
          <p:nvPr/>
        </p:nvPicPr>
        <p:blipFill>
          <a:blip r:embed="rId6"/>
          <a:stretch>
            <a:fillRect/>
          </a:stretch>
        </p:blipFill>
        <p:spPr>
          <a:xfrm>
            <a:off x="0" y="179785"/>
            <a:ext cx="12192000" cy="1845149"/>
          </a:xfrm>
          <a:prstGeom prst="rect">
            <a:avLst/>
          </a:prstGeom>
        </p:spPr>
      </p:pic>
      <p:pic>
        <p:nvPicPr>
          <p:cNvPr id="5" name="Picture 4">
            <a:extLst>
              <a:ext uri="{FF2B5EF4-FFF2-40B4-BE49-F238E27FC236}">
                <a16:creationId xmlns:a16="http://schemas.microsoft.com/office/drawing/2014/main" id="{EE007DE7-AF48-7F07-9220-64F3EC9F5020}"/>
              </a:ext>
            </a:extLst>
          </p:cNvPr>
          <p:cNvPicPr>
            <a:picLocks noChangeAspect="1"/>
          </p:cNvPicPr>
          <p:nvPr/>
        </p:nvPicPr>
        <p:blipFill>
          <a:blip r:embed="rId7"/>
          <a:stretch>
            <a:fillRect/>
          </a:stretch>
        </p:blipFill>
        <p:spPr>
          <a:xfrm>
            <a:off x="5263036" y="1504821"/>
            <a:ext cx="4133446" cy="1713124"/>
          </a:xfrm>
          <a:prstGeom prst="rect">
            <a:avLst/>
          </a:prstGeom>
        </p:spPr>
      </p:pic>
    </p:spTree>
    <p:extLst>
      <p:ext uri="{BB962C8B-B14F-4D97-AF65-F5344CB8AC3E}">
        <p14:creationId xmlns:p14="http://schemas.microsoft.com/office/powerpoint/2010/main" val="3782590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10346270"/>
              <a:gd name="connsiteY0" fmla="*/ 576437 h 3458555"/>
              <a:gd name="connsiteX1" fmla="*/ 576437 w 10346270"/>
              <a:gd name="connsiteY1" fmla="*/ 0 h 3458555"/>
              <a:gd name="connsiteX2" fmla="*/ 9769833 w 10346270"/>
              <a:gd name="connsiteY2" fmla="*/ 0 h 3458555"/>
              <a:gd name="connsiteX3" fmla="*/ 10346270 w 10346270"/>
              <a:gd name="connsiteY3" fmla="*/ 576437 h 3458555"/>
              <a:gd name="connsiteX4" fmla="*/ 10346270 w 10346270"/>
              <a:gd name="connsiteY4" fmla="*/ 2882118 h 3458555"/>
              <a:gd name="connsiteX5" fmla="*/ 9769833 w 10346270"/>
              <a:gd name="connsiteY5" fmla="*/ 3458555 h 3458555"/>
              <a:gd name="connsiteX6" fmla="*/ 576437 w 10346270"/>
              <a:gd name="connsiteY6" fmla="*/ 3458555 h 3458555"/>
              <a:gd name="connsiteX7" fmla="*/ 0 w 10346270"/>
              <a:gd name="connsiteY7" fmla="*/ 2882118 h 3458555"/>
              <a:gd name="connsiteX8" fmla="*/ 0 w 10346270"/>
              <a:gd name="connsiteY8" fmla="*/ 576437 h 345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6270" h="3458555" fill="none" extrusionOk="0">
                <a:moveTo>
                  <a:pt x="0" y="576437"/>
                </a:moveTo>
                <a:cubicBezTo>
                  <a:pt x="3459" y="194911"/>
                  <a:pt x="259924" y="-55261"/>
                  <a:pt x="576437" y="0"/>
                </a:cubicBezTo>
                <a:cubicBezTo>
                  <a:pt x="3836071" y="143570"/>
                  <a:pt x="5568830" y="87359"/>
                  <a:pt x="9769833" y="0"/>
                </a:cubicBezTo>
                <a:cubicBezTo>
                  <a:pt x="10074362" y="28427"/>
                  <a:pt x="10351685" y="267570"/>
                  <a:pt x="10346270" y="576437"/>
                </a:cubicBezTo>
                <a:cubicBezTo>
                  <a:pt x="10273064" y="1249480"/>
                  <a:pt x="10405087" y="2469169"/>
                  <a:pt x="10346270" y="2882118"/>
                </a:cubicBezTo>
                <a:cubicBezTo>
                  <a:pt x="10343487" y="3219097"/>
                  <a:pt x="10095296" y="3459432"/>
                  <a:pt x="9769833" y="3458555"/>
                </a:cubicBezTo>
                <a:cubicBezTo>
                  <a:pt x="7130109" y="3291638"/>
                  <a:pt x="4262464" y="3471518"/>
                  <a:pt x="576437" y="3458555"/>
                </a:cubicBezTo>
                <a:cubicBezTo>
                  <a:pt x="250272" y="3453163"/>
                  <a:pt x="-19533" y="3187352"/>
                  <a:pt x="0" y="2882118"/>
                </a:cubicBezTo>
                <a:cubicBezTo>
                  <a:pt x="153666" y="1900007"/>
                  <a:pt x="-113080" y="1450813"/>
                  <a:pt x="0" y="576437"/>
                </a:cubicBezTo>
                <a:close/>
              </a:path>
              <a:path w="10346270" h="3458555" stroke="0" extrusionOk="0">
                <a:moveTo>
                  <a:pt x="0" y="576437"/>
                </a:moveTo>
                <a:cubicBezTo>
                  <a:pt x="6449" y="234033"/>
                  <a:pt x="281531" y="1027"/>
                  <a:pt x="576437" y="0"/>
                </a:cubicBezTo>
                <a:cubicBezTo>
                  <a:pt x="5027403" y="54831"/>
                  <a:pt x="6212652" y="90132"/>
                  <a:pt x="9769833" y="0"/>
                </a:cubicBezTo>
                <a:cubicBezTo>
                  <a:pt x="10054481" y="495"/>
                  <a:pt x="10321918" y="233197"/>
                  <a:pt x="10346270" y="576437"/>
                </a:cubicBezTo>
                <a:cubicBezTo>
                  <a:pt x="10468732" y="1095683"/>
                  <a:pt x="10401432" y="1917862"/>
                  <a:pt x="10346270" y="2882118"/>
                </a:cubicBezTo>
                <a:cubicBezTo>
                  <a:pt x="10394457" y="3190032"/>
                  <a:pt x="10105197" y="3416326"/>
                  <a:pt x="9769833" y="3458555"/>
                </a:cubicBezTo>
                <a:cubicBezTo>
                  <a:pt x="6298707" y="3352838"/>
                  <a:pt x="2011716" y="3376287"/>
                  <a:pt x="576437" y="3458555"/>
                </a:cubicBezTo>
                <a:cubicBezTo>
                  <a:pt x="242370" y="3452709"/>
                  <a:pt x="-8676" y="3186962"/>
                  <a:pt x="0" y="2882118"/>
                </a:cubicBezTo>
                <a:cubicBezTo>
                  <a:pt x="-3359" y="2282592"/>
                  <a:pt x="-64795" y="1050830"/>
                  <a:pt x="0" y="57643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ề 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thu thập một số tư liệu về các nhân vật lịch sử đã học bằng tranh, ảnh hoặc các câu chuyện lịch sử đã nghe, đã đọc về nhân vật lịch sử Lương Thế Vinh.</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3"/>
          <a:stretch>
            <a:fillRect/>
          </a:stretch>
        </p:blipFill>
        <p:spPr>
          <a:xfrm>
            <a:off x="5017981" y="568960"/>
            <a:ext cx="7418917" cy="6858000"/>
          </a:xfrm>
          <a:prstGeom prst="rect">
            <a:avLst/>
          </a:prstGeom>
        </p:spPr>
      </p:pic>
    </p:spTree>
    <p:extLst>
      <p:ext uri="{BB962C8B-B14F-4D97-AF65-F5344CB8AC3E}">
        <p14:creationId xmlns:p14="http://schemas.microsoft.com/office/powerpoint/2010/main" val="2745796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1: Điện Lam Kinh ở đâu?</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77242" y="211844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dirty="0" err="1">
                <a:solidFill>
                  <a:prstClr val="black"/>
                </a:solidFill>
                <a:latin typeface="Calibri" panose="020F0502020204030204"/>
              </a:rPr>
              <a:t>Điện</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ở </a:t>
            </a:r>
            <a:r>
              <a:rPr lang="en-US" sz="4400" kern="0" dirty="0" err="1">
                <a:solidFill>
                  <a:prstClr val="black"/>
                </a:solidFill>
                <a:latin typeface="Calibri" panose="020F0502020204030204"/>
              </a:rPr>
              <a:t>khu</a:t>
            </a:r>
            <a:r>
              <a:rPr lang="en-US" sz="4400" kern="0" dirty="0">
                <a:solidFill>
                  <a:prstClr val="black"/>
                </a:solidFill>
                <a:latin typeface="Calibri" panose="020F0502020204030204"/>
              </a:rPr>
              <a:t> di </a:t>
            </a:r>
            <a:r>
              <a:rPr lang="en-US" sz="4400" kern="0" dirty="0" err="1">
                <a:solidFill>
                  <a:prstClr val="black"/>
                </a:solidFill>
                <a:latin typeface="Calibri" panose="020F0502020204030204"/>
              </a:rPr>
              <a:t>tích</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huyện</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Thọ</a:t>
            </a:r>
            <a:r>
              <a:rPr lang="en-US" sz="4400" kern="0" dirty="0">
                <a:solidFill>
                  <a:prstClr val="black"/>
                </a:solidFill>
                <a:latin typeface="Calibri" panose="020F0502020204030204"/>
              </a:rPr>
              <a:t> Xuân, </a:t>
            </a:r>
            <a:r>
              <a:rPr lang="en-US" sz="4400" kern="0" dirty="0" err="1">
                <a:solidFill>
                  <a:prstClr val="black"/>
                </a:solidFill>
                <a:latin typeface="Calibri" panose="020F0502020204030204"/>
              </a:rPr>
              <a:t>tỉnh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Thahh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Hoá</a:t>
            </a:r>
            <a:r>
              <a:rPr lang="en-US" sz="4400" kern="0" dirty="0">
                <a:solidFill>
                  <a:prstClr val="black"/>
                </a:solidFill>
                <a:latin typeface="Calibri" panose="020F0502020204030204"/>
              </a:rPr>
              <a:t>.</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72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2: Nguyễn Trãi đã dâng lên Lê Lợi cuốn sách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a:solidFill>
                  <a:prstClr val="black"/>
                </a:solidFill>
                <a:latin typeface="Calibri" panose="020F0502020204030204"/>
              </a:rPr>
              <a:t>Nguyễn Trãi đã dâng lên Lê Lợi cuốn sách “Bình Ngô sách”</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5869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3: Ai là người đóng giả Lê Lợi xông trận để cứu Lê Lợi?</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a:solidFill>
                  <a:prstClr val="black"/>
                </a:solidFill>
                <a:latin typeface="Calibri" panose="020F0502020204030204"/>
              </a:rPr>
              <a:t>Lê Lai là người đóng giả Lê Lợi xông trận để cứu Lê Lợi.</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9617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320800" y="689734"/>
            <a:ext cx="103733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4: Ải Chi Lăng thuộc địa danh nào?</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719482" y="261628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dirty="0">
                <a:solidFill>
                  <a:prstClr val="black"/>
                </a:solidFill>
                <a:latin typeface="Calibri" panose="020F0502020204030204"/>
              </a:rPr>
              <a:t>Ải Chi Lăng thuộc huyện Chi Lăng, tỉnh Lạng Sơn.</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59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81218014-A412-4F81-825E-2C8C87D15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pic>
        <p:nvPicPr>
          <p:cNvPr id="28" name="Picture 27">
            <a:extLst>
              <a:ext uri="{FF2B5EF4-FFF2-40B4-BE49-F238E27FC236}">
                <a16:creationId xmlns:a16="http://schemas.microsoft.com/office/drawing/2014/main" id="{EFE772F4-ACDF-44D9-44E8-15A2EC3C993F}"/>
              </a:ext>
            </a:extLst>
          </p:cNvPr>
          <p:cNvPicPr>
            <a:picLocks noChangeAspect="1"/>
          </p:cNvPicPr>
          <p:nvPr/>
        </p:nvPicPr>
        <p:blipFill>
          <a:blip r:embed="rId7"/>
          <a:stretch>
            <a:fillRect/>
          </a:stretch>
        </p:blipFill>
        <p:spPr>
          <a:xfrm>
            <a:off x="5745352" y="4167576"/>
            <a:ext cx="2956816" cy="1286367"/>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754326"/>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2. Triều Hậu Lê và công cuộc xây dựng đất nước</a:t>
            </a:r>
            <a:endParaRPr lang="en-US" sz="5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655</Words>
  <Application>Microsoft Office PowerPoint</Application>
  <PresentationFormat>Widescreen</PresentationFormat>
  <Paragraphs>51</Paragraphs>
  <Slides>21</Slides>
  <Notes>10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SimSun</vt:lpstr>
      <vt:lpstr>Aptos</vt:lpstr>
      <vt:lpstr>Aptos Display</vt:lpstr>
      <vt:lpstr>Arial</vt:lpstr>
      <vt:lpstr>Calibri</vt:lpstr>
      <vt:lpstr>Calibri Light</vt:lpstr>
      <vt:lpstr>Cambria</vt:lpstr>
      <vt:lpstr>iCiel Gotham Medium</vt:lpstr>
      <vt:lpstr>Times New Roman</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33</cp:revision>
  <dcterms:created xsi:type="dcterms:W3CDTF">2024-10-09T07:44:13Z</dcterms:created>
  <dcterms:modified xsi:type="dcterms:W3CDTF">2024-12-01T16:56:04Z</dcterms:modified>
</cp:coreProperties>
</file>