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59" r:id="rId6"/>
    <p:sldId id="262" r:id="rId7"/>
    <p:sldId id="263" r:id="rId8"/>
    <p:sldId id="261" r:id="rId9"/>
    <p:sldId id="260" r:id="rId10"/>
    <p:sldId id="264" r:id="rId11"/>
    <p:sldId id="266" r:id="rId12"/>
    <p:sldId id="267" r:id="rId13"/>
    <p:sldId id="270" r:id="rId14"/>
    <p:sldId id="268" r:id="rId15"/>
    <p:sldId id="269" r:id="rId16"/>
    <p:sldId id="272" r:id="rId17"/>
    <p:sldId id="271" r:id="rId18"/>
    <p:sldId id="273" r:id="rId19"/>
    <p:sldId id="274" r:id="rId20"/>
    <p:sldId id="277" r:id="rId21"/>
    <p:sldId id="278" r:id="rId22"/>
    <p:sldId id="279" r:id="rId23"/>
    <p:sldId id="280" r:id="rId24"/>
    <p:sldId id="622" r:id="rId25"/>
    <p:sldId id="623" r:id="rId26"/>
    <p:sldId id="624" r:id="rId27"/>
    <p:sldId id="625" r:id="rId28"/>
    <p:sldId id="626" r:id="rId29"/>
    <p:sldId id="627" r:id="rId30"/>
    <p:sldId id="628" r:id="rId31"/>
    <p:sldId id="629" r:id="rId32"/>
    <p:sldId id="630" r:id="rId33"/>
    <p:sldId id="631" r:id="rId34"/>
    <p:sldId id="312" r:id="rId35"/>
    <p:sldId id="265"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5332" autoAdjust="0"/>
  </p:normalViewPr>
  <p:slideViewPr>
    <p:cSldViewPr>
      <p:cViewPr varScale="1">
        <p:scale>
          <a:sx n="54" d="100"/>
          <a:sy n="54" d="100"/>
        </p:scale>
        <p:origin x="-67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7B840-62FB-DE7B-34C2-7B4CCB3A3527}"/>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35E45DB6-66EA-D0A7-2708-75203573BE5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FADE379-304D-BCE8-E0F9-7973988FF3B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5" name="Footer Placeholder 4">
            <a:extLst>
              <a:ext uri="{FF2B5EF4-FFF2-40B4-BE49-F238E27FC236}">
                <a16:creationId xmlns:a16="http://schemas.microsoft.com/office/drawing/2014/main" xmlns="" id="{FFEEDD2B-C357-420A-0E4D-E676F28C928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0B1F4A-D77D-3814-AEA8-3F4880CA0DD1}"/>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xmlns=""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3267" y="1"/>
            <a:ext cx="3153266" cy="3153266"/>
          </a:xfrm>
          <a:prstGeom prst="rect">
            <a:avLst/>
          </a:prstGeom>
        </p:spPr>
      </p:pic>
    </p:spTree>
    <p:extLst>
      <p:ext uri="{BB962C8B-B14F-4D97-AF65-F5344CB8AC3E}">
        <p14:creationId xmlns:p14="http://schemas.microsoft.com/office/powerpoint/2010/main" val="3460814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7BB6F-F5F1-D57D-5FAE-7D1FF19CFC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F5B4F0-C8F1-79B3-AA22-265E5ECD880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9B42-4313-C220-957F-B126BB913862}"/>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5" name="Footer Placeholder 4">
            <a:extLst>
              <a:ext uri="{FF2B5EF4-FFF2-40B4-BE49-F238E27FC236}">
                <a16:creationId xmlns:a16="http://schemas.microsoft.com/office/drawing/2014/main" xmlns="" id="{B66FCCC6-3900-E0F1-2C61-FD9B4DDF700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BCD1D6-D477-4865-B84E-885269E98F54}"/>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05993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21426-786F-D60D-B02E-39B9AB693AD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1A956D8A-EB84-013E-A7FD-57C0611CACC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D6F0C05-3395-F674-56C1-B659B20D2C2E}"/>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5" name="Footer Placeholder 4">
            <a:extLst>
              <a:ext uri="{FF2B5EF4-FFF2-40B4-BE49-F238E27FC236}">
                <a16:creationId xmlns:a16="http://schemas.microsoft.com/office/drawing/2014/main" xmlns="" id="{C0DF550F-0F13-1F8A-3405-AC69A1EBF4C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8646B5-CC3C-C057-9350-18C4AFB02429}"/>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953610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54B8-E40B-1235-A04F-6199AC4E5F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F136DD-67F3-81DF-EEB8-2D54870D2991}"/>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81B507-6A86-34C1-4691-2F1B006A9A6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2C2C82-D8BC-2F5A-7F2D-ED3C9594FDD3}"/>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6" name="Footer Placeholder 5">
            <a:extLst>
              <a:ext uri="{FF2B5EF4-FFF2-40B4-BE49-F238E27FC236}">
                <a16:creationId xmlns:a16="http://schemas.microsoft.com/office/drawing/2014/main" xmlns="" id="{040BC7BE-2AFE-52AE-76B7-08EB46B644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88B683-9419-D9B8-1943-88391864EF9D}"/>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63107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6E48-628D-FFBA-132D-BEEAFA6DF5D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E4F5A-1EE3-8F75-8D4D-EA2E45FDD4A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8679FB-079B-A8A2-50F4-25EC87F3408E}"/>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22127-6E6C-D5A2-0965-FFFE70852BA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E2179D-919F-E673-93C1-7A263117275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9F10A1-76CD-8AE7-095C-8652773EA717}"/>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8" name="Footer Placeholder 7">
            <a:extLst>
              <a:ext uri="{FF2B5EF4-FFF2-40B4-BE49-F238E27FC236}">
                <a16:creationId xmlns:a16="http://schemas.microsoft.com/office/drawing/2014/main" xmlns="" id="{27976AC8-9FAC-8E85-8A38-06A8F8BCB1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9D7E24-C537-95DC-3B40-BC7DF451E4B2}"/>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948292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C75E7-A21E-9E25-E3E6-23A29FED242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5909A7-7F69-5285-F42A-E6A1DB66134D}"/>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4" name="Footer Placeholder 3">
            <a:extLst>
              <a:ext uri="{FF2B5EF4-FFF2-40B4-BE49-F238E27FC236}">
                <a16:creationId xmlns:a16="http://schemas.microsoft.com/office/drawing/2014/main" xmlns="" id="{8B96DE5A-42FD-85AC-F943-ECCCC9E5ABE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4D9CE6-3122-0692-4F11-4844152FBCDD}"/>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817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9D8CCF-7D22-BC4A-C3CB-419AFE09B226}"/>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3" name="Footer Placeholder 2">
            <a:extLst>
              <a:ext uri="{FF2B5EF4-FFF2-40B4-BE49-F238E27FC236}">
                <a16:creationId xmlns:a16="http://schemas.microsoft.com/office/drawing/2014/main" xmlns="" id="{A03337F1-6330-C453-7479-6E5401603D8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9CF6E5-F763-9D46-1807-6D1B5143BC1B}"/>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56325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5D001-5D57-38E4-5B6B-9226C777FAF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9C97ABB-10D0-F5D7-EDFF-9EFD09967F6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2E338E-1197-EF4B-F038-35B42D0C61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FE43CFFF-B7EF-39CD-C0CF-8477776A514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6" name="Footer Placeholder 5">
            <a:extLst>
              <a:ext uri="{FF2B5EF4-FFF2-40B4-BE49-F238E27FC236}">
                <a16:creationId xmlns:a16="http://schemas.microsoft.com/office/drawing/2014/main" xmlns="" id="{523471BD-5EC0-E296-3AAA-A43AC69C872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41E97C-C2DF-0333-83A4-FB51EEDD24F4}"/>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37891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EB4BC-F9F2-1B42-AB5F-164C5DABC69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A280AB65-E400-58FC-D0D4-FFF113E60D1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FEDE2F52-4B26-E23C-B906-A57D7FC970E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E4B57FDF-B1F1-B8A6-B1F8-EE19B283BC0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6" name="Footer Placeholder 5">
            <a:extLst>
              <a:ext uri="{FF2B5EF4-FFF2-40B4-BE49-F238E27FC236}">
                <a16:creationId xmlns:a16="http://schemas.microsoft.com/office/drawing/2014/main" xmlns="" id="{8FEAAACD-1A31-7CA9-C52B-5C23B06C3E0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5AB481-DD34-1742-1948-BD054AAB015A}"/>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891136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BEF8-12CE-8BB0-3F69-DB26D6FFD2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EEFDAC-927E-595F-B316-11F43054651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E135FE-1583-0195-5983-06EB9DE7D54E}"/>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5" name="Footer Placeholder 4">
            <a:extLst>
              <a:ext uri="{FF2B5EF4-FFF2-40B4-BE49-F238E27FC236}">
                <a16:creationId xmlns:a16="http://schemas.microsoft.com/office/drawing/2014/main" xmlns="" id="{55A8E44D-498D-9F2A-AFBD-1368EE456F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93E5FA-BED6-48C9-3005-36DF7C48B310}"/>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26166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960962-84EF-217F-6212-901C4B297E28}"/>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A20E3-0CB5-4EAB-7B58-83CBCFBE77ED}"/>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9894D-0A92-61CA-1242-85DA2B69FF34}"/>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12/16/2024</a:t>
            </a:fld>
            <a:endParaRPr lang="en-US"/>
          </a:p>
        </p:txBody>
      </p:sp>
      <p:sp>
        <p:nvSpPr>
          <p:cNvPr id="5" name="Footer Placeholder 4">
            <a:extLst>
              <a:ext uri="{FF2B5EF4-FFF2-40B4-BE49-F238E27FC236}">
                <a16:creationId xmlns:a16="http://schemas.microsoft.com/office/drawing/2014/main" xmlns="" id="{85A1FC2E-C785-F020-38E4-06442053C8E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2621CB-3DF5-6795-871A-0874C873F2DF}"/>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158383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C6C16-C045-0EC9-B714-1FD56C0C58C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10C0CF5D-C87D-9BE1-2862-7ED3DDAF50DE}"/>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4454F6E4-6DBD-F98D-51A6-E70867906B99}"/>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5" name="Footer Placeholder 4">
            <a:extLst>
              <a:ext uri="{FF2B5EF4-FFF2-40B4-BE49-F238E27FC236}">
                <a16:creationId xmlns:a16="http://schemas.microsoft.com/office/drawing/2014/main" xmlns="" id="{9E6D5608-6FB4-8776-6635-CE2E46E505C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2E18607-AE90-BD50-8CE2-EE0C42701987}"/>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5590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D8F2F-D5B2-7BB9-27B5-2981613854D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ED26F59-149D-765E-5559-B39B3840B16F}"/>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892B4-FA53-192D-4C02-52216F1C6292}"/>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5" name="Footer Placeholder 4">
            <a:extLst>
              <a:ext uri="{FF2B5EF4-FFF2-40B4-BE49-F238E27FC236}">
                <a16:creationId xmlns:a16="http://schemas.microsoft.com/office/drawing/2014/main" xmlns="" id="{64ADC6E6-3B4A-D42C-978F-FF09DD5732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934907-3583-05BA-443D-23870E14A2D9}"/>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88859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6DF93-CEEF-ACD1-EEE1-BEF333BE479C}"/>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5A5E07-023D-1BBC-88F4-7A4A6E73F843}"/>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D4182F-9F9B-D562-B199-776177BF9926}"/>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5" name="Footer Placeholder 4">
            <a:extLst>
              <a:ext uri="{FF2B5EF4-FFF2-40B4-BE49-F238E27FC236}">
                <a16:creationId xmlns:a16="http://schemas.microsoft.com/office/drawing/2014/main" xmlns="" id="{ED522DAC-99B9-3263-8B75-EE2475539BD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EC63FC-BBD5-EB1E-2821-DC182372D13B}"/>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046108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1EB136-26C0-F1CD-ABEA-D129971FE6E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79CB87-4756-F53E-A8DA-4745733BE50B}"/>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3E648A-1DA3-1776-075E-78E6AD30ED0C}"/>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7216DC-F6E2-1EB4-7377-98438F930343}"/>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6" name="Footer Placeholder 5">
            <a:extLst>
              <a:ext uri="{FF2B5EF4-FFF2-40B4-BE49-F238E27FC236}">
                <a16:creationId xmlns:a16="http://schemas.microsoft.com/office/drawing/2014/main" xmlns="" id="{B079B30F-AEC0-F7B6-658C-D7D5A06173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F1CF5B2-0EE3-576C-F813-DF0FA6440F99}"/>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32940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E8697-86D9-58F3-E85E-EF3C682FFC5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856267B-AABD-A820-977F-EC5009A331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979CAF-4303-2254-FF97-B829F32903B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266139-27AF-A09E-DA56-D0C875495D22}"/>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779C559-1AC0-35F6-5B4F-C8E27C472D38}"/>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0A1BD0-E104-27F9-2882-8DCD56B7EC87}"/>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8" name="Footer Placeholder 7">
            <a:extLst>
              <a:ext uri="{FF2B5EF4-FFF2-40B4-BE49-F238E27FC236}">
                <a16:creationId xmlns:a16="http://schemas.microsoft.com/office/drawing/2014/main" xmlns="" id="{BD2B6290-2BF1-6053-C4D4-263B30096C4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E8FD62-5F1E-7505-7F5B-662508B7A682}"/>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096051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315DA-EC9F-3A9C-AF0F-625509C0329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9BD125-B9FA-948F-D4B2-6225AAD46D2B}"/>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4" name="Footer Placeholder 3">
            <a:extLst>
              <a:ext uri="{FF2B5EF4-FFF2-40B4-BE49-F238E27FC236}">
                <a16:creationId xmlns:a16="http://schemas.microsoft.com/office/drawing/2014/main" xmlns="" id="{AE8BC49D-BA6C-35F4-608F-AC9DF1C69A1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8361768-4C29-D55E-ADB3-E5827307BDED}"/>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82211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D727B2B-3FCB-3A30-9B1F-8B087F11A7CD}"/>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3" name="Footer Placeholder 2">
            <a:extLst>
              <a:ext uri="{FF2B5EF4-FFF2-40B4-BE49-F238E27FC236}">
                <a16:creationId xmlns:a16="http://schemas.microsoft.com/office/drawing/2014/main" xmlns="" id="{CDC28DC8-0F59-D970-9831-1320C4A460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24F597C-EEF6-A5D0-0803-0310FA856EB7}"/>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0208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6D597-831A-9BC6-3C27-EE0733B431C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B3B10B4-F12F-BF16-75CE-8723B025964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F5B3B4-B394-069F-227B-DC7537B0F9C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0484AC0-140C-3F79-4A57-38799B426E19}"/>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6" name="Footer Placeholder 5">
            <a:extLst>
              <a:ext uri="{FF2B5EF4-FFF2-40B4-BE49-F238E27FC236}">
                <a16:creationId xmlns:a16="http://schemas.microsoft.com/office/drawing/2014/main" xmlns="" id="{7331F943-0369-8BB0-1A41-BAB121950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5F9001-22EE-91AF-8484-46E715E55CDA}"/>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3571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0BA25A-8DB1-D9D8-6675-C51DDBED56A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166278B8-3CEC-971E-BD71-57DC04ABFB9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5C1707EC-FA55-AB55-3A0F-FE0DE1EFCD4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EDFC1E69-7836-BB78-E4D5-F207FB952C0A}"/>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6" name="Footer Placeholder 5">
            <a:extLst>
              <a:ext uri="{FF2B5EF4-FFF2-40B4-BE49-F238E27FC236}">
                <a16:creationId xmlns:a16="http://schemas.microsoft.com/office/drawing/2014/main" xmlns="" id="{AE7CB9F9-78BA-AF68-0C65-EAFE53F720B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4D2835D-E41A-3059-7CD9-D8118FAF39FB}"/>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09850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4AFEE6-AB64-DA5A-2C8E-BC4CCEA27987}"/>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18F8F20-EEC6-D057-7D4E-BA0AFC51638B}"/>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057685-DE10-7FD9-4C18-539AAB769DB7}"/>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5" name="Footer Placeholder 4">
            <a:extLst>
              <a:ext uri="{FF2B5EF4-FFF2-40B4-BE49-F238E27FC236}">
                <a16:creationId xmlns:a16="http://schemas.microsoft.com/office/drawing/2014/main" xmlns="" id="{DBE5C57C-E2F6-CA2A-F6A3-75E53698BED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5DEFD1-46DA-E362-56F0-52DDEBBF53BC}"/>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81788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3C8AD3-96EF-37ED-3D3E-47FF01BD4C8E}"/>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700772-24BD-F6F4-DA9D-6A9A56489D16}"/>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B5829-81F1-D218-84F0-58D692BB0813}"/>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12/16/2024</a:t>
            </a:fld>
            <a:endParaRPr lang="en-US"/>
          </a:p>
        </p:txBody>
      </p:sp>
      <p:sp>
        <p:nvSpPr>
          <p:cNvPr id="5" name="Footer Placeholder 4">
            <a:extLst>
              <a:ext uri="{FF2B5EF4-FFF2-40B4-BE49-F238E27FC236}">
                <a16:creationId xmlns:a16="http://schemas.microsoft.com/office/drawing/2014/main" xmlns="" id="{1965D876-E673-5AAB-9A53-F15265DB87C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00923D-7611-6B1E-E356-A0B8C5A9B775}"/>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5928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1"/>
            <a:ext cx="18427148" cy="10657931"/>
          </a:xfrm>
          <a:prstGeom prst="rect">
            <a:avLst/>
          </a:prstGeom>
        </p:spPr>
      </p:pic>
    </p:spTree>
    <p:extLst>
      <p:ext uri="{BB962C8B-B14F-4D97-AF65-F5344CB8AC3E}">
        <p14:creationId xmlns:p14="http://schemas.microsoft.com/office/powerpoint/2010/main" val="28493735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1"/>
            <a:ext cx="18427148" cy="10657931"/>
          </a:xfrm>
          <a:prstGeom prst="rect">
            <a:avLst/>
          </a:prstGeom>
        </p:spPr>
      </p:pic>
      <p:sp>
        <p:nvSpPr>
          <p:cNvPr id="3" name="圆角矩形 2">
            <a:extLst>
              <a:ext uri="{FF2B5EF4-FFF2-40B4-BE49-F238E27FC236}">
                <a16:creationId xmlns:a16="http://schemas.microsoft.com/office/drawing/2014/main" xmlns="" id="{7F4BA294-0265-66E6-AE9B-928AE3663360}"/>
              </a:ext>
            </a:extLst>
          </p:cNvPr>
          <p:cNvSpPr/>
          <p:nvPr userDrawn="1"/>
        </p:nvSpPr>
        <p:spPr>
          <a:xfrm>
            <a:off x="491320" y="554815"/>
            <a:ext cx="17257595" cy="9332990"/>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700"/>
          </a:p>
        </p:txBody>
      </p:sp>
    </p:spTree>
    <p:extLst>
      <p:ext uri="{BB962C8B-B14F-4D97-AF65-F5344CB8AC3E}">
        <p14:creationId xmlns:p14="http://schemas.microsoft.com/office/powerpoint/2010/main" val="21254490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BE90B671-5D89-CF2F-5553-62D360C91E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57747" y="1"/>
            <a:ext cx="2095500" cy="2095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D36EA6B3-EA0A-4911-58E8-1FE64F4443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57747" y="1"/>
            <a:ext cx="2095500" cy="2095500"/>
          </a:xfrm>
          <a:prstGeom prst="rect">
            <a:avLst/>
          </a:prstGeom>
        </p:spPr>
      </p:pic>
    </p:spTree>
    <p:extLst>
      <p:ext uri="{BB962C8B-B14F-4D97-AF65-F5344CB8AC3E}">
        <p14:creationId xmlns:p14="http://schemas.microsoft.com/office/powerpoint/2010/main" val="3753825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circular sign with white and black text&#10;&#10;Description automatically generated">
            <a:extLst>
              <a:ext uri="{FF2B5EF4-FFF2-40B4-BE49-F238E27FC236}">
                <a16:creationId xmlns:a16="http://schemas.microsoft.com/office/drawing/2014/main" xmlns="" id="{7B466352-7A47-CFC6-BC91-7111AC334B0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158534" y="-7097636"/>
            <a:ext cx="2656296" cy="2656296"/>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xmlns="" id="{0F29C7A1-152B-E91A-9997-217702CD0B9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57747" y="1"/>
            <a:ext cx="2095500" cy="2095500"/>
          </a:xfrm>
          <a:prstGeom prst="rect">
            <a:avLst/>
          </a:prstGeom>
        </p:spPr>
      </p:pic>
    </p:spTree>
    <p:extLst>
      <p:ext uri="{BB962C8B-B14F-4D97-AF65-F5344CB8AC3E}">
        <p14:creationId xmlns:p14="http://schemas.microsoft.com/office/powerpoint/2010/main" val="1391058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7.svg"/><Relationship Id="rId4" Type="http://schemas.openxmlformats.org/officeDocument/2006/relationships/image" Target="../media/image38.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7.svg"/><Relationship Id="rId4" Type="http://schemas.openxmlformats.org/officeDocument/2006/relationships/image" Target="../media/image38.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7.svg"/><Relationship Id="rId4" Type="http://schemas.openxmlformats.org/officeDocument/2006/relationships/image" Target="../media/image38.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7.svg"/><Relationship Id="rId4" Type="http://schemas.openxmlformats.org/officeDocument/2006/relationships/image" Target="../media/image38.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5.pn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4.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flipH="1">
            <a:off x="13490707" y="-274531"/>
            <a:ext cx="5313380" cy="3227878"/>
          </a:xfrm>
          <a:custGeom>
            <a:avLst/>
            <a:gdLst/>
            <a:ahLst/>
            <a:cxnLst/>
            <a:rect l="l" t="t" r="r" b="b"/>
            <a:pathLst>
              <a:path w="5313380" h="3227878">
                <a:moveTo>
                  <a:pt x="5313380" y="0"/>
                </a:moveTo>
                <a:lnTo>
                  <a:pt x="0" y="0"/>
                </a:lnTo>
                <a:lnTo>
                  <a:pt x="0" y="3227879"/>
                </a:lnTo>
                <a:lnTo>
                  <a:pt x="5313380" y="3227879"/>
                </a:lnTo>
                <a:lnTo>
                  <a:pt x="5313380" y="0"/>
                </a:lnTo>
                <a:close/>
              </a:path>
            </a:pathLst>
          </a:custGeom>
          <a:blipFill>
            <a:blip r:embed="rId3">
              <a:alphaModFix amt="58000"/>
            </a:blip>
            <a:stretch>
              <a:fillRect/>
            </a:stretch>
          </a:blipFill>
        </p:spPr>
        <p:txBody>
          <a:bodyPr/>
          <a:lstStyle/>
          <a:p>
            <a:endParaRPr lang="en-US"/>
          </a:p>
        </p:txBody>
      </p:sp>
      <p:sp>
        <p:nvSpPr>
          <p:cNvPr id="4" name="Freeform 4"/>
          <p:cNvSpPr/>
          <p:nvPr/>
        </p:nvSpPr>
        <p:spPr>
          <a:xfrm>
            <a:off x="8884368" y="6169548"/>
            <a:ext cx="4606339" cy="3348126"/>
          </a:xfrm>
          <a:custGeom>
            <a:avLst/>
            <a:gdLst/>
            <a:ahLst/>
            <a:cxnLst/>
            <a:rect l="l" t="t" r="r" b="b"/>
            <a:pathLst>
              <a:path w="4606339" h="3348126">
                <a:moveTo>
                  <a:pt x="0" y="0"/>
                </a:moveTo>
                <a:lnTo>
                  <a:pt x="4606339" y="0"/>
                </a:lnTo>
                <a:lnTo>
                  <a:pt x="4606339" y="3348126"/>
                </a:lnTo>
                <a:lnTo>
                  <a:pt x="0" y="3348126"/>
                </a:lnTo>
                <a:lnTo>
                  <a:pt x="0" y="0"/>
                </a:lnTo>
                <a:close/>
              </a:path>
            </a:pathLst>
          </a:custGeom>
          <a:blipFill>
            <a:blip r:embed="rId4"/>
            <a:stretch>
              <a:fillRect/>
            </a:stretch>
          </a:blipFill>
        </p:spPr>
        <p:txBody>
          <a:bodyPr/>
          <a:lstStyle/>
          <a:p>
            <a:endParaRPr lang="en-US"/>
          </a:p>
        </p:txBody>
      </p:sp>
      <p:sp>
        <p:nvSpPr>
          <p:cNvPr id="5" name="Freeform 5"/>
          <p:cNvSpPr/>
          <p:nvPr/>
        </p:nvSpPr>
        <p:spPr>
          <a:xfrm>
            <a:off x="12180513" y="3570765"/>
            <a:ext cx="8812876" cy="5385637"/>
          </a:xfrm>
          <a:custGeom>
            <a:avLst/>
            <a:gdLst/>
            <a:ahLst/>
            <a:cxnLst/>
            <a:rect l="l" t="t" r="r" b="b"/>
            <a:pathLst>
              <a:path w="8812876" h="5385637">
                <a:moveTo>
                  <a:pt x="0" y="0"/>
                </a:moveTo>
                <a:lnTo>
                  <a:pt x="8812877" y="0"/>
                </a:lnTo>
                <a:lnTo>
                  <a:pt x="8812877" y="5385637"/>
                </a:lnTo>
                <a:lnTo>
                  <a:pt x="0" y="5385637"/>
                </a:lnTo>
                <a:lnTo>
                  <a:pt x="0" y="0"/>
                </a:lnTo>
                <a:close/>
              </a:path>
            </a:pathLst>
          </a:custGeom>
          <a:blipFill>
            <a:blip r:embed="rId5"/>
            <a:stretch>
              <a:fillRect t="-1726" r="-26758" b="-1726"/>
            </a:stretch>
          </a:blipFill>
        </p:spPr>
        <p:txBody>
          <a:bodyPr/>
          <a:lstStyle/>
          <a:p>
            <a:endParaRPr lang="en-US"/>
          </a:p>
        </p:txBody>
      </p:sp>
      <p:sp>
        <p:nvSpPr>
          <p:cNvPr id="6" name="Freeform 6"/>
          <p:cNvSpPr/>
          <p:nvPr/>
        </p:nvSpPr>
        <p:spPr>
          <a:xfrm>
            <a:off x="-277244" y="7843611"/>
            <a:ext cx="18565244" cy="5616747"/>
          </a:xfrm>
          <a:custGeom>
            <a:avLst/>
            <a:gdLst/>
            <a:ahLst/>
            <a:cxnLst/>
            <a:rect l="l" t="t" r="r" b="b"/>
            <a:pathLst>
              <a:path w="18565244" h="5616747">
                <a:moveTo>
                  <a:pt x="0" y="0"/>
                </a:moveTo>
                <a:lnTo>
                  <a:pt x="18565244" y="0"/>
                </a:lnTo>
                <a:lnTo>
                  <a:pt x="18565244" y="5616747"/>
                </a:lnTo>
                <a:lnTo>
                  <a:pt x="0" y="5616747"/>
                </a:lnTo>
                <a:lnTo>
                  <a:pt x="0" y="0"/>
                </a:lnTo>
                <a:close/>
              </a:path>
            </a:pathLst>
          </a:custGeom>
          <a:blipFill>
            <a:blip r:embed="rId6"/>
            <a:stretch>
              <a:fillRect l="-1517" r="-1517" b="-32821"/>
            </a:stretch>
          </a:blipFill>
        </p:spPr>
        <p:txBody>
          <a:bodyPr/>
          <a:lstStyle/>
          <a:p>
            <a:endParaRPr lang="en-US"/>
          </a:p>
        </p:txBody>
      </p:sp>
      <p:sp>
        <p:nvSpPr>
          <p:cNvPr id="7" name="Freeform 7"/>
          <p:cNvSpPr/>
          <p:nvPr/>
        </p:nvSpPr>
        <p:spPr>
          <a:xfrm>
            <a:off x="-410527" y="1028700"/>
            <a:ext cx="5645958" cy="3429920"/>
          </a:xfrm>
          <a:custGeom>
            <a:avLst/>
            <a:gdLst/>
            <a:ahLst/>
            <a:cxnLst/>
            <a:rect l="l" t="t" r="r" b="b"/>
            <a:pathLst>
              <a:path w="5645958" h="3429920">
                <a:moveTo>
                  <a:pt x="0" y="0"/>
                </a:moveTo>
                <a:lnTo>
                  <a:pt x="5645959" y="0"/>
                </a:lnTo>
                <a:lnTo>
                  <a:pt x="5645959" y="3429920"/>
                </a:lnTo>
                <a:lnTo>
                  <a:pt x="0" y="3429920"/>
                </a:lnTo>
                <a:lnTo>
                  <a:pt x="0" y="0"/>
                </a:lnTo>
                <a:close/>
              </a:path>
            </a:pathLst>
          </a:custGeom>
          <a:blipFill>
            <a:blip r:embed="rId3">
              <a:alphaModFix amt="68000"/>
            </a:blip>
            <a:stretch>
              <a:fillRect/>
            </a:stretch>
          </a:blipFill>
        </p:spPr>
        <p:txBody>
          <a:bodyPr/>
          <a:lstStyle/>
          <a:p>
            <a:endParaRPr lang="en-US"/>
          </a:p>
        </p:txBody>
      </p:sp>
      <p:sp>
        <p:nvSpPr>
          <p:cNvPr id="8" name="Freeform 8"/>
          <p:cNvSpPr/>
          <p:nvPr/>
        </p:nvSpPr>
        <p:spPr>
          <a:xfrm>
            <a:off x="65656" y="8421865"/>
            <a:ext cx="4409356" cy="3204949"/>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4"/>
            <a:stretch>
              <a:fillRect/>
            </a:stretch>
          </a:blipFill>
        </p:spPr>
        <p:txBody>
          <a:bodyPr/>
          <a:lstStyle/>
          <a:p>
            <a:endParaRPr lang="en-US"/>
          </a:p>
        </p:txBody>
      </p:sp>
      <p:sp>
        <p:nvSpPr>
          <p:cNvPr id="9" name="Freeform 9"/>
          <p:cNvSpPr/>
          <p:nvPr/>
        </p:nvSpPr>
        <p:spPr>
          <a:xfrm rot="-8658377">
            <a:off x="15241594" y="1607263"/>
            <a:ext cx="585506" cy="716215"/>
          </a:xfrm>
          <a:custGeom>
            <a:avLst/>
            <a:gdLst/>
            <a:ahLst/>
            <a:cxnLst/>
            <a:rect l="l" t="t" r="r" b="b"/>
            <a:pathLst>
              <a:path w="585506" h="716215">
                <a:moveTo>
                  <a:pt x="0" y="0"/>
                </a:moveTo>
                <a:lnTo>
                  <a:pt x="585506" y="0"/>
                </a:lnTo>
                <a:lnTo>
                  <a:pt x="585506" y="716215"/>
                </a:lnTo>
                <a:lnTo>
                  <a:pt x="0" y="716215"/>
                </a:lnTo>
                <a:lnTo>
                  <a:pt x="0" y="0"/>
                </a:lnTo>
                <a:close/>
              </a:path>
            </a:pathLst>
          </a:custGeom>
          <a:blipFill>
            <a:blip r:embed="rId7"/>
            <a:stretch>
              <a:fillRect/>
            </a:stretch>
          </a:blipFill>
        </p:spPr>
        <p:txBody>
          <a:bodyPr/>
          <a:lstStyle/>
          <a:p>
            <a:endParaRPr lang="en-US"/>
          </a:p>
        </p:txBody>
      </p:sp>
      <p:sp>
        <p:nvSpPr>
          <p:cNvPr id="11" name="Freeform 11"/>
          <p:cNvSpPr/>
          <p:nvPr/>
        </p:nvSpPr>
        <p:spPr>
          <a:xfrm>
            <a:off x="9937782" y="6952461"/>
            <a:ext cx="1228748" cy="2163605"/>
          </a:xfrm>
          <a:custGeom>
            <a:avLst/>
            <a:gdLst/>
            <a:ahLst/>
            <a:cxnLst/>
            <a:rect l="l" t="t" r="r" b="b"/>
            <a:pathLst>
              <a:path w="1228748" h="2163605">
                <a:moveTo>
                  <a:pt x="0" y="0"/>
                </a:moveTo>
                <a:lnTo>
                  <a:pt x="1228747" y="0"/>
                </a:lnTo>
                <a:lnTo>
                  <a:pt x="1228747" y="2163606"/>
                </a:lnTo>
                <a:lnTo>
                  <a:pt x="0" y="2163606"/>
                </a:lnTo>
                <a:lnTo>
                  <a:pt x="0" y="0"/>
                </a:lnTo>
                <a:close/>
              </a:path>
            </a:pathLst>
          </a:custGeom>
          <a:blipFill>
            <a:blip r:embed="rId8"/>
            <a:stretch>
              <a:fillRect/>
            </a:stretch>
          </a:blipFill>
        </p:spPr>
        <p:txBody>
          <a:bodyPr/>
          <a:lstStyle/>
          <a:p>
            <a:endParaRPr lang="en-US"/>
          </a:p>
        </p:txBody>
      </p:sp>
      <p:sp>
        <p:nvSpPr>
          <p:cNvPr id="16" name="Freeform 16"/>
          <p:cNvSpPr/>
          <p:nvPr/>
        </p:nvSpPr>
        <p:spPr>
          <a:xfrm>
            <a:off x="4475012" y="8421865"/>
            <a:ext cx="4409356" cy="3204949"/>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4"/>
            <a:stretch>
              <a:fillRect/>
            </a:stretch>
          </a:blipFill>
        </p:spPr>
        <p:txBody>
          <a:bodyPr/>
          <a:lstStyle/>
          <a:p>
            <a:endParaRPr lang="en-US"/>
          </a:p>
        </p:txBody>
      </p:sp>
      <p:pic>
        <p:nvPicPr>
          <p:cNvPr id="17" name="Picture 16">
            <a:extLst>
              <a:ext uri="{FF2B5EF4-FFF2-40B4-BE49-F238E27FC236}">
                <a16:creationId xmlns:a16="http://schemas.microsoft.com/office/drawing/2014/main" xmlns="" id="{EE514FBE-D62C-03D6-469C-61C459C37201}"/>
              </a:ext>
            </a:extLst>
          </p:cNvPr>
          <p:cNvPicPr>
            <a:picLocks noChangeAspect="1"/>
          </p:cNvPicPr>
          <p:nvPr/>
        </p:nvPicPr>
        <p:blipFill>
          <a:blip r:embed="rId9"/>
          <a:stretch>
            <a:fillRect/>
          </a:stretch>
        </p:blipFill>
        <p:spPr>
          <a:xfrm>
            <a:off x="7349750" y="287839"/>
            <a:ext cx="3588501" cy="1408517"/>
          </a:xfrm>
          <a:prstGeom prst="rect">
            <a:avLst/>
          </a:prstGeom>
        </p:spPr>
      </p:pic>
      <p:pic>
        <p:nvPicPr>
          <p:cNvPr id="20" name="Picture 19">
            <a:extLst>
              <a:ext uri="{FF2B5EF4-FFF2-40B4-BE49-F238E27FC236}">
                <a16:creationId xmlns:a16="http://schemas.microsoft.com/office/drawing/2014/main" xmlns="" id="{4B27B12A-4E62-E2B0-3BFA-56FCD82FA181}"/>
              </a:ext>
            </a:extLst>
          </p:cNvPr>
          <p:cNvPicPr>
            <a:picLocks noChangeAspect="1"/>
          </p:cNvPicPr>
          <p:nvPr/>
        </p:nvPicPr>
        <p:blipFill>
          <a:blip r:embed="rId10"/>
          <a:stretch>
            <a:fillRect/>
          </a:stretch>
        </p:blipFill>
        <p:spPr>
          <a:xfrm>
            <a:off x="-2514600" y="800100"/>
            <a:ext cx="10437257" cy="3353091"/>
          </a:xfrm>
          <a:prstGeom prst="rect">
            <a:avLst/>
          </a:prstGeom>
        </p:spPr>
      </p:pic>
      <p:pic>
        <p:nvPicPr>
          <p:cNvPr id="14" name="Picture 13">
            <a:extLst>
              <a:ext uri="{FF2B5EF4-FFF2-40B4-BE49-F238E27FC236}">
                <a16:creationId xmlns:a16="http://schemas.microsoft.com/office/drawing/2014/main" xmlns="" id="{AE89906D-48B6-7D50-8297-DB2605BACE3C}"/>
              </a:ext>
            </a:extLst>
          </p:cNvPr>
          <p:cNvPicPr>
            <a:picLocks noChangeAspect="1"/>
          </p:cNvPicPr>
          <p:nvPr/>
        </p:nvPicPr>
        <p:blipFill>
          <a:blip r:embed="rId11"/>
          <a:stretch>
            <a:fillRect/>
          </a:stretch>
        </p:blipFill>
        <p:spPr>
          <a:xfrm>
            <a:off x="685800" y="2247900"/>
            <a:ext cx="14003726" cy="7742591"/>
          </a:xfrm>
          <a:prstGeom prst="rect">
            <a:avLst/>
          </a:prstGeom>
        </p:spPr>
      </p:pic>
      <p:sp>
        <p:nvSpPr>
          <p:cNvPr id="15" name="Freeform 12"/>
          <p:cNvSpPr/>
          <p:nvPr/>
        </p:nvSpPr>
        <p:spPr>
          <a:xfrm flipH="1">
            <a:off x="11277600" y="419100"/>
            <a:ext cx="6276483" cy="6097274"/>
          </a:xfrm>
          <a:custGeom>
            <a:avLst/>
            <a:gdLst/>
            <a:ahLst/>
            <a:cxnLst/>
            <a:rect l="l" t="t" r="r" b="b"/>
            <a:pathLst>
              <a:path w="6276483" h="6097274">
                <a:moveTo>
                  <a:pt x="6276483" y="0"/>
                </a:moveTo>
                <a:lnTo>
                  <a:pt x="0" y="0"/>
                </a:lnTo>
                <a:lnTo>
                  <a:pt x="0" y="6097273"/>
                </a:lnTo>
                <a:lnTo>
                  <a:pt x="6276483" y="6097273"/>
                </a:lnTo>
                <a:lnTo>
                  <a:pt x="6276483" y="0"/>
                </a:lnTo>
                <a:close/>
              </a:path>
            </a:pathLst>
          </a:custGeom>
          <a:blipFill>
            <a:blip r:embed="rId12"/>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28">
            <a:extLst>
              <a:ext uri="{FF2B5EF4-FFF2-40B4-BE49-F238E27FC236}">
                <a16:creationId xmlns:a16="http://schemas.microsoft.com/office/drawing/2014/main" xmlns="" id="{E5FA6F64-504F-FB53-8C5D-0553DE735ECC}"/>
              </a:ext>
            </a:extLst>
          </p:cNvPr>
          <p:cNvSpPr/>
          <p:nvPr/>
        </p:nvSpPr>
        <p:spPr>
          <a:xfrm>
            <a:off x="16046872" y="7106801"/>
            <a:ext cx="2046334" cy="3605582"/>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7" name="Group 7">
            <a:extLst>
              <a:ext uri="{FF2B5EF4-FFF2-40B4-BE49-F238E27FC236}">
                <a16:creationId xmlns:a16="http://schemas.microsoft.com/office/drawing/2014/main" xmlns="" id="{EE426D7C-19D2-C109-126A-7325CB5A495B}"/>
              </a:ext>
            </a:extLst>
          </p:cNvPr>
          <p:cNvGrpSpPr/>
          <p:nvPr/>
        </p:nvGrpSpPr>
        <p:grpSpPr>
          <a:xfrm>
            <a:off x="609600" y="952500"/>
            <a:ext cx="8903224" cy="8229600"/>
            <a:chOff x="0" y="0"/>
            <a:chExt cx="2344882" cy="2167467"/>
          </a:xfrm>
        </p:grpSpPr>
        <p:sp>
          <p:nvSpPr>
            <p:cNvPr id="68" name="Freeform 8">
              <a:extLst>
                <a:ext uri="{FF2B5EF4-FFF2-40B4-BE49-F238E27FC236}">
                  <a16:creationId xmlns:a16="http://schemas.microsoft.com/office/drawing/2014/main" xmlns="" id="{6E0E425E-F8F3-E9BC-9447-37F8D154C272}"/>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TextBox 9">
              <a:extLst>
                <a:ext uri="{FF2B5EF4-FFF2-40B4-BE49-F238E27FC236}">
                  <a16:creationId xmlns:a16="http://schemas.microsoft.com/office/drawing/2014/main" xmlns="" id="{0D2B62D6-5194-5C52-7E4D-8F17BE7D4DA5}"/>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0" name="Freeform 16">
            <a:extLst>
              <a:ext uri="{FF2B5EF4-FFF2-40B4-BE49-F238E27FC236}">
                <a16:creationId xmlns:a16="http://schemas.microsoft.com/office/drawing/2014/main" xmlns="" id="{0401539F-3C42-80B7-0602-07966E6F9387}"/>
              </a:ext>
            </a:extLst>
          </p:cNvPr>
          <p:cNvSpPr/>
          <p:nvPr/>
        </p:nvSpPr>
        <p:spPr>
          <a:xfrm>
            <a:off x="3257800" y="5584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TextBox 70">
            <a:extLst>
              <a:ext uri="{FF2B5EF4-FFF2-40B4-BE49-F238E27FC236}">
                <a16:creationId xmlns:a16="http://schemas.microsoft.com/office/drawing/2014/main" xmlns="" id="{6DC8F3C5-3509-3076-8E5F-86A79F25B79F}"/>
              </a:ext>
            </a:extLst>
          </p:cNvPr>
          <p:cNvSpPr txBox="1"/>
          <p:nvPr/>
        </p:nvSpPr>
        <p:spPr>
          <a:xfrm>
            <a:off x="838200" y="2628900"/>
            <a:ext cx="83820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bao gồm</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oxi</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ni</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tơ</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cacbonic</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cung</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cấp</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72" name="Group 37">
            <a:extLst>
              <a:ext uri="{FF2B5EF4-FFF2-40B4-BE49-F238E27FC236}">
                <a16:creationId xmlns:a16="http://schemas.microsoft.com/office/drawing/2014/main" xmlns="" id="{C0AADE21-C8A3-FEF5-7BA3-BB06259E4FF1}"/>
              </a:ext>
            </a:extLst>
          </p:cNvPr>
          <p:cNvGrpSpPr/>
          <p:nvPr/>
        </p:nvGrpSpPr>
        <p:grpSpPr>
          <a:xfrm>
            <a:off x="10668000" y="3390906"/>
            <a:ext cx="6553200" cy="4052655"/>
            <a:chOff x="0" y="-50339"/>
            <a:chExt cx="3612726" cy="328688"/>
          </a:xfrm>
        </p:grpSpPr>
        <p:sp>
          <p:nvSpPr>
            <p:cNvPr id="73" name="Freeform 38">
              <a:extLst>
                <a:ext uri="{FF2B5EF4-FFF2-40B4-BE49-F238E27FC236}">
                  <a16:creationId xmlns:a16="http://schemas.microsoft.com/office/drawing/2014/main" xmlns=""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39">
              <a:extLst>
                <a:ext uri="{FF2B5EF4-FFF2-40B4-BE49-F238E27FC236}">
                  <a16:creationId xmlns:a16="http://schemas.microsoft.com/office/drawing/2014/main" xmlns="" id="{2C51B1EA-2BBE-63E7-B739-A02C6313B4F8}"/>
                </a:ext>
              </a:extLst>
            </p:cNvPr>
            <p:cNvSpPr txBox="1"/>
            <p:nvPr/>
          </p:nvSpPr>
          <p:spPr>
            <a:xfrm>
              <a:off x="0" y="-50339"/>
              <a:ext cx="3612726" cy="328688"/>
            </a:xfrm>
            <a:prstGeom prst="rect">
              <a:avLst/>
            </a:prstGeom>
          </p:spPr>
          <p:txBody>
            <a:bodyPr lIns="50800" tIns="50800" rIns="50800" bIns="508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Tôi</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môi</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trường</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không</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khí</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965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13482"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xmlns="" id="{198920B5-10BF-D35C-0679-026944150DF3}"/>
              </a:ext>
            </a:extLst>
          </p:cNvPr>
          <p:cNvGrpSpPr/>
          <p:nvPr/>
        </p:nvGrpSpPr>
        <p:grpSpPr>
          <a:xfrm>
            <a:off x="2688025" y="949805"/>
            <a:ext cx="12890501" cy="2971128"/>
            <a:chOff x="0" y="0"/>
            <a:chExt cx="4002211" cy="1956034"/>
          </a:xfrm>
        </p:grpSpPr>
        <p:sp>
          <p:nvSpPr>
            <p:cNvPr id="3" name="Freeform 8">
              <a:extLst>
                <a:ext uri="{FF2B5EF4-FFF2-40B4-BE49-F238E27FC236}">
                  <a16:creationId xmlns:a16="http://schemas.microsoft.com/office/drawing/2014/main" xmlns=""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9">
              <a:extLst>
                <a:ext uri="{FF2B5EF4-FFF2-40B4-BE49-F238E27FC236}">
                  <a16:creationId xmlns:a16="http://schemas.microsoft.com/office/drawing/2014/main" xmlns="" id="{7B0BCB67-4868-754B-5951-CF28F16158F4}"/>
                </a:ext>
              </a:extLst>
            </p:cNvPr>
            <p:cNvSpPr txBox="1"/>
            <p:nvPr/>
          </p:nvSpPr>
          <p:spPr>
            <a:xfrm>
              <a:off x="0" y="-38100"/>
              <a:ext cx="4002211" cy="1994134"/>
            </a:xfrm>
            <a:prstGeom prst="rect">
              <a:avLst/>
            </a:prstGeom>
          </p:spPr>
          <p:txBody>
            <a:bodyPr lIns="43093" tIns="43093" rIns="43093" bIns="43093"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10">
            <a:extLst>
              <a:ext uri="{FF2B5EF4-FFF2-40B4-BE49-F238E27FC236}">
                <a16:creationId xmlns:a16="http://schemas.microsoft.com/office/drawing/2014/main" xmlns="" id="{A630E03C-DC7C-8FA9-16FF-78ADC76B0C7E}"/>
              </a:ext>
            </a:extLst>
          </p:cNvPr>
          <p:cNvSpPr/>
          <p:nvPr/>
        </p:nvSpPr>
        <p:spPr>
          <a:xfrm rot="-1507447">
            <a:off x="2437284" y="1279664"/>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21">
            <a:extLst>
              <a:ext uri="{FF2B5EF4-FFF2-40B4-BE49-F238E27FC236}">
                <a16:creationId xmlns:a16="http://schemas.microsoft.com/office/drawing/2014/main" xmlns="" id="{EB8286ED-860D-1976-790A-6AC1B8B6BB8C}"/>
              </a:ext>
            </a:extLst>
          </p:cNvPr>
          <p:cNvSpPr/>
          <p:nvPr/>
        </p:nvSpPr>
        <p:spPr>
          <a:xfrm>
            <a:off x="-912112" y="4662487"/>
            <a:ext cx="5829010" cy="5466283"/>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6">
            <a:extLst>
              <a:ext uri="{FF2B5EF4-FFF2-40B4-BE49-F238E27FC236}">
                <a16:creationId xmlns:a16="http://schemas.microsoft.com/office/drawing/2014/main" xmlns="" id="{5B07A719-AB1D-7E07-FC68-37177F10C6AD}"/>
              </a:ext>
            </a:extLst>
          </p:cNvPr>
          <p:cNvSpPr txBox="1"/>
          <p:nvPr/>
        </p:nvSpPr>
        <p:spPr>
          <a:xfrm>
            <a:off x="3477060" y="1671416"/>
            <a:ext cx="11963400" cy="1661993"/>
          </a:xfrm>
          <a:prstGeom prst="rect">
            <a:avLst/>
          </a:prstGeom>
        </p:spPr>
        <p:txBody>
          <a:bodyPr wrap="square" lIns="0" tIns="0" rIns="0" bIns="0" rtlCol="0" anchor="t">
            <a:spAutoFit/>
          </a:bodyPr>
          <a:lstStyle/>
          <a:p>
            <a:pPr lvl="0" algn="ctr">
              <a:spcBef>
                <a:spcPct val="0"/>
              </a:spcBef>
            </a:pPr>
            <a:r>
              <a:rPr lang="vi-VN" sz="5400" b="1" dirty="0">
                <a:solidFill>
                  <a:srgbClr val="000000"/>
                </a:solidFill>
                <a:latin typeface="Cambria" panose="02040503050406030204" pitchFamily="18" charset="0"/>
                <a:ea typeface="Cambria" panose="02040503050406030204" pitchFamily="18" charset="0"/>
              </a:rPr>
              <a:t>Theo em, có các loại môi trường sống chủ yếu nào trong bức tranh trên?</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xmlns="" id="{A2C355B8-2833-F235-42EA-E0C73A08E831}"/>
              </a:ext>
            </a:extLst>
          </p:cNvPr>
          <p:cNvGrpSpPr/>
          <p:nvPr/>
        </p:nvGrpSpPr>
        <p:grpSpPr>
          <a:xfrm>
            <a:off x="4380260" y="4446216"/>
            <a:ext cx="11887200" cy="5715000"/>
            <a:chOff x="-243541" y="-64147"/>
            <a:chExt cx="3612726" cy="328688"/>
          </a:xfrm>
        </p:grpSpPr>
        <p:sp>
          <p:nvSpPr>
            <p:cNvPr id="9" name="Freeform 38">
              <a:extLst>
                <a:ext uri="{FF2B5EF4-FFF2-40B4-BE49-F238E27FC236}">
                  <a16:creationId xmlns:a16="http://schemas.microsoft.com/office/drawing/2014/main" xmlns="" id="{1AE5E670-92E3-5ACF-9CDA-6F6BAB3A8B7A}"/>
                </a:ext>
              </a:extLst>
            </p:cNvPr>
            <p:cNvSpPr/>
            <p:nvPr/>
          </p:nvSpPr>
          <p:spPr>
            <a:xfrm>
              <a:off x="-243541" y="-19394"/>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xmlns="" id="{F15CF566-3A75-704D-9EDC-D61DCD9443C6}"/>
                </a:ext>
              </a:extLst>
            </p:cNvPr>
            <p:cNvSpPr txBox="1"/>
            <p:nvPr/>
          </p:nvSpPr>
          <p:spPr>
            <a:xfrm>
              <a:off x="-173875" y="-64147"/>
              <a:ext cx="3439223" cy="328688"/>
            </a:xfrm>
            <a:prstGeom prst="rect">
              <a:avLst/>
            </a:prstGeom>
          </p:spPr>
          <p:txBody>
            <a:bodyPr lIns="50800" tIns="50800" rIns="50800" bIns="50800" rtlCol="0" anchor="ctr"/>
            <a:lstStyle/>
            <a:p>
              <a:pPr marL="0" marR="0" algn="just">
                <a:lnSpc>
                  <a:spcPct val="120000"/>
                </a:lnSpc>
                <a:spcBef>
                  <a:spcPts val="0"/>
                </a:spcBef>
                <a:spcAft>
                  <a:spcPts val="0"/>
                </a:spcAft>
              </a:pPr>
              <a:r>
                <a:rPr lang="en-US" sz="6000" i="1" dirty="0" smtClean="0">
                  <a:solidFill>
                    <a:srgbClr val="FF0000"/>
                  </a:solidFill>
                  <a:effectLst/>
                  <a:latin typeface="Cambria" panose="02040503050406030204" pitchFamily="18" charset="0"/>
                  <a:ea typeface="Cambria" panose="02040503050406030204" pitchFamily="18" charset="0"/>
                </a:rPr>
                <a:t>      </a:t>
              </a:r>
              <a:r>
                <a:rPr lang="en-US" sz="6000" i="1" dirty="0" err="1" smtClean="0">
                  <a:solidFill>
                    <a:srgbClr val="FF0000"/>
                  </a:solidFill>
                  <a:effectLst/>
                  <a:latin typeface="Cambria" panose="02040503050406030204" pitchFamily="18" charset="0"/>
                  <a:ea typeface="Cambria" panose="02040503050406030204" pitchFamily="18" charset="0"/>
                </a:rPr>
                <a:t>Trong</a:t>
              </a:r>
              <a:r>
                <a:rPr lang="en-US" sz="6000" i="1" dirty="0" smtClean="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bức</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tranh</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có</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các</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loại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sống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chủ</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yếu</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là</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đất</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nước</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và</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không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khí</a:t>
              </a:r>
              <a:r>
                <a:rPr lang="en-US" sz="6000" i="1" dirty="0">
                  <a:solidFill>
                    <a:srgbClr val="FF0000"/>
                  </a:solidFill>
                  <a:effectLst/>
                  <a:latin typeface="Cambria" panose="02040503050406030204" pitchFamily="18" charset="0"/>
                  <a:ea typeface="Cambria" panose="02040503050406030204" pitchFamily="18" charset="0"/>
                </a:rPr>
                <a:t>.</a:t>
              </a:r>
              <a:endParaRPr lang="en-US" sz="60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7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xmlns="" id="{198920B5-10BF-D35C-0679-026944150DF3}"/>
              </a:ext>
            </a:extLst>
          </p:cNvPr>
          <p:cNvGrpSpPr/>
          <p:nvPr/>
        </p:nvGrpSpPr>
        <p:grpSpPr>
          <a:xfrm>
            <a:off x="2842546" y="1943773"/>
            <a:ext cx="12890501" cy="2971128"/>
            <a:chOff x="0" y="0"/>
            <a:chExt cx="4002211" cy="1956034"/>
          </a:xfrm>
        </p:grpSpPr>
        <p:sp>
          <p:nvSpPr>
            <p:cNvPr id="3" name="Freeform 8">
              <a:extLst>
                <a:ext uri="{FF2B5EF4-FFF2-40B4-BE49-F238E27FC236}">
                  <a16:creationId xmlns:a16="http://schemas.microsoft.com/office/drawing/2014/main" xmlns=""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endParaRPr lang="en-US"/>
            </a:p>
          </p:txBody>
        </p:sp>
        <p:sp>
          <p:nvSpPr>
            <p:cNvPr id="4" name="TextBox 9">
              <a:extLst>
                <a:ext uri="{FF2B5EF4-FFF2-40B4-BE49-F238E27FC236}">
                  <a16:creationId xmlns:a16="http://schemas.microsoft.com/office/drawing/2014/main" xmlns="" id="{7B0BCB67-4868-754B-5951-CF28F16158F4}"/>
                </a:ext>
              </a:extLst>
            </p:cNvPr>
            <p:cNvSpPr txBox="1"/>
            <p:nvPr/>
          </p:nvSpPr>
          <p:spPr>
            <a:xfrm>
              <a:off x="0" y="-38100"/>
              <a:ext cx="4002211" cy="1994134"/>
            </a:xfrm>
            <a:prstGeom prst="rect">
              <a:avLst/>
            </a:prstGeom>
          </p:spPr>
          <p:txBody>
            <a:bodyPr lIns="43093" tIns="43093" rIns="43093" bIns="43093" rtlCol="0" anchor="ctr"/>
            <a:lstStyle/>
            <a:p>
              <a:pPr algn="ctr">
                <a:lnSpc>
                  <a:spcPts val="2660"/>
                </a:lnSpc>
                <a:spcBef>
                  <a:spcPct val="0"/>
                </a:spcBef>
              </a:pPr>
              <a:endParaRPr/>
            </a:p>
          </p:txBody>
        </p:sp>
      </p:grpSp>
      <p:sp>
        <p:nvSpPr>
          <p:cNvPr id="5" name="Freeform 10">
            <a:extLst>
              <a:ext uri="{FF2B5EF4-FFF2-40B4-BE49-F238E27FC236}">
                <a16:creationId xmlns:a16="http://schemas.microsoft.com/office/drawing/2014/main" xmlns="" id="{A630E03C-DC7C-8FA9-16FF-78ADC76B0C7E}"/>
              </a:ext>
            </a:extLst>
          </p:cNvPr>
          <p:cNvSpPr/>
          <p:nvPr/>
        </p:nvSpPr>
        <p:spPr>
          <a:xfrm rot="-1507447">
            <a:off x="2582449" y="2290437"/>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6" name="Freeform 21">
            <a:extLst>
              <a:ext uri="{FF2B5EF4-FFF2-40B4-BE49-F238E27FC236}">
                <a16:creationId xmlns:a16="http://schemas.microsoft.com/office/drawing/2014/main" xmlns="" id="{EB8286ED-860D-1976-790A-6AC1B8B6BB8C}"/>
              </a:ext>
            </a:extLst>
          </p:cNvPr>
          <p:cNvSpPr/>
          <p:nvPr/>
        </p:nvSpPr>
        <p:spPr>
          <a:xfrm>
            <a:off x="-418810" y="4914900"/>
            <a:ext cx="5829010" cy="5466283"/>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endParaRPr lang="en-US"/>
          </a:p>
        </p:txBody>
      </p:sp>
      <p:sp>
        <p:nvSpPr>
          <p:cNvPr id="7" name="TextBox 26">
            <a:extLst>
              <a:ext uri="{FF2B5EF4-FFF2-40B4-BE49-F238E27FC236}">
                <a16:creationId xmlns:a16="http://schemas.microsoft.com/office/drawing/2014/main" xmlns="" id="{5B07A719-AB1D-7E07-FC68-37177F10C6AD}"/>
              </a:ext>
            </a:extLst>
          </p:cNvPr>
          <p:cNvSpPr txBox="1"/>
          <p:nvPr/>
        </p:nvSpPr>
        <p:spPr>
          <a:xfrm>
            <a:off x="3505200" y="2400300"/>
            <a:ext cx="11963400" cy="2031325"/>
          </a:xfrm>
          <a:prstGeom prst="rect">
            <a:avLst/>
          </a:prstGeom>
        </p:spPr>
        <p:txBody>
          <a:bodyPr wrap="square" lIns="0" tIns="0" rIns="0" bIns="0" rtlCol="0" anchor="t">
            <a:spAutoFit/>
          </a:bodyPr>
          <a:lstStyle/>
          <a:p>
            <a:pPr algn="ctr">
              <a:spcBef>
                <a:spcPct val="0"/>
              </a:spcBef>
            </a:pPr>
            <a:r>
              <a:rPr lang="vi-VN" sz="6600" b="1" dirty="0">
                <a:solidFill>
                  <a:srgbClr val="000000"/>
                </a:solidFill>
                <a:latin typeface="Cambria" panose="02040503050406030204" pitchFamily="18" charset="0"/>
                <a:ea typeface="Cambria" panose="02040503050406030204" pitchFamily="18" charset="0"/>
              </a:rPr>
              <a:t>Hãy kể thêm các loại môi trường sống khác mà em biết.</a:t>
            </a:r>
            <a:endParaRPr lang="en-US" sz="6600" b="1" dirty="0">
              <a:solidFill>
                <a:srgbClr val="000000"/>
              </a:solidFill>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xmlns="" id="{A2C355B8-2833-F235-42EA-E0C73A08E831}"/>
              </a:ext>
            </a:extLst>
          </p:cNvPr>
          <p:cNvGrpSpPr/>
          <p:nvPr/>
        </p:nvGrpSpPr>
        <p:grpSpPr>
          <a:xfrm>
            <a:off x="5181600" y="4686300"/>
            <a:ext cx="11887200" cy="5715000"/>
            <a:chOff x="0" y="-50339"/>
            <a:chExt cx="3612726" cy="328688"/>
          </a:xfrm>
        </p:grpSpPr>
        <p:sp>
          <p:nvSpPr>
            <p:cNvPr id="9" name="Freeform 38">
              <a:extLst>
                <a:ext uri="{FF2B5EF4-FFF2-40B4-BE49-F238E27FC236}">
                  <a16:creationId xmlns:a16="http://schemas.microsoft.com/office/drawing/2014/main" xmlns=""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xmlns="" id="{F15CF566-3A75-704D-9EDC-D61DCD9443C6}"/>
                </a:ext>
              </a:extLst>
            </p:cNvPr>
            <p:cNvSpPr txBox="1"/>
            <p:nvPr/>
          </p:nvSpPr>
          <p:spPr>
            <a:xfrm>
              <a:off x="0" y="-50339"/>
              <a:ext cx="3612726" cy="328688"/>
            </a:xfrm>
            <a:prstGeom prst="rect">
              <a:avLst/>
            </a:prstGeom>
          </p:spPr>
          <p:txBody>
            <a:bodyPr lIns="50800" tIns="50800" rIns="50800" bIns="50800" rtlCol="0" anchor="ctr"/>
            <a:lstStyle/>
            <a:p>
              <a:pPr algn="ctr">
                <a:lnSpc>
                  <a:spcPct val="120000"/>
                </a:lnSpc>
              </a:pPr>
              <a:r>
                <a:rPr lang="en-US" sz="4400" b="1" i="1" dirty="0" err="1">
                  <a:solidFill>
                    <a:srgbClr val="FF0000"/>
                  </a:solidFill>
                  <a:effectLst/>
                  <a:latin typeface="Cambria" panose="02040503050406030204" pitchFamily="18" charset="0"/>
                  <a:ea typeface="Cambria" panose="02040503050406030204" pitchFamily="18" charset="0"/>
                </a:rPr>
                <a:t>Ngoài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đất</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nước</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và</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không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khí</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còn</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có</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các</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khác</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như</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sinh</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vật</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tự</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nhiên</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nhân</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tạo</a:t>
              </a:r>
              <a:r>
                <a:rPr lang="en-US" sz="4400" b="1" i="1" dirty="0">
                  <a:solidFill>
                    <a:srgbClr val="FF0000"/>
                  </a:solidFill>
                  <a:effectLst/>
                  <a:latin typeface="Cambria" panose="02040503050406030204" pitchFamily="18" charset="0"/>
                  <a:ea typeface="Cambria" panose="02040503050406030204" pitchFamily="18" charset="0"/>
                </a:rPr>
                <a:t>,...</a:t>
              </a:r>
              <a:endParaRPr lang="en-US" sz="44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6893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55556063-2F55-BF8F-5201-884F24A860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533400" y="2555234"/>
            <a:ext cx="4069517" cy="769910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xmlns="" id="{D17D9438-3AA3-161A-C8C9-0BDC0441A412}"/>
              </a:ext>
            </a:extLst>
          </p:cNvPr>
          <p:cNvGrpSpPr/>
          <p:nvPr/>
        </p:nvGrpSpPr>
        <p:grpSpPr>
          <a:xfrm>
            <a:off x="5039505" y="647700"/>
            <a:ext cx="11494089" cy="5486400"/>
            <a:chOff x="6494975" y="189821"/>
            <a:chExt cx="4782878" cy="2784660"/>
          </a:xfrm>
        </p:grpSpPr>
        <p:pic>
          <p:nvPicPr>
            <p:cNvPr id="14" name="Picture 13">
              <a:extLst>
                <a:ext uri="{FF2B5EF4-FFF2-40B4-BE49-F238E27FC236}">
                  <a16:creationId xmlns:a16="http://schemas.microsoft.com/office/drawing/2014/main" xmlns="" id="{49AE9591-85F6-5C5F-04B4-11A7FB3CE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15" name="TextBox 14">
              <a:extLst>
                <a:ext uri="{FF2B5EF4-FFF2-40B4-BE49-F238E27FC236}">
                  <a16:creationId xmlns:a16="http://schemas.microsoft.com/office/drawing/2014/main" xmlns="" id="{5489C38A-D78F-03EF-31E6-82866C2E7E63}"/>
                </a:ext>
              </a:extLst>
            </p:cNvPr>
            <p:cNvSpPr txBox="1"/>
            <p:nvPr/>
          </p:nvSpPr>
          <p:spPr>
            <a:xfrm>
              <a:off x="6934600" y="615795"/>
              <a:ext cx="3963508" cy="1921434"/>
            </a:xfrm>
            <a:prstGeom prst="rect">
              <a:avLst/>
            </a:prstGeom>
            <a:noFill/>
          </p:spPr>
          <p:txBody>
            <a:bodyPr wrap="square" rtlCol="0">
              <a:spAutoFit/>
            </a:bodyPr>
            <a:lstStyle/>
            <a:p>
              <a:pPr algn="ctr"/>
              <a:r>
                <a:rPr lang="vi-VN" sz="6000" b="1" dirty="0">
                  <a:solidFill>
                    <a:srgbClr val="C00000"/>
                  </a:solidFill>
                  <a:latin typeface="Calibri" panose="020F0502020204030204" pitchFamily="34" charset="0"/>
                  <a:cs typeface="Calibri" panose="020F0502020204030204" pitchFamily="34" charset="0"/>
                </a:rPr>
                <a:t>Các loại môi trường sống chủ yếu là môi trường đất, môi trường nước và môi trường không khí.</a:t>
              </a:r>
            </a:p>
          </p:txBody>
        </p:sp>
      </p:grpSp>
    </p:spTree>
    <p:extLst>
      <p:ext uri="{BB962C8B-B14F-4D97-AF65-F5344CB8AC3E}">
        <p14:creationId xmlns:p14="http://schemas.microsoft.com/office/powerpoint/2010/main" val="90217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0588" y="-728642"/>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88635" y="2893427"/>
            <a:ext cx="2418708" cy="4090838"/>
          </a:xfrm>
          <a:custGeom>
            <a:avLst/>
            <a:gdLst/>
            <a:ahLst/>
            <a:cxnLst/>
            <a:rect l="l" t="t" r="r" b="b"/>
            <a:pathLst>
              <a:path w="2418708" h="4090838">
                <a:moveTo>
                  <a:pt x="0" y="0"/>
                </a:moveTo>
                <a:lnTo>
                  <a:pt x="2418708" y="0"/>
                </a:lnTo>
                <a:lnTo>
                  <a:pt x="2418708" y="4090839"/>
                </a:lnTo>
                <a:lnTo>
                  <a:pt x="0" y="40908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96823" y="6699217"/>
            <a:ext cx="19438288" cy="6651772"/>
          </a:xfrm>
          <a:custGeom>
            <a:avLst/>
            <a:gdLst/>
            <a:ahLst/>
            <a:cxnLst/>
            <a:rect l="l" t="t" r="r" b="b"/>
            <a:pathLst>
              <a:path w="19438288" h="6651772">
                <a:moveTo>
                  <a:pt x="0" y="0"/>
                </a:moveTo>
                <a:lnTo>
                  <a:pt x="19438288" y="0"/>
                </a:lnTo>
                <a:lnTo>
                  <a:pt x="19438288" y="6651772"/>
                </a:lnTo>
                <a:lnTo>
                  <a:pt x="0" y="6651772"/>
                </a:lnTo>
                <a:lnTo>
                  <a:pt x="0" y="0"/>
                </a:lnTo>
                <a:close/>
              </a:path>
            </a:pathLst>
          </a:custGeom>
          <a:blipFill>
            <a:blip r:embed="rId5"/>
            <a:stretch>
              <a:fillRect r="-179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2272911" y="30707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4261719" y="7962280"/>
            <a:ext cx="4996702" cy="2592039"/>
          </a:xfrm>
          <a:custGeom>
            <a:avLst/>
            <a:gdLst/>
            <a:ahLst/>
            <a:cxnLst/>
            <a:rect l="l" t="t" r="r" b="b"/>
            <a:pathLst>
              <a:path w="4996702" h="2592039">
                <a:moveTo>
                  <a:pt x="0" y="0"/>
                </a:moveTo>
                <a:lnTo>
                  <a:pt x="4996703" y="0"/>
                </a:lnTo>
                <a:lnTo>
                  <a:pt x="4996703" y="2592040"/>
                </a:lnTo>
                <a:lnTo>
                  <a:pt x="0" y="25920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9433164" y="8846099"/>
            <a:ext cx="4512934" cy="1179004"/>
          </a:xfrm>
          <a:custGeom>
            <a:avLst/>
            <a:gdLst/>
            <a:ahLst/>
            <a:cxnLst/>
            <a:rect l="l" t="t" r="r" b="b"/>
            <a:pathLst>
              <a:path w="4512934" h="1179004">
                <a:moveTo>
                  <a:pt x="0" y="0"/>
                </a:moveTo>
                <a:lnTo>
                  <a:pt x="4512934" y="0"/>
                </a:lnTo>
                <a:lnTo>
                  <a:pt x="4512934" y="1179004"/>
                </a:lnTo>
                <a:lnTo>
                  <a:pt x="0" y="117900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7">
            <a:extLst>
              <a:ext uri="{FF2B5EF4-FFF2-40B4-BE49-F238E27FC236}">
                <a16:creationId xmlns:a16="http://schemas.microsoft.com/office/drawing/2014/main" xmlns="" id="{23AF6DFE-B6A6-3A9F-3CB5-E85040B93C11}"/>
              </a:ext>
            </a:extLst>
          </p:cNvPr>
          <p:cNvGrpSpPr/>
          <p:nvPr/>
        </p:nvGrpSpPr>
        <p:grpSpPr>
          <a:xfrm>
            <a:off x="8458200" y="1278255"/>
            <a:ext cx="8801100" cy="8188411"/>
            <a:chOff x="0" y="0"/>
            <a:chExt cx="2187652" cy="2156618"/>
          </a:xfrm>
        </p:grpSpPr>
        <p:sp>
          <p:nvSpPr>
            <p:cNvPr id="29" name="Freeform 8">
              <a:extLst>
                <a:ext uri="{FF2B5EF4-FFF2-40B4-BE49-F238E27FC236}">
                  <a16:creationId xmlns:a16="http://schemas.microsoft.com/office/drawing/2014/main" xmlns=""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9">
              <a:extLst>
                <a:ext uri="{FF2B5EF4-FFF2-40B4-BE49-F238E27FC236}">
                  <a16:creationId xmlns:a16="http://schemas.microsoft.com/office/drawing/2014/main" xmlns="" id="{AA340216-C065-21D7-98CA-936F6C818666}"/>
                </a:ext>
              </a:extLst>
            </p:cNvPr>
            <p:cNvSpPr txBox="1"/>
            <p:nvPr/>
          </p:nvSpPr>
          <p:spPr>
            <a:xfrm>
              <a:off x="0" y="-38100"/>
              <a:ext cx="2187652" cy="21947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15">
            <a:extLst>
              <a:ext uri="{FF2B5EF4-FFF2-40B4-BE49-F238E27FC236}">
                <a16:creationId xmlns:a16="http://schemas.microsoft.com/office/drawing/2014/main" xmlns="" id="{3150D3B5-6905-4D3F-1624-40F1F1DDA20C}"/>
              </a:ext>
            </a:extLst>
          </p:cNvPr>
          <p:cNvSpPr txBox="1"/>
          <p:nvPr/>
        </p:nvSpPr>
        <p:spPr>
          <a:xfrm>
            <a:off x="9525000" y="3924300"/>
            <a:ext cx="7348620" cy="3313343"/>
          </a:xfrm>
          <a:prstGeom prst="rect">
            <a:avLst/>
          </a:prstGeom>
        </p:spPr>
        <p:txBody>
          <a:bodyPr lIns="0" tIns="0" rIns="0" bIns="0" rtlCol="0" anchor="t">
            <a:spAutoFit/>
          </a:bodyPr>
          <a:lstStyle/>
          <a:p>
            <a:pPr lvl="0" algn="ctr">
              <a:lnSpc>
                <a:spcPts val="8840"/>
              </a:lnSpc>
              <a:spcBef>
                <a:spcPct val="0"/>
              </a:spcBef>
            </a:pPr>
            <a:r>
              <a:rPr lang="vi-VN" sz="7200" b="1" dirty="0">
                <a:solidFill>
                  <a:srgbClr val="FE6383"/>
                </a:solidFill>
                <a:latin typeface="Cambria" panose="02040503050406030204" pitchFamily="18" charset="0"/>
                <a:ea typeface="Cambria" panose="02040503050406030204" pitchFamily="18" charset="0"/>
              </a:rPr>
              <a:t>Tìm hiểu vì sao phải bảo vệ môi trường sống.</a:t>
            </a:r>
            <a:endParaRPr kumimoji="0" lang="en-US" sz="7200" b="1" i="0" u="none" strike="noStrike" kern="1200" cap="none" spc="0" normalizeH="0" baseline="0" noProof="0" dirty="0">
              <a:ln>
                <a:noFill/>
              </a:ln>
              <a:solidFill>
                <a:srgbClr val="FE6383"/>
              </a:solidFill>
              <a:effectLst/>
              <a:uLnTx/>
              <a:uFillTx/>
              <a:latin typeface="Cambria" panose="02040503050406030204" pitchFamily="18" charset="0"/>
              <a:ea typeface="Cambria" panose="02040503050406030204" pitchFamily="18" charset="0"/>
              <a:cs typeface="+mn-cs"/>
            </a:endParaRPr>
          </a:p>
        </p:txBody>
      </p:sp>
      <p:sp>
        <p:nvSpPr>
          <p:cNvPr id="32" name="Freeform 16">
            <a:extLst>
              <a:ext uri="{FF2B5EF4-FFF2-40B4-BE49-F238E27FC236}">
                <a16:creationId xmlns:a16="http://schemas.microsoft.com/office/drawing/2014/main" xmlns="" id="{165B5DB5-E6F3-3B40-B5E2-986C854EBA26}"/>
              </a:ext>
            </a:extLst>
          </p:cNvPr>
          <p:cNvSpPr/>
          <p:nvPr/>
        </p:nvSpPr>
        <p:spPr>
          <a:xfrm flipH="1">
            <a:off x="685800" y="1028700"/>
            <a:ext cx="6714872" cy="11469193"/>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17">
            <a:extLst>
              <a:ext uri="{FF2B5EF4-FFF2-40B4-BE49-F238E27FC236}">
                <a16:creationId xmlns:a16="http://schemas.microsoft.com/office/drawing/2014/main" xmlns="" id="{63FCC06A-3C61-591E-ED6B-7627FB71D0CE}"/>
              </a:ext>
            </a:extLst>
          </p:cNvPr>
          <p:cNvSpPr txBox="1"/>
          <p:nvPr/>
        </p:nvSpPr>
        <p:spPr>
          <a:xfrm>
            <a:off x="10820400" y="2324100"/>
            <a:ext cx="4630602" cy="718145"/>
          </a:xfrm>
          <a:prstGeom prst="rect">
            <a:avLst/>
          </a:prstGeom>
        </p:spPr>
        <p:txBody>
          <a:bodyPr lIns="0" tIns="0" rIns="0" bIns="0" rtlCol="0" anchor="t">
            <a:spAutoFit/>
          </a:bodyPr>
          <a:lstStyle/>
          <a:p>
            <a:pPr marL="0" marR="0" lvl="0" indent="0" algn="ctr" defTabSz="914400" rtl="0" eaLnBrk="1" fontAlgn="auto" latinLnBrk="0" hangingPunct="1">
              <a:lnSpc>
                <a:spcPts val="5570"/>
              </a:lnSpc>
              <a:spcBef>
                <a:spcPct val="0"/>
              </a:spcBef>
              <a:spcAft>
                <a:spcPts val="0"/>
              </a:spcAft>
              <a:buClrTx/>
              <a:buSzTx/>
              <a:buFontTx/>
              <a:buNone/>
              <a:tabLst/>
              <a:defRPr/>
            </a:pP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Hoạt</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động</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2</a:t>
            </a:r>
          </a:p>
        </p:txBody>
      </p:sp>
    </p:spTree>
    <p:extLst>
      <p:ext uri="{BB962C8B-B14F-4D97-AF65-F5344CB8AC3E}">
        <p14:creationId xmlns:p14="http://schemas.microsoft.com/office/powerpoint/2010/main" val="88840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xmlns=""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xmlns="" id="{92F27BEA-B253-F6CA-C4B5-3A38FC7DB095}"/>
              </a:ext>
            </a:extLst>
          </p:cNvPr>
          <p:cNvSpPr txBox="1"/>
          <p:nvPr/>
        </p:nvSpPr>
        <p:spPr>
          <a:xfrm>
            <a:off x="914400" y="2171700"/>
            <a:ext cx="6629400" cy="3139321"/>
          </a:xfrm>
          <a:prstGeom prst="rect">
            <a:avLst/>
          </a:prstGeom>
          <a:noFill/>
        </p:spPr>
        <p:txBody>
          <a:bodyPr wrap="square" rtlCol="0">
            <a:spAutoFit/>
          </a:bodyPr>
          <a:lstStyle/>
          <a:p>
            <a:pPr lvl="0" algn="ctr"/>
            <a:r>
              <a:rPr lang="vi-VN" sz="6600" b="1" dirty="0">
                <a:solidFill>
                  <a:prstClr val="black"/>
                </a:solidFill>
                <a:latin typeface="Cambria" panose="02040503050406030204" pitchFamily="18" charset="0"/>
                <a:ea typeface="Cambria" panose="02040503050406030204" pitchFamily="18" charset="0"/>
              </a:rPr>
              <a:t>Đọc thông tin dưới đây và trả lời câu hỏi:</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0D70739B-029F-688F-C160-3A3BA8C7D1BD}"/>
              </a:ext>
            </a:extLst>
          </p:cNvPr>
          <p:cNvPicPr>
            <a:picLocks noChangeAspect="1"/>
          </p:cNvPicPr>
          <p:nvPr/>
        </p:nvPicPr>
        <p:blipFill>
          <a:blip r:embed="rId4"/>
          <a:stretch>
            <a:fillRect/>
          </a:stretch>
        </p:blipFill>
        <p:spPr>
          <a:xfrm>
            <a:off x="7357365" y="0"/>
            <a:ext cx="9863835" cy="10306969"/>
          </a:xfrm>
          <a:prstGeom prst="rect">
            <a:avLst/>
          </a:prstGeom>
        </p:spPr>
      </p:pic>
    </p:spTree>
    <p:extLst>
      <p:ext uri="{BB962C8B-B14F-4D97-AF65-F5344CB8AC3E}">
        <p14:creationId xmlns:p14="http://schemas.microsoft.com/office/powerpoint/2010/main" val="11944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xmlns="" id="{198920B5-10BF-D35C-0679-026944150DF3}"/>
              </a:ext>
            </a:extLst>
          </p:cNvPr>
          <p:cNvGrpSpPr/>
          <p:nvPr/>
        </p:nvGrpSpPr>
        <p:grpSpPr>
          <a:xfrm>
            <a:off x="2842546" y="1943773"/>
            <a:ext cx="14378654" cy="2971128"/>
            <a:chOff x="0" y="0"/>
            <a:chExt cx="4002211" cy="1956034"/>
          </a:xfrm>
        </p:grpSpPr>
        <p:sp>
          <p:nvSpPr>
            <p:cNvPr id="3" name="Freeform 8">
              <a:extLst>
                <a:ext uri="{FF2B5EF4-FFF2-40B4-BE49-F238E27FC236}">
                  <a16:creationId xmlns:a16="http://schemas.microsoft.com/office/drawing/2014/main" xmlns=""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9">
              <a:extLst>
                <a:ext uri="{FF2B5EF4-FFF2-40B4-BE49-F238E27FC236}">
                  <a16:creationId xmlns:a16="http://schemas.microsoft.com/office/drawing/2014/main" xmlns="" id="{7B0BCB67-4868-754B-5951-CF28F16158F4}"/>
                </a:ext>
              </a:extLst>
            </p:cNvPr>
            <p:cNvSpPr txBox="1"/>
            <p:nvPr/>
          </p:nvSpPr>
          <p:spPr>
            <a:xfrm>
              <a:off x="0" y="-38100"/>
              <a:ext cx="4002211" cy="1994134"/>
            </a:xfrm>
            <a:prstGeom prst="rect">
              <a:avLst/>
            </a:prstGeom>
          </p:spPr>
          <p:txBody>
            <a:bodyPr lIns="43093" tIns="43093" rIns="43093" bIns="43093"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10">
            <a:extLst>
              <a:ext uri="{FF2B5EF4-FFF2-40B4-BE49-F238E27FC236}">
                <a16:creationId xmlns:a16="http://schemas.microsoft.com/office/drawing/2014/main" xmlns="" id="{A630E03C-DC7C-8FA9-16FF-78ADC76B0C7E}"/>
              </a:ext>
            </a:extLst>
          </p:cNvPr>
          <p:cNvSpPr/>
          <p:nvPr/>
        </p:nvSpPr>
        <p:spPr>
          <a:xfrm rot="-1507447">
            <a:off x="2582449" y="2290437"/>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21">
            <a:extLst>
              <a:ext uri="{FF2B5EF4-FFF2-40B4-BE49-F238E27FC236}">
                <a16:creationId xmlns:a16="http://schemas.microsoft.com/office/drawing/2014/main" xmlns="" id="{EB8286ED-860D-1976-790A-6AC1B8B6BB8C}"/>
              </a:ext>
            </a:extLst>
          </p:cNvPr>
          <p:cNvSpPr/>
          <p:nvPr/>
        </p:nvSpPr>
        <p:spPr>
          <a:xfrm>
            <a:off x="-418810" y="4914900"/>
            <a:ext cx="5829010" cy="5466283"/>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6">
            <a:extLst>
              <a:ext uri="{FF2B5EF4-FFF2-40B4-BE49-F238E27FC236}">
                <a16:creationId xmlns:a16="http://schemas.microsoft.com/office/drawing/2014/main" xmlns="" id="{5B07A719-AB1D-7E07-FC68-37177F10C6AD}"/>
              </a:ext>
            </a:extLst>
          </p:cNvPr>
          <p:cNvSpPr txBox="1"/>
          <p:nvPr/>
        </p:nvSpPr>
        <p:spPr>
          <a:xfrm>
            <a:off x="3581400" y="2400300"/>
            <a:ext cx="13563600" cy="2215991"/>
          </a:xfrm>
          <a:prstGeom prst="rect">
            <a:avLst/>
          </a:prstGeom>
        </p:spPr>
        <p:txBody>
          <a:bodyPr wrap="square" lIns="0" tIns="0" rIns="0" bIns="0" rtlCol="0" anchor="t">
            <a:spAutoFit/>
          </a:bodyPr>
          <a:lstStyle/>
          <a:p>
            <a:pPr lvl="0" algn="ctr">
              <a:spcBef>
                <a:spcPct val="0"/>
              </a:spcBef>
            </a:pPr>
            <a:r>
              <a:rPr lang="vi-VN" sz="4800" b="1" dirty="0">
                <a:solidFill>
                  <a:srgbClr val="000000"/>
                </a:solidFill>
                <a:latin typeface="Cambria" panose="02040503050406030204" pitchFamily="18" charset="0"/>
                <a:ea typeface="Cambria" panose="02040503050406030204" pitchFamily="18" charset="0"/>
              </a:rPr>
              <a:t>- Môi trường sống ở nước ta hiện nay đang gặp phải những vấn đề gì? Việc ô nhiễm môi trường gây tác hại gì đối với sức khoẻ con người?</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xmlns="" id="{A2C355B8-2833-F235-42EA-E0C73A08E831}"/>
              </a:ext>
            </a:extLst>
          </p:cNvPr>
          <p:cNvGrpSpPr/>
          <p:nvPr/>
        </p:nvGrpSpPr>
        <p:grpSpPr>
          <a:xfrm>
            <a:off x="5181600" y="4686300"/>
            <a:ext cx="11887200" cy="5715000"/>
            <a:chOff x="0" y="-50339"/>
            <a:chExt cx="3612726" cy="328688"/>
          </a:xfrm>
        </p:grpSpPr>
        <p:sp>
          <p:nvSpPr>
            <p:cNvPr id="9" name="Freeform 38">
              <a:extLst>
                <a:ext uri="{FF2B5EF4-FFF2-40B4-BE49-F238E27FC236}">
                  <a16:creationId xmlns:a16="http://schemas.microsoft.com/office/drawing/2014/main" xmlns=""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xmlns="" id="{F15CF566-3A75-704D-9EDC-D61DCD9443C6}"/>
                </a:ext>
              </a:extLst>
            </p:cNvPr>
            <p:cNvSpPr txBox="1"/>
            <p:nvPr/>
          </p:nvSpPr>
          <p:spPr>
            <a:xfrm>
              <a:off x="0" y="-50339"/>
              <a:ext cx="3612726" cy="328688"/>
            </a:xfrm>
            <a:prstGeom prst="rect">
              <a:avLst/>
            </a:prstGeom>
          </p:spPr>
          <p:txBody>
            <a:bodyPr lIns="50800" tIns="50800" rIns="50800" bIns="50800" rtlCol="0" anchor="ctr"/>
            <a:lstStyle/>
            <a:p>
              <a:pPr marL="0" marR="0" algn="just">
                <a:lnSpc>
                  <a:spcPct val="120000"/>
                </a:lnSpc>
                <a:spcBef>
                  <a:spcPts val="0"/>
                </a:spcBef>
                <a:spcAft>
                  <a:spcPts val="0"/>
                </a:spcAft>
              </a:pPr>
              <a:r>
                <a:rPr lang="nl-NL" sz="5400" dirty="0">
                  <a:solidFill>
                    <a:srgbClr val="FF0000"/>
                  </a:solidFill>
                  <a:effectLst/>
                  <a:latin typeface="Cambria" panose="02040503050406030204" pitchFamily="18" charset="0"/>
                  <a:ea typeface="Cambria" panose="02040503050406030204" pitchFamily="18" charset="0"/>
                </a:rPr>
                <a:t>   Môi trường sống ở nước ta hiện nay đang gặp phải vấn đề ô nhiễm, việc ô nhiễm môi trường gây tác hại xấu đến sức khỏe con người.</a:t>
              </a:r>
              <a:endParaRPr lang="en-US" sz="5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059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xmlns="" id="{198920B5-10BF-D35C-0679-026944150DF3}"/>
              </a:ext>
            </a:extLst>
          </p:cNvPr>
          <p:cNvGrpSpPr/>
          <p:nvPr/>
        </p:nvGrpSpPr>
        <p:grpSpPr>
          <a:xfrm>
            <a:off x="2842546" y="1943773"/>
            <a:ext cx="14378654" cy="2971128"/>
            <a:chOff x="0" y="0"/>
            <a:chExt cx="4002211" cy="1956034"/>
          </a:xfrm>
        </p:grpSpPr>
        <p:sp>
          <p:nvSpPr>
            <p:cNvPr id="3" name="Freeform 8">
              <a:extLst>
                <a:ext uri="{FF2B5EF4-FFF2-40B4-BE49-F238E27FC236}">
                  <a16:creationId xmlns:a16="http://schemas.microsoft.com/office/drawing/2014/main" xmlns=""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9">
              <a:extLst>
                <a:ext uri="{FF2B5EF4-FFF2-40B4-BE49-F238E27FC236}">
                  <a16:creationId xmlns:a16="http://schemas.microsoft.com/office/drawing/2014/main" xmlns="" id="{7B0BCB67-4868-754B-5951-CF28F16158F4}"/>
                </a:ext>
              </a:extLst>
            </p:cNvPr>
            <p:cNvSpPr txBox="1"/>
            <p:nvPr/>
          </p:nvSpPr>
          <p:spPr>
            <a:xfrm>
              <a:off x="0" y="-38100"/>
              <a:ext cx="4002211" cy="1994134"/>
            </a:xfrm>
            <a:prstGeom prst="rect">
              <a:avLst/>
            </a:prstGeom>
          </p:spPr>
          <p:txBody>
            <a:bodyPr lIns="43093" tIns="43093" rIns="43093" bIns="43093"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10">
            <a:extLst>
              <a:ext uri="{FF2B5EF4-FFF2-40B4-BE49-F238E27FC236}">
                <a16:creationId xmlns:a16="http://schemas.microsoft.com/office/drawing/2014/main" xmlns="" id="{A630E03C-DC7C-8FA9-16FF-78ADC76B0C7E}"/>
              </a:ext>
            </a:extLst>
          </p:cNvPr>
          <p:cNvSpPr/>
          <p:nvPr/>
        </p:nvSpPr>
        <p:spPr>
          <a:xfrm rot="-1507447">
            <a:off x="2582449" y="2290437"/>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21">
            <a:extLst>
              <a:ext uri="{FF2B5EF4-FFF2-40B4-BE49-F238E27FC236}">
                <a16:creationId xmlns:a16="http://schemas.microsoft.com/office/drawing/2014/main" xmlns="" id="{EB8286ED-860D-1976-790A-6AC1B8B6BB8C}"/>
              </a:ext>
            </a:extLst>
          </p:cNvPr>
          <p:cNvSpPr/>
          <p:nvPr/>
        </p:nvSpPr>
        <p:spPr>
          <a:xfrm>
            <a:off x="-418810" y="4914900"/>
            <a:ext cx="5829010" cy="5466283"/>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6">
            <a:extLst>
              <a:ext uri="{FF2B5EF4-FFF2-40B4-BE49-F238E27FC236}">
                <a16:creationId xmlns:a16="http://schemas.microsoft.com/office/drawing/2014/main" xmlns="" id="{5B07A719-AB1D-7E07-FC68-37177F10C6AD}"/>
              </a:ext>
            </a:extLst>
          </p:cNvPr>
          <p:cNvSpPr txBox="1"/>
          <p:nvPr/>
        </p:nvSpPr>
        <p:spPr>
          <a:xfrm>
            <a:off x="3581400" y="2400300"/>
            <a:ext cx="13563600" cy="1846659"/>
          </a:xfrm>
          <a:prstGeom prst="rect">
            <a:avLst/>
          </a:prstGeom>
        </p:spPr>
        <p:txBody>
          <a:bodyPr wrap="square" lIns="0" tIns="0" rIns="0" bIns="0" rtlCol="0" anchor="t">
            <a:spAutoFit/>
          </a:bodyPr>
          <a:lstStyle/>
          <a:p>
            <a:pPr lvl="0" algn="ctr">
              <a:spcBef>
                <a:spcPct val="0"/>
              </a:spcBef>
            </a:pPr>
            <a:r>
              <a:rPr lang="vi-VN" sz="6000" b="1" dirty="0">
                <a:solidFill>
                  <a:srgbClr val="000000"/>
                </a:solidFill>
                <a:latin typeface="Cambria" panose="02040503050406030204" pitchFamily="18" charset="0"/>
                <a:ea typeface="Cambria" panose="02040503050406030204" pitchFamily="18" charset="0"/>
              </a:rPr>
              <a:t>Theo em, Vì sao chúng ta cần bảo vệ môi trường sống?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xmlns="" id="{A2C355B8-2833-F235-42EA-E0C73A08E831}"/>
              </a:ext>
            </a:extLst>
          </p:cNvPr>
          <p:cNvGrpSpPr/>
          <p:nvPr/>
        </p:nvGrpSpPr>
        <p:grpSpPr>
          <a:xfrm>
            <a:off x="5181600" y="4686300"/>
            <a:ext cx="11887200" cy="5715000"/>
            <a:chOff x="0" y="-50339"/>
            <a:chExt cx="3612726" cy="328688"/>
          </a:xfrm>
        </p:grpSpPr>
        <p:sp>
          <p:nvSpPr>
            <p:cNvPr id="9" name="Freeform 38">
              <a:extLst>
                <a:ext uri="{FF2B5EF4-FFF2-40B4-BE49-F238E27FC236}">
                  <a16:creationId xmlns:a16="http://schemas.microsoft.com/office/drawing/2014/main" xmlns=""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xmlns="" id="{F15CF566-3A75-704D-9EDC-D61DCD9443C6}"/>
                </a:ext>
              </a:extLst>
            </p:cNvPr>
            <p:cNvSpPr txBox="1"/>
            <p:nvPr/>
          </p:nvSpPr>
          <p:spPr>
            <a:xfrm>
              <a:off x="0" y="-50339"/>
              <a:ext cx="3612726" cy="328688"/>
            </a:xfrm>
            <a:prstGeom prst="rect">
              <a:avLst/>
            </a:prstGeom>
          </p:spPr>
          <p:txBody>
            <a:bodyPr lIns="50800" tIns="50800" rIns="50800" bIns="50800"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Phải bảo vệ môi trường sống, vì đó là điều kiện tồn tại của con người.</a:t>
              </a:r>
              <a:endParaRPr kumimoji="0" lang="en-US"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5728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0588" y="-728642"/>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88635" y="2893427"/>
            <a:ext cx="2418708" cy="4090838"/>
          </a:xfrm>
          <a:custGeom>
            <a:avLst/>
            <a:gdLst/>
            <a:ahLst/>
            <a:cxnLst/>
            <a:rect l="l" t="t" r="r" b="b"/>
            <a:pathLst>
              <a:path w="2418708" h="4090838">
                <a:moveTo>
                  <a:pt x="0" y="0"/>
                </a:moveTo>
                <a:lnTo>
                  <a:pt x="2418708" y="0"/>
                </a:lnTo>
                <a:lnTo>
                  <a:pt x="2418708" y="4090839"/>
                </a:lnTo>
                <a:lnTo>
                  <a:pt x="0" y="40908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96823" y="6699217"/>
            <a:ext cx="19438288" cy="6651772"/>
          </a:xfrm>
          <a:custGeom>
            <a:avLst/>
            <a:gdLst/>
            <a:ahLst/>
            <a:cxnLst/>
            <a:rect l="l" t="t" r="r" b="b"/>
            <a:pathLst>
              <a:path w="19438288" h="6651772">
                <a:moveTo>
                  <a:pt x="0" y="0"/>
                </a:moveTo>
                <a:lnTo>
                  <a:pt x="19438288" y="0"/>
                </a:lnTo>
                <a:lnTo>
                  <a:pt x="19438288" y="6651772"/>
                </a:lnTo>
                <a:lnTo>
                  <a:pt x="0" y="6651772"/>
                </a:lnTo>
                <a:lnTo>
                  <a:pt x="0" y="0"/>
                </a:lnTo>
                <a:close/>
              </a:path>
            </a:pathLst>
          </a:custGeom>
          <a:blipFill>
            <a:blip r:embed="rId5"/>
            <a:stretch>
              <a:fillRect r="-179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2272911" y="30707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4261719" y="7962280"/>
            <a:ext cx="4996702" cy="2592039"/>
          </a:xfrm>
          <a:custGeom>
            <a:avLst/>
            <a:gdLst/>
            <a:ahLst/>
            <a:cxnLst/>
            <a:rect l="l" t="t" r="r" b="b"/>
            <a:pathLst>
              <a:path w="4996702" h="2592039">
                <a:moveTo>
                  <a:pt x="0" y="0"/>
                </a:moveTo>
                <a:lnTo>
                  <a:pt x="4996703" y="0"/>
                </a:lnTo>
                <a:lnTo>
                  <a:pt x="4996703" y="2592040"/>
                </a:lnTo>
                <a:lnTo>
                  <a:pt x="0" y="25920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9433164" y="8846099"/>
            <a:ext cx="4512934" cy="1179004"/>
          </a:xfrm>
          <a:custGeom>
            <a:avLst/>
            <a:gdLst/>
            <a:ahLst/>
            <a:cxnLst/>
            <a:rect l="l" t="t" r="r" b="b"/>
            <a:pathLst>
              <a:path w="4512934" h="1179004">
                <a:moveTo>
                  <a:pt x="0" y="0"/>
                </a:moveTo>
                <a:lnTo>
                  <a:pt x="4512934" y="0"/>
                </a:lnTo>
                <a:lnTo>
                  <a:pt x="4512934" y="1179004"/>
                </a:lnTo>
                <a:lnTo>
                  <a:pt x="0" y="117900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7">
            <a:extLst>
              <a:ext uri="{FF2B5EF4-FFF2-40B4-BE49-F238E27FC236}">
                <a16:creationId xmlns:a16="http://schemas.microsoft.com/office/drawing/2014/main" xmlns="" id="{23AF6DFE-B6A6-3A9F-3CB5-E85040B93C11}"/>
              </a:ext>
            </a:extLst>
          </p:cNvPr>
          <p:cNvGrpSpPr/>
          <p:nvPr/>
        </p:nvGrpSpPr>
        <p:grpSpPr>
          <a:xfrm>
            <a:off x="8458200" y="1278255"/>
            <a:ext cx="8801100" cy="8188411"/>
            <a:chOff x="0" y="0"/>
            <a:chExt cx="2187652" cy="2156618"/>
          </a:xfrm>
        </p:grpSpPr>
        <p:sp>
          <p:nvSpPr>
            <p:cNvPr id="29" name="Freeform 8">
              <a:extLst>
                <a:ext uri="{FF2B5EF4-FFF2-40B4-BE49-F238E27FC236}">
                  <a16:creationId xmlns:a16="http://schemas.microsoft.com/office/drawing/2014/main" xmlns=""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9">
              <a:extLst>
                <a:ext uri="{FF2B5EF4-FFF2-40B4-BE49-F238E27FC236}">
                  <a16:creationId xmlns:a16="http://schemas.microsoft.com/office/drawing/2014/main" xmlns="" id="{AA340216-C065-21D7-98CA-936F6C818666}"/>
                </a:ext>
              </a:extLst>
            </p:cNvPr>
            <p:cNvSpPr txBox="1"/>
            <p:nvPr/>
          </p:nvSpPr>
          <p:spPr>
            <a:xfrm>
              <a:off x="0" y="-38100"/>
              <a:ext cx="2187652" cy="21947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15">
            <a:extLst>
              <a:ext uri="{FF2B5EF4-FFF2-40B4-BE49-F238E27FC236}">
                <a16:creationId xmlns:a16="http://schemas.microsoft.com/office/drawing/2014/main" xmlns="" id="{3150D3B5-6905-4D3F-1624-40F1F1DDA20C}"/>
              </a:ext>
            </a:extLst>
          </p:cNvPr>
          <p:cNvSpPr txBox="1"/>
          <p:nvPr/>
        </p:nvSpPr>
        <p:spPr>
          <a:xfrm>
            <a:off x="9525000" y="3924300"/>
            <a:ext cx="7348620" cy="4441857"/>
          </a:xfrm>
          <a:prstGeom prst="rect">
            <a:avLst/>
          </a:prstGeom>
        </p:spPr>
        <p:txBody>
          <a:bodyPr lIns="0" tIns="0" rIns="0" bIns="0" rtlCol="0" anchor="t">
            <a:spAutoFit/>
          </a:bodyPr>
          <a:lstStyle/>
          <a:p>
            <a:pPr lvl="0" algn="ctr">
              <a:lnSpc>
                <a:spcPts val="8840"/>
              </a:lnSpc>
              <a:spcBef>
                <a:spcPct val="0"/>
              </a:spcBef>
              <a:defRPr/>
            </a:pPr>
            <a:r>
              <a:rPr lang="vi-VN" sz="7200" b="1" dirty="0">
                <a:solidFill>
                  <a:srgbClr val="FE6383"/>
                </a:solidFill>
                <a:latin typeface="Cambria" panose="02040503050406030204" pitchFamily="18" charset="0"/>
                <a:ea typeface="Cambria" panose="02040503050406030204" pitchFamily="18" charset="0"/>
              </a:rPr>
              <a:t>Tìm hiểu những việc cần làm để bảo v</a:t>
            </a:r>
            <a:r>
              <a:rPr lang="en-US" sz="7200" b="1" dirty="0">
                <a:solidFill>
                  <a:srgbClr val="FE6383"/>
                </a:solidFill>
                <a:latin typeface="Cambria" panose="02040503050406030204" pitchFamily="18" charset="0"/>
                <a:ea typeface="Cambria" panose="02040503050406030204" pitchFamily="18" charset="0"/>
              </a:rPr>
              <a:t>ệ</a:t>
            </a:r>
            <a:r>
              <a:rPr lang="vi-VN" sz="7200" b="1" dirty="0">
                <a:solidFill>
                  <a:srgbClr val="FE6383"/>
                </a:solidFill>
                <a:latin typeface="Cambria" panose="02040503050406030204" pitchFamily="18" charset="0"/>
                <a:ea typeface="Cambria" panose="02040503050406030204" pitchFamily="18" charset="0"/>
              </a:rPr>
              <a:t> môi trường sống.</a:t>
            </a:r>
            <a:endParaRPr kumimoji="0" lang="en-US" sz="7200" b="1" i="0" u="none" strike="noStrike" kern="1200" cap="none" spc="0" normalizeH="0" baseline="0" noProof="0" dirty="0">
              <a:ln>
                <a:noFill/>
              </a:ln>
              <a:solidFill>
                <a:srgbClr val="FE6383"/>
              </a:solidFill>
              <a:effectLst/>
              <a:uLnTx/>
              <a:uFillTx/>
              <a:latin typeface="Cambria" panose="02040503050406030204" pitchFamily="18" charset="0"/>
              <a:ea typeface="Cambria" panose="02040503050406030204" pitchFamily="18" charset="0"/>
              <a:cs typeface="+mn-cs"/>
            </a:endParaRPr>
          </a:p>
        </p:txBody>
      </p:sp>
      <p:sp>
        <p:nvSpPr>
          <p:cNvPr id="32" name="Freeform 16">
            <a:extLst>
              <a:ext uri="{FF2B5EF4-FFF2-40B4-BE49-F238E27FC236}">
                <a16:creationId xmlns:a16="http://schemas.microsoft.com/office/drawing/2014/main" xmlns="" id="{165B5DB5-E6F3-3B40-B5E2-986C854EBA26}"/>
              </a:ext>
            </a:extLst>
          </p:cNvPr>
          <p:cNvSpPr/>
          <p:nvPr/>
        </p:nvSpPr>
        <p:spPr>
          <a:xfrm flipH="1">
            <a:off x="685800" y="1028700"/>
            <a:ext cx="6714872" cy="11469193"/>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17">
            <a:extLst>
              <a:ext uri="{FF2B5EF4-FFF2-40B4-BE49-F238E27FC236}">
                <a16:creationId xmlns:a16="http://schemas.microsoft.com/office/drawing/2014/main" xmlns="" id="{63FCC06A-3C61-591E-ED6B-7627FB71D0CE}"/>
              </a:ext>
            </a:extLst>
          </p:cNvPr>
          <p:cNvSpPr txBox="1"/>
          <p:nvPr/>
        </p:nvSpPr>
        <p:spPr>
          <a:xfrm>
            <a:off x="10820400" y="2324100"/>
            <a:ext cx="4630602" cy="718145"/>
          </a:xfrm>
          <a:prstGeom prst="rect">
            <a:avLst/>
          </a:prstGeom>
        </p:spPr>
        <p:txBody>
          <a:bodyPr lIns="0" tIns="0" rIns="0" bIns="0" rtlCol="0" anchor="t">
            <a:spAutoFit/>
          </a:bodyPr>
          <a:lstStyle/>
          <a:p>
            <a:pPr marL="0" marR="0" lvl="0" indent="0" algn="ctr" defTabSz="914400" rtl="0" eaLnBrk="1" fontAlgn="auto" latinLnBrk="0" hangingPunct="1">
              <a:lnSpc>
                <a:spcPts val="5570"/>
              </a:lnSpc>
              <a:spcBef>
                <a:spcPct val="0"/>
              </a:spcBef>
              <a:spcAft>
                <a:spcPts val="0"/>
              </a:spcAft>
              <a:buClrTx/>
              <a:buSzTx/>
              <a:buFontTx/>
              <a:buNone/>
              <a:tabLst/>
              <a:defRPr/>
            </a:pP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Hoạt</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động</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3</a:t>
            </a:r>
          </a:p>
        </p:txBody>
      </p:sp>
      <p:pic>
        <p:nvPicPr>
          <p:cNvPr id="9" name="Picture 8" descr="A round pink label with white text and a black background&#10;&#10;Description automatically generated">
            <a:extLst>
              <a:ext uri="{FF2B5EF4-FFF2-40B4-BE49-F238E27FC236}">
                <a16:creationId xmlns:a16="http://schemas.microsoft.com/office/drawing/2014/main" xmlns="" id="{D99007C9-59AA-648D-4DD8-AF6F4F6B08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0" y="8191500"/>
            <a:ext cx="2095500" cy="2095500"/>
          </a:xfrm>
          <a:prstGeom prst="rect">
            <a:avLst/>
          </a:prstGeom>
        </p:spPr>
      </p:pic>
    </p:spTree>
    <p:extLst>
      <p:ext uri="{BB962C8B-B14F-4D97-AF65-F5344CB8AC3E}">
        <p14:creationId xmlns:p14="http://schemas.microsoft.com/office/powerpoint/2010/main" val="274533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xmlns=""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xmlns="" id="{92F27BEA-B253-F6CA-C4B5-3A38FC7DB095}"/>
              </a:ext>
            </a:extLst>
          </p:cNvPr>
          <p:cNvSpPr txBox="1"/>
          <p:nvPr/>
        </p:nvSpPr>
        <p:spPr>
          <a:xfrm>
            <a:off x="1905000" y="952500"/>
            <a:ext cx="14630400" cy="830997"/>
          </a:xfrm>
          <a:prstGeom prst="rect">
            <a:avLst/>
          </a:prstGeom>
          <a:noFill/>
        </p:spPr>
        <p:txBody>
          <a:bodyPr wrap="square" rtlCol="0">
            <a:spAutoFit/>
          </a:bodyPr>
          <a:lstStyle/>
          <a:p>
            <a:pPr lvl="0" algn="ctr"/>
            <a:r>
              <a:rPr lang="en-US" sz="4800" b="1" dirty="0">
                <a:solidFill>
                  <a:prstClr val="black"/>
                </a:solidFill>
                <a:latin typeface="Cambria" panose="02040503050406030204" pitchFamily="18" charset="0"/>
                <a:ea typeface="Cambria" panose="02040503050406030204" pitchFamily="18" charset="0"/>
              </a:rPr>
              <a:t>Quan </a:t>
            </a:r>
            <a:r>
              <a:rPr lang="en-US" sz="4800" b="1" dirty="0" err="1">
                <a:solidFill>
                  <a:prstClr val="black"/>
                </a:solidFill>
                <a:latin typeface="Cambria" panose="02040503050406030204" pitchFamily="18" charset="0"/>
                <a:ea typeface="Cambria" panose="02040503050406030204" pitchFamily="18" charset="0"/>
              </a:rPr>
              <a:t>sát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tranh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và</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thực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yêu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cầu</a:t>
            </a:r>
            <a:r>
              <a:rPr lang="en-US" sz="4800" b="1" dirty="0">
                <a:solidFill>
                  <a:prstClr val="black"/>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2483F4D6-956A-F068-C344-4D950E083E2E}"/>
              </a:ext>
            </a:extLst>
          </p:cNvPr>
          <p:cNvPicPr>
            <a:picLocks noChangeAspect="1"/>
          </p:cNvPicPr>
          <p:nvPr/>
        </p:nvPicPr>
        <p:blipFill>
          <a:blip r:embed="rId4"/>
          <a:stretch>
            <a:fillRect/>
          </a:stretch>
        </p:blipFill>
        <p:spPr>
          <a:xfrm>
            <a:off x="1676400" y="2628900"/>
            <a:ext cx="8524598" cy="3276600"/>
          </a:xfrm>
          <a:prstGeom prst="rect">
            <a:avLst/>
          </a:prstGeom>
        </p:spPr>
      </p:pic>
      <p:pic>
        <p:nvPicPr>
          <p:cNvPr id="6" name="Picture 5">
            <a:extLst>
              <a:ext uri="{FF2B5EF4-FFF2-40B4-BE49-F238E27FC236}">
                <a16:creationId xmlns:a16="http://schemas.microsoft.com/office/drawing/2014/main" xmlns="" id="{92A69670-AF15-DE29-8959-A441619640B9}"/>
              </a:ext>
            </a:extLst>
          </p:cNvPr>
          <p:cNvPicPr>
            <a:picLocks noChangeAspect="1"/>
          </p:cNvPicPr>
          <p:nvPr/>
        </p:nvPicPr>
        <p:blipFill>
          <a:blip r:embed="rId5"/>
          <a:stretch>
            <a:fillRect/>
          </a:stretch>
        </p:blipFill>
        <p:spPr>
          <a:xfrm>
            <a:off x="10744200" y="2552700"/>
            <a:ext cx="4557252" cy="3200400"/>
          </a:xfrm>
          <a:prstGeom prst="rect">
            <a:avLst/>
          </a:prstGeom>
        </p:spPr>
      </p:pic>
      <p:pic>
        <p:nvPicPr>
          <p:cNvPr id="9" name="Picture 8">
            <a:extLst>
              <a:ext uri="{FF2B5EF4-FFF2-40B4-BE49-F238E27FC236}">
                <a16:creationId xmlns:a16="http://schemas.microsoft.com/office/drawing/2014/main" xmlns="" id="{528C10D9-192F-0F82-FBE4-F52D3D309933}"/>
              </a:ext>
            </a:extLst>
          </p:cNvPr>
          <p:cNvPicPr>
            <a:picLocks noChangeAspect="1"/>
          </p:cNvPicPr>
          <p:nvPr/>
        </p:nvPicPr>
        <p:blipFill>
          <a:blip r:embed="rId6"/>
          <a:stretch>
            <a:fillRect/>
          </a:stretch>
        </p:blipFill>
        <p:spPr>
          <a:xfrm>
            <a:off x="2286000" y="6362700"/>
            <a:ext cx="4174342" cy="2971800"/>
          </a:xfrm>
          <a:prstGeom prst="rect">
            <a:avLst/>
          </a:prstGeom>
        </p:spPr>
      </p:pic>
      <p:pic>
        <p:nvPicPr>
          <p:cNvPr id="11" name="Picture 10">
            <a:extLst>
              <a:ext uri="{FF2B5EF4-FFF2-40B4-BE49-F238E27FC236}">
                <a16:creationId xmlns:a16="http://schemas.microsoft.com/office/drawing/2014/main" xmlns="" id="{41EA8D6A-3142-21BC-E191-82B0DDBC996A}"/>
              </a:ext>
            </a:extLst>
          </p:cNvPr>
          <p:cNvPicPr>
            <a:picLocks noChangeAspect="1"/>
          </p:cNvPicPr>
          <p:nvPr/>
        </p:nvPicPr>
        <p:blipFill>
          <a:blip r:embed="rId7"/>
          <a:stretch>
            <a:fillRect/>
          </a:stretch>
        </p:blipFill>
        <p:spPr>
          <a:xfrm>
            <a:off x="7010400" y="6210300"/>
            <a:ext cx="7848600" cy="3407945"/>
          </a:xfrm>
          <a:prstGeom prst="rect">
            <a:avLst/>
          </a:prstGeom>
        </p:spPr>
      </p:pic>
    </p:spTree>
    <p:extLst>
      <p:ext uri="{BB962C8B-B14F-4D97-AF65-F5344CB8AC3E}">
        <p14:creationId xmlns:p14="http://schemas.microsoft.com/office/powerpoint/2010/main" val="2153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1156850" y="3564526"/>
            <a:ext cx="2660711" cy="4500145"/>
          </a:xfrm>
          <a:custGeom>
            <a:avLst/>
            <a:gdLst/>
            <a:ahLst/>
            <a:cxnLst/>
            <a:rect l="l" t="t" r="r" b="b"/>
            <a:pathLst>
              <a:path w="2660711" h="4500145">
                <a:moveTo>
                  <a:pt x="0" y="0"/>
                </a:moveTo>
                <a:lnTo>
                  <a:pt x="2660711" y="0"/>
                </a:lnTo>
                <a:lnTo>
                  <a:pt x="2660711" y="4500145"/>
                </a:lnTo>
                <a:lnTo>
                  <a:pt x="0" y="4500145"/>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a:p>
        </p:txBody>
      </p:sp>
      <p:sp>
        <p:nvSpPr>
          <p:cNvPr id="5" name="Freeform 5"/>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a:p>
        </p:txBody>
      </p:sp>
      <p:sp>
        <p:nvSpPr>
          <p:cNvPr id="6" name="Freeform 6"/>
          <p:cNvSpPr/>
          <p:nvPr/>
        </p:nvSpPr>
        <p:spPr>
          <a:xfrm flipH="1">
            <a:off x="12359413" y="-1465042"/>
            <a:ext cx="6052735" cy="3677037"/>
          </a:xfrm>
          <a:custGeom>
            <a:avLst/>
            <a:gdLst/>
            <a:ahLst/>
            <a:cxnLst/>
            <a:rect l="l" t="t" r="r" b="b"/>
            <a:pathLst>
              <a:path w="6052735" h="3677037">
                <a:moveTo>
                  <a:pt x="6052735" y="0"/>
                </a:moveTo>
                <a:lnTo>
                  <a:pt x="0" y="0"/>
                </a:lnTo>
                <a:lnTo>
                  <a:pt x="0" y="3677036"/>
                </a:lnTo>
                <a:lnTo>
                  <a:pt x="6052735" y="3677036"/>
                </a:lnTo>
                <a:lnTo>
                  <a:pt x="6052735" y="0"/>
                </a:lnTo>
                <a:close/>
              </a:path>
            </a:pathLst>
          </a:custGeom>
          <a:blipFill>
            <a:blip r:embed="rId5">
              <a:alphaModFix amt="58000"/>
            </a:blip>
            <a:stretch>
              <a:fillRect/>
            </a:stretch>
          </a:blipFill>
        </p:spPr>
        <p:txBody>
          <a:bodyPr/>
          <a:lstStyle/>
          <a:p>
            <a:endParaRPr lang="en-US"/>
          </a:p>
        </p:txBody>
      </p:sp>
      <p:sp>
        <p:nvSpPr>
          <p:cNvPr id="7" name="Freeform 7"/>
          <p:cNvSpPr/>
          <p:nvPr/>
        </p:nvSpPr>
        <p:spPr>
          <a:xfrm>
            <a:off x="13586056" y="1206915"/>
            <a:ext cx="6605884" cy="5292964"/>
          </a:xfrm>
          <a:custGeom>
            <a:avLst/>
            <a:gdLst/>
            <a:ahLst/>
            <a:cxnLst/>
            <a:rect l="l" t="t" r="r" b="b"/>
            <a:pathLst>
              <a:path w="6605884" h="5292964">
                <a:moveTo>
                  <a:pt x="0" y="0"/>
                </a:moveTo>
                <a:lnTo>
                  <a:pt x="6605884" y="0"/>
                </a:lnTo>
                <a:lnTo>
                  <a:pt x="6605884" y="5292964"/>
                </a:lnTo>
                <a:lnTo>
                  <a:pt x="0" y="5292964"/>
                </a:lnTo>
                <a:lnTo>
                  <a:pt x="0" y="0"/>
                </a:lnTo>
                <a:close/>
              </a:path>
            </a:pathLst>
          </a:custGeom>
          <a:blipFill>
            <a:blip r:embed="rId6"/>
            <a:stretch>
              <a:fillRect/>
            </a:stretch>
          </a:blipFill>
        </p:spPr>
        <p:txBody>
          <a:bodyPr/>
          <a:lstStyle/>
          <a:p>
            <a:endParaRPr lang="en-US"/>
          </a:p>
        </p:txBody>
      </p:sp>
      <p:sp>
        <p:nvSpPr>
          <p:cNvPr id="8" name="Freeform 8"/>
          <p:cNvSpPr/>
          <p:nvPr/>
        </p:nvSpPr>
        <p:spPr>
          <a:xfrm>
            <a:off x="12768728" y="5281576"/>
            <a:ext cx="8392449" cy="3899862"/>
          </a:xfrm>
          <a:custGeom>
            <a:avLst/>
            <a:gdLst/>
            <a:ahLst/>
            <a:cxnLst/>
            <a:rect l="l" t="t" r="r" b="b"/>
            <a:pathLst>
              <a:path w="8392449" h="3899862">
                <a:moveTo>
                  <a:pt x="0" y="0"/>
                </a:moveTo>
                <a:lnTo>
                  <a:pt x="8392449" y="0"/>
                </a:lnTo>
                <a:lnTo>
                  <a:pt x="8392449" y="3899862"/>
                </a:lnTo>
                <a:lnTo>
                  <a:pt x="0" y="3899862"/>
                </a:lnTo>
                <a:lnTo>
                  <a:pt x="0" y="0"/>
                </a:lnTo>
                <a:close/>
              </a:path>
            </a:pathLst>
          </a:custGeom>
          <a:blipFill>
            <a:blip r:embed="rId7"/>
            <a:stretch>
              <a:fillRect/>
            </a:stretch>
          </a:blipFill>
        </p:spPr>
        <p:txBody>
          <a:bodyPr/>
          <a:lstStyle/>
          <a:p>
            <a:endParaRPr lang="en-US"/>
          </a:p>
        </p:txBody>
      </p:sp>
      <p:sp>
        <p:nvSpPr>
          <p:cNvPr id="15" name="Freeform 15"/>
          <p:cNvSpPr/>
          <p:nvPr/>
        </p:nvSpPr>
        <p:spPr>
          <a:xfrm flipH="1">
            <a:off x="13218229" y="2581181"/>
            <a:ext cx="3255003" cy="7108286"/>
          </a:xfrm>
          <a:custGeom>
            <a:avLst/>
            <a:gdLst/>
            <a:ahLst/>
            <a:cxnLst/>
            <a:rect l="l" t="t" r="r" b="b"/>
            <a:pathLst>
              <a:path w="3255003" h="7108286">
                <a:moveTo>
                  <a:pt x="3255003" y="0"/>
                </a:moveTo>
                <a:lnTo>
                  <a:pt x="0" y="0"/>
                </a:lnTo>
                <a:lnTo>
                  <a:pt x="0" y="7108286"/>
                </a:lnTo>
                <a:lnTo>
                  <a:pt x="3255003" y="7108286"/>
                </a:lnTo>
                <a:lnTo>
                  <a:pt x="3255003" y="0"/>
                </a:lnTo>
                <a:close/>
              </a:path>
            </a:pathLst>
          </a:custGeom>
          <a:blipFill>
            <a:blip r:embed="rId8"/>
            <a:stretch>
              <a:fillRect/>
            </a:stretch>
          </a:blipFill>
        </p:spPr>
        <p:txBody>
          <a:bodyPr/>
          <a:lstStyle/>
          <a:p>
            <a:endParaRPr lang="en-US"/>
          </a:p>
        </p:txBody>
      </p:sp>
      <p:sp>
        <p:nvSpPr>
          <p:cNvPr id="16" name="Freeform 16"/>
          <p:cNvSpPr/>
          <p:nvPr/>
        </p:nvSpPr>
        <p:spPr>
          <a:xfrm>
            <a:off x="-994490" y="8459901"/>
            <a:ext cx="4996702" cy="2592039"/>
          </a:xfrm>
          <a:custGeom>
            <a:avLst/>
            <a:gdLst/>
            <a:ahLst/>
            <a:cxnLst/>
            <a:rect l="l" t="t" r="r" b="b"/>
            <a:pathLst>
              <a:path w="4996702" h="2592039">
                <a:moveTo>
                  <a:pt x="0" y="0"/>
                </a:moveTo>
                <a:lnTo>
                  <a:pt x="4996702" y="0"/>
                </a:lnTo>
                <a:lnTo>
                  <a:pt x="4996702" y="2592039"/>
                </a:lnTo>
                <a:lnTo>
                  <a:pt x="0" y="2592039"/>
                </a:lnTo>
                <a:lnTo>
                  <a:pt x="0" y="0"/>
                </a:lnTo>
                <a:close/>
              </a:path>
            </a:pathLst>
          </a:custGeom>
          <a:blipFill>
            <a:blip r:embed="rId9"/>
            <a:stretch>
              <a:fillRect/>
            </a:stretch>
          </a:blipFill>
        </p:spPr>
        <p:txBody>
          <a:bodyPr/>
          <a:lstStyle/>
          <a:p>
            <a:endParaRPr lang="en-US"/>
          </a:p>
        </p:txBody>
      </p:sp>
      <p:sp>
        <p:nvSpPr>
          <p:cNvPr id="17" name="Freeform 17"/>
          <p:cNvSpPr/>
          <p:nvPr/>
        </p:nvSpPr>
        <p:spPr>
          <a:xfrm flipH="1">
            <a:off x="15195237" y="8525715"/>
            <a:ext cx="4996702" cy="2592039"/>
          </a:xfrm>
          <a:custGeom>
            <a:avLst/>
            <a:gdLst/>
            <a:ahLst/>
            <a:cxnLst/>
            <a:rect l="l" t="t" r="r" b="b"/>
            <a:pathLst>
              <a:path w="4996702" h="2592039">
                <a:moveTo>
                  <a:pt x="4996703" y="0"/>
                </a:moveTo>
                <a:lnTo>
                  <a:pt x="0" y="0"/>
                </a:lnTo>
                <a:lnTo>
                  <a:pt x="0" y="2592040"/>
                </a:lnTo>
                <a:lnTo>
                  <a:pt x="4996703" y="2592040"/>
                </a:lnTo>
                <a:lnTo>
                  <a:pt x="4996703" y="0"/>
                </a:lnTo>
                <a:close/>
              </a:path>
            </a:pathLst>
          </a:custGeom>
          <a:blipFill>
            <a:blip r:embed="rId9"/>
            <a:stretch>
              <a:fillRect/>
            </a:stretch>
          </a:blipFill>
        </p:spPr>
        <p:txBody>
          <a:bodyPr/>
          <a:lstStyle/>
          <a:p>
            <a:endParaRPr lang="en-US"/>
          </a:p>
        </p:txBody>
      </p:sp>
      <p:sp>
        <p:nvSpPr>
          <p:cNvPr id="18" name="Freeform 18"/>
          <p:cNvSpPr/>
          <p:nvPr/>
        </p:nvSpPr>
        <p:spPr>
          <a:xfrm>
            <a:off x="-520411" y="-809818"/>
            <a:ext cx="6052735" cy="3677037"/>
          </a:xfrm>
          <a:custGeom>
            <a:avLst/>
            <a:gdLst/>
            <a:ahLst/>
            <a:cxnLst/>
            <a:rect l="l" t="t" r="r" b="b"/>
            <a:pathLst>
              <a:path w="6052735" h="3677037">
                <a:moveTo>
                  <a:pt x="0" y="0"/>
                </a:moveTo>
                <a:lnTo>
                  <a:pt x="6052735" y="0"/>
                </a:lnTo>
                <a:lnTo>
                  <a:pt x="6052735" y="3677036"/>
                </a:lnTo>
                <a:lnTo>
                  <a:pt x="0" y="3677036"/>
                </a:lnTo>
                <a:lnTo>
                  <a:pt x="0" y="0"/>
                </a:lnTo>
                <a:close/>
              </a:path>
            </a:pathLst>
          </a:custGeom>
          <a:blipFill>
            <a:blip r:embed="rId5">
              <a:alphaModFix amt="58000"/>
            </a:blip>
            <a:stretch>
              <a:fillRect/>
            </a:stretch>
          </a:blipFill>
        </p:spPr>
        <p:txBody>
          <a:bodyPr/>
          <a:lstStyle/>
          <a:p>
            <a:endParaRPr lang="en-US"/>
          </a:p>
        </p:txBody>
      </p:sp>
      <p:sp>
        <p:nvSpPr>
          <p:cNvPr id="19" name="Freeform 19"/>
          <p:cNvSpPr/>
          <p:nvPr/>
        </p:nvSpPr>
        <p:spPr>
          <a:xfrm>
            <a:off x="12801552" y="1206915"/>
            <a:ext cx="833353" cy="891688"/>
          </a:xfrm>
          <a:custGeom>
            <a:avLst/>
            <a:gdLst/>
            <a:ahLst/>
            <a:cxnLst/>
            <a:rect l="l" t="t" r="r" b="b"/>
            <a:pathLst>
              <a:path w="833353" h="891688">
                <a:moveTo>
                  <a:pt x="0" y="0"/>
                </a:moveTo>
                <a:lnTo>
                  <a:pt x="833354" y="0"/>
                </a:lnTo>
                <a:lnTo>
                  <a:pt x="833354" y="891688"/>
                </a:lnTo>
                <a:lnTo>
                  <a:pt x="0" y="891688"/>
                </a:lnTo>
                <a:lnTo>
                  <a:pt x="0" y="0"/>
                </a:lnTo>
                <a:close/>
              </a:path>
            </a:pathLst>
          </a:custGeom>
          <a:blipFill>
            <a:blip r:embed="rId10"/>
            <a:stretch>
              <a:fillRect/>
            </a:stretch>
          </a:blipFill>
        </p:spPr>
        <p:txBody>
          <a:bodyPr/>
          <a:lstStyle/>
          <a:p>
            <a:endParaRPr lang="en-US"/>
          </a:p>
        </p:txBody>
      </p:sp>
      <p:pic>
        <p:nvPicPr>
          <p:cNvPr id="25" name="Picture 24" descr="A close up of a text&#10;&#10;Description automatically generated">
            <a:extLst>
              <a:ext uri="{FF2B5EF4-FFF2-40B4-BE49-F238E27FC236}">
                <a16:creationId xmlns:a16="http://schemas.microsoft.com/office/drawing/2014/main" xmlns="" id="{A16151FE-D390-43FD-B0E2-57D72CCE51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2781300"/>
            <a:ext cx="11598399"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xmlns=""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DED207E9-4156-7C33-51B1-11CC0FC50A9F}"/>
              </a:ext>
            </a:extLst>
          </p:cNvPr>
          <p:cNvPicPr>
            <a:picLocks noChangeAspect="1"/>
          </p:cNvPicPr>
          <p:nvPr/>
        </p:nvPicPr>
        <p:blipFill>
          <a:blip r:embed="rId3"/>
          <a:stretch>
            <a:fillRect/>
          </a:stretch>
        </p:blipFill>
        <p:spPr>
          <a:xfrm>
            <a:off x="2286000" y="2019300"/>
            <a:ext cx="13224048" cy="6172200"/>
          </a:xfrm>
          <a:prstGeom prst="rect">
            <a:avLst/>
          </a:prstGeom>
        </p:spPr>
      </p:pic>
    </p:spTree>
    <p:extLst>
      <p:ext uri="{BB962C8B-B14F-4D97-AF65-F5344CB8AC3E}">
        <p14:creationId xmlns:p14="http://schemas.microsoft.com/office/powerpoint/2010/main" val="12068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xmlns=""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A9DA6C9A-629E-4D25-B3F6-C597B2628237}"/>
              </a:ext>
            </a:extLst>
          </p:cNvPr>
          <p:cNvGrpSpPr/>
          <p:nvPr/>
        </p:nvGrpSpPr>
        <p:grpSpPr>
          <a:xfrm>
            <a:off x="914400" y="6286500"/>
            <a:ext cx="5410200" cy="3228340"/>
            <a:chOff x="892354" y="3758439"/>
            <a:chExt cx="4278451" cy="2175001"/>
          </a:xfrm>
        </p:grpSpPr>
        <p:pic>
          <p:nvPicPr>
            <p:cNvPr id="5" name="Picture 9">
              <a:extLst>
                <a:ext uri="{FF2B5EF4-FFF2-40B4-BE49-F238E27FC236}">
                  <a16:creationId xmlns:a16="http://schemas.microsoft.com/office/drawing/2014/main" xmlns="" id="{90F5D6A9-F1B5-AAD8-94B0-5BE934A087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xmlns="" id="{34DCD507-9519-6C0E-B05C-67C19C43C9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Group 9">
            <a:extLst>
              <a:ext uri="{FF2B5EF4-FFF2-40B4-BE49-F238E27FC236}">
                <a16:creationId xmlns:a16="http://schemas.microsoft.com/office/drawing/2014/main" xmlns="" id="{8346AD67-E96C-4D4D-E7A6-BA07114844B6}"/>
              </a:ext>
            </a:extLst>
          </p:cNvPr>
          <p:cNvGrpSpPr/>
          <p:nvPr/>
        </p:nvGrpSpPr>
        <p:grpSpPr>
          <a:xfrm>
            <a:off x="2895600" y="1409700"/>
            <a:ext cx="12954000" cy="2133600"/>
            <a:chOff x="1594337" y="1602154"/>
            <a:chExt cx="9003323" cy="3477846"/>
          </a:xfrm>
        </p:grpSpPr>
        <p:sp>
          <p:nvSpPr>
            <p:cNvPr id="12" name="Rounded Rectangle 8">
              <a:extLst>
                <a:ext uri="{FF2B5EF4-FFF2-40B4-BE49-F238E27FC236}">
                  <a16:creationId xmlns:a16="http://schemas.microsoft.com/office/drawing/2014/main" xmlns="" id="{40ED7D4C-3535-4104-F08E-7641319879F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ounded Rectangle 9">
              <a:extLst>
                <a:ext uri="{FF2B5EF4-FFF2-40B4-BE49-F238E27FC236}">
                  <a16:creationId xmlns:a16="http://schemas.microsoft.com/office/drawing/2014/main" xmlns="" id="{FB417E2C-8E3B-DA8E-4361-CDBF8FCDC6AF}"/>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những việc cần làm để bảo vệ môi trường sống trong các tranh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grpSp>
        <p:nvGrpSpPr>
          <p:cNvPr id="14" name="Group 13">
            <a:extLst>
              <a:ext uri="{FF2B5EF4-FFF2-40B4-BE49-F238E27FC236}">
                <a16:creationId xmlns:a16="http://schemas.microsoft.com/office/drawing/2014/main" xmlns="" id="{DC5C95A1-E2AE-5786-DFD5-975128D0B1C7}"/>
              </a:ext>
            </a:extLst>
          </p:cNvPr>
          <p:cNvGrpSpPr/>
          <p:nvPr/>
        </p:nvGrpSpPr>
        <p:grpSpPr>
          <a:xfrm>
            <a:off x="4343400" y="3848100"/>
            <a:ext cx="12344400" cy="2743200"/>
            <a:chOff x="1594337" y="1602154"/>
            <a:chExt cx="9003323" cy="3477846"/>
          </a:xfrm>
        </p:grpSpPr>
        <p:sp>
          <p:nvSpPr>
            <p:cNvPr id="15" name="Rounded Rectangle 8">
              <a:extLst>
                <a:ext uri="{FF2B5EF4-FFF2-40B4-BE49-F238E27FC236}">
                  <a16:creationId xmlns:a16="http://schemas.microsoft.com/office/drawing/2014/main" xmlns="" id="{DB04DEB6-C78D-8F16-ADA5-3ACCCE2644C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xmlns="" id="{94991634-0259-0B7D-9EE6-DC9E294EFA16}"/>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Hãy kể thêm những việc làm khác để bảo vệ môi trường sống ở nhà, ở trường, ở nơi công cộng mà em biết.</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23135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9429752" y="1100140"/>
            <a:ext cx="8372475" cy="885825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1735983"/>
            </a:xfrm>
            <a:prstGeom prst="rect">
              <a:avLst/>
            </a:prstGeom>
            <a:noFill/>
          </p:spPr>
          <p:txBody>
            <a:bodyPr wrap="square" rtlCol="0">
              <a:spAutoFit/>
            </a:bodyPr>
            <a:lstStyle/>
            <a:p>
              <a:pPr algn="just" defTabSz="1371600"/>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Trồng</a:t>
              </a:r>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và</a:t>
              </a:r>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chăm</a:t>
              </a:r>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sóc</a:t>
              </a:r>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cây</a:t>
              </a:r>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xanh</a:t>
              </a:r>
              <a:r>
                <a:rPr lang="en-US" sz="9000" b="1" dirty="0">
                  <a:solidFill>
                    <a:srgbClr val="FF0000"/>
                  </a:solidFill>
                  <a:latin typeface="Calibri" panose="020F0502020204030204" pitchFamily="34" charset="0"/>
                  <a:cs typeface="Calibri" panose="020F0502020204030204" pitchFamily="34" charset="0"/>
                </a:rPr>
                <a:t>.</a:t>
              </a:r>
              <a:endParaRPr lang="vi-VN" sz="9000" b="1" dirty="0">
                <a:solidFill>
                  <a:srgbClr val="FF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xmlns="" id="{F0A618F8-8CDB-6C34-9813-AE73D94C24FF}"/>
              </a:ext>
            </a:extLst>
          </p:cNvPr>
          <p:cNvPicPr>
            <a:picLocks noChangeAspect="1"/>
          </p:cNvPicPr>
          <p:nvPr/>
        </p:nvPicPr>
        <p:blipFill>
          <a:blip r:embed="rId5"/>
          <a:stretch>
            <a:fillRect/>
          </a:stretch>
        </p:blipFill>
        <p:spPr>
          <a:xfrm>
            <a:off x="1144905" y="2897029"/>
            <a:ext cx="6581775" cy="4703348"/>
          </a:xfrm>
          <a:prstGeom prst="rect">
            <a:avLst/>
          </a:prstGeom>
        </p:spPr>
      </p:pic>
    </p:spTree>
    <p:extLst>
      <p:ext uri="{BB962C8B-B14F-4D97-AF65-F5344CB8AC3E}">
        <p14:creationId xmlns:p14="http://schemas.microsoft.com/office/powerpoint/2010/main" val="1450570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9429752" y="1100140"/>
            <a:ext cx="8372475" cy="885825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29597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Báo với người lớn về những nguy cơ cháy rừng.</a:t>
              </a:r>
            </a:p>
          </p:txBody>
        </p:sp>
      </p:grpSp>
      <p:pic>
        <p:nvPicPr>
          <p:cNvPr id="5" name="Picture 4">
            <a:extLst>
              <a:ext uri="{FF2B5EF4-FFF2-40B4-BE49-F238E27FC236}">
                <a16:creationId xmlns:a16="http://schemas.microsoft.com/office/drawing/2014/main" xmlns="" id="{FFD93800-CF67-4647-4313-78689FD7A1F9}"/>
              </a:ext>
            </a:extLst>
          </p:cNvPr>
          <p:cNvPicPr>
            <a:picLocks noChangeAspect="1"/>
          </p:cNvPicPr>
          <p:nvPr/>
        </p:nvPicPr>
        <p:blipFill>
          <a:blip r:embed="rId5"/>
          <a:stretch>
            <a:fillRect/>
          </a:stretch>
        </p:blipFill>
        <p:spPr>
          <a:xfrm>
            <a:off x="1447800" y="3467100"/>
            <a:ext cx="6471920" cy="5334000"/>
          </a:xfrm>
          <a:prstGeom prst="rect">
            <a:avLst/>
          </a:prstGeom>
        </p:spPr>
      </p:pic>
    </p:spTree>
    <p:extLst>
      <p:ext uri="{BB962C8B-B14F-4D97-AF65-F5344CB8AC3E}">
        <p14:creationId xmlns:p14="http://schemas.microsoft.com/office/powerpoint/2010/main" val="9951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9429752" y="1100140"/>
            <a:ext cx="8372475" cy="885825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1847982"/>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Dọn dẹp vệ sinh đường </a:t>
              </a:r>
              <a:r>
                <a:rPr kumimoji="0" lang="vi-VN" sz="96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l</a:t>
              </a:r>
              <a:r>
                <a:rPr lang="en-US" sz="9600" b="1" dirty="0">
                  <a:solidFill>
                    <a:srgbClr val="FF0000"/>
                  </a:solidFill>
                  <a:latin typeface="Calibri" panose="020F0502020204030204" pitchFamily="34" charset="0"/>
                  <a:cs typeface="Calibri" panose="020F0502020204030204" pitchFamily="34" charset="0"/>
                </a:rPr>
                <a:t>à</a:t>
              </a:r>
              <a:r>
                <a:rPr kumimoji="0" lang="vi-VN" sz="96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ng</a:t>
              </a:r>
              <a:r>
                <a:rPr kumimoji="0" lang="vi-VN" sz="9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xmlns="" id="{FC945B23-1714-5FDD-2AC1-327D5A6A3792}"/>
              </a:ext>
            </a:extLst>
          </p:cNvPr>
          <p:cNvPicPr>
            <a:picLocks noChangeAspect="1"/>
          </p:cNvPicPr>
          <p:nvPr/>
        </p:nvPicPr>
        <p:blipFill>
          <a:blip r:embed="rId5"/>
          <a:stretch>
            <a:fillRect/>
          </a:stretch>
        </p:blipFill>
        <p:spPr>
          <a:xfrm>
            <a:off x="1371600" y="3771900"/>
            <a:ext cx="6944384" cy="4876800"/>
          </a:xfrm>
          <a:prstGeom prst="rect">
            <a:avLst/>
          </a:prstGeom>
        </p:spPr>
      </p:pic>
    </p:spTree>
    <p:extLst>
      <p:ext uri="{BB962C8B-B14F-4D97-AF65-F5344CB8AC3E}">
        <p14:creationId xmlns:p14="http://schemas.microsoft.com/office/powerpoint/2010/main" val="1768585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9429752" y="1100140"/>
            <a:ext cx="8372475" cy="885825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29597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Tuyên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cộng</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đồng</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phân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loại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rác</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thải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17C13886-2ED9-2979-330F-9AAC836B4C41}"/>
              </a:ext>
            </a:extLst>
          </p:cNvPr>
          <p:cNvPicPr>
            <a:picLocks noChangeAspect="1"/>
          </p:cNvPicPr>
          <p:nvPr/>
        </p:nvPicPr>
        <p:blipFill>
          <a:blip r:embed="rId5"/>
          <a:stretch>
            <a:fillRect/>
          </a:stretch>
        </p:blipFill>
        <p:spPr>
          <a:xfrm>
            <a:off x="838200" y="3162300"/>
            <a:ext cx="7704719" cy="5562600"/>
          </a:xfrm>
          <a:prstGeom prst="rect">
            <a:avLst/>
          </a:prstGeom>
        </p:spPr>
      </p:pic>
    </p:spTree>
    <p:extLst>
      <p:ext uri="{BB962C8B-B14F-4D97-AF65-F5344CB8AC3E}">
        <p14:creationId xmlns:p14="http://schemas.microsoft.com/office/powerpoint/2010/main" val="34738682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pic>
        <p:nvPicPr>
          <p:cNvPr id="4" name="Picture 3">
            <a:extLst>
              <a:ext uri="{FF2B5EF4-FFF2-40B4-BE49-F238E27FC236}">
                <a16:creationId xmlns:a16="http://schemas.microsoft.com/office/drawing/2014/main" xmlns="" id="{144FFFF1-D80B-58F1-63A4-31471CA8D20B}"/>
              </a:ext>
            </a:extLst>
          </p:cNvPr>
          <p:cNvPicPr>
            <a:picLocks noChangeAspect="1"/>
          </p:cNvPicPr>
          <p:nvPr/>
        </p:nvPicPr>
        <p:blipFill>
          <a:blip r:embed="rId4"/>
          <a:stretch>
            <a:fillRect/>
          </a:stretch>
        </p:blipFill>
        <p:spPr>
          <a:xfrm>
            <a:off x="990600" y="3238500"/>
            <a:ext cx="6553200" cy="5820180"/>
          </a:xfrm>
          <a:prstGeom prst="rect">
            <a:avLst/>
          </a:prstGeom>
        </p:spPr>
      </p:pic>
      <p:grpSp>
        <p:nvGrpSpPr>
          <p:cNvPr id="9" name="Group 8">
            <a:extLst>
              <a:ext uri="{FF2B5EF4-FFF2-40B4-BE49-F238E27FC236}">
                <a16:creationId xmlns:a16="http://schemas.microsoft.com/office/drawing/2014/main" xmlns="" id="{DED4CC22-44A1-D38D-5FAB-48A2C136E94F}"/>
              </a:ext>
            </a:extLst>
          </p:cNvPr>
          <p:cNvGrpSpPr/>
          <p:nvPr/>
        </p:nvGrpSpPr>
        <p:grpSpPr>
          <a:xfrm>
            <a:off x="9170158" y="1106882"/>
            <a:ext cx="8390670" cy="9032442"/>
            <a:chOff x="302797" y="1261389"/>
            <a:chExt cx="4505571" cy="5478127"/>
          </a:xfrm>
        </p:grpSpPr>
        <p:pic>
          <p:nvPicPr>
            <p:cNvPr id="10" name="Picture 9" descr="A picture containing text&#10;&#10;Description automatically generated">
              <a:extLst>
                <a:ext uri="{FF2B5EF4-FFF2-40B4-BE49-F238E27FC236}">
                  <a16:creationId xmlns:a16="http://schemas.microsoft.com/office/drawing/2014/main" xmlns="" id="{0A022926-AF59-2700-9DC5-9C2196B014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2797" y="1261389"/>
              <a:ext cx="4495800" cy="5372481"/>
            </a:xfrm>
            <a:prstGeom prst="rect">
              <a:avLst/>
            </a:prstGeom>
          </p:spPr>
        </p:pic>
        <p:sp>
          <p:nvSpPr>
            <p:cNvPr id="15" name="TextBox 14">
              <a:extLst>
                <a:ext uri="{FF2B5EF4-FFF2-40B4-BE49-F238E27FC236}">
                  <a16:creationId xmlns:a16="http://schemas.microsoft.com/office/drawing/2014/main" xmlns="" id="{73B05024-D05C-65F2-3051-E866A4AAE085}"/>
                </a:ext>
              </a:extLst>
            </p:cNvPr>
            <p:cNvSpPr txBox="1"/>
            <p:nvPr/>
          </p:nvSpPr>
          <p:spPr>
            <a:xfrm>
              <a:off x="312568" y="3995544"/>
              <a:ext cx="4495800" cy="2743972"/>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Xử lí đúng chất thải để bảo vệ môi trường.</a:t>
              </a:r>
            </a:p>
          </p:txBody>
        </p:sp>
      </p:grpSp>
    </p:spTree>
    <p:extLst>
      <p:ext uri="{BB962C8B-B14F-4D97-AF65-F5344CB8AC3E}">
        <p14:creationId xmlns:p14="http://schemas.microsoft.com/office/powerpoint/2010/main" val="640256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9" name="Group 8">
            <a:extLst>
              <a:ext uri="{FF2B5EF4-FFF2-40B4-BE49-F238E27FC236}">
                <a16:creationId xmlns:a16="http://schemas.microsoft.com/office/drawing/2014/main" xmlns="" id="{DED4CC22-44A1-D38D-5FAB-48A2C136E94F}"/>
              </a:ext>
            </a:extLst>
          </p:cNvPr>
          <p:cNvGrpSpPr/>
          <p:nvPr/>
        </p:nvGrpSpPr>
        <p:grpSpPr>
          <a:xfrm>
            <a:off x="9429752" y="1100140"/>
            <a:ext cx="8372475" cy="8858251"/>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xmlns="" id="{0A022926-AF59-2700-9DC5-9C2196B014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xmlns="" id="{73B05024-D05C-65F2-3051-E866A4AAE085}"/>
                </a:ext>
              </a:extLst>
            </p:cNvPr>
            <p:cNvSpPr txBox="1"/>
            <p:nvPr/>
          </p:nvSpPr>
          <p:spPr>
            <a:xfrm>
              <a:off x="442192" y="4016369"/>
              <a:ext cx="4495800" cy="220264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Sử dụng đồ tái chế.</a:t>
              </a:r>
            </a:p>
          </p:txBody>
        </p:sp>
      </p:grpSp>
      <p:pic>
        <p:nvPicPr>
          <p:cNvPr id="5" name="Picture 4">
            <a:extLst>
              <a:ext uri="{FF2B5EF4-FFF2-40B4-BE49-F238E27FC236}">
                <a16:creationId xmlns:a16="http://schemas.microsoft.com/office/drawing/2014/main" xmlns="" id="{6A900A79-39D6-5610-9264-C365DFF548F3}"/>
              </a:ext>
            </a:extLst>
          </p:cNvPr>
          <p:cNvPicPr>
            <a:picLocks noChangeAspect="1"/>
          </p:cNvPicPr>
          <p:nvPr/>
        </p:nvPicPr>
        <p:blipFill>
          <a:blip r:embed="rId5"/>
          <a:stretch>
            <a:fillRect/>
          </a:stretch>
        </p:blipFill>
        <p:spPr>
          <a:xfrm>
            <a:off x="1295399" y="3467100"/>
            <a:ext cx="6706547" cy="4953000"/>
          </a:xfrm>
          <a:prstGeom prst="rect">
            <a:avLst/>
          </a:prstGeom>
        </p:spPr>
      </p:pic>
    </p:spTree>
    <p:extLst>
      <p:ext uri="{BB962C8B-B14F-4D97-AF65-F5344CB8AC3E}">
        <p14:creationId xmlns:p14="http://schemas.microsoft.com/office/powerpoint/2010/main" val="2280093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9" name="Group 8">
            <a:extLst>
              <a:ext uri="{FF2B5EF4-FFF2-40B4-BE49-F238E27FC236}">
                <a16:creationId xmlns:a16="http://schemas.microsoft.com/office/drawing/2014/main" xmlns="" id="{DED4CC22-44A1-D38D-5FAB-48A2C136E94F}"/>
              </a:ext>
            </a:extLst>
          </p:cNvPr>
          <p:cNvGrpSpPr/>
          <p:nvPr/>
        </p:nvGrpSpPr>
        <p:grpSpPr>
          <a:xfrm>
            <a:off x="9429752" y="1100140"/>
            <a:ext cx="8372475" cy="8858251"/>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xmlns="" id="{0A022926-AF59-2700-9DC5-9C2196B014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xmlns="" id="{73B05024-D05C-65F2-3051-E866A4AAE085}"/>
                </a:ext>
              </a:extLst>
            </p:cNvPr>
            <p:cNvSpPr txBox="1"/>
            <p:nvPr/>
          </p:nvSpPr>
          <p:spPr>
            <a:xfrm>
              <a:off x="442192" y="4016369"/>
              <a:ext cx="4495800" cy="1847982"/>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Giữ gìn vệ sinh nơi công cộng.</a:t>
              </a:r>
            </a:p>
          </p:txBody>
        </p:sp>
      </p:grpSp>
      <p:pic>
        <p:nvPicPr>
          <p:cNvPr id="5" name="Picture 4">
            <a:extLst>
              <a:ext uri="{FF2B5EF4-FFF2-40B4-BE49-F238E27FC236}">
                <a16:creationId xmlns:a16="http://schemas.microsoft.com/office/drawing/2014/main" xmlns="" id="{5DA5F873-CE80-0595-73D9-28D1AE10EB77}"/>
              </a:ext>
            </a:extLst>
          </p:cNvPr>
          <p:cNvPicPr>
            <a:picLocks noChangeAspect="1"/>
          </p:cNvPicPr>
          <p:nvPr/>
        </p:nvPicPr>
        <p:blipFill>
          <a:blip r:embed="rId5"/>
          <a:stretch>
            <a:fillRect/>
          </a:stretch>
        </p:blipFill>
        <p:spPr>
          <a:xfrm>
            <a:off x="1219200" y="3162300"/>
            <a:ext cx="6857433" cy="5867400"/>
          </a:xfrm>
          <a:prstGeom prst="rect">
            <a:avLst/>
          </a:prstGeom>
        </p:spPr>
      </p:pic>
    </p:spTree>
    <p:extLst>
      <p:ext uri="{BB962C8B-B14F-4D97-AF65-F5344CB8AC3E}">
        <p14:creationId xmlns:p14="http://schemas.microsoft.com/office/powerpoint/2010/main" val="402585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03" y="4699001"/>
            <a:ext cx="5280660" cy="5588000"/>
          </a:xfrm>
          <a:prstGeom prst="rect">
            <a:avLst/>
          </a:prstGeom>
        </p:spPr>
      </p:pic>
      <p:sp>
        <p:nvSpPr>
          <p:cNvPr id="13" name="Rectangle: Rounded Corners 12">
            <a:extLst>
              <a:ext uri="{FF2B5EF4-FFF2-40B4-BE49-F238E27FC236}">
                <a16:creationId xmlns:a16="http://schemas.microsoft.com/office/drawing/2014/main" xmlns="" id="{E1586207-5202-C438-D53E-3A22A1DBB5B1}"/>
              </a:ext>
            </a:extLst>
          </p:cNvPr>
          <p:cNvSpPr/>
          <p:nvPr/>
        </p:nvSpPr>
        <p:spPr>
          <a:xfrm>
            <a:off x="3200400" y="1142035"/>
            <a:ext cx="14073189" cy="20964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defRPr/>
            </a:pPr>
            <a:r>
              <a:rPr lang="vi-VN" sz="5400" b="1" dirty="0">
                <a:solidFill>
                  <a:prstClr val="black"/>
                </a:solidFill>
                <a:latin typeface="Calibri" panose="020F0502020204030204" pitchFamily="34" charset="0"/>
                <a:ea typeface="Calibri" panose="020F0502020204030204" pitchFamily="34" charset="0"/>
                <a:cs typeface="Calibri" panose="020F0502020204030204" pitchFamily="34" charset="0"/>
              </a:rPr>
              <a:t>Những việc cần làm khác để bảo vệ môi trường sống ở nhà và ở trường ở nơi công cộng:</a:t>
            </a:r>
            <a:endParaRPr lang="en-US" sz="5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B56698DC-7DAD-79A9-C56B-11DB75372621}"/>
              </a:ext>
            </a:extLst>
          </p:cNvPr>
          <p:cNvSpPr/>
          <p:nvPr/>
        </p:nvSpPr>
        <p:spPr>
          <a:xfrm>
            <a:off x="6248400" y="3695700"/>
            <a:ext cx="11277600" cy="6096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Giữ gìn khuôn viên trường xanh</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-sạch</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đẹp. </a:t>
            </a:r>
          </a:p>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Thường xuyên lau dọn, vệ sinh nhà cửa.</a:t>
            </a:r>
          </a:p>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Tham gia hưởng ứng các phong trào bảo vệ môi trường (vẽ tranh, biểu diễn văn nghệ, diễu hành,…)</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7015837" y="5143500"/>
            <a:ext cx="9132803" cy="5165844"/>
          </a:xfrm>
          <a:custGeom>
            <a:avLst/>
            <a:gdLst/>
            <a:ahLst/>
            <a:cxnLst/>
            <a:rect l="l" t="t" r="r" b="b"/>
            <a:pathLst>
              <a:path w="9132803" h="5165844">
                <a:moveTo>
                  <a:pt x="0" y="0"/>
                </a:moveTo>
                <a:lnTo>
                  <a:pt x="9132803" y="0"/>
                </a:lnTo>
                <a:lnTo>
                  <a:pt x="9132803" y="5165844"/>
                </a:lnTo>
                <a:lnTo>
                  <a:pt x="0" y="5165844"/>
                </a:lnTo>
                <a:lnTo>
                  <a:pt x="0" y="0"/>
                </a:lnTo>
                <a:close/>
              </a:path>
            </a:pathLst>
          </a:custGeom>
          <a:blipFill>
            <a:blip r:embed="rId3"/>
            <a:stretch>
              <a:fillRect l="-21641" t="-100000" r="-19547"/>
            </a:stretch>
          </a:blipFill>
        </p:spPr>
        <p:txBody>
          <a:bodyPr/>
          <a:lstStyle/>
          <a:p>
            <a:endParaRPr lang="en-US"/>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a:p>
        </p:txBody>
      </p:sp>
      <p:sp>
        <p:nvSpPr>
          <p:cNvPr id="5" name="Freeform 5"/>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a:p>
        </p:txBody>
      </p:sp>
      <p:sp>
        <p:nvSpPr>
          <p:cNvPr id="6" name="Freeform 6"/>
          <p:cNvSpPr/>
          <p:nvPr/>
        </p:nvSpPr>
        <p:spPr>
          <a:xfrm flipH="1">
            <a:off x="12184925" y="-95761"/>
            <a:ext cx="6349935" cy="3857586"/>
          </a:xfrm>
          <a:custGeom>
            <a:avLst/>
            <a:gdLst/>
            <a:ahLst/>
            <a:cxnLst/>
            <a:rect l="l" t="t" r="r" b="b"/>
            <a:pathLst>
              <a:path w="6349935" h="3857586">
                <a:moveTo>
                  <a:pt x="6349935" y="0"/>
                </a:moveTo>
                <a:lnTo>
                  <a:pt x="0" y="0"/>
                </a:lnTo>
                <a:lnTo>
                  <a:pt x="0" y="3857586"/>
                </a:lnTo>
                <a:lnTo>
                  <a:pt x="6349935" y="3857586"/>
                </a:lnTo>
                <a:lnTo>
                  <a:pt x="6349935" y="0"/>
                </a:lnTo>
                <a:close/>
              </a:path>
            </a:pathLst>
          </a:custGeom>
          <a:blipFill>
            <a:blip r:embed="rId5">
              <a:alphaModFix amt="58000"/>
            </a:blip>
            <a:stretch>
              <a:fillRect/>
            </a:stretch>
          </a:blipFill>
        </p:spPr>
        <p:txBody>
          <a:bodyPr/>
          <a:lstStyle/>
          <a:p>
            <a:endParaRPr lang="en-US"/>
          </a:p>
        </p:txBody>
      </p:sp>
      <p:sp>
        <p:nvSpPr>
          <p:cNvPr id="7" name="Freeform 7"/>
          <p:cNvSpPr/>
          <p:nvPr/>
        </p:nvSpPr>
        <p:spPr>
          <a:xfrm>
            <a:off x="15278075" y="-510775"/>
            <a:ext cx="3962449" cy="3764327"/>
          </a:xfrm>
          <a:custGeom>
            <a:avLst/>
            <a:gdLst/>
            <a:ahLst/>
            <a:cxnLst/>
            <a:rect l="l" t="t" r="r" b="b"/>
            <a:pathLst>
              <a:path w="3962449" h="3764327">
                <a:moveTo>
                  <a:pt x="0" y="0"/>
                </a:moveTo>
                <a:lnTo>
                  <a:pt x="3962450" y="0"/>
                </a:lnTo>
                <a:lnTo>
                  <a:pt x="3962450" y="3764327"/>
                </a:lnTo>
                <a:lnTo>
                  <a:pt x="0" y="3764327"/>
                </a:lnTo>
                <a:lnTo>
                  <a:pt x="0" y="0"/>
                </a:lnTo>
                <a:close/>
              </a:path>
            </a:pathLst>
          </a:custGeom>
          <a:blipFill>
            <a:blip r:embed="rId6"/>
            <a:stretch>
              <a:fillRect/>
            </a:stretch>
          </a:blipFill>
        </p:spPr>
        <p:txBody>
          <a:bodyPr/>
          <a:lstStyle/>
          <a:p>
            <a:endParaRPr lang="en-US"/>
          </a:p>
        </p:txBody>
      </p:sp>
      <p:sp>
        <p:nvSpPr>
          <p:cNvPr id="8" name="Freeform 8"/>
          <p:cNvSpPr/>
          <p:nvPr/>
        </p:nvSpPr>
        <p:spPr>
          <a:xfrm>
            <a:off x="-547069" y="-510775"/>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5">
              <a:alphaModFix amt="58000"/>
            </a:blip>
            <a:stretch>
              <a:fillRect/>
            </a:stretch>
          </a:blipFill>
        </p:spPr>
        <p:txBody>
          <a:bodyPr/>
          <a:lstStyle/>
          <a:p>
            <a:endParaRPr lang="en-US"/>
          </a:p>
        </p:txBody>
      </p:sp>
      <p:sp>
        <p:nvSpPr>
          <p:cNvPr id="9" name="Freeform 9"/>
          <p:cNvSpPr/>
          <p:nvPr/>
        </p:nvSpPr>
        <p:spPr>
          <a:xfrm>
            <a:off x="11330227" y="1833032"/>
            <a:ext cx="6667254" cy="8365182"/>
          </a:xfrm>
          <a:custGeom>
            <a:avLst/>
            <a:gdLst/>
            <a:ahLst/>
            <a:cxnLst/>
            <a:rect l="l" t="t" r="r" b="b"/>
            <a:pathLst>
              <a:path w="6667254" h="8365182">
                <a:moveTo>
                  <a:pt x="0" y="0"/>
                </a:moveTo>
                <a:lnTo>
                  <a:pt x="6667254" y="0"/>
                </a:lnTo>
                <a:lnTo>
                  <a:pt x="6667254" y="8365182"/>
                </a:lnTo>
                <a:lnTo>
                  <a:pt x="0" y="8365182"/>
                </a:lnTo>
                <a:lnTo>
                  <a:pt x="0" y="0"/>
                </a:lnTo>
                <a:close/>
              </a:path>
            </a:pathLst>
          </a:custGeom>
          <a:blipFill>
            <a:blip r:embed="rId7"/>
            <a:stretch>
              <a:fillRect/>
            </a:stretch>
          </a:blipFill>
        </p:spPr>
        <p:txBody>
          <a:bodyPr/>
          <a:lstStyle/>
          <a:p>
            <a:endParaRPr lang="en-US"/>
          </a:p>
        </p:txBody>
      </p:sp>
      <p:sp>
        <p:nvSpPr>
          <p:cNvPr id="10" name="Freeform 10"/>
          <p:cNvSpPr/>
          <p:nvPr/>
        </p:nvSpPr>
        <p:spPr>
          <a:xfrm>
            <a:off x="13931194" y="7399711"/>
            <a:ext cx="5033166" cy="2887289"/>
          </a:xfrm>
          <a:custGeom>
            <a:avLst/>
            <a:gdLst/>
            <a:ahLst/>
            <a:cxnLst/>
            <a:rect l="l" t="t" r="r" b="b"/>
            <a:pathLst>
              <a:path w="5033166" h="2887289">
                <a:moveTo>
                  <a:pt x="0" y="0"/>
                </a:moveTo>
                <a:lnTo>
                  <a:pt x="5033165" y="0"/>
                </a:lnTo>
                <a:lnTo>
                  <a:pt x="5033165" y="2887289"/>
                </a:lnTo>
                <a:lnTo>
                  <a:pt x="0" y="2887289"/>
                </a:lnTo>
                <a:lnTo>
                  <a:pt x="0" y="0"/>
                </a:lnTo>
                <a:close/>
              </a:path>
            </a:pathLst>
          </a:custGeom>
          <a:blipFill>
            <a:blip r:embed="rId8"/>
            <a:stretch>
              <a:fillRect/>
            </a:stretch>
          </a:blipFill>
        </p:spPr>
        <p:txBody>
          <a:bodyPr/>
          <a:lstStyle/>
          <a:p>
            <a:endParaRPr lang="en-US"/>
          </a:p>
        </p:txBody>
      </p:sp>
      <p:sp>
        <p:nvSpPr>
          <p:cNvPr id="14" name="Freeform 14"/>
          <p:cNvSpPr/>
          <p:nvPr/>
        </p:nvSpPr>
        <p:spPr>
          <a:xfrm>
            <a:off x="512797" y="7705526"/>
            <a:ext cx="2326378" cy="1811667"/>
          </a:xfrm>
          <a:custGeom>
            <a:avLst/>
            <a:gdLst/>
            <a:ahLst/>
            <a:cxnLst/>
            <a:rect l="l" t="t" r="r" b="b"/>
            <a:pathLst>
              <a:path w="2326378" h="1811667">
                <a:moveTo>
                  <a:pt x="0" y="0"/>
                </a:moveTo>
                <a:lnTo>
                  <a:pt x="2326378" y="0"/>
                </a:lnTo>
                <a:lnTo>
                  <a:pt x="2326378" y="1811666"/>
                </a:lnTo>
                <a:lnTo>
                  <a:pt x="0" y="1811666"/>
                </a:lnTo>
                <a:lnTo>
                  <a:pt x="0" y="0"/>
                </a:lnTo>
                <a:close/>
              </a:path>
            </a:pathLst>
          </a:custGeom>
          <a:blipFill>
            <a:blip r:embed="rId9"/>
            <a:stretch>
              <a:fillRect/>
            </a:stretch>
          </a:blipFill>
        </p:spPr>
        <p:txBody>
          <a:bodyPr/>
          <a:lstStyle/>
          <a:p>
            <a:endParaRPr lang="en-US"/>
          </a:p>
        </p:txBody>
      </p:sp>
      <p:sp>
        <p:nvSpPr>
          <p:cNvPr id="18" name="Freeform 18"/>
          <p:cNvSpPr/>
          <p:nvPr/>
        </p:nvSpPr>
        <p:spPr>
          <a:xfrm rot="-8658377">
            <a:off x="11445475" y="1474924"/>
            <a:ext cx="585506" cy="716215"/>
          </a:xfrm>
          <a:custGeom>
            <a:avLst/>
            <a:gdLst/>
            <a:ahLst/>
            <a:cxnLst/>
            <a:rect l="l" t="t" r="r" b="b"/>
            <a:pathLst>
              <a:path w="585506" h="716215">
                <a:moveTo>
                  <a:pt x="0" y="0"/>
                </a:moveTo>
                <a:lnTo>
                  <a:pt x="585506" y="0"/>
                </a:lnTo>
                <a:lnTo>
                  <a:pt x="585506" y="716216"/>
                </a:lnTo>
                <a:lnTo>
                  <a:pt x="0" y="716216"/>
                </a:lnTo>
                <a:lnTo>
                  <a:pt x="0" y="0"/>
                </a:lnTo>
                <a:close/>
              </a:path>
            </a:pathLst>
          </a:custGeom>
          <a:blipFill>
            <a:blip r:embed="rId10"/>
            <a:stretch>
              <a:fillRect/>
            </a:stretch>
          </a:blipFill>
        </p:spPr>
        <p:txBody>
          <a:bodyPr/>
          <a:lstStyle/>
          <a:p>
            <a:endParaRPr lang="en-US"/>
          </a:p>
        </p:txBody>
      </p:sp>
      <p:grpSp>
        <p:nvGrpSpPr>
          <p:cNvPr id="19" name="Group 5">
            <a:extLst>
              <a:ext uri="{FF2B5EF4-FFF2-40B4-BE49-F238E27FC236}">
                <a16:creationId xmlns:a16="http://schemas.microsoft.com/office/drawing/2014/main" xmlns="" id="{2F4072DF-575B-42F1-4FE8-621AD185DFC6}"/>
              </a:ext>
            </a:extLst>
          </p:cNvPr>
          <p:cNvGrpSpPr/>
          <p:nvPr/>
        </p:nvGrpSpPr>
        <p:grpSpPr>
          <a:xfrm>
            <a:off x="2362200" y="1104900"/>
            <a:ext cx="10363200" cy="2209800"/>
            <a:chOff x="0" y="0"/>
            <a:chExt cx="2102520" cy="463641"/>
          </a:xfrm>
        </p:grpSpPr>
        <p:sp>
          <p:nvSpPr>
            <p:cNvPr id="20" name="Freeform 6">
              <a:extLst>
                <a:ext uri="{FF2B5EF4-FFF2-40B4-BE49-F238E27FC236}">
                  <a16:creationId xmlns:a16="http://schemas.microsoft.com/office/drawing/2014/main" xmlns="" id="{6A84F4D8-0887-0661-F726-6F88A034DC60}"/>
                </a:ext>
              </a:extLst>
            </p:cNvPr>
            <p:cNvSpPr/>
            <p:nvPr/>
          </p:nvSpPr>
          <p:spPr>
            <a:xfrm>
              <a:off x="0" y="0"/>
              <a:ext cx="2102520" cy="463641"/>
            </a:xfrm>
            <a:custGeom>
              <a:avLst/>
              <a:gdLst/>
              <a:ahLst/>
              <a:cxnLst/>
              <a:rect l="l" t="t" r="r" b="b"/>
              <a:pathLst>
                <a:path w="2102520" h="463641">
                  <a:moveTo>
                    <a:pt x="19503" y="0"/>
                  </a:moveTo>
                  <a:lnTo>
                    <a:pt x="2083016" y="0"/>
                  </a:lnTo>
                  <a:cubicBezTo>
                    <a:pt x="2088189" y="0"/>
                    <a:pt x="2093150" y="2055"/>
                    <a:pt x="2096807" y="5712"/>
                  </a:cubicBezTo>
                  <a:cubicBezTo>
                    <a:pt x="2100465" y="9370"/>
                    <a:pt x="2102520" y="14331"/>
                    <a:pt x="2102520" y="19503"/>
                  </a:cubicBezTo>
                  <a:lnTo>
                    <a:pt x="2102520" y="444138"/>
                  </a:lnTo>
                  <a:cubicBezTo>
                    <a:pt x="2102520" y="449311"/>
                    <a:pt x="2100465" y="454271"/>
                    <a:pt x="2096807" y="457929"/>
                  </a:cubicBezTo>
                  <a:cubicBezTo>
                    <a:pt x="2093150" y="461587"/>
                    <a:pt x="2088189" y="463641"/>
                    <a:pt x="2083016" y="463641"/>
                  </a:cubicBezTo>
                  <a:lnTo>
                    <a:pt x="19503" y="463641"/>
                  </a:lnTo>
                  <a:cubicBezTo>
                    <a:pt x="14331" y="463641"/>
                    <a:pt x="9370" y="461587"/>
                    <a:pt x="5712" y="457929"/>
                  </a:cubicBezTo>
                  <a:cubicBezTo>
                    <a:pt x="2055" y="454271"/>
                    <a:pt x="0" y="449311"/>
                    <a:pt x="0" y="444138"/>
                  </a:cubicBezTo>
                  <a:lnTo>
                    <a:pt x="0" y="19503"/>
                  </a:lnTo>
                  <a:cubicBezTo>
                    <a:pt x="0" y="14331"/>
                    <a:pt x="2055" y="9370"/>
                    <a:pt x="5712" y="5712"/>
                  </a:cubicBezTo>
                  <a:cubicBezTo>
                    <a:pt x="9370" y="2055"/>
                    <a:pt x="14331" y="0"/>
                    <a:pt x="19503" y="0"/>
                  </a:cubicBezTo>
                  <a:close/>
                </a:path>
              </a:pathLst>
            </a:custGeom>
            <a:solidFill>
              <a:srgbClr val="007F73"/>
            </a:solidFill>
            <a:ln cap="rnd">
              <a:noFill/>
              <a:prstDash val="solid"/>
              <a:round/>
            </a:ln>
          </p:spPr>
          <p:txBody>
            <a:bodyPr/>
            <a:lstStyle/>
            <a:p>
              <a:endParaRPr lang="en-US"/>
            </a:p>
          </p:txBody>
        </p:sp>
        <p:sp>
          <p:nvSpPr>
            <p:cNvPr id="21" name="TextBox 7">
              <a:extLst>
                <a:ext uri="{FF2B5EF4-FFF2-40B4-BE49-F238E27FC236}">
                  <a16:creationId xmlns:a16="http://schemas.microsoft.com/office/drawing/2014/main" xmlns="" id="{78264356-BF7A-CC4D-03B1-3D98260E1842}"/>
                </a:ext>
              </a:extLst>
            </p:cNvPr>
            <p:cNvSpPr txBox="1"/>
            <p:nvPr/>
          </p:nvSpPr>
          <p:spPr>
            <a:xfrm>
              <a:off x="0" y="-38100"/>
              <a:ext cx="2102520" cy="501741"/>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19">
            <a:extLst>
              <a:ext uri="{FF2B5EF4-FFF2-40B4-BE49-F238E27FC236}">
                <a16:creationId xmlns:a16="http://schemas.microsoft.com/office/drawing/2014/main" xmlns="" id="{3158E1FB-2CE2-5321-73FF-84EBF76C957E}"/>
              </a:ext>
            </a:extLst>
          </p:cNvPr>
          <p:cNvSpPr txBox="1"/>
          <p:nvPr/>
        </p:nvSpPr>
        <p:spPr>
          <a:xfrm>
            <a:off x="2743200" y="1409700"/>
            <a:ext cx="9372600" cy="1661993"/>
          </a:xfrm>
          <a:prstGeom prst="rect">
            <a:avLst/>
          </a:prstGeom>
        </p:spPr>
        <p:txBody>
          <a:bodyPr wrap="square" lIns="0" tIns="0" rIns="0" bIns="0" rtlCol="0" anchor="t">
            <a:spAutoFit/>
          </a:bodyPr>
          <a:lstStyle/>
          <a:p>
            <a:pPr algn="ct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Vì</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sao</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bạn</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nhỏ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trong</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bài</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hát</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lại</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muốn</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trồng</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nhiều</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cây</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5400" dirty="0" err="1">
                <a:solidFill>
                  <a:srgbClr val="FFFFFF"/>
                </a:solidFill>
                <a:latin typeface="Cambria" panose="02040503050406030204" pitchFamily="18" charset="0"/>
                <a:ea typeface="Cambria" panose="02040503050406030204" pitchFamily="18" charset="0"/>
                <a:cs typeface="TT Commons Pro"/>
                <a:sym typeface="TT Commons Pro"/>
              </a:rPr>
              <a:t>xanh</a:t>
            </a:r>
            <a:r>
              <a:rPr lang="en-US" sz="5400" dirty="0">
                <a:solidFill>
                  <a:srgbClr val="FFFFFF"/>
                </a:solidFill>
                <a:latin typeface="Cambria" panose="02040503050406030204" pitchFamily="18" charset="0"/>
                <a:ea typeface="Cambria" panose="02040503050406030204" pitchFamily="18" charset="0"/>
                <a:cs typeface="TT Commons Pro"/>
                <a:sym typeface="TT Commons Pro"/>
              </a:rPr>
              <a:t>? </a:t>
            </a:r>
          </a:p>
        </p:txBody>
      </p:sp>
      <p:grpSp>
        <p:nvGrpSpPr>
          <p:cNvPr id="23" name="Group 22">
            <a:extLst>
              <a:ext uri="{FF2B5EF4-FFF2-40B4-BE49-F238E27FC236}">
                <a16:creationId xmlns:a16="http://schemas.microsoft.com/office/drawing/2014/main" xmlns="" id="{12893F2C-A4D4-2D59-FA47-CFC332041356}"/>
              </a:ext>
            </a:extLst>
          </p:cNvPr>
          <p:cNvGrpSpPr/>
          <p:nvPr/>
        </p:nvGrpSpPr>
        <p:grpSpPr>
          <a:xfrm>
            <a:off x="512649" y="3690814"/>
            <a:ext cx="12376585" cy="6248400"/>
            <a:chOff x="2467416" y="2733870"/>
            <a:chExt cx="5917508" cy="2995170"/>
          </a:xfrm>
        </p:grpSpPr>
        <p:pic>
          <p:nvPicPr>
            <p:cNvPr id="24" name="Picture 23">
              <a:extLst>
                <a:ext uri="{FF2B5EF4-FFF2-40B4-BE49-F238E27FC236}">
                  <a16:creationId xmlns:a16="http://schemas.microsoft.com/office/drawing/2014/main" xmlns="" id="{3D372CB9-B7C9-25A4-D19E-74C22BAFC28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1395019" flipH="1">
              <a:off x="2467416" y="2733870"/>
              <a:ext cx="5917508" cy="2995170"/>
            </a:xfrm>
            <a:prstGeom prst="rect">
              <a:avLst/>
            </a:prstGeom>
          </p:spPr>
        </p:pic>
        <p:sp>
          <p:nvSpPr>
            <p:cNvPr id="25" name="TextBox 24">
              <a:extLst>
                <a:ext uri="{FF2B5EF4-FFF2-40B4-BE49-F238E27FC236}">
                  <a16:creationId xmlns:a16="http://schemas.microsoft.com/office/drawing/2014/main" xmlns="" id="{3C0545D1-FC8A-D157-9B6D-138A5FE8C460}"/>
                </a:ext>
              </a:extLst>
            </p:cNvPr>
            <p:cNvSpPr txBox="1"/>
            <p:nvPr/>
          </p:nvSpPr>
          <p:spPr>
            <a:xfrm>
              <a:off x="2908326" y="3226745"/>
              <a:ext cx="5204187" cy="15195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0000500000000000000" pitchFamily="2" charset="-34"/>
                </a:rPr>
                <a:t>+ Vì trồng nhiều cây xanh sẽ có nhiều bóng mát, ngôi trường có nhiều hoa đẹp.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0000500000000000000" pitchFamily="2" charset="-34"/>
                </a:rPr>
                <a:t>+ Cây xanh còn tạo môi trường sống cho chim hót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0000500000000000000" pitchFamily="2" charset="-34"/>
                </a:rPr>
                <a:t>+ Cây xanh còn cho con người nhiều quá chín.</a:t>
              </a: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C014CEE7-7763-7EF4-1554-D3317AC336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49600" y="7734300"/>
            <a:ext cx="2095500" cy="2095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55556063-2F55-BF8F-5201-884F24A860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533400" y="2555234"/>
            <a:ext cx="4069517" cy="769910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xmlns="" id="{D17D9438-3AA3-161A-C8C9-0BDC0441A412}"/>
              </a:ext>
            </a:extLst>
          </p:cNvPr>
          <p:cNvGrpSpPr/>
          <p:nvPr/>
        </p:nvGrpSpPr>
        <p:grpSpPr>
          <a:xfrm>
            <a:off x="5039505" y="647700"/>
            <a:ext cx="12257895" cy="7696200"/>
            <a:chOff x="6494975" y="189821"/>
            <a:chExt cx="4782878" cy="2784660"/>
          </a:xfrm>
        </p:grpSpPr>
        <p:pic>
          <p:nvPicPr>
            <p:cNvPr id="14" name="Picture 13">
              <a:extLst>
                <a:ext uri="{FF2B5EF4-FFF2-40B4-BE49-F238E27FC236}">
                  <a16:creationId xmlns:a16="http://schemas.microsoft.com/office/drawing/2014/main" xmlns="" id="{49AE9591-85F6-5C5F-04B4-11A7FB3CE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15" name="TextBox 14">
              <a:extLst>
                <a:ext uri="{FF2B5EF4-FFF2-40B4-BE49-F238E27FC236}">
                  <a16:creationId xmlns:a16="http://schemas.microsoft.com/office/drawing/2014/main" xmlns="" id="{5489C38A-D78F-03EF-31E6-82866C2E7E63}"/>
                </a:ext>
              </a:extLst>
            </p:cNvPr>
            <p:cNvSpPr txBox="1"/>
            <p:nvPr/>
          </p:nvSpPr>
          <p:spPr>
            <a:xfrm>
              <a:off x="6934600" y="615795"/>
              <a:ext cx="3963508" cy="19042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Học sinh có thể làm được rất nhiều việc phù hợp với khả năng để bảo vệ môi trường sống như trồng và chăm sóc cây xanh, dọn dẹp vệ sinh nơi ở và nơi học tập, tuyên truyền trong cộng đồng về phân loại rác thải, sử dụng đồ tái chế, giữ gìn vệ sinh nơi công cộng.</a:t>
              </a:r>
            </a:p>
          </p:txBody>
        </p:sp>
      </p:grpSp>
    </p:spTree>
    <p:extLst>
      <p:ext uri="{BB962C8B-B14F-4D97-AF65-F5344CB8AC3E}">
        <p14:creationId xmlns:p14="http://schemas.microsoft.com/office/powerpoint/2010/main" val="369178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56850" y="3564526"/>
            <a:ext cx="2660711" cy="4500145"/>
          </a:xfrm>
          <a:custGeom>
            <a:avLst/>
            <a:gdLst/>
            <a:ahLst/>
            <a:cxnLst/>
            <a:rect l="l" t="t" r="r" b="b"/>
            <a:pathLst>
              <a:path w="2660711" h="4500145">
                <a:moveTo>
                  <a:pt x="0" y="0"/>
                </a:moveTo>
                <a:lnTo>
                  <a:pt x="2660711" y="0"/>
                </a:lnTo>
                <a:lnTo>
                  <a:pt x="2660711" y="4500145"/>
                </a:lnTo>
                <a:lnTo>
                  <a:pt x="0" y="450014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2359413" y="-1465042"/>
            <a:ext cx="6052735" cy="3677037"/>
          </a:xfrm>
          <a:custGeom>
            <a:avLst/>
            <a:gdLst/>
            <a:ahLst/>
            <a:cxnLst/>
            <a:rect l="l" t="t" r="r" b="b"/>
            <a:pathLst>
              <a:path w="6052735" h="3677037">
                <a:moveTo>
                  <a:pt x="6052735" y="0"/>
                </a:moveTo>
                <a:lnTo>
                  <a:pt x="0" y="0"/>
                </a:lnTo>
                <a:lnTo>
                  <a:pt x="0" y="3677036"/>
                </a:lnTo>
                <a:lnTo>
                  <a:pt x="6052735" y="3677036"/>
                </a:lnTo>
                <a:lnTo>
                  <a:pt x="6052735" y="0"/>
                </a:lnTo>
                <a:close/>
              </a:path>
            </a:pathLst>
          </a:custGeom>
          <a:blipFill>
            <a:blip r:embed="rId5">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586056" y="1206915"/>
            <a:ext cx="6605884" cy="5292964"/>
          </a:xfrm>
          <a:custGeom>
            <a:avLst/>
            <a:gdLst/>
            <a:ahLst/>
            <a:cxnLst/>
            <a:rect l="l" t="t" r="r" b="b"/>
            <a:pathLst>
              <a:path w="6605884" h="5292964">
                <a:moveTo>
                  <a:pt x="0" y="0"/>
                </a:moveTo>
                <a:lnTo>
                  <a:pt x="6605884" y="0"/>
                </a:lnTo>
                <a:lnTo>
                  <a:pt x="6605884" y="5292964"/>
                </a:lnTo>
                <a:lnTo>
                  <a:pt x="0" y="52929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768728" y="5281576"/>
            <a:ext cx="8392449" cy="3899862"/>
          </a:xfrm>
          <a:custGeom>
            <a:avLst/>
            <a:gdLst/>
            <a:ahLst/>
            <a:cxnLst/>
            <a:rect l="l" t="t" r="r" b="b"/>
            <a:pathLst>
              <a:path w="8392449" h="3899862">
                <a:moveTo>
                  <a:pt x="0" y="0"/>
                </a:moveTo>
                <a:lnTo>
                  <a:pt x="8392449" y="0"/>
                </a:lnTo>
                <a:lnTo>
                  <a:pt x="8392449" y="3899862"/>
                </a:lnTo>
                <a:lnTo>
                  <a:pt x="0" y="3899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3218229" y="2581181"/>
            <a:ext cx="3255003" cy="7108286"/>
          </a:xfrm>
          <a:custGeom>
            <a:avLst/>
            <a:gdLst/>
            <a:ahLst/>
            <a:cxnLst/>
            <a:rect l="l" t="t" r="r" b="b"/>
            <a:pathLst>
              <a:path w="3255003" h="7108286">
                <a:moveTo>
                  <a:pt x="3255003" y="0"/>
                </a:moveTo>
                <a:lnTo>
                  <a:pt x="0" y="0"/>
                </a:lnTo>
                <a:lnTo>
                  <a:pt x="0" y="7108286"/>
                </a:lnTo>
                <a:lnTo>
                  <a:pt x="3255003" y="7108286"/>
                </a:lnTo>
                <a:lnTo>
                  <a:pt x="3255003"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94490" y="8459901"/>
            <a:ext cx="4996702" cy="2592039"/>
          </a:xfrm>
          <a:custGeom>
            <a:avLst/>
            <a:gdLst/>
            <a:ahLst/>
            <a:cxnLst/>
            <a:rect l="l" t="t" r="r" b="b"/>
            <a:pathLst>
              <a:path w="4996702" h="2592039">
                <a:moveTo>
                  <a:pt x="0" y="0"/>
                </a:moveTo>
                <a:lnTo>
                  <a:pt x="4996702" y="0"/>
                </a:lnTo>
                <a:lnTo>
                  <a:pt x="4996702" y="2592039"/>
                </a:lnTo>
                <a:lnTo>
                  <a:pt x="0" y="25920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flipH="1">
            <a:off x="15195237" y="8525715"/>
            <a:ext cx="4996702" cy="2592039"/>
          </a:xfrm>
          <a:custGeom>
            <a:avLst/>
            <a:gdLst/>
            <a:ahLst/>
            <a:cxnLst/>
            <a:rect l="l" t="t" r="r" b="b"/>
            <a:pathLst>
              <a:path w="4996702" h="2592039">
                <a:moveTo>
                  <a:pt x="4996703" y="0"/>
                </a:moveTo>
                <a:lnTo>
                  <a:pt x="0" y="0"/>
                </a:lnTo>
                <a:lnTo>
                  <a:pt x="0" y="2592040"/>
                </a:lnTo>
                <a:lnTo>
                  <a:pt x="4996703" y="2592040"/>
                </a:lnTo>
                <a:lnTo>
                  <a:pt x="4996703"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520411" y="-809818"/>
            <a:ext cx="6052735" cy="3677037"/>
          </a:xfrm>
          <a:custGeom>
            <a:avLst/>
            <a:gdLst/>
            <a:ahLst/>
            <a:cxnLst/>
            <a:rect l="l" t="t" r="r" b="b"/>
            <a:pathLst>
              <a:path w="6052735" h="3677037">
                <a:moveTo>
                  <a:pt x="0" y="0"/>
                </a:moveTo>
                <a:lnTo>
                  <a:pt x="6052735" y="0"/>
                </a:lnTo>
                <a:lnTo>
                  <a:pt x="6052735" y="3677036"/>
                </a:lnTo>
                <a:lnTo>
                  <a:pt x="0" y="3677036"/>
                </a:lnTo>
                <a:lnTo>
                  <a:pt x="0" y="0"/>
                </a:lnTo>
                <a:close/>
              </a:path>
            </a:pathLst>
          </a:custGeom>
          <a:blipFill>
            <a:blip r:embed="rId5">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2801552" y="1206915"/>
            <a:ext cx="833353" cy="891688"/>
          </a:xfrm>
          <a:custGeom>
            <a:avLst/>
            <a:gdLst/>
            <a:ahLst/>
            <a:cxnLst/>
            <a:rect l="l" t="t" r="r" b="b"/>
            <a:pathLst>
              <a:path w="833353" h="891688">
                <a:moveTo>
                  <a:pt x="0" y="0"/>
                </a:moveTo>
                <a:lnTo>
                  <a:pt x="833354" y="0"/>
                </a:lnTo>
                <a:lnTo>
                  <a:pt x="833354" y="891688"/>
                </a:lnTo>
                <a:lnTo>
                  <a:pt x="0" y="89168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yellow letters on a black background&#10;&#10;Description automatically generated">
            <a:extLst>
              <a:ext uri="{FF2B5EF4-FFF2-40B4-BE49-F238E27FC236}">
                <a16:creationId xmlns:a16="http://schemas.microsoft.com/office/drawing/2014/main" xmlns="" id="{26654F28-B9B9-43E0-51DE-895E54424B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6400" y="2095500"/>
            <a:ext cx="11704320" cy="3886200"/>
          </a:xfrm>
          <a:prstGeom prst="rect">
            <a:avLst/>
          </a:prstGeom>
        </p:spPr>
      </p:pic>
    </p:spTree>
    <p:extLst>
      <p:ext uri="{BB962C8B-B14F-4D97-AF65-F5344CB8AC3E}">
        <p14:creationId xmlns:p14="http://schemas.microsoft.com/office/powerpoint/2010/main" val="168670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5">
            <a:extLst>
              <a:ext uri="{FF2B5EF4-FFF2-40B4-BE49-F238E27FC236}">
                <a16:creationId xmlns:a16="http://schemas.microsoft.com/office/drawing/2014/main" xmlns="" id="{B9A3667B-FA75-40D4-8F6C-66E06B248E2A}"/>
              </a:ext>
            </a:extLst>
          </p:cNvPr>
          <p:cNvSpPr txBox="1"/>
          <p:nvPr/>
        </p:nvSpPr>
        <p:spPr>
          <a:xfrm>
            <a:off x="2822028" y="8615423"/>
            <a:ext cx="914400"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2700">
                <a:solidFill>
                  <a:prstClr val="white">
                    <a:lumMod val="50000"/>
                  </a:prstClr>
                </a:solidFill>
                <a:latin typeface="Calibri" panose="020F0502020204030204"/>
              </a:rPr>
              <a:t>7</a:t>
            </a:r>
          </a:p>
        </p:txBody>
      </p:sp>
      <p:grpSp>
        <p:nvGrpSpPr>
          <p:cNvPr id="6" name="Group 5">
            <a:extLst>
              <a:ext uri="{FF2B5EF4-FFF2-40B4-BE49-F238E27FC236}">
                <a16:creationId xmlns:a16="http://schemas.microsoft.com/office/drawing/2014/main" xmlns="" id="{7BCDC219-6671-3C39-4975-14464482883C}"/>
              </a:ext>
            </a:extLst>
          </p:cNvPr>
          <p:cNvGrpSpPr/>
          <p:nvPr/>
        </p:nvGrpSpPr>
        <p:grpSpPr>
          <a:xfrm>
            <a:off x="2648538" y="1366201"/>
            <a:ext cx="14059482" cy="5020313"/>
            <a:chOff x="1834517" y="822309"/>
            <a:chExt cx="9372988" cy="4251137"/>
          </a:xfrm>
        </p:grpSpPr>
        <p:grpSp>
          <p:nvGrpSpPr>
            <p:cNvPr id="7" name="Group 6">
              <a:extLst>
                <a:ext uri="{FF2B5EF4-FFF2-40B4-BE49-F238E27FC236}">
                  <a16:creationId xmlns:a16="http://schemas.microsoft.com/office/drawing/2014/main" xmlns="" id="{8E8B68BF-CC4C-0294-F6FF-77A744599CE1}"/>
                </a:ext>
              </a:extLst>
            </p:cNvPr>
            <p:cNvGrpSpPr/>
            <p:nvPr/>
          </p:nvGrpSpPr>
          <p:grpSpPr>
            <a:xfrm>
              <a:off x="1834517" y="1276858"/>
              <a:ext cx="8892477" cy="3796588"/>
              <a:chOff x="1599346" y="1376516"/>
              <a:chExt cx="9494752" cy="4296697"/>
            </a:xfrm>
          </p:grpSpPr>
          <p:sp>
            <p:nvSpPr>
              <p:cNvPr id="11" name="Rectangle: Rounded Corners 10">
                <a:extLst>
                  <a:ext uri="{FF2B5EF4-FFF2-40B4-BE49-F238E27FC236}">
                    <a16:creationId xmlns:a16="http://schemas.microsoft.com/office/drawing/2014/main" xmlns="" id="{B805D5A5-26F2-F6ED-DB77-300C1F5A0CAD}"/>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xmlns="" id="{4631AF3E-6729-F434-B8DA-67279AC0D5E7}"/>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10" name="图片 14">
              <a:extLst>
                <a:ext uri="{FF2B5EF4-FFF2-40B4-BE49-F238E27FC236}">
                  <a16:creationId xmlns:a16="http://schemas.microsoft.com/office/drawing/2014/main" xmlns="" id="{F4E3F00B-B679-4789-7E74-2D7775E313CE}"/>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13" name="Picture 12" descr="A picture containing toy, doll&#10;&#10;Description automatically generated">
            <a:extLst>
              <a:ext uri="{FF2B5EF4-FFF2-40B4-BE49-F238E27FC236}">
                <a16:creationId xmlns:a16="http://schemas.microsoft.com/office/drawing/2014/main" xmlns="" id="{8C272B65-FC7B-D5D9-EF42-4E71B0F0854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544121" y="4851136"/>
            <a:ext cx="5353449" cy="5708078"/>
          </a:xfrm>
          <a:prstGeom prst="rect">
            <a:avLst/>
          </a:prstGeom>
        </p:spPr>
      </p:pic>
      <p:sp>
        <p:nvSpPr>
          <p:cNvPr id="14" name="TextBox 13">
            <a:extLst>
              <a:ext uri="{FF2B5EF4-FFF2-40B4-BE49-F238E27FC236}">
                <a16:creationId xmlns:a16="http://schemas.microsoft.com/office/drawing/2014/main" xmlns="" id="{E68994DF-7465-794C-1029-9F26C4381E53}"/>
              </a:ext>
            </a:extLst>
          </p:cNvPr>
          <p:cNvSpPr txBox="1"/>
          <p:nvPr/>
        </p:nvSpPr>
        <p:spPr>
          <a:xfrm>
            <a:off x="3352800" y="3009900"/>
            <a:ext cx="12420599" cy="2123658"/>
          </a:xfrm>
          <a:prstGeom prst="rect">
            <a:avLst/>
          </a:prstGeom>
          <a:noFill/>
        </p:spPr>
        <p:txBody>
          <a:bodyPr wrap="square" rtlCol="0">
            <a:spAutoFit/>
          </a:bodyPr>
          <a:lstStyle/>
          <a:p>
            <a:pPr algn="ctr" defTabSz="1371600"/>
            <a:r>
              <a:rPr lang="vi-VN" sz="6600" b="1" i="1" dirty="0">
                <a:solidFill>
                  <a:srgbClr val="FF0000"/>
                </a:solidFill>
                <a:latin typeface="Cambria" panose="02040503050406030204" pitchFamily="18" charset="0"/>
                <a:ea typeface="Cambria" panose="02040503050406030204" pitchFamily="18" charset="0"/>
              </a:rPr>
              <a:t>Môi trường là của chúng ta</a:t>
            </a:r>
          </a:p>
          <a:p>
            <a:pPr algn="ctr" defTabSz="1371600"/>
            <a:r>
              <a:rPr lang="vi-VN" sz="6600" b="1" i="1" dirty="0">
                <a:solidFill>
                  <a:srgbClr val="FF0000"/>
                </a:solidFill>
                <a:latin typeface="Cambria" panose="02040503050406030204" pitchFamily="18" charset="0"/>
                <a:ea typeface="Cambria" panose="02040503050406030204" pitchFamily="18" charset="0"/>
              </a:rPr>
              <a:t>Giữ gìn, bảo vệ mới là văn minh.</a:t>
            </a:r>
          </a:p>
        </p:txBody>
      </p:sp>
    </p:spTree>
    <p:extLst>
      <p:ext uri="{BB962C8B-B14F-4D97-AF65-F5344CB8AC3E}">
        <p14:creationId xmlns:p14="http://schemas.microsoft.com/office/powerpoint/2010/main" val="368139089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769470" y="5143500"/>
            <a:ext cx="5024744" cy="3652244"/>
          </a:xfrm>
          <a:custGeom>
            <a:avLst/>
            <a:gdLst/>
            <a:ahLst/>
            <a:cxnLst/>
            <a:rect l="l" t="t" r="r" b="b"/>
            <a:pathLst>
              <a:path w="5024744" h="3652244">
                <a:moveTo>
                  <a:pt x="0" y="0"/>
                </a:moveTo>
                <a:lnTo>
                  <a:pt x="5024744" y="0"/>
                </a:lnTo>
                <a:lnTo>
                  <a:pt x="5024744" y="3652244"/>
                </a:lnTo>
                <a:lnTo>
                  <a:pt x="0" y="3652244"/>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6158599" y="5085471"/>
            <a:ext cx="6200814" cy="4575684"/>
          </a:xfrm>
          <a:custGeom>
            <a:avLst/>
            <a:gdLst/>
            <a:ahLst/>
            <a:cxnLst/>
            <a:rect l="l" t="t" r="r" b="b"/>
            <a:pathLst>
              <a:path w="6200814" h="4575684">
                <a:moveTo>
                  <a:pt x="6200814" y="0"/>
                </a:moveTo>
                <a:lnTo>
                  <a:pt x="0" y="0"/>
                </a:lnTo>
                <a:lnTo>
                  <a:pt x="0" y="4575684"/>
                </a:lnTo>
                <a:lnTo>
                  <a:pt x="6200814" y="4575684"/>
                </a:lnTo>
                <a:lnTo>
                  <a:pt x="6200814" y="0"/>
                </a:lnTo>
                <a:close/>
              </a:path>
            </a:pathLst>
          </a:custGeom>
          <a:blipFill>
            <a:blip r:embed="rId4">
              <a:alphaModFix amt="39000"/>
            </a:blip>
            <a:stretch>
              <a:fillRect/>
            </a:stretch>
          </a:blipFill>
        </p:spPr>
        <p:txBody>
          <a:bodyPr/>
          <a:lstStyle/>
          <a:p>
            <a:endParaRPr lang="en-US"/>
          </a:p>
        </p:txBody>
      </p:sp>
      <p:sp>
        <p:nvSpPr>
          <p:cNvPr id="5" name="Freeform 5"/>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5"/>
            <a:stretch>
              <a:fillRect l="-1517" r="-1517" b="-32821"/>
            </a:stretch>
          </a:blipFill>
        </p:spPr>
        <p:txBody>
          <a:bodyPr/>
          <a:lstStyle/>
          <a:p>
            <a:endParaRPr lang="en-US"/>
          </a:p>
        </p:txBody>
      </p:sp>
      <p:sp>
        <p:nvSpPr>
          <p:cNvPr id="6" name="Freeform 6"/>
          <p:cNvSpPr/>
          <p:nvPr/>
        </p:nvSpPr>
        <p:spPr>
          <a:xfrm flipH="1">
            <a:off x="12612583" y="3821554"/>
            <a:ext cx="6200814" cy="4575684"/>
          </a:xfrm>
          <a:custGeom>
            <a:avLst/>
            <a:gdLst/>
            <a:ahLst/>
            <a:cxnLst/>
            <a:rect l="l" t="t" r="r" b="b"/>
            <a:pathLst>
              <a:path w="6200814" h="4575684">
                <a:moveTo>
                  <a:pt x="6200814" y="0"/>
                </a:moveTo>
                <a:lnTo>
                  <a:pt x="0" y="0"/>
                </a:lnTo>
                <a:lnTo>
                  <a:pt x="0" y="4575684"/>
                </a:lnTo>
                <a:lnTo>
                  <a:pt x="6200814" y="4575684"/>
                </a:lnTo>
                <a:lnTo>
                  <a:pt x="6200814" y="0"/>
                </a:lnTo>
                <a:close/>
              </a:path>
            </a:pathLst>
          </a:custGeom>
          <a:blipFill>
            <a:blip r:embed="rId4">
              <a:alphaModFix amt="39000"/>
            </a:blip>
            <a:stretch>
              <a:fillRect/>
            </a:stretch>
          </a:blipFill>
        </p:spPr>
        <p:txBody>
          <a:bodyPr/>
          <a:lstStyle/>
          <a:p>
            <a:endParaRPr lang="en-US"/>
          </a:p>
        </p:txBody>
      </p:sp>
      <p:sp>
        <p:nvSpPr>
          <p:cNvPr id="7" name="Freeform 7"/>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5"/>
            <a:stretch>
              <a:fillRect l="-1517" r="-1517" b="-32821"/>
            </a:stretch>
          </a:blipFill>
        </p:spPr>
        <p:txBody>
          <a:bodyPr/>
          <a:lstStyle/>
          <a:p>
            <a:endParaRPr lang="en-US"/>
          </a:p>
        </p:txBody>
      </p:sp>
      <p:sp>
        <p:nvSpPr>
          <p:cNvPr id="8" name="Freeform 8"/>
          <p:cNvSpPr/>
          <p:nvPr/>
        </p:nvSpPr>
        <p:spPr>
          <a:xfrm>
            <a:off x="-769470" y="-429149"/>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6">
              <a:alphaModFix amt="58000"/>
            </a:blip>
            <a:stretch>
              <a:fillRect/>
            </a:stretch>
          </a:blipFill>
        </p:spPr>
        <p:txBody>
          <a:bodyPr/>
          <a:lstStyle/>
          <a:p>
            <a:endParaRPr lang="en-US"/>
          </a:p>
        </p:txBody>
      </p:sp>
      <p:sp>
        <p:nvSpPr>
          <p:cNvPr id="9" name="Freeform 9"/>
          <p:cNvSpPr/>
          <p:nvPr/>
        </p:nvSpPr>
        <p:spPr>
          <a:xfrm>
            <a:off x="304800" y="2171700"/>
            <a:ext cx="5824204" cy="8229600"/>
          </a:xfrm>
          <a:custGeom>
            <a:avLst/>
            <a:gdLst/>
            <a:ahLst/>
            <a:cxnLst/>
            <a:rect l="l" t="t" r="r" b="b"/>
            <a:pathLst>
              <a:path w="5824204" h="8229600">
                <a:moveTo>
                  <a:pt x="0" y="0"/>
                </a:moveTo>
                <a:lnTo>
                  <a:pt x="5824204" y="0"/>
                </a:lnTo>
                <a:lnTo>
                  <a:pt x="5824204" y="8229600"/>
                </a:lnTo>
                <a:lnTo>
                  <a:pt x="0" y="8229600"/>
                </a:lnTo>
                <a:lnTo>
                  <a:pt x="0" y="0"/>
                </a:lnTo>
                <a:close/>
              </a:path>
            </a:pathLst>
          </a:custGeom>
          <a:blipFill>
            <a:blip r:embed="rId7"/>
            <a:stretch>
              <a:fillRect/>
            </a:stretch>
          </a:blipFill>
        </p:spPr>
        <p:txBody>
          <a:bodyPr/>
          <a:lstStyle/>
          <a:p>
            <a:endParaRPr lang="en-US"/>
          </a:p>
        </p:txBody>
      </p:sp>
      <p:sp>
        <p:nvSpPr>
          <p:cNvPr id="11" name="Freeform 11"/>
          <p:cNvSpPr/>
          <p:nvPr/>
        </p:nvSpPr>
        <p:spPr>
          <a:xfrm>
            <a:off x="13650685" y="7954043"/>
            <a:ext cx="5024744" cy="3652244"/>
          </a:xfrm>
          <a:custGeom>
            <a:avLst/>
            <a:gdLst/>
            <a:ahLst/>
            <a:cxnLst/>
            <a:rect l="l" t="t" r="r" b="b"/>
            <a:pathLst>
              <a:path w="5024744" h="3652244">
                <a:moveTo>
                  <a:pt x="0" y="0"/>
                </a:moveTo>
                <a:lnTo>
                  <a:pt x="5024744" y="0"/>
                </a:lnTo>
                <a:lnTo>
                  <a:pt x="5024744" y="3652244"/>
                </a:lnTo>
                <a:lnTo>
                  <a:pt x="0" y="3652244"/>
                </a:lnTo>
                <a:lnTo>
                  <a:pt x="0" y="0"/>
                </a:lnTo>
                <a:close/>
              </a:path>
            </a:pathLst>
          </a:custGeom>
          <a:blipFill>
            <a:blip r:embed="rId3"/>
            <a:stretch>
              <a:fillRect/>
            </a:stretch>
          </a:blipFill>
        </p:spPr>
        <p:txBody>
          <a:bodyPr/>
          <a:lstStyle/>
          <a:p>
            <a:endParaRPr lang="en-US"/>
          </a:p>
        </p:txBody>
      </p:sp>
      <p:sp>
        <p:nvSpPr>
          <p:cNvPr id="12" name="Freeform 12"/>
          <p:cNvSpPr/>
          <p:nvPr/>
        </p:nvSpPr>
        <p:spPr>
          <a:xfrm>
            <a:off x="7789791" y="7705526"/>
            <a:ext cx="2326378" cy="1811667"/>
          </a:xfrm>
          <a:custGeom>
            <a:avLst/>
            <a:gdLst/>
            <a:ahLst/>
            <a:cxnLst/>
            <a:rect l="l" t="t" r="r" b="b"/>
            <a:pathLst>
              <a:path w="2326378" h="1811667">
                <a:moveTo>
                  <a:pt x="0" y="0"/>
                </a:moveTo>
                <a:lnTo>
                  <a:pt x="2326377" y="0"/>
                </a:lnTo>
                <a:lnTo>
                  <a:pt x="2326377" y="1811666"/>
                </a:lnTo>
                <a:lnTo>
                  <a:pt x="0" y="1811666"/>
                </a:lnTo>
                <a:lnTo>
                  <a:pt x="0" y="0"/>
                </a:lnTo>
                <a:close/>
              </a:path>
            </a:pathLst>
          </a:custGeom>
          <a:blipFill>
            <a:blip r:embed="rId8"/>
            <a:stretch>
              <a:fillRect/>
            </a:stretch>
          </a:blipFill>
        </p:spPr>
        <p:txBody>
          <a:bodyPr/>
          <a:lstStyle/>
          <a:p>
            <a:endParaRPr lang="en-US"/>
          </a:p>
        </p:txBody>
      </p:sp>
      <p:sp>
        <p:nvSpPr>
          <p:cNvPr id="13" name="Freeform 13"/>
          <p:cNvSpPr/>
          <p:nvPr/>
        </p:nvSpPr>
        <p:spPr>
          <a:xfrm rot="-7385971">
            <a:off x="7029618" y="1138173"/>
            <a:ext cx="775065" cy="948092"/>
          </a:xfrm>
          <a:custGeom>
            <a:avLst/>
            <a:gdLst/>
            <a:ahLst/>
            <a:cxnLst/>
            <a:rect l="l" t="t" r="r" b="b"/>
            <a:pathLst>
              <a:path w="775065" h="948092">
                <a:moveTo>
                  <a:pt x="0" y="0"/>
                </a:moveTo>
                <a:lnTo>
                  <a:pt x="775065" y="0"/>
                </a:lnTo>
                <a:lnTo>
                  <a:pt x="775065" y="948092"/>
                </a:lnTo>
                <a:lnTo>
                  <a:pt x="0" y="948092"/>
                </a:lnTo>
                <a:lnTo>
                  <a:pt x="0" y="0"/>
                </a:lnTo>
                <a:close/>
              </a:path>
            </a:pathLst>
          </a:custGeom>
          <a:blipFill>
            <a:blip r:embed="rId9"/>
            <a:stretch>
              <a:fillRect/>
            </a:stretch>
          </a:blipFill>
        </p:spPr>
        <p:txBody>
          <a:bodyPr/>
          <a:lstStyle/>
          <a:p>
            <a:endParaRPr lang="en-US"/>
          </a:p>
        </p:txBody>
      </p:sp>
      <p:sp>
        <p:nvSpPr>
          <p:cNvPr id="14" name="Freeform 14"/>
          <p:cNvSpPr/>
          <p:nvPr/>
        </p:nvSpPr>
        <p:spPr>
          <a:xfrm rot="-7385971">
            <a:off x="781967" y="2519188"/>
            <a:ext cx="630909" cy="771754"/>
          </a:xfrm>
          <a:custGeom>
            <a:avLst/>
            <a:gdLst/>
            <a:ahLst/>
            <a:cxnLst/>
            <a:rect l="l" t="t" r="r" b="b"/>
            <a:pathLst>
              <a:path w="630909" h="771754">
                <a:moveTo>
                  <a:pt x="0" y="0"/>
                </a:moveTo>
                <a:lnTo>
                  <a:pt x="630908" y="0"/>
                </a:lnTo>
                <a:lnTo>
                  <a:pt x="630908" y="771754"/>
                </a:lnTo>
                <a:lnTo>
                  <a:pt x="0" y="771754"/>
                </a:lnTo>
                <a:lnTo>
                  <a:pt x="0" y="0"/>
                </a:lnTo>
                <a:close/>
              </a:path>
            </a:pathLst>
          </a:custGeom>
          <a:blipFill>
            <a:blip r:embed="rId9"/>
            <a:stretch>
              <a:fillRect/>
            </a:stretch>
          </a:blipFill>
        </p:spPr>
        <p:txBody>
          <a:bodyPr/>
          <a:lstStyle/>
          <a:p>
            <a:endParaRPr lang="en-US"/>
          </a:p>
        </p:txBody>
      </p:sp>
      <p:pic>
        <p:nvPicPr>
          <p:cNvPr id="15" name="Picture 14">
            <a:extLst>
              <a:ext uri="{FF2B5EF4-FFF2-40B4-BE49-F238E27FC236}">
                <a16:creationId xmlns:a16="http://schemas.microsoft.com/office/drawing/2014/main" xmlns="" id="{0013A158-65BD-A78A-E200-4E7675BACE6D}"/>
              </a:ext>
            </a:extLst>
          </p:cNvPr>
          <p:cNvPicPr>
            <a:picLocks noChangeAspect="1"/>
          </p:cNvPicPr>
          <p:nvPr/>
        </p:nvPicPr>
        <p:blipFill>
          <a:blip r:embed="rId10"/>
          <a:stretch>
            <a:fillRect/>
          </a:stretch>
        </p:blipFill>
        <p:spPr>
          <a:xfrm>
            <a:off x="5715000" y="2324100"/>
            <a:ext cx="10858388" cy="510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547069" y="-408062"/>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endParaRPr lang="en-US"/>
          </a:p>
        </p:txBody>
      </p:sp>
      <p:sp>
        <p:nvSpPr>
          <p:cNvPr id="4" name="Freeform 4"/>
          <p:cNvSpPr/>
          <p:nvPr/>
        </p:nvSpPr>
        <p:spPr>
          <a:xfrm>
            <a:off x="-779632" y="4424452"/>
            <a:ext cx="9327621" cy="4652151"/>
          </a:xfrm>
          <a:custGeom>
            <a:avLst/>
            <a:gdLst/>
            <a:ahLst/>
            <a:cxnLst/>
            <a:rect l="l" t="t" r="r" b="b"/>
            <a:pathLst>
              <a:path w="9327621" h="4652151">
                <a:moveTo>
                  <a:pt x="0" y="0"/>
                </a:moveTo>
                <a:lnTo>
                  <a:pt x="9327621" y="0"/>
                </a:lnTo>
                <a:lnTo>
                  <a:pt x="9327621" y="4652151"/>
                </a:lnTo>
                <a:lnTo>
                  <a:pt x="0" y="4652151"/>
                </a:lnTo>
                <a:lnTo>
                  <a:pt x="0" y="0"/>
                </a:lnTo>
                <a:close/>
              </a:path>
            </a:pathLst>
          </a:custGeom>
          <a:blipFill>
            <a:blip r:embed="rId4">
              <a:alphaModFix amt="80000"/>
            </a:blip>
            <a:stretch>
              <a:fillRect/>
            </a:stretch>
          </a:blipFill>
        </p:spPr>
        <p:txBody>
          <a:bodyPr/>
          <a:lstStyle/>
          <a:p>
            <a:endParaRPr lang="en-US"/>
          </a:p>
        </p:txBody>
      </p:sp>
      <p:sp>
        <p:nvSpPr>
          <p:cNvPr id="5" name="Freeform 5"/>
          <p:cNvSpPr/>
          <p:nvPr/>
        </p:nvSpPr>
        <p:spPr>
          <a:xfrm>
            <a:off x="7799950" y="5542157"/>
            <a:ext cx="10770826" cy="4989378"/>
          </a:xfrm>
          <a:custGeom>
            <a:avLst/>
            <a:gdLst/>
            <a:ahLst/>
            <a:cxnLst/>
            <a:rect l="l" t="t" r="r" b="b"/>
            <a:pathLst>
              <a:path w="10770826" h="4989378">
                <a:moveTo>
                  <a:pt x="0" y="0"/>
                </a:moveTo>
                <a:lnTo>
                  <a:pt x="10770826" y="0"/>
                </a:lnTo>
                <a:lnTo>
                  <a:pt x="10770826" y="4989378"/>
                </a:lnTo>
                <a:lnTo>
                  <a:pt x="0" y="4989378"/>
                </a:lnTo>
                <a:lnTo>
                  <a:pt x="0" y="0"/>
                </a:lnTo>
                <a:close/>
              </a:path>
            </a:pathLst>
          </a:custGeom>
          <a:blipFill>
            <a:blip r:embed="rId5"/>
            <a:stretch>
              <a:fillRect t="-100573" r="-16069" b="-191"/>
            </a:stretch>
          </a:blipFill>
        </p:spPr>
        <p:txBody>
          <a:bodyPr/>
          <a:lstStyle/>
          <a:p>
            <a:endParaRPr lang="en-US"/>
          </a:p>
        </p:txBody>
      </p:sp>
      <p:sp>
        <p:nvSpPr>
          <p:cNvPr id="6" name="Freeform 6"/>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6"/>
            <a:stretch>
              <a:fillRect l="-1517" r="-1517" b="-32821"/>
            </a:stretch>
          </a:blipFill>
        </p:spPr>
        <p:txBody>
          <a:bodyPr/>
          <a:lstStyle/>
          <a:p>
            <a:endParaRPr lang="en-US"/>
          </a:p>
        </p:txBody>
      </p:sp>
      <p:sp>
        <p:nvSpPr>
          <p:cNvPr id="7" name="Freeform 7"/>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6"/>
            <a:stretch>
              <a:fillRect l="-1517" r="-1517" b="-32821"/>
            </a:stretch>
          </a:blipFill>
        </p:spPr>
        <p:txBody>
          <a:bodyPr/>
          <a:lstStyle/>
          <a:p>
            <a:endParaRPr lang="en-US"/>
          </a:p>
        </p:txBody>
      </p:sp>
      <p:sp>
        <p:nvSpPr>
          <p:cNvPr id="8" name="Freeform 8"/>
          <p:cNvSpPr/>
          <p:nvPr/>
        </p:nvSpPr>
        <p:spPr>
          <a:xfrm flipH="1">
            <a:off x="11150185" y="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endParaRPr lang="en-US"/>
          </a:p>
        </p:txBody>
      </p:sp>
      <p:sp>
        <p:nvSpPr>
          <p:cNvPr id="18" name="Freeform 18"/>
          <p:cNvSpPr/>
          <p:nvPr/>
        </p:nvSpPr>
        <p:spPr>
          <a:xfrm flipH="1">
            <a:off x="2256529" y="1289229"/>
            <a:ext cx="2902588" cy="8209937"/>
          </a:xfrm>
          <a:custGeom>
            <a:avLst/>
            <a:gdLst/>
            <a:ahLst/>
            <a:cxnLst/>
            <a:rect l="l" t="t" r="r" b="b"/>
            <a:pathLst>
              <a:path w="2902588" h="8209937">
                <a:moveTo>
                  <a:pt x="2902588" y="0"/>
                </a:moveTo>
                <a:lnTo>
                  <a:pt x="0" y="0"/>
                </a:lnTo>
                <a:lnTo>
                  <a:pt x="0" y="8209937"/>
                </a:lnTo>
                <a:lnTo>
                  <a:pt x="2902588" y="8209937"/>
                </a:lnTo>
                <a:lnTo>
                  <a:pt x="2902588" y="0"/>
                </a:lnTo>
                <a:close/>
              </a:path>
            </a:pathLst>
          </a:custGeom>
          <a:blipFill>
            <a:blip r:embed="rId7"/>
            <a:stretch>
              <a:fillRect/>
            </a:stretch>
          </a:blipFill>
        </p:spPr>
        <p:txBody>
          <a:bodyPr/>
          <a:lstStyle/>
          <a:p>
            <a:endParaRPr lang="en-US"/>
          </a:p>
        </p:txBody>
      </p:sp>
      <p:sp>
        <p:nvSpPr>
          <p:cNvPr id="23" name="Freeform 23"/>
          <p:cNvSpPr/>
          <p:nvPr/>
        </p:nvSpPr>
        <p:spPr>
          <a:xfrm flipH="1">
            <a:off x="-1288879" y="8203146"/>
            <a:ext cx="4996702" cy="2592039"/>
          </a:xfrm>
          <a:custGeom>
            <a:avLst/>
            <a:gdLst/>
            <a:ahLst/>
            <a:cxnLst/>
            <a:rect l="l" t="t" r="r" b="b"/>
            <a:pathLst>
              <a:path w="4996702" h="2592039">
                <a:moveTo>
                  <a:pt x="4996702" y="0"/>
                </a:moveTo>
                <a:lnTo>
                  <a:pt x="0" y="0"/>
                </a:lnTo>
                <a:lnTo>
                  <a:pt x="0" y="2592040"/>
                </a:lnTo>
                <a:lnTo>
                  <a:pt x="4996702" y="2592040"/>
                </a:lnTo>
                <a:lnTo>
                  <a:pt x="4996702" y="0"/>
                </a:lnTo>
                <a:close/>
              </a:path>
            </a:pathLst>
          </a:custGeom>
          <a:blipFill>
            <a:blip r:embed="rId8"/>
            <a:stretch>
              <a:fillRect/>
            </a:stretch>
          </a:blipFill>
        </p:spPr>
        <p:txBody>
          <a:bodyPr/>
          <a:lstStyle/>
          <a:p>
            <a:endParaRPr lang="en-US"/>
          </a:p>
        </p:txBody>
      </p:sp>
      <p:sp>
        <p:nvSpPr>
          <p:cNvPr id="24" name="Freeform 24"/>
          <p:cNvSpPr/>
          <p:nvPr/>
        </p:nvSpPr>
        <p:spPr>
          <a:xfrm>
            <a:off x="5951219" y="6819329"/>
            <a:ext cx="1228748" cy="2163605"/>
          </a:xfrm>
          <a:custGeom>
            <a:avLst/>
            <a:gdLst/>
            <a:ahLst/>
            <a:cxnLst/>
            <a:rect l="l" t="t" r="r" b="b"/>
            <a:pathLst>
              <a:path w="1228748" h="2163605">
                <a:moveTo>
                  <a:pt x="0" y="0"/>
                </a:moveTo>
                <a:lnTo>
                  <a:pt x="1228747" y="0"/>
                </a:lnTo>
                <a:lnTo>
                  <a:pt x="1228747" y="2163605"/>
                </a:lnTo>
                <a:lnTo>
                  <a:pt x="0" y="2163605"/>
                </a:lnTo>
                <a:lnTo>
                  <a:pt x="0" y="0"/>
                </a:lnTo>
                <a:close/>
              </a:path>
            </a:pathLst>
          </a:custGeom>
          <a:blipFill>
            <a:blip r:embed="rId9"/>
            <a:stretch>
              <a:fillRect/>
            </a:stretch>
          </a:blipFill>
        </p:spPr>
        <p:txBody>
          <a:bodyPr/>
          <a:lstStyle/>
          <a:p>
            <a:endParaRPr lang="en-US"/>
          </a:p>
        </p:txBody>
      </p:sp>
      <p:sp>
        <p:nvSpPr>
          <p:cNvPr id="25" name="Freeform 25"/>
          <p:cNvSpPr/>
          <p:nvPr/>
        </p:nvSpPr>
        <p:spPr>
          <a:xfrm>
            <a:off x="16565792" y="7206148"/>
            <a:ext cx="863320" cy="1520152"/>
          </a:xfrm>
          <a:custGeom>
            <a:avLst/>
            <a:gdLst/>
            <a:ahLst/>
            <a:cxnLst/>
            <a:rect l="l" t="t" r="r" b="b"/>
            <a:pathLst>
              <a:path w="863320" h="1520152">
                <a:moveTo>
                  <a:pt x="0" y="0"/>
                </a:moveTo>
                <a:lnTo>
                  <a:pt x="863320" y="0"/>
                </a:lnTo>
                <a:lnTo>
                  <a:pt x="863320" y="1520152"/>
                </a:lnTo>
                <a:lnTo>
                  <a:pt x="0" y="1520152"/>
                </a:lnTo>
                <a:lnTo>
                  <a:pt x="0" y="0"/>
                </a:lnTo>
                <a:close/>
              </a:path>
            </a:pathLst>
          </a:custGeom>
          <a:blipFill>
            <a:blip r:embed="rId9"/>
            <a:stretch>
              <a:fillRect/>
            </a:stretch>
          </a:blipFill>
        </p:spPr>
        <p:txBody>
          <a:bodyPr/>
          <a:lstStyle/>
          <a:p>
            <a:endParaRPr lang="en-US"/>
          </a:p>
        </p:txBody>
      </p:sp>
      <p:grpSp>
        <p:nvGrpSpPr>
          <p:cNvPr id="26" name="Group 5">
            <a:extLst>
              <a:ext uri="{FF2B5EF4-FFF2-40B4-BE49-F238E27FC236}">
                <a16:creationId xmlns:a16="http://schemas.microsoft.com/office/drawing/2014/main" xmlns="" id="{C0479267-F43D-5082-C3ED-564E6DDA5A30}"/>
              </a:ext>
            </a:extLst>
          </p:cNvPr>
          <p:cNvGrpSpPr/>
          <p:nvPr/>
        </p:nvGrpSpPr>
        <p:grpSpPr>
          <a:xfrm>
            <a:off x="6172200" y="3086100"/>
            <a:ext cx="10363200" cy="2209800"/>
            <a:chOff x="0" y="0"/>
            <a:chExt cx="2102520" cy="463641"/>
          </a:xfrm>
        </p:grpSpPr>
        <p:sp>
          <p:nvSpPr>
            <p:cNvPr id="27" name="Freeform 6">
              <a:extLst>
                <a:ext uri="{FF2B5EF4-FFF2-40B4-BE49-F238E27FC236}">
                  <a16:creationId xmlns:a16="http://schemas.microsoft.com/office/drawing/2014/main" xmlns="" id="{58E731C1-3E97-8B0F-D93B-4758FC526C93}"/>
                </a:ext>
              </a:extLst>
            </p:cNvPr>
            <p:cNvSpPr/>
            <p:nvPr/>
          </p:nvSpPr>
          <p:spPr>
            <a:xfrm>
              <a:off x="0" y="0"/>
              <a:ext cx="2102520" cy="463641"/>
            </a:xfrm>
            <a:custGeom>
              <a:avLst/>
              <a:gdLst/>
              <a:ahLst/>
              <a:cxnLst/>
              <a:rect l="l" t="t" r="r" b="b"/>
              <a:pathLst>
                <a:path w="2102520" h="463641">
                  <a:moveTo>
                    <a:pt x="19503" y="0"/>
                  </a:moveTo>
                  <a:lnTo>
                    <a:pt x="2083016" y="0"/>
                  </a:lnTo>
                  <a:cubicBezTo>
                    <a:pt x="2088189" y="0"/>
                    <a:pt x="2093150" y="2055"/>
                    <a:pt x="2096807" y="5712"/>
                  </a:cubicBezTo>
                  <a:cubicBezTo>
                    <a:pt x="2100465" y="9370"/>
                    <a:pt x="2102520" y="14331"/>
                    <a:pt x="2102520" y="19503"/>
                  </a:cubicBezTo>
                  <a:lnTo>
                    <a:pt x="2102520" y="444138"/>
                  </a:lnTo>
                  <a:cubicBezTo>
                    <a:pt x="2102520" y="449311"/>
                    <a:pt x="2100465" y="454271"/>
                    <a:pt x="2096807" y="457929"/>
                  </a:cubicBezTo>
                  <a:cubicBezTo>
                    <a:pt x="2093150" y="461587"/>
                    <a:pt x="2088189" y="463641"/>
                    <a:pt x="2083016" y="463641"/>
                  </a:cubicBezTo>
                  <a:lnTo>
                    <a:pt x="19503" y="463641"/>
                  </a:lnTo>
                  <a:cubicBezTo>
                    <a:pt x="14331" y="463641"/>
                    <a:pt x="9370" y="461587"/>
                    <a:pt x="5712" y="457929"/>
                  </a:cubicBezTo>
                  <a:cubicBezTo>
                    <a:pt x="2055" y="454271"/>
                    <a:pt x="0" y="449311"/>
                    <a:pt x="0" y="444138"/>
                  </a:cubicBezTo>
                  <a:lnTo>
                    <a:pt x="0" y="19503"/>
                  </a:lnTo>
                  <a:cubicBezTo>
                    <a:pt x="0" y="14331"/>
                    <a:pt x="2055" y="9370"/>
                    <a:pt x="5712" y="5712"/>
                  </a:cubicBezTo>
                  <a:cubicBezTo>
                    <a:pt x="9370" y="2055"/>
                    <a:pt x="14331" y="0"/>
                    <a:pt x="19503" y="0"/>
                  </a:cubicBezTo>
                  <a:close/>
                </a:path>
              </a:pathLst>
            </a:custGeom>
            <a:solidFill>
              <a:srgbClr val="007F73"/>
            </a:solidFill>
            <a:ln cap="rnd">
              <a:noFill/>
              <a:prstDash val="solid"/>
              <a:round/>
            </a:ln>
          </p:spPr>
          <p:txBody>
            <a:bodyPr/>
            <a:lstStyle/>
            <a:p>
              <a:endParaRPr lang="en-US"/>
            </a:p>
          </p:txBody>
        </p:sp>
        <p:sp>
          <p:nvSpPr>
            <p:cNvPr id="28" name="TextBox 7">
              <a:extLst>
                <a:ext uri="{FF2B5EF4-FFF2-40B4-BE49-F238E27FC236}">
                  <a16:creationId xmlns:a16="http://schemas.microsoft.com/office/drawing/2014/main" xmlns="" id="{003B7C68-3AAE-9293-7344-FBBF9F51BD1A}"/>
                </a:ext>
              </a:extLst>
            </p:cNvPr>
            <p:cNvSpPr txBox="1"/>
            <p:nvPr/>
          </p:nvSpPr>
          <p:spPr>
            <a:xfrm>
              <a:off x="0" y="-38100"/>
              <a:ext cx="2102520" cy="501741"/>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19">
            <a:extLst>
              <a:ext uri="{FF2B5EF4-FFF2-40B4-BE49-F238E27FC236}">
                <a16:creationId xmlns:a16="http://schemas.microsoft.com/office/drawing/2014/main" xmlns="" id="{FC4EE7EE-BFED-E08A-6519-1A75C32DEA0C}"/>
              </a:ext>
            </a:extLst>
          </p:cNvPr>
          <p:cNvSpPr txBox="1"/>
          <p:nvPr/>
        </p:nvSpPr>
        <p:spPr>
          <a:xfrm>
            <a:off x="6553200" y="3314700"/>
            <a:ext cx="9372600" cy="1846659"/>
          </a:xfrm>
          <a:prstGeom prst="rect">
            <a:avLst/>
          </a:prstGeom>
        </p:spPr>
        <p:txBody>
          <a:bodyPr wrap="square" lIns="0" tIns="0" rIns="0" bIns="0" rtlCol="0" anchor="t">
            <a:spAutoFit/>
          </a:bodyPr>
          <a:lstStyle/>
          <a:p>
            <a:pPr algn="ctr"/>
            <a:r>
              <a:rPr lang="vi-VN" sz="6000" dirty="0">
                <a:solidFill>
                  <a:srgbClr val="FFFFFF"/>
                </a:solidFill>
                <a:latin typeface="Cambria" panose="02040503050406030204" pitchFamily="18" charset="0"/>
                <a:ea typeface="Cambria" panose="02040503050406030204" pitchFamily="18" charset="0"/>
                <a:cs typeface="TT Commons Pro"/>
                <a:sym typeface="TT Commons Pro"/>
              </a:rPr>
              <a:t>Hãy nêu về môi trường sống xung quanh mình ?</a:t>
            </a:r>
            <a:endParaRPr lang="en-US" sz="6000" dirty="0">
              <a:solidFill>
                <a:srgbClr val="FFFFFF"/>
              </a:solidFill>
              <a:latin typeface="Cambria" panose="02040503050406030204" pitchFamily="18" charset="0"/>
              <a:ea typeface="Cambria" panose="02040503050406030204" pitchFamily="18" charset="0"/>
              <a:cs typeface="TT Commons Pro"/>
              <a:sym typeface="TT Commo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1366164" y="5623353"/>
            <a:ext cx="4409356" cy="3204949"/>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a:p>
        </p:txBody>
      </p:sp>
      <p:sp>
        <p:nvSpPr>
          <p:cNvPr id="5" name="Freeform 5"/>
          <p:cNvSpPr/>
          <p:nvPr/>
        </p:nvSpPr>
        <p:spPr>
          <a:xfrm flipH="1">
            <a:off x="11150185" y="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5">
              <a:alphaModFix amt="58000"/>
            </a:blip>
            <a:stretch>
              <a:fillRect/>
            </a:stretch>
          </a:blipFill>
        </p:spPr>
        <p:txBody>
          <a:bodyPr/>
          <a:lstStyle/>
          <a:p>
            <a:endParaRPr lang="en-US"/>
          </a:p>
        </p:txBody>
      </p:sp>
      <p:sp>
        <p:nvSpPr>
          <p:cNvPr id="6" name="Freeform 6"/>
          <p:cNvSpPr/>
          <p:nvPr/>
        </p:nvSpPr>
        <p:spPr>
          <a:xfrm>
            <a:off x="13042362" y="1379975"/>
            <a:ext cx="8433876" cy="6757643"/>
          </a:xfrm>
          <a:custGeom>
            <a:avLst/>
            <a:gdLst/>
            <a:ahLst/>
            <a:cxnLst/>
            <a:rect l="l" t="t" r="r" b="b"/>
            <a:pathLst>
              <a:path w="8433876" h="6757643">
                <a:moveTo>
                  <a:pt x="0" y="0"/>
                </a:moveTo>
                <a:lnTo>
                  <a:pt x="8433876" y="0"/>
                </a:lnTo>
                <a:lnTo>
                  <a:pt x="8433876" y="6757643"/>
                </a:lnTo>
                <a:lnTo>
                  <a:pt x="0" y="6757643"/>
                </a:lnTo>
                <a:lnTo>
                  <a:pt x="0" y="0"/>
                </a:lnTo>
                <a:close/>
              </a:path>
            </a:pathLst>
          </a:custGeom>
          <a:blipFill>
            <a:blip r:embed="rId6"/>
            <a:stretch>
              <a:fillRect/>
            </a:stretch>
          </a:blipFill>
        </p:spPr>
        <p:txBody>
          <a:bodyPr/>
          <a:lstStyle/>
          <a:p>
            <a:endParaRPr lang="en-US"/>
          </a:p>
        </p:txBody>
      </p:sp>
      <p:sp>
        <p:nvSpPr>
          <p:cNvPr id="7" name="Freeform 7"/>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a:p>
        </p:txBody>
      </p:sp>
      <p:sp>
        <p:nvSpPr>
          <p:cNvPr id="8" name="Freeform 8"/>
          <p:cNvSpPr/>
          <p:nvPr/>
        </p:nvSpPr>
        <p:spPr>
          <a:xfrm>
            <a:off x="-1530375" y="-417873"/>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5">
              <a:alphaModFix amt="58000"/>
            </a:blip>
            <a:stretch>
              <a:fillRect/>
            </a:stretch>
          </a:blipFill>
        </p:spPr>
        <p:txBody>
          <a:bodyPr/>
          <a:lstStyle/>
          <a:p>
            <a:endParaRPr lang="en-US"/>
          </a:p>
        </p:txBody>
      </p:sp>
      <p:sp>
        <p:nvSpPr>
          <p:cNvPr id="15" name="Freeform 15"/>
          <p:cNvSpPr/>
          <p:nvPr/>
        </p:nvSpPr>
        <p:spPr>
          <a:xfrm flipH="1">
            <a:off x="12909056" y="3835038"/>
            <a:ext cx="4346326" cy="6781580"/>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a:p>
        </p:txBody>
      </p:sp>
      <p:sp>
        <p:nvSpPr>
          <p:cNvPr id="19" name="Freeform 19"/>
          <p:cNvSpPr/>
          <p:nvPr/>
        </p:nvSpPr>
        <p:spPr>
          <a:xfrm rot="-7385971">
            <a:off x="11841681" y="3360992"/>
            <a:ext cx="775065" cy="948092"/>
          </a:xfrm>
          <a:custGeom>
            <a:avLst/>
            <a:gdLst/>
            <a:ahLst/>
            <a:cxnLst/>
            <a:rect l="l" t="t" r="r" b="b"/>
            <a:pathLst>
              <a:path w="775065" h="948092">
                <a:moveTo>
                  <a:pt x="0" y="0"/>
                </a:moveTo>
                <a:lnTo>
                  <a:pt x="775065" y="0"/>
                </a:lnTo>
                <a:lnTo>
                  <a:pt x="775065" y="948092"/>
                </a:lnTo>
                <a:lnTo>
                  <a:pt x="0" y="948092"/>
                </a:lnTo>
                <a:lnTo>
                  <a:pt x="0" y="0"/>
                </a:lnTo>
                <a:close/>
              </a:path>
            </a:pathLst>
          </a:custGeom>
          <a:blipFill>
            <a:blip r:embed="rId8"/>
            <a:stretch>
              <a:fillRect/>
            </a:stretch>
          </a:blipFill>
        </p:spPr>
        <p:txBody>
          <a:bodyPr/>
          <a:lstStyle/>
          <a:p>
            <a:endParaRPr lang="en-US"/>
          </a:p>
        </p:txBody>
      </p:sp>
      <p:sp>
        <p:nvSpPr>
          <p:cNvPr id="20" name="Freeform 20"/>
          <p:cNvSpPr/>
          <p:nvPr/>
        </p:nvSpPr>
        <p:spPr>
          <a:xfrm>
            <a:off x="16458755" y="7594791"/>
            <a:ext cx="1710393" cy="1331969"/>
          </a:xfrm>
          <a:custGeom>
            <a:avLst/>
            <a:gdLst/>
            <a:ahLst/>
            <a:cxnLst/>
            <a:rect l="l" t="t" r="r" b="b"/>
            <a:pathLst>
              <a:path w="1710393" h="1331969">
                <a:moveTo>
                  <a:pt x="0" y="0"/>
                </a:moveTo>
                <a:lnTo>
                  <a:pt x="1710393" y="0"/>
                </a:lnTo>
                <a:lnTo>
                  <a:pt x="1710393" y="1331969"/>
                </a:lnTo>
                <a:lnTo>
                  <a:pt x="0" y="1331969"/>
                </a:lnTo>
                <a:lnTo>
                  <a:pt x="0" y="0"/>
                </a:lnTo>
                <a:close/>
              </a:path>
            </a:pathLst>
          </a:custGeom>
          <a:blipFill>
            <a:blip r:embed="rId9"/>
            <a:stretch>
              <a:fillRect/>
            </a:stretch>
          </a:blipFill>
        </p:spPr>
        <p:txBody>
          <a:bodyPr/>
          <a:lstStyle/>
          <a:p>
            <a:endParaRPr lang="en-US"/>
          </a:p>
        </p:txBody>
      </p:sp>
      <p:sp>
        <p:nvSpPr>
          <p:cNvPr id="21" name="Freeform 21"/>
          <p:cNvSpPr/>
          <p:nvPr/>
        </p:nvSpPr>
        <p:spPr>
          <a:xfrm>
            <a:off x="561103" y="8260776"/>
            <a:ext cx="1710393" cy="1331969"/>
          </a:xfrm>
          <a:custGeom>
            <a:avLst/>
            <a:gdLst/>
            <a:ahLst/>
            <a:cxnLst/>
            <a:rect l="l" t="t" r="r" b="b"/>
            <a:pathLst>
              <a:path w="1710393" h="1331969">
                <a:moveTo>
                  <a:pt x="0" y="0"/>
                </a:moveTo>
                <a:lnTo>
                  <a:pt x="1710393" y="0"/>
                </a:lnTo>
                <a:lnTo>
                  <a:pt x="1710393" y="1331968"/>
                </a:lnTo>
                <a:lnTo>
                  <a:pt x="0" y="1331968"/>
                </a:lnTo>
                <a:lnTo>
                  <a:pt x="0" y="0"/>
                </a:lnTo>
                <a:close/>
              </a:path>
            </a:pathLst>
          </a:custGeom>
          <a:blipFill>
            <a:blip r:embed="rId9"/>
            <a:stretch>
              <a:fillRect/>
            </a:stretch>
          </a:blipFill>
        </p:spPr>
        <p:txBody>
          <a:bodyPr/>
          <a:lstStyle/>
          <a:p>
            <a:endParaRPr lang="en-US"/>
          </a:p>
        </p:txBody>
      </p:sp>
      <p:pic>
        <p:nvPicPr>
          <p:cNvPr id="24" name="Picture 23" descr="A neon colored word on a black background&#10;&#10;Description automatically generated">
            <a:extLst>
              <a:ext uri="{FF2B5EF4-FFF2-40B4-BE49-F238E27FC236}">
                <a16:creationId xmlns:a16="http://schemas.microsoft.com/office/drawing/2014/main" xmlns="" id="{0602D2D8-1781-BA93-A979-4E7441C496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 y="2400300"/>
            <a:ext cx="12104839"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580588" y="-728642"/>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endParaRPr lang="en-US"/>
          </a:p>
        </p:txBody>
      </p:sp>
      <p:sp>
        <p:nvSpPr>
          <p:cNvPr id="4" name="Freeform 4"/>
          <p:cNvSpPr/>
          <p:nvPr/>
        </p:nvSpPr>
        <p:spPr>
          <a:xfrm>
            <a:off x="-788635" y="2893427"/>
            <a:ext cx="2418708" cy="4090838"/>
          </a:xfrm>
          <a:custGeom>
            <a:avLst/>
            <a:gdLst/>
            <a:ahLst/>
            <a:cxnLst/>
            <a:rect l="l" t="t" r="r" b="b"/>
            <a:pathLst>
              <a:path w="2418708" h="4090838">
                <a:moveTo>
                  <a:pt x="0" y="0"/>
                </a:moveTo>
                <a:lnTo>
                  <a:pt x="2418708" y="0"/>
                </a:lnTo>
                <a:lnTo>
                  <a:pt x="2418708" y="4090839"/>
                </a:lnTo>
                <a:lnTo>
                  <a:pt x="0" y="4090839"/>
                </a:lnTo>
                <a:lnTo>
                  <a:pt x="0" y="0"/>
                </a:lnTo>
                <a:close/>
              </a:path>
            </a:pathLst>
          </a:custGeom>
          <a:blipFill>
            <a:blip r:embed="rId4"/>
            <a:stretch>
              <a:fillRect/>
            </a:stretch>
          </a:blipFill>
        </p:spPr>
        <p:txBody>
          <a:bodyPr/>
          <a:lstStyle/>
          <a:p>
            <a:endParaRPr lang="en-US"/>
          </a:p>
        </p:txBody>
      </p:sp>
      <p:sp>
        <p:nvSpPr>
          <p:cNvPr id="5" name="Freeform 5"/>
          <p:cNvSpPr/>
          <p:nvPr/>
        </p:nvSpPr>
        <p:spPr>
          <a:xfrm>
            <a:off x="-696823" y="6699217"/>
            <a:ext cx="19438288" cy="6651772"/>
          </a:xfrm>
          <a:custGeom>
            <a:avLst/>
            <a:gdLst/>
            <a:ahLst/>
            <a:cxnLst/>
            <a:rect l="l" t="t" r="r" b="b"/>
            <a:pathLst>
              <a:path w="19438288" h="6651772">
                <a:moveTo>
                  <a:pt x="0" y="0"/>
                </a:moveTo>
                <a:lnTo>
                  <a:pt x="19438288" y="0"/>
                </a:lnTo>
                <a:lnTo>
                  <a:pt x="19438288" y="6651772"/>
                </a:lnTo>
                <a:lnTo>
                  <a:pt x="0" y="6651772"/>
                </a:lnTo>
                <a:lnTo>
                  <a:pt x="0" y="0"/>
                </a:lnTo>
                <a:close/>
              </a:path>
            </a:pathLst>
          </a:custGeom>
          <a:blipFill>
            <a:blip r:embed="rId5"/>
            <a:stretch>
              <a:fillRect r="-17957"/>
            </a:stretch>
          </a:blipFill>
        </p:spPr>
        <p:txBody>
          <a:bodyPr/>
          <a:lstStyle/>
          <a:p>
            <a:endParaRPr lang="en-US"/>
          </a:p>
        </p:txBody>
      </p:sp>
      <p:sp>
        <p:nvSpPr>
          <p:cNvPr id="6" name="Freeform 6"/>
          <p:cNvSpPr/>
          <p:nvPr/>
        </p:nvSpPr>
        <p:spPr>
          <a:xfrm flipH="1">
            <a:off x="12272911" y="30707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endParaRPr lang="en-US"/>
          </a:p>
        </p:txBody>
      </p:sp>
      <p:sp>
        <p:nvSpPr>
          <p:cNvPr id="7" name="Freeform 7"/>
          <p:cNvSpPr/>
          <p:nvPr/>
        </p:nvSpPr>
        <p:spPr>
          <a:xfrm>
            <a:off x="14261719" y="7962280"/>
            <a:ext cx="4996702" cy="2592039"/>
          </a:xfrm>
          <a:custGeom>
            <a:avLst/>
            <a:gdLst/>
            <a:ahLst/>
            <a:cxnLst/>
            <a:rect l="l" t="t" r="r" b="b"/>
            <a:pathLst>
              <a:path w="4996702" h="2592039">
                <a:moveTo>
                  <a:pt x="0" y="0"/>
                </a:moveTo>
                <a:lnTo>
                  <a:pt x="4996703" y="0"/>
                </a:lnTo>
                <a:lnTo>
                  <a:pt x="4996703" y="2592040"/>
                </a:lnTo>
                <a:lnTo>
                  <a:pt x="0" y="2592040"/>
                </a:lnTo>
                <a:lnTo>
                  <a:pt x="0" y="0"/>
                </a:lnTo>
                <a:close/>
              </a:path>
            </a:pathLst>
          </a:custGeom>
          <a:blipFill>
            <a:blip r:embed="rId6"/>
            <a:stretch>
              <a:fillRect/>
            </a:stretch>
          </a:blipFill>
        </p:spPr>
        <p:txBody>
          <a:bodyPr/>
          <a:lstStyle/>
          <a:p>
            <a:endParaRPr lang="en-US"/>
          </a:p>
        </p:txBody>
      </p:sp>
      <p:sp>
        <p:nvSpPr>
          <p:cNvPr id="8" name="Freeform 8"/>
          <p:cNvSpPr/>
          <p:nvPr/>
        </p:nvSpPr>
        <p:spPr>
          <a:xfrm>
            <a:off x="9433164" y="8846099"/>
            <a:ext cx="4512934" cy="1179004"/>
          </a:xfrm>
          <a:custGeom>
            <a:avLst/>
            <a:gdLst/>
            <a:ahLst/>
            <a:cxnLst/>
            <a:rect l="l" t="t" r="r" b="b"/>
            <a:pathLst>
              <a:path w="4512934" h="1179004">
                <a:moveTo>
                  <a:pt x="0" y="0"/>
                </a:moveTo>
                <a:lnTo>
                  <a:pt x="4512934" y="0"/>
                </a:lnTo>
                <a:lnTo>
                  <a:pt x="4512934" y="1179004"/>
                </a:lnTo>
                <a:lnTo>
                  <a:pt x="0" y="1179004"/>
                </a:lnTo>
                <a:lnTo>
                  <a:pt x="0" y="0"/>
                </a:lnTo>
                <a:close/>
              </a:path>
            </a:pathLst>
          </a:custGeom>
          <a:blipFill>
            <a:blip r:embed="rId7"/>
            <a:stretch>
              <a:fillRect/>
            </a:stretch>
          </a:blipFill>
        </p:spPr>
        <p:txBody>
          <a:bodyPr/>
          <a:lstStyle/>
          <a:p>
            <a:endParaRPr lang="en-US"/>
          </a:p>
        </p:txBody>
      </p:sp>
      <p:grpSp>
        <p:nvGrpSpPr>
          <p:cNvPr id="28" name="Group 7">
            <a:extLst>
              <a:ext uri="{FF2B5EF4-FFF2-40B4-BE49-F238E27FC236}">
                <a16:creationId xmlns:a16="http://schemas.microsoft.com/office/drawing/2014/main" xmlns="" id="{23AF6DFE-B6A6-3A9F-3CB5-E85040B93C11}"/>
              </a:ext>
            </a:extLst>
          </p:cNvPr>
          <p:cNvGrpSpPr/>
          <p:nvPr/>
        </p:nvGrpSpPr>
        <p:grpSpPr>
          <a:xfrm>
            <a:off x="8305800" y="1498037"/>
            <a:ext cx="8801100" cy="4527518"/>
            <a:chOff x="0" y="0"/>
            <a:chExt cx="2187652" cy="2156618"/>
          </a:xfrm>
        </p:grpSpPr>
        <p:sp>
          <p:nvSpPr>
            <p:cNvPr id="29" name="Freeform 8">
              <a:extLst>
                <a:ext uri="{FF2B5EF4-FFF2-40B4-BE49-F238E27FC236}">
                  <a16:creationId xmlns:a16="http://schemas.microsoft.com/office/drawing/2014/main" xmlns=""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endParaRPr lang="en-US"/>
            </a:p>
          </p:txBody>
        </p:sp>
        <p:sp>
          <p:nvSpPr>
            <p:cNvPr id="30" name="TextBox 9">
              <a:extLst>
                <a:ext uri="{FF2B5EF4-FFF2-40B4-BE49-F238E27FC236}">
                  <a16:creationId xmlns:a16="http://schemas.microsoft.com/office/drawing/2014/main" xmlns="" id="{AA340216-C065-21D7-98CA-936F6C818666}"/>
                </a:ext>
              </a:extLst>
            </p:cNvPr>
            <p:cNvSpPr txBox="1"/>
            <p:nvPr/>
          </p:nvSpPr>
          <p:spPr>
            <a:xfrm>
              <a:off x="0" y="-38100"/>
              <a:ext cx="2187652" cy="2194718"/>
            </a:xfrm>
            <a:prstGeom prst="rect">
              <a:avLst/>
            </a:prstGeom>
          </p:spPr>
          <p:txBody>
            <a:bodyPr lIns="50800" tIns="50800" rIns="50800" bIns="50800" rtlCol="0" anchor="ctr"/>
            <a:lstStyle/>
            <a:p>
              <a:pPr algn="ctr">
                <a:lnSpc>
                  <a:spcPts val="2659"/>
                </a:lnSpc>
              </a:pPr>
              <a:endParaRPr/>
            </a:p>
          </p:txBody>
        </p:sp>
      </p:grpSp>
      <p:sp>
        <p:nvSpPr>
          <p:cNvPr id="31" name="TextBox 15">
            <a:extLst>
              <a:ext uri="{FF2B5EF4-FFF2-40B4-BE49-F238E27FC236}">
                <a16:creationId xmlns:a16="http://schemas.microsoft.com/office/drawing/2014/main" xmlns="" id="{3150D3B5-6905-4D3F-1624-40F1F1DDA20C}"/>
              </a:ext>
            </a:extLst>
          </p:cNvPr>
          <p:cNvSpPr txBox="1"/>
          <p:nvPr/>
        </p:nvSpPr>
        <p:spPr>
          <a:xfrm>
            <a:off x="8881078" y="3218673"/>
            <a:ext cx="7348620" cy="2184829"/>
          </a:xfrm>
          <a:prstGeom prst="rect">
            <a:avLst/>
          </a:prstGeom>
        </p:spPr>
        <p:txBody>
          <a:bodyPr lIns="0" tIns="0" rIns="0" bIns="0" rtlCol="0" anchor="t">
            <a:spAutoFit/>
          </a:bodyPr>
          <a:lstStyle/>
          <a:p>
            <a:pPr algn="ctr">
              <a:lnSpc>
                <a:spcPts val="8840"/>
              </a:lnSpc>
              <a:spcBef>
                <a:spcPct val="0"/>
              </a:spcBef>
            </a:pPr>
            <a:r>
              <a:rPr lang="vi-VN" sz="7200" b="1" dirty="0">
                <a:solidFill>
                  <a:srgbClr val="FE6383"/>
                </a:solidFill>
                <a:latin typeface="Cambria" panose="02040503050406030204" pitchFamily="18" charset="0"/>
                <a:ea typeface="Cambria" panose="02040503050406030204" pitchFamily="18" charset="0"/>
              </a:rPr>
              <a:t>Tìm hiểu các loại môi trường sống</a:t>
            </a:r>
            <a:endParaRPr lang="en-US" sz="7200" b="1" dirty="0">
              <a:solidFill>
                <a:srgbClr val="FE6383"/>
              </a:solidFill>
              <a:latin typeface="Cambria" panose="02040503050406030204" pitchFamily="18" charset="0"/>
              <a:ea typeface="Cambria" panose="02040503050406030204" pitchFamily="18" charset="0"/>
            </a:endParaRPr>
          </a:p>
        </p:txBody>
      </p:sp>
      <p:sp>
        <p:nvSpPr>
          <p:cNvPr id="32" name="Freeform 16">
            <a:extLst>
              <a:ext uri="{FF2B5EF4-FFF2-40B4-BE49-F238E27FC236}">
                <a16:creationId xmlns:a16="http://schemas.microsoft.com/office/drawing/2014/main" xmlns="" id="{165B5DB5-E6F3-3B40-B5E2-986C854EBA26}"/>
              </a:ext>
            </a:extLst>
          </p:cNvPr>
          <p:cNvSpPr/>
          <p:nvPr/>
        </p:nvSpPr>
        <p:spPr>
          <a:xfrm flipH="1">
            <a:off x="685800" y="1028700"/>
            <a:ext cx="6714872" cy="11469193"/>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endParaRPr lang="en-US"/>
          </a:p>
        </p:txBody>
      </p:sp>
      <p:sp>
        <p:nvSpPr>
          <p:cNvPr id="33" name="TextBox 17">
            <a:extLst>
              <a:ext uri="{FF2B5EF4-FFF2-40B4-BE49-F238E27FC236}">
                <a16:creationId xmlns:a16="http://schemas.microsoft.com/office/drawing/2014/main" xmlns="" id="{63FCC06A-3C61-591E-ED6B-7627FB71D0CE}"/>
              </a:ext>
            </a:extLst>
          </p:cNvPr>
          <p:cNvSpPr txBox="1"/>
          <p:nvPr/>
        </p:nvSpPr>
        <p:spPr>
          <a:xfrm>
            <a:off x="9957610" y="2016086"/>
            <a:ext cx="4630602" cy="718145"/>
          </a:xfrm>
          <a:prstGeom prst="rect">
            <a:avLst/>
          </a:prstGeom>
        </p:spPr>
        <p:txBody>
          <a:bodyPr lIns="0" tIns="0" rIns="0" bIns="0" rtlCol="0" anchor="t">
            <a:spAutoFit/>
          </a:bodyPr>
          <a:lstStyle/>
          <a:p>
            <a:pPr algn="ctr">
              <a:lnSpc>
                <a:spcPts val="5570"/>
              </a:lnSpc>
              <a:spcBef>
                <a:spcPct val="0"/>
              </a:spcBef>
            </a:pPr>
            <a:r>
              <a:rPr lang="en-US" sz="4800" b="1" dirty="0" err="1">
                <a:solidFill>
                  <a:srgbClr val="004AAD"/>
                </a:solidFill>
                <a:latin typeface="Cambria" panose="02040503050406030204" pitchFamily="18" charset="0"/>
                <a:ea typeface="Cambria" panose="02040503050406030204" pitchFamily="18" charset="0"/>
              </a:rPr>
              <a:t>Hoạt</a:t>
            </a:r>
            <a:r>
              <a:rPr lang="en-US" sz="4800" b="1" dirty="0">
                <a:solidFill>
                  <a:srgbClr val="004AAD"/>
                </a:solidFill>
                <a:latin typeface="Cambria" panose="02040503050406030204" pitchFamily="18" charset="0"/>
                <a:ea typeface="Cambria" panose="02040503050406030204" pitchFamily="18" charset="0"/>
              </a:rPr>
              <a:t> </a:t>
            </a:r>
            <a:r>
              <a:rPr lang="en-US" sz="4800" b="1" dirty="0" err="1">
                <a:solidFill>
                  <a:srgbClr val="004AAD"/>
                </a:solidFill>
                <a:latin typeface="Cambria" panose="02040503050406030204" pitchFamily="18" charset="0"/>
                <a:ea typeface="Cambria" panose="02040503050406030204" pitchFamily="18" charset="0"/>
              </a:rPr>
              <a:t>động</a:t>
            </a:r>
            <a:r>
              <a:rPr lang="en-US" sz="4800" b="1" dirty="0">
                <a:solidFill>
                  <a:srgbClr val="004AAD"/>
                </a:solidFill>
                <a:latin typeface="Cambria" panose="02040503050406030204" pitchFamily="18" charset="0"/>
                <a:ea typeface="Cambria" panose="020405030504060302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xmlns=""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xmlns="" id="{92F27BEA-B253-F6CA-C4B5-3A38FC7DB095}"/>
              </a:ext>
            </a:extLst>
          </p:cNvPr>
          <p:cNvSpPr txBox="1"/>
          <p:nvPr/>
        </p:nvSpPr>
        <p:spPr>
          <a:xfrm>
            <a:off x="1905000" y="952500"/>
            <a:ext cx="14630400" cy="830997"/>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Quan </a:t>
            </a:r>
            <a:r>
              <a:rPr lang="en-US" sz="4800" b="1" dirty="0" err="1">
                <a:latin typeface="Cambria" panose="02040503050406030204" pitchFamily="18" charset="0"/>
                <a:ea typeface="Cambria" panose="02040503050406030204" pitchFamily="18" charset="0"/>
              </a:rPr>
              <a:t>sát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tranh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giải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đố</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và</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trả</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lời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hỏi</a:t>
            </a:r>
            <a:r>
              <a:rPr lang="en-US" sz="4800" b="1" dirty="0">
                <a:latin typeface="Cambria" panose="02040503050406030204" pitchFamily="18" charset="0"/>
                <a:ea typeface="Cambria" panose="02040503050406030204" pitchFamily="18" charset="0"/>
              </a:rPr>
              <a:t>:</a:t>
            </a:r>
          </a:p>
        </p:txBody>
      </p:sp>
      <p:pic>
        <p:nvPicPr>
          <p:cNvPr id="24" name="Picture 23">
            <a:extLst>
              <a:ext uri="{FF2B5EF4-FFF2-40B4-BE49-F238E27FC236}">
                <a16:creationId xmlns:a16="http://schemas.microsoft.com/office/drawing/2014/main" xmlns="" id="{3CBFCF91-C6EB-A7C8-334A-7076B80B1319}"/>
              </a:ext>
            </a:extLst>
          </p:cNvPr>
          <p:cNvPicPr>
            <a:picLocks noChangeAspect="1"/>
          </p:cNvPicPr>
          <p:nvPr/>
        </p:nvPicPr>
        <p:blipFill>
          <a:blip r:embed="rId4"/>
          <a:stretch>
            <a:fillRect/>
          </a:stretch>
        </p:blipFill>
        <p:spPr>
          <a:xfrm>
            <a:off x="1447800" y="2268915"/>
            <a:ext cx="14935200" cy="6913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endParaRPr lang="en-US"/>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en-US"/>
          </a:p>
        </p:txBody>
      </p:sp>
      <p:sp>
        <p:nvSpPr>
          <p:cNvPr id="43" name="Freeform 13">
            <a:extLst>
              <a:ext uri="{FF2B5EF4-FFF2-40B4-BE49-F238E27FC236}">
                <a16:creationId xmlns:a16="http://schemas.microsoft.com/office/drawing/2014/main" xmlns=""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endParaRPr lang="en-US"/>
          </a:p>
        </p:txBody>
      </p:sp>
      <p:sp>
        <p:nvSpPr>
          <p:cNvPr id="44" name="Freeform 14">
            <a:extLst>
              <a:ext uri="{FF2B5EF4-FFF2-40B4-BE49-F238E27FC236}">
                <a16:creationId xmlns:a16="http://schemas.microsoft.com/office/drawing/2014/main" xmlns=""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endParaRPr lang="en-US"/>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endParaRPr lang="en-US"/>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endParaRPr lang="en-US"/>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endParaRPr lang="en-US"/>
          </a:p>
        </p:txBody>
      </p:sp>
      <p:sp>
        <p:nvSpPr>
          <p:cNvPr id="49" name="Freeform 19">
            <a:extLst>
              <a:ext uri="{FF2B5EF4-FFF2-40B4-BE49-F238E27FC236}">
                <a16:creationId xmlns:a16="http://schemas.microsoft.com/office/drawing/2014/main" xmlns=""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endParaRPr lang="en-US"/>
          </a:p>
        </p:txBody>
      </p:sp>
      <p:sp>
        <p:nvSpPr>
          <p:cNvPr id="50" name="Freeform 20">
            <a:extLst>
              <a:ext uri="{FF2B5EF4-FFF2-40B4-BE49-F238E27FC236}">
                <a16:creationId xmlns:a16="http://schemas.microsoft.com/office/drawing/2014/main" xmlns=""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endParaRPr lang="en-US"/>
          </a:p>
        </p:txBody>
      </p:sp>
      <p:sp>
        <p:nvSpPr>
          <p:cNvPr id="58" name="Freeform 28">
            <a:extLst>
              <a:ext uri="{FF2B5EF4-FFF2-40B4-BE49-F238E27FC236}">
                <a16:creationId xmlns:a16="http://schemas.microsoft.com/office/drawing/2014/main" xmlns="" id="{E5FA6F64-504F-FB53-8C5D-0553DE735ECC}"/>
              </a:ext>
            </a:extLst>
          </p:cNvPr>
          <p:cNvSpPr/>
          <p:nvPr/>
        </p:nvSpPr>
        <p:spPr>
          <a:xfrm>
            <a:off x="16046872" y="7106801"/>
            <a:ext cx="2046334" cy="3605582"/>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endParaRPr lang="en-US"/>
          </a:p>
        </p:txBody>
      </p:sp>
      <p:grpSp>
        <p:nvGrpSpPr>
          <p:cNvPr id="67" name="Group 7">
            <a:extLst>
              <a:ext uri="{FF2B5EF4-FFF2-40B4-BE49-F238E27FC236}">
                <a16:creationId xmlns:a16="http://schemas.microsoft.com/office/drawing/2014/main" xmlns="" id="{EE426D7C-19D2-C109-126A-7325CB5A495B}"/>
              </a:ext>
            </a:extLst>
          </p:cNvPr>
          <p:cNvGrpSpPr/>
          <p:nvPr/>
        </p:nvGrpSpPr>
        <p:grpSpPr>
          <a:xfrm>
            <a:off x="609600" y="952500"/>
            <a:ext cx="8903224" cy="8229600"/>
            <a:chOff x="0" y="0"/>
            <a:chExt cx="2344882" cy="2167467"/>
          </a:xfrm>
        </p:grpSpPr>
        <p:sp>
          <p:nvSpPr>
            <p:cNvPr id="68" name="Freeform 8">
              <a:extLst>
                <a:ext uri="{FF2B5EF4-FFF2-40B4-BE49-F238E27FC236}">
                  <a16:creationId xmlns:a16="http://schemas.microsoft.com/office/drawing/2014/main" xmlns="" id="{6E0E425E-F8F3-E9BC-9447-37F8D154C272}"/>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endParaRPr lang="en-US"/>
            </a:p>
          </p:txBody>
        </p:sp>
        <p:sp>
          <p:nvSpPr>
            <p:cNvPr id="69" name="TextBox 9">
              <a:extLst>
                <a:ext uri="{FF2B5EF4-FFF2-40B4-BE49-F238E27FC236}">
                  <a16:creationId xmlns:a16="http://schemas.microsoft.com/office/drawing/2014/main" xmlns="" id="{0D2B62D6-5194-5C52-7E4D-8F17BE7D4DA5}"/>
                </a:ext>
              </a:extLst>
            </p:cNvPr>
            <p:cNvSpPr txBox="1"/>
            <p:nvPr/>
          </p:nvSpPr>
          <p:spPr>
            <a:xfrm>
              <a:off x="0" y="-38100"/>
              <a:ext cx="2344882" cy="2205567"/>
            </a:xfrm>
            <a:prstGeom prst="rect">
              <a:avLst/>
            </a:prstGeom>
          </p:spPr>
          <p:txBody>
            <a:bodyPr lIns="50800" tIns="50800" rIns="50800" bIns="50800" rtlCol="0" anchor="ctr"/>
            <a:lstStyle/>
            <a:p>
              <a:pPr algn="ctr">
                <a:lnSpc>
                  <a:spcPts val="2659"/>
                </a:lnSpc>
                <a:spcBef>
                  <a:spcPct val="0"/>
                </a:spcBef>
              </a:pPr>
              <a:endParaRPr/>
            </a:p>
          </p:txBody>
        </p:sp>
      </p:grpSp>
      <p:sp>
        <p:nvSpPr>
          <p:cNvPr id="70" name="Freeform 16">
            <a:extLst>
              <a:ext uri="{FF2B5EF4-FFF2-40B4-BE49-F238E27FC236}">
                <a16:creationId xmlns:a16="http://schemas.microsoft.com/office/drawing/2014/main" xmlns="" id="{0401539F-3C42-80B7-0602-07966E6F9387}"/>
              </a:ext>
            </a:extLst>
          </p:cNvPr>
          <p:cNvSpPr/>
          <p:nvPr/>
        </p:nvSpPr>
        <p:spPr>
          <a:xfrm>
            <a:off x="3257800" y="5584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71" name="TextBox 70">
            <a:extLst>
              <a:ext uri="{FF2B5EF4-FFF2-40B4-BE49-F238E27FC236}">
                <a16:creationId xmlns:a16="http://schemas.microsoft.com/office/drawing/2014/main" xmlns="" id="{6DC8F3C5-3509-3076-8E5F-86A79F25B79F}"/>
              </a:ext>
            </a:extLst>
          </p:cNvPr>
          <p:cNvSpPr txBox="1"/>
          <p:nvPr/>
        </p:nvSpPr>
        <p:spPr>
          <a:xfrm>
            <a:off x="1066800" y="2628900"/>
            <a:ext cx="8004846" cy="6186309"/>
          </a:xfrm>
          <a:prstGeom prst="rect">
            <a:avLst/>
          </a:prstGeom>
          <a:noFill/>
        </p:spPr>
        <p:txBody>
          <a:bodyPr wrap="square" rtlCol="0">
            <a:spAutoFit/>
          </a:bodyPr>
          <a:lstStyle/>
          <a:p>
            <a:pPr algn="just"/>
            <a:r>
              <a:rPr lang="en-US" sz="6600" dirty="0">
                <a:latin typeface="Cambria" panose="02040503050406030204" pitchFamily="18" charset="0"/>
                <a:ea typeface="Cambria" panose="02040503050406030204" pitchFamily="18" charset="0"/>
              </a:rPr>
              <a:t>T</a:t>
            </a:r>
            <a:r>
              <a:rPr lang="vi-VN" sz="6600" dirty="0">
                <a:latin typeface="Cambria" panose="02040503050406030204" pitchFamily="18" charset="0"/>
                <a:ea typeface="Cambria" panose="02040503050406030204" pitchFamily="18" charset="0"/>
              </a:rPr>
              <a:t>ôi là nơi cư trú của con người và các loài sinh vật khác, cung cấp các chất dinh dưỡng nuôi cây phát triển.</a:t>
            </a:r>
          </a:p>
        </p:txBody>
      </p:sp>
      <p:grpSp>
        <p:nvGrpSpPr>
          <p:cNvPr id="72" name="Group 37">
            <a:extLst>
              <a:ext uri="{FF2B5EF4-FFF2-40B4-BE49-F238E27FC236}">
                <a16:creationId xmlns:a16="http://schemas.microsoft.com/office/drawing/2014/main" xmlns="" id="{C0AADE21-C8A3-FEF5-7BA3-BB06259E4FF1}"/>
              </a:ext>
            </a:extLst>
          </p:cNvPr>
          <p:cNvGrpSpPr/>
          <p:nvPr/>
        </p:nvGrpSpPr>
        <p:grpSpPr>
          <a:xfrm>
            <a:off x="10668000" y="3390906"/>
            <a:ext cx="5663369" cy="4052655"/>
            <a:chOff x="0" y="-50339"/>
            <a:chExt cx="3612726" cy="328688"/>
          </a:xfrm>
        </p:grpSpPr>
        <p:sp>
          <p:nvSpPr>
            <p:cNvPr id="73" name="Freeform 38">
              <a:extLst>
                <a:ext uri="{FF2B5EF4-FFF2-40B4-BE49-F238E27FC236}">
                  <a16:creationId xmlns:a16="http://schemas.microsoft.com/office/drawing/2014/main" xmlns=""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endParaRPr lang="en-US" b="1"/>
            </a:p>
          </p:txBody>
        </p:sp>
        <p:sp>
          <p:nvSpPr>
            <p:cNvPr id="74" name="TextBox 39">
              <a:extLst>
                <a:ext uri="{FF2B5EF4-FFF2-40B4-BE49-F238E27FC236}">
                  <a16:creationId xmlns:a16="http://schemas.microsoft.com/office/drawing/2014/main" xmlns="" id="{2C51B1EA-2BBE-63E7-B739-A02C6313B4F8}"/>
                </a:ext>
              </a:extLst>
            </p:cNvPr>
            <p:cNvSpPr txBox="1"/>
            <p:nvPr/>
          </p:nvSpPr>
          <p:spPr>
            <a:xfrm>
              <a:off x="0" y="-50339"/>
              <a:ext cx="3612726" cy="328688"/>
            </a:xfrm>
            <a:prstGeom prst="rect">
              <a:avLst/>
            </a:prstGeom>
          </p:spPr>
          <p:txBody>
            <a:bodyPr lIns="50800" tIns="50800" rIns="50800" bIns="50800" rtlCol="0" anchor="ctr"/>
            <a:lstStyle/>
            <a:p>
              <a:pPr marL="0" marR="0" algn="ctr">
                <a:lnSpc>
                  <a:spcPct val="120000"/>
                </a:lnSpc>
                <a:spcBef>
                  <a:spcPts val="0"/>
                </a:spcBef>
                <a:spcAft>
                  <a:spcPts val="0"/>
                </a:spcAft>
              </a:pPr>
              <a:r>
                <a:rPr lang="en-US" sz="7200" b="1" dirty="0" err="1">
                  <a:solidFill>
                    <a:srgbClr val="FF0000"/>
                  </a:solidFill>
                  <a:effectLst/>
                  <a:latin typeface="Cambria" panose="02040503050406030204" pitchFamily="18" charset="0"/>
                  <a:ea typeface="Cambria" panose="02040503050406030204" pitchFamily="18" charset="0"/>
                </a:rPr>
                <a:t>Tôi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là</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môi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trường</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đất</a:t>
              </a:r>
              <a:r>
                <a:rPr lang="en-US" sz="7200" b="1" dirty="0">
                  <a:solidFill>
                    <a:srgbClr val="FF0000"/>
                  </a:solidFill>
                  <a:effectLst/>
                  <a:latin typeface="Cambria" panose="02040503050406030204" pitchFamily="18" charset="0"/>
                  <a:ea typeface="Cambria" panose="020405030504060302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28">
            <a:extLst>
              <a:ext uri="{FF2B5EF4-FFF2-40B4-BE49-F238E27FC236}">
                <a16:creationId xmlns:a16="http://schemas.microsoft.com/office/drawing/2014/main" xmlns="" id="{E5FA6F64-504F-FB53-8C5D-0553DE735ECC}"/>
              </a:ext>
            </a:extLst>
          </p:cNvPr>
          <p:cNvSpPr/>
          <p:nvPr/>
        </p:nvSpPr>
        <p:spPr>
          <a:xfrm>
            <a:off x="16046872" y="7106801"/>
            <a:ext cx="2046334" cy="3605582"/>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7" name="Group 7">
            <a:extLst>
              <a:ext uri="{FF2B5EF4-FFF2-40B4-BE49-F238E27FC236}">
                <a16:creationId xmlns:a16="http://schemas.microsoft.com/office/drawing/2014/main" xmlns="" id="{EE426D7C-19D2-C109-126A-7325CB5A495B}"/>
              </a:ext>
            </a:extLst>
          </p:cNvPr>
          <p:cNvGrpSpPr/>
          <p:nvPr/>
        </p:nvGrpSpPr>
        <p:grpSpPr>
          <a:xfrm>
            <a:off x="609600" y="952500"/>
            <a:ext cx="8903224" cy="8229600"/>
            <a:chOff x="0" y="0"/>
            <a:chExt cx="2344882" cy="2167467"/>
          </a:xfrm>
        </p:grpSpPr>
        <p:sp>
          <p:nvSpPr>
            <p:cNvPr id="68" name="Freeform 8">
              <a:extLst>
                <a:ext uri="{FF2B5EF4-FFF2-40B4-BE49-F238E27FC236}">
                  <a16:creationId xmlns:a16="http://schemas.microsoft.com/office/drawing/2014/main" xmlns="" id="{6E0E425E-F8F3-E9BC-9447-37F8D154C272}"/>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TextBox 9">
              <a:extLst>
                <a:ext uri="{FF2B5EF4-FFF2-40B4-BE49-F238E27FC236}">
                  <a16:creationId xmlns:a16="http://schemas.microsoft.com/office/drawing/2014/main" xmlns="" id="{0D2B62D6-5194-5C52-7E4D-8F17BE7D4DA5}"/>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0" name="Freeform 16">
            <a:extLst>
              <a:ext uri="{FF2B5EF4-FFF2-40B4-BE49-F238E27FC236}">
                <a16:creationId xmlns:a16="http://schemas.microsoft.com/office/drawing/2014/main" xmlns="" id="{0401539F-3C42-80B7-0602-07966E6F9387}"/>
              </a:ext>
            </a:extLst>
          </p:cNvPr>
          <p:cNvSpPr/>
          <p:nvPr/>
        </p:nvSpPr>
        <p:spPr>
          <a:xfrm>
            <a:off x="3257800" y="5584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TextBox 70">
            <a:extLst>
              <a:ext uri="{FF2B5EF4-FFF2-40B4-BE49-F238E27FC236}">
                <a16:creationId xmlns:a16="http://schemas.microsoft.com/office/drawing/2014/main" xmlns="" id="{6DC8F3C5-3509-3076-8E5F-86A79F25B79F}"/>
              </a:ext>
            </a:extLst>
          </p:cNvPr>
          <p:cNvSpPr txBox="1"/>
          <p:nvPr/>
        </p:nvSpPr>
        <p:spPr>
          <a:xfrm>
            <a:off x="838200" y="2628900"/>
            <a:ext cx="8382000" cy="6186309"/>
          </a:xfrm>
          <a:prstGeom prst="rect">
            <a:avLst/>
          </a:prstGeom>
          <a:noFill/>
        </p:spPr>
        <p:txBody>
          <a:bodyPr wrap="square" rtlCol="0">
            <a:spAutoFit/>
          </a:bodyPr>
          <a:lstStyle/>
          <a:p>
            <a:pPr lvl="0" algn="just"/>
            <a:r>
              <a:rPr lang="en-US" sz="6600" dirty="0" smtClean="0">
                <a:solidFill>
                  <a:prstClr val="black"/>
                </a:solidFill>
                <a:latin typeface="Cambria" panose="02040503050406030204" pitchFamily="18" charset="0"/>
                <a:ea typeface="Cambria" panose="02040503050406030204" pitchFamily="18" charset="0"/>
              </a:rPr>
              <a:t>       </a:t>
            </a:r>
            <a:r>
              <a:rPr lang="vi-VN" sz="6600" dirty="0" smtClean="0">
                <a:solidFill>
                  <a:prstClr val="black"/>
                </a:solidFill>
                <a:latin typeface="Cambria" panose="02040503050406030204" pitchFamily="18" charset="0"/>
                <a:ea typeface="Cambria" panose="02040503050406030204" pitchFamily="18" charset="0"/>
              </a:rPr>
              <a:t>Tôi </a:t>
            </a:r>
            <a:r>
              <a:rPr lang="vi-VN" sz="6600" dirty="0">
                <a:solidFill>
                  <a:prstClr val="black"/>
                </a:solidFill>
                <a:latin typeface="Cambria" panose="02040503050406030204" pitchFamily="18" charset="0"/>
                <a:ea typeface="Cambria" panose="02040503050406030204" pitchFamily="18" charset="0"/>
              </a:rPr>
              <a:t>bao gồm đại dương, sông, suối, hồ, kênh,... có vai trò quan trọng trong việc điều tiết khí hậu, duy trì sự sống.</a:t>
            </a:r>
          </a:p>
        </p:txBody>
      </p:sp>
      <p:grpSp>
        <p:nvGrpSpPr>
          <p:cNvPr id="72" name="Group 37">
            <a:extLst>
              <a:ext uri="{FF2B5EF4-FFF2-40B4-BE49-F238E27FC236}">
                <a16:creationId xmlns:a16="http://schemas.microsoft.com/office/drawing/2014/main" xmlns="" id="{C0AADE21-C8A3-FEF5-7BA3-BB06259E4FF1}"/>
              </a:ext>
            </a:extLst>
          </p:cNvPr>
          <p:cNvGrpSpPr/>
          <p:nvPr/>
        </p:nvGrpSpPr>
        <p:grpSpPr>
          <a:xfrm>
            <a:off x="10668000" y="3390906"/>
            <a:ext cx="6553200" cy="4052655"/>
            <a:chOff x="0" y="-50339"/>
            <a:chExt cx="3612726" cy="328688"/>
          </a:xfrm>
        </p:grpSpPr>
        <p:sp>
          <p:nvSpPr>
            <p:cNvPr id="73" name="Freeform 38">
              <a:extLst>
                <a:ext uri="{FF2B5EF4-FFF2-40B4-BE49-F238E27FC236}">
                  <a16:creationId xmlns:a16="http://schemas.microsoft.com/office/drawing/2014/main" xmlns=""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39">
              <a:extLst>
                <a:ext uri="{FF2B5EF4-FFF2-40B4-BE49-F238E27FC236}">
                  <a16:creationId xmlns:a16="http://schemas.microsoft.com/office/drawing/2014/main" xmlns="" id="{2C51B1EA-2BBE-63E7-B739-A02C6313B4F8}"/>
                </a:ext>
              </a:extLst>
            </p:cNvPr>
            <p:cNvSpPr txBox="1"/>
            <p:nvPr/>
          </p:nvSpPr>
          <p:spPr>
            <a:xfrm>
              <a:off x="0" y="-50339"/>
              <a:ext cx="3612726" cy="328688"/>
            </a:xfrm>
            <a:prstGeom prst="rect">
              <a:avLst/>
            </a:prstGeom>
          </p:spPr>
          <p:txBody>
            <a:bodyPr lIns="50800" tIns="50800" rIns="50800" bIns="50800" rtlCol="0" anchor="ctr"/>
            <a:lstStyle/>
            <a:p>
              <a:pPr marL="0" marR="0" algn="ctr">
                <a:lnSpc>
                  <a:spcPct val="120000"/>
                </a:lnSpc>
                <a:spcBef>
                  <a:spcPts val="0"/>
                </a:spcBef>
                <a:spcAft>
                  <a:spcPts val="0"/>
                </a:spcAft>
              </a:pPr>
              <a:r>
                <a:rPr lang="en-US" sz="7200" b="1" dirty="0" err="1">
                  <a:solidFill>
                    <a:srgbClr val="FF0000"/>
                  </a:solidFill>
                  <a:effectLst/>
                  <a:latin typeface="Cambria" panose="02040503050406030204" pitchFamily="18" charset="0"/>
                  <a:ea typeface="Cambria" panose="02040503050406030204" pitchFamily="18" charset="0"/>
                </a:rPr>
                <a:t>Tôi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là</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môi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trường</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nước</a:t>
              </a:r>
              <a:r>
                <a:rPr lang="en-US" sz="72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9554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708</Words>
  <Application>Microsoft Office PowerPoint</Application>
  <PresentationFormat>Custom</PresentationFormat>
  <Paragraphs>47</Paragraphs>
  <Slides>33</Slides>
  <Notes>0</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Windows User</cp:lastModifiedBy>
  <cp:revision>46</cp:revision>
  <dcterms:created xsi:type="dcterms:W3CDTF">2006-08-16T00:00:00Z</dcterms:created>
  <dcterms:modified xsi:type="dcterms:W3CDTF">2024-12-16T05:19:43Z</dcterms:modified>
  <dc:identifier>DAGR2Yeb-4Y</dc:identifier>
</cp:coreProperties>
</file>