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embeddedFontLst>
    <p:embeddedFont>
      <p:font typeface="Cookie"/>
      <p:regular r:id="rId20"/>
    </p:embeddedFont>
    <p:embeddedFont>
      <p:font typeface="Montserrat"/>
      <p:regular r:id="rId21"/>
      <p:bold r:id="rId22"/>
      <p:italic r:id="rId23"/>
      <p:boldItalic r:id="rId24"/>
    </p:embeddedFont>
    <p:embeddedFont>
      <p:font typeface="Kalam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27" roundtripDataSignature="AMtx7mhZGb/3qLbXa9aCY7YNpRYO2bVz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okie-regular.fntdata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Kalam-bold.fntdata"/><Relationship Id="rId25" Type="http://schemas.openxmlformats.org/officeDocument/2006/relationships/font" Target="fonts/Kalam-regular.fntdata"/><Relationship Id="rId27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311909" y="174940"/>
            <a:ext cx="8539315" cy="1147688"/>
          </a:xfrm>
          <a:custGeom>
            <a:rect b="b" l="l" r="r" t="t"/>
            <a:pathLst>
              <a:path extrusionOk="0" h="1147688" w="6378151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5"/>
          <p:cNvGrpSpPr/>
          <p:nvPr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2" name="Google Shape;12;p15"/>
            <p:cNvSpPr/>
            <p:nvPr/>
          </p:nvSpPr>
          <p:spPr>
            <a:xfrm>
              <a:off x="1630680" y="1333500"/>
              <a:ext cx="4968240" cy="7620"/>
            </a:xfrm>
            <a:custGeom>
              <a:rect b="b" l="l" r="r" t="t"/>
              <a:pathLst>
                <a:path extrusionOk="0" h="7620" w="496824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cap="flat" cmpd="sng" w="25400">
              <a:solidFill>
                <a:srgbClr val="3896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5"/>
            <p:cNvSpPr/>
            <p:nvPr/>
          </p:nvSpPr>
          <p:spPr>
            <a:xfrm>
              <a:off x="220782" y="1333500"/>
              <a:ext cx="6436810" cy="3600115"/>
            </a:xfrm>
            <a:custGeom>
              <a:rect b="b" l="l" r="r" t="t"/>
              <a:pathLst>
                <a:path extrusionOk="0" h="3600115" w="643681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cap="flat" cmpd="sng" w="25400">
              <a:solidFill>
                <a:srgbClr val="3896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5"/>
            <p:cNvSpPr/>
            <p:nvPr/>
          </p:nvSpPr>
          <p:spPr>
            <a:xfrm>
              <a:off x="228600" y="1331119"/>
              <a:ext cx="150019" cy="4762"/>
            </a:xfrm>
            <a:custGeom>
              <a:rect b="b" l="l" r="r" t="t"/>
              <a:pathLst>
                <a:path extrusionOk="0" h="4762" w="150019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cap="flat" cmpd="sng" w="25400">
              <a:solidFill>
                <a:srgbClr val="3896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15"/>
          <p:cNvGrpSpPr/>
          <p:nvPr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6" name="Google Shape;16;p15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5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cap="flat" cmpd="sng" w="9525">
              <a:solidFill>
                <a:srgbClr val="1C4B4A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9">
    <p:bg>
      <p:bgPr>
        <a:solidFill>
          <a:schemeClr val="accent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，一项大型内容和两项小型内容" type="objAndTwoObj">
  <p:cSld name="OBJECT_AND_TWO_OBJECT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/>
          <p:nvPr>
            <p:ph type="title"/>
          </p:nvPr>
        </p:nvSpPr>
        <p:spPr>
          <a:xfrm>
            <a:off x="456811" y="205949"/>
            <a:ext cx="8230379" cy="8573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18"/>
          <p:cNvSpPr txBox="1"/>
          <p:nvPr>
            <p:ph idx="1" type="body"/>
          </p:nvPr>
        </p:nvSpPr>
        <p:spPr>
          <a:xfrm>
            <a:off x="456812" y="1200353"/>
            <a:ext cx="4073228" cy="33942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8"/>
          <p:cNvSpPr txBox="1"/>
          <p:nvPr>
            <p:ph idx="2" type="body"/>
          </p:nvPr>
        </p:nvSpPr>
        <p:spPr>
          <a:xfrm>
            <a:off x="4613096" y="1200352"/>
            <a:ext cx="4074094" cy="16553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8"/>
          <p:cNvSpPr txBox="1"/>
          <p:nvPr>
            <p:ph idx="3" type="body"/>
          </p:nvPr>
        </p:nvSpPr>
        <p:spPr>
          <a:xfrm>
            <a:off x="4613096" y="2938407"/>
            <a:ext cx="4074094" cy="16561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advTm="1000"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spd="slow" p14:dur="15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2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2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29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2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2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2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advClick="0" spd="slow" p14:dur="15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/>
          <p:nvPr/>
        </p:nvSpPr>
        <p:spPr>
          <a:xfrm rot="10800000">
            <a:off x="368301" y="239920"/>
            <a:ext cx="8420100" cy="4636880"/>
          </a:xfrm>
          <a:custGeom>
            <a:rect b="b" l="l" r="r" t="t"/>
            <a:pathLst>
              <a:path extrusionOk="0" h="10623" w="10541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/>
          <p:nvPr/>
        </p:nvSpPr>
        <p:spPr>
          <a:xfrm>
            <a:off x="311909" y="174940"/>
            <a:ext cx="8539315" cy="1147688"/>
          </a:xfrm>
          <a:custGeom>
            <a:rect b="b" l="l" r="r" t="t"/>
            <a:pathLst>
              <a:path extrusionOk="0" h="1147688" w="6378151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23;p19"/>
          <p:cNvGrpSpPr/>
          <p:nvPr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24" name="Google Shape;24;p19"/>
            <p:cNvSpPr/>
            <p:nvPr/>
          </p:nvSpPr>
          <p:spPr>
            <a:xfrm>
              <a:off x="1630680" y="1333500"/>
              <a:ext cx="4968240" cy="7620"/>
            </a:xfrm>
            <a:custGeom>
              <a:rect b="b" l="l" r="r" t="t"/>
              <a:pathLst>
                <a:path extrusionOk="0" h="7620" w="496824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cap="flat" cmpd="sng" w="25400">
              <a:solidFill>
                <a:srgbClr val="7C4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9"/>
            <p:cNvSpPr/>
            <p:nvPr/>
          </p:nvSpPr>
          <p:spPr>
            <a:xfrm>
              <a:off x="220782" y="1333500"/>
              <a:ext cx="6436810" cy="3600115"/>
            </a:xfrm>
            <a:custGeom>
              <a:rect b="b" l="l" r="r" t="t"/>
              <a:pathLst>
                <a:path extrusionOk="0" h="3600115" w="643681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cap="flat" cmpd="sng" w="25400">
              <a:solidFill>
                <a:srgbClr val="7C4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9"/>
            <p:cNvSpPr/>
            <p:nvPr/>
          </p:nvSpPr>
          <p:spPr>
            <a:xfrm>
              <a:off x="228600" y="1331119"/>
              <a:ext cx="150019" cy="4762"/>
            </a:xfrm>
            <a:custGeom>
              <a:rect b="b" l="l" r="r" t="t"/>
              <a:pathLst>
                <a:path extrusionOk="0" h="4762" w="150019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cap="flat" cmpd="sng" w="25400">
              <a:solidFill>
                <a:srgbClr val="7C4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27;p19"/>
          <p:cNvGrpSpPr/>
          <p:nvPr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28" name="Google Shape;28;p19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DCCF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9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cap="flat" cmpd="sng" w="9525">
              <a:solidFill>
                <a:srgbClr val="1C4B4A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/>
          <p:nvPr/>
        </p:nvSpPr>
        <p:spPr>
          <a:xfrm rot="10800000">
            <a:off x="368301" y="239920"/>
            <a:ext cx="8420100" cy="4636880"/>
          </a:xfrm>
          <a:custGeom>
            <a:rect b="b" l="l" r="r" t="t"/>
            <a:pathLst>
              <a:path extrusionOk="0" h="10623" w="10541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/>
          <p:nvPr/>
        </p:nvSpPr>
        <p:spPr>
          <a:xfrm>
            <a:off x="311909" y="174940"/>
            <a:ext cx="8539315" cy="1147688"/>
          </a:xfrm>
          <a:custGeom>
            <a:rect b="b" l="l" r="r" t="t"/>
            <a:pathLst>
              <a:path extrusionOk="0" h="1147688" w="6378151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" name="Google Shape;35;p21"/>
          <p:cNvGrpSpPr/>
          <p:nvPr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36" name="Google Shape;36;p21"/>
            <p:cNvSpPr/>
            <p:nvPr/>
          </p:nvSpPr>
          <p:spPr>
            <a:xfrm>
              <a:off x="1630680" y="1333500"/>
              <a:ext cx="4968240" cy="7620"/>
            </a:xfrm>
            <a:custGeom>
              <a:rect b="b" l="l" r="r" t="t"/>
              <a:pathLst>
                <a:path extrusionOk="0" h="7620" w="496824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cap="flat" cmpd="sng" w="25400">
              <a:solidFill>
                <a:srgbClr val="F95D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1"/>
            <p:cNvSpPr/>
            <p:nvPr/>
          </p:nvSpPr>
          <p:spPr>
            <a:xfrm>
              <a:off x="220782" y="1333500"/>
              <a:ext cx="6436810" cy="3600115"/>
            </a:xfrm>
            <a:custGeom>
              <a:rect b="b" l="l" r="r" t="t"/>
              <a:pathLst>
                <a:path extrusionOk="0" h="3600115" w="643681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cap="flat" cmpd="sng" w="25400">
              <a:solidFill>
                <a:srgbClr val="F95D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1"/>
            <p:cNvSpPr/>
            <p:nvPr/>
          </p:nvSpPr>
          <p:spPr>
            <a:xfrm>
              <a:off x="228600" y="1331119"/>
              <a:ext cx="150019" cy="4762"/>
            </a:xfrm>
            <a:custGeom>
              <a:rect b="b" l="l" r="r" t="t"/>
              <a:pathLst>
                <a:path extrusionOk="0" h="4762" w="150019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cap="flat" cmpd="sng" w="25400">
              <a:solidFill>
                <a:srgbClr val="F95D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39;p21"/>
          <p:cNvGrpSpPr/>
          <p:nvPr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40" name="Google Shape;40;p21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DCAC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1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1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cap="flat" cmpd="sng" w="9525">
              <a:solidFill>
                <a:srgbClr val="1C4B4A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/>
          <p:nvPr/>
        </p:nvSpPr>
        <p:spPr>
          <a:xfrm rot="10800000">
            <a:off x="368301" y="239920"/>
            <a:ext cx="8420100" cy="4636880"/>
          </a:xfrm>
          <a:custGeom>
            <a:rect b="b" l="l" r="r" t="t"/>
            <a:pathLst>
              <a:path extrusionOk="0" h="10623" w="10541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/>
          <p:nvPr/>
        </p:nvSpPr>
        <p:spPr>
          <a:xfrm>
            <a:off x="311909" y="174940"/>
            <a:ext cx="8539315" cy="1147688"/>
          </a:xfrm>
          <a:custGeom>
            <a:rect b="b" l="l" r="r" t="t"/>
            <a:pathLst>
              <a:path extrusionOk="0" h="1147688" w="6378151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oogle Shape;47;p23"/>
          <p:cNvGrpSpPr/>
          <p:nvPr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48" name="Google Shape;48;p23"/>
            <p:cNvSpPr/>
            <p:nvPr/>
          </p:nvSpPr>
          <p:spPr>
            <a:xfrm>
              <a:off x="1630680" y="1333500"/>
              <a:ext cx="4968240" cy="7620"/>
            </a:xfrm>
            <a:custGeom>
              <a:rect b="b" l="l" r="r" t="t"/>
              <a:pathLst>
                <a:path extrusionOk="0" h="7620" w="496824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cap="flat" cmpd="sng" w="25400">
              <a:solidFill>
                <a:srgbClr val="7EA13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220782" y="1333500"/>
              <a:ext cx="6436810" cy="3600115"/>
            </a:xfrm>
            <a:custGeom>
              <a:rect b="b" l="l" r="r" t="t"/>
              <a:pathLst>
                <a:path extrusionOk="0" h="3600115" w="643681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cap="flat" cmpd="sng" w="25400">
              <a:solidFill>
                <a:srgbClr val="7EA13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228600" y="1331119"/>
              <a:ext cx="150019" cy="4762"/>
            </a:xfrm>
            <a:custGeom>
              <a:rect b="b" l="l" r="r" t="t"/>
              <a:pathLst>
                <a:path extrusionOk="0" h="4762" w="150019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cap="flat" cmpd="sng" w="25400">
              <a:solidFill>
                <a:srgbClr val="7EA13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52" name="Google Shape;52;p2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3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cap="flat" cmpd="sng" w="9525">
              <a:solidFill>
                <a:srgbClr val="1C4B4A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4"/>
          <p:cNvSpPr/>
          <p:nvPr/>
        </p:nvSpPr>
        <p:spPr>
          <a:xfrm rot="10800000">
            <a:off x="368301" y="239920"/>
            <a:ext cx="8420100" cy="4636880"/>
          </a:xfrm>
          <a:custGeom>
            <a:rect b="b" l="l" r="r" t="t"/>
            <a:pathLst>
              <a:path extrusionOk="0" h="10623" w="10541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8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0.jpg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b="1" i="0" sz="2800" u="none" cap="none" strike="noStrik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0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0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0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0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0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0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0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05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4"/>
          <p:cNvSpPr txBox="1"/>
          <p:nvPr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</p:sldLayoutIdLst>
  <p:transition advClick="0" spd="slow" p14:dur="1500">
    <p:random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5" Type="http://schemas.openxmlformats.org/officeDocument/2006/relationships/image" Target="../media/image26.png"/><Relationship Id="rId6" Type="http://schemas.openxmlformats.org/officeDocument/2006/relationships/image" Target="../media/image28.jpg"/><Relationship Id="rId7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0.jpg"/><Relationship Id="rId10" Type="http://schemas.openxmlformats.org/officeDocument/2006/relationships/image" Target="../media/image21.jpg"/><Relationship Id="rId9" Type="http://schemas.openxmlformats.org/officeDocument/2006/relationships/image" Target="../media/image31.jpg"/><Relationship Id="rId5" Type="http://schemas.openxmlformats.org/officeDocument/2006/relationships/image" Target="../media/image34.jpg"/><Relationship Id="rId6" Type="http://schemas.openxmlformats.org/officeDocument/2006/relationships/image" Target="../media/image18.jpg"/><Relationship Id="rId7" Type="http://schemas.openxmlformats.org/officeDocument/2006/relationships/image" Target="../media/image23.png"/><Relationship Id="rId8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5" Type="http://schemas.openxmlformats.org/officeDocument/2006/relationships/image" Target="../media/image28.jpg"/><Relationship Id="rId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ộ SGK Lớp 6 - Kết nối tri thức với cuộc sống - Công ty Cổ phần Đầu tư và  Phát triển Giáo dục Phương Nam" id="80" name="Google Shape;8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642" y="372138"/>
            <a:ext cx="1715388" cy="128654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"/>
          <p:cNvSpPr/>
          <p:nvPr/>
        </p:nvSpPr>
        <p:spPr>
          <a:xfrm>
            <a:off x="2604730" y="429288"/>
            <a:ext cx="5828071" cy="4371053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"/>
          <p:cNvSpPr txBox="1"/>
          <p:nvPr/>
        </p:nvSpPr>
        <p:spPr>
          <a:xfrm>
            <a:off x="889342" y="1784602"/>
            <a:ext cx="1715388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FB5B53"/>
                </a:solidFill>
                <a:latin typeface="Cookie"/>
                <a:ea typeface="Cookie"/>
                <a:cs typeface="Cookie"/>
                <a:sym typeface="Cookie"/>
              </a:rPr>
              <a:t>ĐI HỌC VUI SAO</a:t>
            </a:r>
            <a:endParaRPr b="0" i="0" sz="4000" u="none" cap="none" strike="noStrike">
              <a:solidFill>
                <a:srgbClr val="FB5B53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614" y="89011"/>
            <a:ext cx="908666" cy="9086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10"/>
          <p:cNvCxnSpPr/>
          <p:nvPr/>
        </p:nvCxnSpPr>
        <p:spPr>
          <a:xfrm>
            <a:off x="1266295" y="751629"/>
            <a:ext cx="7034348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0" name="Google Shape;230;p10"/>
          <p:cNvSpPr txBox="1"/>
          <p:nvPr/>
        </p:nvSpPr>
        <p:spPr>
          <a:xfrm>
            <a:off x="1266294" y="304961"/>
            <a:ext cx="5025935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 thế ngồi</a:t>
            </a:r>
            <a:endParaRPr b="1" i="0" sz="3000" u="none" cap="none" strike="noStrik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0"/>
          <p:cNvSpPr/>
          <p:nvPr/>
        </p:nvSpPr>
        <p:spPr>
          <a:xfrm>
            <a:off x="7130092" y="1486125"/>
            <a:ext cx="404510" cy="404510"/>
          </a:xfrm>
          <a:custGeom>
            <a:rect b="b" l="l" r="r" t="t"/>
            <a:pathLst>
              <a:path extrusionOk="0" h="539346" w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  <a:solidFill>
            <a:srgbClr val="CDE1E8">
              <a:alpha val="89803"/>
            </a:srgbClr>
          </a:solidFill>
          <a:ln cap="flat" cmpd="sng" w="12700">
            <a:solidFill>
              <a:srgbClr val="CDE1E8">
                <a:alpha val="8980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0575" lIns="121475" spcFirstLastPara="1" rIns="121475" wrap="square" tIns="304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10"/>
          <p:cNvSpPr/>
          <p:nvPr/>
        </p:nvSpPr>
        <p:spPr>
          <a:xfrm>
            <a:off x="7296321" y="2523508"/>
            <a:ext cx="404510" cy="404510"/>
          </a:xfrm>
          <a:custGeom>
            <a:rect b="b" l="l" r="r" t="t"/>
            <a:pathLst>
              <a:path extrusionOk="0" h="539346" w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  <a:solidFill>
            <a:srgbClr val="D2F2CB">
              <a:alpha val="89803"/>
            </a:srgbClr>
          </a:solidFill>
          <a:ln cap="flat" cmpd="sng" w="12700">
            <a:solidFill>
              <a:srgbClr val="CDE1E8">
                <a:alpha val="8980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0575" lIns="121475" spcFirstLastPara="1" rIns="121475" wrap="square" tIns="304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Một cô gái đang ngồi trên bàn học với một cậu bé đứng bên cạnh, tay chỉ vào  cuốn sổ. | Tải hình ảnh shutterstock , istockphoto, 123rf ... trong 5 giây" id="233" name="Google Shape;23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8575" y="1966208"/>
            <a:ext cx="4085093" cy="317729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0"/>
          <p:cNvSpPr/>
          <p:nvPr/>
        </p:nvSpPr>
        <p:spPr>
          <a:xfrm>
            <a:off x="3061547" y="835876"/>
            <a:ext cx="4473055" cy="666056"/>
          </a:xfrm>
          <a:prstGeom prst="roundRect">
            <a:avLst>
              <a:gd fmla="val 16667" name="adj"/>
            </a:avLst>
          </a:prstGeom>
          <a:solidFill>
            <a:srgbClr val="FBD4B4"/>
          </a:solidFill>
          <a:ln cap="flat" cmpd="sng" w="12700">
            <a:solidFill>
              <a:srgbClr val="FBD4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Lưng thẳng, không tì ngực vào bàn</a:t>
            </a:r>
            <a:endParaRPr/>
          </a:p>
        </p:txBody>
      </p:sp>
      <p:sp>
        <p:nvSpPr>
          <p:cNvPr id="235" name="Google Shape;235;p10"/>
          <p:cNvSpPr/>
          <p:nvPr/>
        </p:nvSpPr>
        <p:spPr>
          <a:xfrm>
            <a:off x="3542341" y="1881961"/>
            <a:ext cx="4530295" cy="666026"/>
          </a:xfrm>
          <a:prstGeom prst="roundRect">
            <a:avLst>
              <a:gd fmla="val 16667" name="adj"/>
            </a:avLst>
          </a:prstGeom>
          <a:solidFill>
            <a:srgbClr val="92CCDC"/>
          </a:solidFill>
          <a:ln cap="flat" cmpd="sng" w="12700">
            <a:solidFill>
              <a:srgbClr val="92CCD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 hơi cúi, mắt cách vở khoảng 25 cm</a:t>
            </a:r>
            <a:endParaRPr b="0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10"/>
          <p:cNvSpPr/>
          <p:nvPr/>
        </p:nvSpPr>
        <p:spPr>
          <a:xfrm>
            <a:off x="4103614" y="2956801"/>
            <a:ext cx="4198065" cy="66602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Tay trái tì nhẹ lên mép vở để giữ vở</a:t>
            </a:r>
            <a:endParaRPr/>
          </a:p>
        </p:txBody>
      </p:sp>
      <p:sp>
        <p:nvSpPr>
          <p:cNvPr id="237" name="Google Shape;237;p10"/>
          <p:cNvSpPr/>
          <p:nvPr/>
        </p:nvSpPr>
        <p:spPr>
          <a:xfrm>
            <a:off x="4461113" y="4033353"/>
            <a:ext cx="4271081" cy="666026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chân để song song, thoải mái</a:t>
            </a:r>
            <a:endParaRPr b="0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10"/>
          <p:cNvSpPr/>
          <p:nvPr/>
        </p:nvSpPr>
        <p:spPr>
          <a:xfrm>
            <a:off x="7534600" y="3641251"/>
            <a:ext cx="404510" cy="404510"/>
          </a:xfrm>
          <a:custGeom>
            <a:rect b="b" l="l" r="r" t="t"/>
            <a:pathLst>
              <a:path extrusionOk="0" h="539346" w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  <a:solidFill>
            <a:srgbClr val="FBDACB">
              <a:alpha val="89803"/>
            </a:srgbClr>
          </a:solidFill>
          <a:ln cap="flat" cmpd="sng" w="12700">
            <a:solidFill>
              <a:srgbClr val="CDE1E8">
                <a:alpha val="8980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0575" lIns="121475" spcFirstLastPara="1" rIns="121475" wrap="square" tIns="304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"/>
          <p:cNvSpPr txBox="1"/>
          <p:nvPr/>
        </p:nvSpPr>
        <p:spPr>
          <a:xfrm>
            <a:off x="1212643" y="251538"/>
            <a:ext cx="7321756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 3-4 câu giới thiệu về một đồ vật được dùng để vẽ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20210409090849_wm_shs-tieng-viet-2-tap-1" id="244" name="Google Shape;244;p11"/>
          <p:cNvPicPr preferRelativeResize="0"/>
          <p:nvPr/>
        </p:nvPicPr>
        <p:blipFill rotWithShape="1">
          <a:blip r:embed="rId3">
            <a:alphaModFix/>
          </a:blip>
          <a:srcRect b="36408" l="6772" r="84263" t="58429"/>
          <a:stretch/>
        </p:blipFill>
        <p:spPr>
          <a:xfrm>
            <a:off x="602199" y="355475"/>
            <a:ext cx="746093" cy="45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294" y="4577533"/>
            <a:ext cx="8128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7436" y="-7173"/>
            <a:ext cx="885455" cy="745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11"/>
          <p:cNvGrpSpPr/>
          <p:nvPr/>
        </p:nvGrpSpPr>
        <p:grpSpPr>
          <a:xfrm>
            <a:off x="3748035" y="759369"/>
            <a:ext cx="4786364" cy="2245088"/>
            <a:chOff x="3993479" y="747621"/>
            <a:chExt cx="6788727" cy="2548216"/>
          </a:xfrm>
        </p:grpSpPr>
        <p:pic>
          <p:nvPicPr>
            <p:cNvPr id="248" name="Google Shape;248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993479" y="807068"/>
              <a:ext cx="6788727" cy="2488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11"/>
            <p:cNvSpPr txBox="1"/>
            <p:nvPr/>
          </p:nvSpPr>
          <p:spPr>
            <a:xfrm>
              <a:off x="6258852" y="1498001"/>
              <a:ext cx="39903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Bài làm</a:t>
              </a:r>
              <a:endParaRPr b="1" i="0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1"/>
            <p:cNvSpPr txBox="1"/>
            <p:nvPr/>
          </p:nvSpPr>
          <p:spPr>
            <a:xfrm>
              <a:off x="4345716" y="1006896"/>
              <a:ext cx="39903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Bài 2:</a:t>
              </a:r>
              <a:endParaRPr b="1" i="0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1" name="Google Shape;251;p11"/>
            <p:cNvCxnSpPr/>
            <p:nvPr/>
          </p:nvCxnSpPr>
          <p:spPr>
            <a:xfrm>
              <a:off x="4006921" y="747621"/>
              <a:ext cx="0" cy="2548216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52" name="Google Shape;252;p11"/>
          <p:cNvSpPr/>
          <p:nvPr/>
        </p:nvSpPr>
        <p:spPr>
          <a:xfrm>
            <a:off x="3757512" y="3156986"/>
            <a:ext cx="4812652" cy="1446963"/>
          </a:xfrm>
          <a:prstGeom prst="roundRect">
            <a:avLst>
              <a:gd fmla="val 16667" name="adj"/>
            </a:avLst>
          </a:prstGeom>
          <a:solidFill>
            <a:srgbClr val="FDCAC8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Lưu ý: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 đủ nội dung.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đủ ý, diễn đạt rõ ràng.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câu nối tiếp nhau thành một đoạn văn.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 câu viết hoa, cuối câu có dấu chấm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3" name="Google Shape;253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4136" y="811744"/>
            <a:ext cx="3383280" cy="334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12"/>
          <p:cNvGrpSpPr/>
          <p:nvPr/>
        </p:nvGrpSpPr>
        <p:grpSpPr>
          <a:xfrm>
            <a:off x="577809" y="1643514"/>
            <a:ext cx="3187700" cy="2950037"/>
            <a:chOff x="-180243" y="1533525"/>
            <a:chExt cx="2390775" cy="2950037"/>
          </a:xfrm>
        </p:grpSpPr>
        <p:pic>
          <p:nvPicPr>
            <p:cNvPr descr="20210409090849_wm_shs-tieng-viet-2-tap-1" id="259" name="Google Shape;259;p12"/>
            <p:cNvPicPr preferRelativeResize="0"/>
            <p:nvPr/>
          </p:nvPicPr>
          <p:blipFill rotWithShape="1">
            <a:blip r:embed="rId3">
              <a:alphaModFix/>
            </a:blip>
            <a:srcRect b="13626" l="17525" r="51761" t="60249"/>
            <a:stretch/>
          </p:blipFill>
          <p:spPr>
            <a:xfrm>
              <a:off x="-180243" y="1629445"/>
              <a:ext cx="2390775" cy="2854117"/>
            </a:xfrm>
            <a:prstGeom prst="roundRect">
              <a:avLst>
                <a:gd fmla="val 19685" name="adj"/>
              </a:avLst>
            </a:prstGeom>
            <a:noFill/>
            <a:ln>
              <a:noFill/>
            </a:ln>
          </p:spPr>
        </p:pic>
        <p:sp>
          <p:nvSpPr>
            <p:cNvPr id="260" name="Google Shape;260;p12"/>
            <p:cNvSpPr/>
            <p:nvPr/>
          </p:nvSpPr>
          <p:spPr>
            <a:xfrm>
              <a:off x="1204716" y="1533525"/>
              <a:ext cx="1005816" cy="3238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2"/>
            <p:cNvSpPr/>
            <p:nvPr/>
          </p:nvSpPr>
          <p:spPr>
            <a:xfrm>
              <a:off x="1525217" y="1953296"/>
              <a:ext cx="685315" cy="1170905"/>
            </a:xfrm>
            <a:custGeom>
              <a:rect b="b" l="l" r="r" t="t"/>
              <a:pathLst>
                <a:path extrusionOk="0" h="1170905" w="685315">
                  <a:moveTo>
                    <a:pt x="0" y="0"/>
                  </a:moveTo>
                  <a:lnTo>
                    <a:pt x="685315" y="0"/>
                  </a:lnTo>
                  <a:lnTo>
                    <a:pt x="685315" y="1170905"/>
                  </a:lnTo>
                  <a:lnTo>
                    <a:pt x="295275" y="1056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2"/>
          <p:cNvGrpSpPr/>
          <p:nvPr/>
        </p:nvGrpSpPr>
        <p:grpSpPr>
          <a:xfrm>
            <a:off x="2876002" y="808943"/>
            <a:ext cx="5787523" cy="3340368"/>
            <a:chOff x="2490024" y="734113"/>
            <a:chExt cx="4340642" cy="3340368"/>
          </a:xfrm>
        </p:grpSpPr>
        <p:sp>
          <p:nvSpPr>
            <p:cNvPr id="263" name="Google Shape;263;p12"/>
            <p:cNvSpPr txBox="1"/>
            <p:nvPr/>
          </p:nvSpPr>
          <p:spPr>
            <a:xfrm>
              <a:off x="2884626" y="1150604"/>
              <a:ext cx="3903761" cy="29238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457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-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Đoạn văn đã nêu được: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+ Đồ vật em muốn giới thiệu.</a:t>
              </a:r>
              <a:endPara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+ Đồ vật đó có đặc điểm gì?</a:t>
              </a:r>
              <a:endPara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+ Em dùng  đồ vật đó như thế nào?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+ Nó giúp ích gì cho em khi vẽ tranh?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Tình cảm của em với đồ vật đó như thế nào?</a:t>
              </a:r>
              <a:endParaRPr b="0" i="0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457189" lvl="0" marL="457189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-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Chữ viết, trình bày.</a:t>
              </a:r>
              <a:endParaRPr/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2"/>
            <p:cNvSpPr/>
            <p:nvPr/>
          </p:nvSpPr>
          <p:spPr>
            <a:xfrm rot="5400000">
              <a:off x="2990161" y="233976"/>
              <a:ext cx="3340368" cy="4340642"/>
            </a:xfrm>
            <a:custGeom>
              <a:rect b="b" l="l" r="r" t="t"/>
              <a:pathLst>
                <a:path extrusionOk="0" h="103791" w="49926">
                  <a:moveTo>
                    <a:pt x="25713" y="1603"/>
                  </a:moveTo>
                  <a:cubicBezTo>
                    <a:pt x="27917" y="1603"/>
                    <a:pt x="30102" y="1668"/>
                    <a:pt x="32226" y="1757"/>
                  </a:cubicBezTo>
                  <a:cubicBezTo>
                    <a:pt x="36202" y="1882"/>
                    <a:pt x="40470" y="1799"/>
                    <a:pt x="43484" y="4770"/>
                  </a:cubicBezTo>
                  <a:cubicBezTo>
                    <a:pt x="46204" y="7449"/>
                    <a:pt x="47083" y="11257"/>
                    <a:pt x="47292" y="14940"/>
                  </a:cubicBezTo>
                  <a:cubicBezTo>
                    <a:pt x="47711" y="22013"/>
                    <a:pt x="47125" y="29253"/>
                    <a:pt x="47083" y="36326"/>
                  </a:cubicBezTo>
                  <a:cubicBezTo>
                    <a:pt x="46957" y="52313"/>
                    <a:pt x="48004" y="68259"/>
                    <a:pt x="47753" y="84204"/>
                  </a:cubicBezTo>
                  <a:cubicBezTo>
                    <a:pt x="47753" y="84309"/>
                    <a:pt x="47768" y="84403"/>
                    <a:pt x="47797" y="84488"/>
                  </a:cubicBezTo>
                  <a:lnTo>
                    <a:pt x="47797" y="84488"/>
                  </a:lnTo>
                  <a:cubicBezTo>
                    <a:pt x="47846" y="87115"/>
                    <a:pt x="48500" y="90295"/>
                    <a:pt x="46037" y="92072"/>
                  </a:cubicBezTo>
                  <a:cubicBezTo>
                    <a:pt x="44809" y="92965"/>
                    <a:pt x="43284" y="93170"/>
                    <a:pt x="41758" y="93170"/>
                  </a:cubicBezTo>
                  <a:cubicBezTo>
                    <a:pt x="40996" y="93170"/>
                    <a:pt x="40233" y="93118"/>
                    <a:pt x="39508" y="93077"/>
                  </a:cubicBezTo>
                  <a:cubicBezTo>
                    <a:pt x="35825" y="92825"/>
                    <a:pt x="32184" y="92825"/>
                    <a:pt x="28501" y="92742"/>
                  </a:cubicBezTo>
                  <a:cubicBezTo>
                    <a:pt x="28124" y="92742"/>
                    <a:pt x="27831" y="92993"/>
                    <a:pt x="27748" y="93328"/>
                  </a:cubicBezTo>
                  <a:cubicBezTo>
                    <a:pt x="26702" y="95942"/>
                    <a:pt x="25627" y="98527"/>
                    <a:pt x="24500" y="101107"/>
                  </a:cubicBezTo>
                  <a:lnTo>
                    <a:pt x="24500" y="101107"/>
                  </a:lnTo>
                  <a:cubicBezTo>
                    <a:pt x="23371" y="98515"/>
                    <a:pt x="22383" y="95894"/>
                    <a:pt x="21512" y="93244"/>
                  </a:cubicBezTo>
                  <a:cubicBezTo>
                    <a:pt x="21428" y="92909"/>
                    <a:pt x="21093" y="92658"/>
                    <a:pt x="20758" y="92658"/>
                  </a:cubicBezTo>
                  <a:cubicBezTo>
                    <a:pt x="17536" y="92616"/>
                    <a:pt x="14272" y="92574"/>
                    <a:pt x="11007" y="92574"/>
                  </a:cubicBezTo>
                  <a:cubicBezTo>
                    <a:pt x="10554" y="92574"/>
                    <a:pt x="10104" y="92589"/>
                    <a:pt x="9665" y="92589"/>
                  </a:cubicBezTo>
                  <a:cubicBezTo>
                    <a:pt x="8159" y="92589"/>
                    <a:pt x="6771" y="92414"/>
                    <a:pt x="5734" y="90858"/>
                  </a:cubicBezTo>
                  <a:cubicBezTo>
                    <a:pt x="4688" y="89268"/>
                    <a:pt x="4185" y="86924"/>
                    <a:pt x="3641" y="85083"/>
                  </a:cubicBezTo>
                  <a:cubicBezTo>
                    <a:pt x="1758" y="78219"/>
                    <a:pt x="1549" y="71063"/>
                    <a:pt x="1632" y="63990"/>
                  </a:cubicBezTo>
                  <a:cubicBezTo>
                    <a:pt x="1758" y="49216"/>
                    <a:pt x="1925" y="34401"/>
                    <a:pt x="2177" y="19585"/>
                  </a:cubicBezTo>
                  <a:cubicBezTo>
                    <a:pt x="2218" y="16237"/>
                    <a:pt x="1758" y="12136"/>
                    <a:pt x="2930" y="8913"/>
                  </a:cubicBezTo>
                  <a:cubicBezTo>
                    <a:pt x="4144" y="5565"/>
                    <a:pt x="7408" y="4017"/>
                    <a:pt x="10630" y="3180"/>
                  </a:cubicBezTo>
                  <a:cubicBezTo>
                    <a:pt x="15421" y="1953"/>
                    <a:pt x="20619" y="1603"/>
                    <a:pt x="25713" y="1603"/>
                  </a:cubicBezTo>
                  <a:close/>
                  <a:moveTo>
                    <a:pt x="26758" y="1"/>
                  </a:moveTo>
                  <a:cubicBezTo>
                    <a:pt x="21795" y="1"/>
                    <a:pt x="16811" y="366"/>
                    <a:pt x="12012" y="1255"/>
                  </a:cubicBezTo>
                  <a:cubicBezTo>
                    <a:pt x="6403" y="2301"/>
                    <a:pt x="1632" y="4979"/>
                    <a:pt x="879" y="11090"/>
                  </a:cubicBezTo>
                  <a:cubicBezTo>
                    <a:pt x="335" y="15233"/>
                    <a:pt x="586" y="19544"/>
                    <a:pt x="544" y="23687"/>
                  </a:cubicBezTo>
                  <a:cubicBezTo>
                    <a:pt x="461" y="28165"/>
                    <a:pt x="419" y="32601"/>
                    <a:pt x="377" y="37079"/>
                  </a:cubicBezTo>
                  <a:cubicBezTo>
                    <a:pt x="293" y="45575"/>
                    <a:pt x="209" y="54071"/>
                    <a:pt x="84" y="62567"/>
                  </a:cubicBezTo>
                  <a:cubicBezTo>
                    <a:pt x="0" y="71063"/>
                    <a:pt x="126" y="79935"/>
                    <a:pt x="2972" y="88138"/>
                  </a:cubicBezTo>
                  <a:cubicBezTo>
                    <a:pt x="3976" y="90942"/>
                    <a:pt x="4855" y="93621"/>
                    <a:pt x="8161" y="94039"/>
                  </a:cubicBezTo>
                  <a:cubicBezTo>
                    <a:pt x="9794" y="94258"/>
                    <a:pt x="11487" y="94321"/>
                    <a:pt x="13195" y="94321"/>
                  </a:cubicBezTo>
                  <a:cubicBezTo>
                    <a:pt x="15526" y="94321"/>
                    <a:pt x="17883" y="94204"/>
                    <a:pt x="20151" y="94204"/>
                  </a:cubicBezTo>
                  <a:cubicBezTo>
                    <a:pt x="20166" y="94204"/>
                    <a:pt x="20182" y="94204"/>
                    <a:pt x="20197" y="94204"/>
                  </a:cubicBezTo>
                  <a:lnTo>
                    <a:pt x="20197" y="94204"/>
                  </a:lnTo>
                  <a:cubicBezTo>
                    <a:pt x="21245" y="97348"/>
                    <a:pt x="22476" y="100418"/>
                    <a:pt x="23855" y="103414"/>
                  </a:cubicBezTo>
                  <a:cubicBezTo>
                    <a:pt x="24002" y="103665"/>
                    <a:pt x="24264" y="103790"/>
                    <a:pt x="24525" y="103790"/>
                  </a:cubicBezTo>
                  <a:cubicBezTo>
                    <a:pt x="24787" y="103790"/>
                    <a:pt x="25048" y="103665"/>
                    <a:pt x="25195" y="103414"/>
                  </a:cubicBezTo>
                  <a:cubicBezTo>
                    <a:pt x="26531" y="100426"/>
                    <a:pt x="27794" y="97364"/>
                    <a:pt x="29018" y="94298"/>
                  </a:cubicBezTo>
                  <a:lnTo>
                    <a:pt x="29018" y="94298"/>
                  </a:lnTo>
                  <a:cubicBezTo>
                    <a:pt x="31822" y="94337"/>
                    <a:pt x="34658" y="94381"/>
                    <a:pt x="37457" y="94499"/>
                  </a:cubicBezTo>
                  <a:cubicBezTo>
                    <a:pt x="38796" y="94556"/>
                    <a:pt x="40155" y="94710"/>
                    <a:pt x="41507" y="94710"/>
                  </a:cubicBezTo>
                  <a:cubicBezTo>
                    <a:pt x="42140" y="94710"/>
                    <a:pt x="42772" y="94677"/>
                    <a:pt x="43400" y="94583"/>
                  </a:cubicBezTo>
                  <a:cubicBezTo>
                    <a:pt x="45451" y="94290"/>
                    <a:pt x="47543" y="93411"/>
                    <a:pt x="48631" y="91570"/>
                  </a:cubicBezTo>
                  <a:cubicBezTo>
                    <a:pt x="49926" y="89399"/>
                    <a:pt x="49387" y="86645"/>
                    <a:pt x="49343" y="84222"/>
                  </a:cubicBezTo>
                  <a:lnTo>
                    <a:pt x="49343" y="84222"/>
                  </a:lnTo>
                  <a:cubicBezTo>
                    <a:pt x="49551" y="67949"/>
                    <a:pt x="48464" y="51677"/>
                    <a:pt x="48631" y="35405"/>
                  </a:cubicBezTo>
                  <a:cubicBezTo>
                    <a:pt x="48715" y="31136"/>
                    <a:pt x="48799" y="26909"/>
                    <a:pt x="48841" y="22641"/>
                  </a:cubicBezTo>
                  <a:cubicBezTo>
                    <a:pt x="48924" y="18916"/>
                    <a:pt x="49175" y="15149"/>
                    <a:pt x="48464" y="11466"/>
                  </a:cubicBezTo>
                  <a:cubicBezTo>
                    <a:pt x="47250" y="4854"/>
                    <a:pt x="42898" y="962"/>
                    <a:pt x="36327" y="418"/>
                  </a:cubicBezTo>
                  <a:cubicBezTo>
                    <a:pt x="33184" y="154"/>
                    <a:pt x="29975" y="1"/>
                    <a:pt x="26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12"/>
          <p:cNvSpPr txBox="1"/>
          <p:nvPr/>
        </p:nvSpPr>
        <p:spPr>
          <a:xfrm>
            <a:off x="783572" y="347279"/>
            <a:ext cx="757665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Hãy kiểm tra lại bài viết của mình</a:t>
            </a:r>
            <a:endParaRPr b="1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3"/>
          <p:cNvPicPr preferRelativeResize="0"/>
          <p:nvPr/>
        </p:nvPicPr>
        <p:blipFill rotWithShape="1">
          <a:blip r:embed="rId3">
            <a:alphaModFix/>
          </a:blip>
          <a:srcRect b="35913" l="60200" r="0" t="25277"/>
          <a:stretch/>
        </p:blipFill>
        <p:spPr>
          <a:xfrm>
            <a:off x="1719155" y="1296405"/>
            <a:ext cx="2103173" cy="154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 rotWithShape="1">
          <a:blip r:embed="rId4">
            <a:alphaModFix/>
          </a:blip>
          <a:srcRect b="-1265" l="20145" r="38637" t="63606"/>
          <a:stretch/>
        </p:blipFill>
        <p:spPr>
          <a:xfrm>
            <a:off x="5371249" y="1296405"/>
            <a:ext cx="2178117" cy="150256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3"/>
          <p:cNvSpPr/>
          <p:nvPr/>
        </p:nvSpPr>
        <p:spPr>
          <a:xfrm>
            <a:off x="512466" y="3475316"/>
            <a:ext cx="4622241" cy="438582"/>
          </a:xfrm>
          <a:prstGeom prst="chevron">
            <a:avLst>
              <a:gd fmla="val 50000" name="adj"/>
            </a:avLst>
          </a:prstGeom>
          <a:solidFill>
            <a:srgbClr val="FEE3E2"/>
          </a:solidFill>
          <a:ln cap="flat" cmpd="sng" w="38100">
            <a:solidFill>
              <a:srgbClr val="00B05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 thành bài viết vào vở.</a:t>
            </a:r>
            <a:endParaRPr b="0" i="0" sz="24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5371249" y="3455215"/>
            <a:ext cx="3189267" cy="438582"/>
          </a:xfrm>
          <a:prstGeom prst="chevron">
            <a:avLst>
              <a:gd fmla="val 50000" name="adj"/>
            </a:avLst>
          </a:prstGeom>
          <a:solidFill>
            <a:srgbClr val="F0F9F9"/>
          </a:solidFill>
          <a:ln cap="flat" cmpd="sng" w="38100">
            <a:solidFill>
              <a:srgbClr val="FFC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Chuẩn bị bài sau.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2"/>
          <p:cNvGrpSpPr/>
          <p:nvPr/>
        </p:nvGrpSpPr>
        <p:grpSpPr>
          <a:xfrm>
            <a:off x="1242148" y="1390820"/>
            <a:ext cx="6734533" cy="3318271"/>
            <a:chOff x="1417547" y="1264224"/>
            <a:chExt cx="4405927" cy="3318271"/>
          </a:xfrm>
        </p:grpSpPr>
        <p:pic>
          <p:nvPicPr>
            <p:cNvPr id="88" name="Google Shape;88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2"/>
            <p:cNvSpPr txBox="1"/>
            <p:nvPr/>
          </p:nvSpPr>
          <p:spPr>
            <a:xfrm>
              <a:off x="1997286" y="3255980"/>
              <a:ext cx="3409987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17479D"/>
                  </a:solidFill>
                  <a:latin typeface="Arial"/>
                  <a:ea typeface="Arial"/>
                  <a:cs typeface="Arial"/>
                  <a:sym typeface="Arial"/>
                </a:rPr>
                <a:t>LUYỆN VIẾT ĐOẠN</a:t>
              </a:r>
              <a:endParaRPr b="1" i="0" sz="2800" u="none" cap="none" strike="noStrike">
                <a:solidFill>
                  <a:srgbClr val="174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 txBox="1"/>
            <p:nvPr/>
          </p:nvSpPr>
          <p:spPr>
            <a:xfrm>
              <a:off x="2366264" y="2595991"/>
              <a:ext cx="3041009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TIẾT 5 – 6</a:t>
              </a:r>
              <a:endParaRPr b="1" i="0" sz="2800" u="none" cap="none" strike="noStrik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6493" y="2904210"/>
            <a:ext cx="2647507" cy="1985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2"/>
          <p:cNvGrpSpPr/>
          <p:nvPr/>
        </p:nvGrpSpPr>
        <p:grpSpPr>
          <a:xfrm>
            <a:off x="397488" y="627726"/>
            <a:ext cx="2617737" cy="584775"/>
            <a:chOff x="337445" y="617893"/>
            <a:chExt cx="1963303" cy="584775"/>
          </a:xfrm>
        </p:grpSpPr>
        <p:sp>
          <p:nvSpPr>
            <p:cNvPr id="93" name="Google Shape;93;p2"/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1C4B4A"/>
                  </a:solidFill>
                  <a:latin typeface="Cookie"/>
                  <a:ea typeface="Cookie"/>
                  <a:cs typeface="Cookie"/>
                  <a:sym typeface="Cookie"/>
                </a:rPr>
                <a:t>BÀI 14 </a:t>
              </a:r>
              <a:endParaRPr b="0" i="0" sz="3200" u="none" cap="none" strike="noStrike">
                <a:solidFill>
                  <a:srgbClr val="1C4B4A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  <p:sp>
          <p:nvSpPr>
            <p:cNvPr id="94" name="Google Shape;94;p2"/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6EC8C6"/>
                  </a:solidFill>
                  <a:latin typeface="Cookie"/>
                  <a:ea typeface="Cookie"/>
                  <a:cs typeface="Cookie"/>
                  <a:sym typeface="Cookie"/>
                </a:rPr>
                <a:t>BÀI 14</a:t>
              </a:r>
              <a:endParaRPr b="0" i="0" sz="3200" u="none" cap="none" strike="noStrike">
                <a:solidFill>
                  <a:srgbClr val="6EC8C6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</p:grpSp>
      <p:sp>
        <p:nvSpPr>
          <p:cNvPr id="95" name="Google Shape;95;p2"/>
          <p:cNvSpPr txBox="1"/>
          <p:nvPr/>
        </p:nvSpPr>
        <p:spPr>
          <a:xfrm>
            <a:off x="2262500" y="527921"/>
            <a:ext cx="62962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Cookie"/>
                <a:ea typeface="Cookie"/>
                <a:cs typeface="Cookie"/>
                <a:sym typeface="Cookie"/>
              </a:rPr>
              <a:t>EM HỌC VẼ</a:t>
            </a:r>
            <a:endParaRPr b="0" i="0" sz="3600" u="none" cap="none" strike="noStrike">
              <a:solidFill>
                <a:schemeClr val="accent1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96" name="Google Shape;96;p2"/>
          <p:cNvSpPr/>
          <p:nvPr/>
        </p:nvSpPr>
        <p:spPr>
          <a:xfrm rot="-2019064">
            <a:off x="1819750" y="1148139"/>
            <a:ext cx="233132" cy="184487"/>
          </a:xfrm>
          <a:custGeom>
            <a:rect b="b" l="l" r="r" t="t"/>
            <a:pathLst>
              <a:path extrusionOk="0" h="4766" w="4517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rot="-2019064">
            <a:off x="721327" y="1189492"/>
            <a:ext cx="141263" cy="97740"/>
          </a:xfrm>
          <a:custGeom>
            <a:rect b="b" l="l" r="r" t="t"/>
            <a:pathLst>
              <a:path extrusionOk="0" h="2525" w="2737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 rot="-2019064">
            <a:off x="987891" y="1318137"/>
            <a:ext cx="370317" cy="274989"/>
          </a:xfrm>
          <a:custGeom>
            <a:rect b="b" l="l" r="r" t="t"/>
            <a:pathLst>
              <a:path extrusionOk="0" h="7104" w="7175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" name="Google Shape;99;p2"/>
          <p:cNvGrpSpPr/>
          <p:nvPr/>
        </p:nvGrpSpPr>
        <p:grpSpPr>
          <a:xfrm rot="-1723955">
            <a:off x="1450560" y="406428"/>
            <a:ext cx="297007" cy="246344"/>
            <a:chOff x="5414907" y="2017485"/>
            <a:chExt cx="220337" cy="243702"/>
          </a:xfrm>
        </p:grpSpPr>
        <p:sp>
          <p:nvSpPr>
            <p:cNvPr id="100" name="Google Shape;100;p2"/>
            <p:cNvSpPr/>
            <p:nvPr/>
          </p:nvSpPr>
          <p:spPr>
            <a:xfrm>
              <a:off x="5414907" y="2017485"/>
              <a:ext cx="131370" cy="113351"/>
            </a:xfrm>
            <a:custGeom>
              <a:rect b="b" l="l" r="r" t="t"/>
              <a:pathLst>
                <a:path extrusionOk="0" h="2120" w="2457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69978" y="2200929"/>
              <a:ext cx="77849" cy="60258"/>
            </a:xfrm>
            <a:custGeom>
              <a:rect b="b" l="l" r="r" t="t"/>
              <a:pathLst>
                <a:path extrusionOk="0" h="1127" w="1456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603431" y="2178473"/>
              <a:ext cx="31813" cy="25451"/>
            </a:xfrm>
            <a:custGeom>
              <a:rect b="b" l="l" r="r" t="t"/>
              <a:pathLst>
                <a:path extrusionOk="0" h="476" w="595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2"/>
          <p:cNvSpPr/>
          <p:nvPr/>
        </p:nvSpPr>
        <p:spPr>
          <a:xfrm rot="-2019064">
            <a:off x="891298" y="508188"/>
            <a:ext cx="233132" cy="184487"/>
          </a:xfrm>
          <a:custGeom>
            <a:rect b="b" l="l" r="r" t="t"/>
            <a:pathLst>
              <a:path extrusionOk="0" h="4766" w="4517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"/>
          <p:cNvGrpSpPr/>
          <p:nvPr/>
        </p:nvGrpSpPr>
        <p:grpSpPr>
          <a:xfrm rot="6447076">
            <a:off x="1405228" y="1156975"/>
            <a:ext cx="272654" cy="417083"/>
            <a:chOff x="5365548" y="2017485"/>
            <a:chExt cx="269696" cy="309455"/>
          </a:xfrm>
        </p:grpSpPr>
        <p:sp>
          <p:nvSpPr>
            <p:cNvPr id="105" name="Google Shape;105;p2"/>
            <p:cNvSpPr/>
            <p:nvPr/>
          </p:nvSpPr>
          <p:spPr>
            <a:xfrm>
              <a:off x="5414907" y="2017485"/>
              <a:ext cx="131370" cy="113351"/>
            </a:xfrm>
            <a:custGeom>
              <a:rect b="b" l="l" r="r" t="t"/>
              <a:pathLst>
                <a:path extrusionOk="0" h="2120" w="2457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365548" y="2266682"/>
              <a:ext cx="77849" cy="60258"/>
            </a:xfrm>
            <a:custGeom>
              <a:rect b="b" l="l" r="r" t="t"/>
              <a:pathLst>
                <a:path extrusionOk="0" h="1127" w="1456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603431" y="2178473"/>
              <a:ext cx="31813" cy="25451"/>
            </a:xfrm>
            <a:custGeom>
              <a:rect b="b" l="l" r="r" t="t"/>
              <a:pathLst>
                <a:path extrusionOk="0" h="476" w="595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3172844" y="501355"/>
            <a:ext cx="2430288" cy="4580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chemeClr val="accent3"/>
                </a:solidFill>
                <a:latin typeface="Arial"/>
              </a:rPr>
              <a:t>KHỞI ĐỘNG</a:t>
            </a: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751" y="1117271"/>
            <a:ext cx="8041531" cy="310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153" y="1126685"/>
            <a:ext cx="7808068" cy="238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2947126" y="1823532"/>
            <a:ext cx="3627572" cy="427502"/>
          </a:xfrm>
          <a:prstGeom prst="rect">
            <a:avLst/>
          </a:prstGeom>
          <a:noFill/>
          <a:ln>
            <a:noFill/>
          </a:ln>
        </p:spPr>
        <p:txBody>
          <a:bodyPr anchorCtr="0" anchor="t" bIns="28800" lIns="57600" spcFirstLastPara="1" rIns="57600" wrap="square" tIns="28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681A57"/>
                </a:solidFill>
                <a:latin typeface="Arial"/>
                <a:ea typeface="Arial"/>
                <a:cs typeface="Arial"/>
                <a:sym typeface="Arial"/>
              </a:rPr>
              <a:t>Tiếng Việt</a:t>
            </a:r>
            <a:endParaRPr b="1" i="0" sz="2400" u="none" cap="none" strike="noStrike">
              <a:solidFill>
                <a:srgbClr val="681A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1273271" y="1359026"/>
            <a:ext cx="7605627" cy="427502"/>
          </a:xfrm>
          <a:prstGeom prst="rect">
            <a:avLst/>
          </a:prstGeom>
          <a:noFill/>
          <a:ln>
            <a:noFill/>
          </a:ln>
        </p:spPr>
        <p:txBody>
          <a:bodyPr anchorCtr="0" anchor="t" bIns="28800" lIns="57600" spcFirstLastPara="1" rIns="57600" wrap="square" tIns="28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681A57"/>
                </a:solidFill>
                <a:latin typeface="Arial"/>
                <a:ea typeface="Arial"/>
                <a:cs typeface="Arial"/>
                <a:sym typeface="Arial"/>
              </a:rPr>
              <a:t>Thứ sáu ngày 22 tháng 10 năm 2021</a:t>
            </a:r>
            <a:endParaRPr b="1" i="0" sz="2400" u="none" cap="none" strike="noStrike">
              <a:solidFill>
                <a:srgbClr val="681A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2394810" y="2288502"/>
            <a:ext cx="7605627" cy="427502"/>
          </a:xfrm>
          <a:prstGeom prst="rect">
            <a:avLst/>
          </a:prstGeom>
          <a:noFill/>
          <a:ln>
            <a:noFill/>
          </a:ln>
        </p:spPr>
        <p:txBody>
          <a:bodyPr anchorCtr="0" anchor="t" bIns="28800" lIns="57600" spcFirstLastPara="1" rIns="57600" wrap="square" tIns="28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681A57"/>
                </a:solidFill>
                <a:latin typeface="Arial"/>
                <a:ea typeface="Arial"/>
                <a:cs typeface="Arial"/>
                <a:sym typeface="Arial"/>
              </a:rPr>
              <a:t>Bài 14: Em học vẽ</a:t>
            </a:r>
            <a:endParaRPr b="1" i="0" sz="2400" u="none" cap="none" strike="noStrike">
              <a:solidFill>
                <a:srgbClr val="681A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" name="Google Shape;122;p4"/>
          <p:cNvCxnSpPr/>
          <p:nvPr/>
        </p:nvCxnSpPr>
        <p:spPr>
          <a:xfrm>
            <a:off x="804153" y="1143143"/>
            <a:ext cx="0" cy="2368543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3" name="Google Shape;123;p4"/>
          <p:cNvSpPr txBox="1"/>
          <p:nvPr/>
        </p:nvSpPr>
        <p:spPr>
          <a:xfrm>
            <a:off x="1301217" y="2739660"/>
            <a:ext cx="7605627" cy="427502"/>
          </a:xfrm>
          <a:prstGeom prst="rect">
            <a:avLst/>
          </a:prstGeom>
          <a:noFill/>
          <a:ln>
            <a:noFill/>
          </a:ln>
        </p:spPr>
        <p:txBody>
          <a:bodyPr anchorCtr="0" anchor="t" bIns="28800" lIns="57600" spcFirstLastPara="1" rIns="57600" wrap="square" tIns="28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681A57"/>
                </a:solidFill>
                <a:latin typeface="Arial"/>
                <a:ea typeface="Arial"/>
                <a:cs typeface="Arial"/>
                <a:sym typeface="Arial"/>
              </a:rPr>
              <a:t>Luyện tập: Viết đoạn văn giới thiệu về một đồ vật.</a:t>
            </a:r>
            <a:endParaRPr b="1" i="0" sz="2400" u="none" cap="none" strike="noStrike">
              <a:solidFill>
                <a:srgbClr val="681A5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5"/>
          <p:cNvGrpSpPr/>
          <p:nvPr/>
        </p:nvGrpSpPr>
        <p:grpSpPr>
          <a:xfrm>
            <a:off x="1131148" y="725663"/>
            <a:ext cx="6734533" cy="3318271"/>
            <a:chOff x="1417547" y="1264224"/>
            <a:chExt cx="4405927" cy="3318271"/>
          </a:xfrm>
        </p:grpSpPr>
        <p:pic>
          <p:nvPicPr>
            <p:cNvPr id="129" name="Google Shape;129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5"/>
            <p:cNvSpPr txBox="1"/>
            <p:nvPr/>
          </p:nvSpPr>
          <p:spPr>
            <a:xfrm>
              <a:off x="2090627" y="3022516"/>
              <a:ext cx="3409987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17479D"/>
                  </a:solidFill>
                  <a:latin typeface="Arial"/>
                  <a:ea typeface="Arial"/>
                  <a:cs typeface="Arial"/>
                  <a:sym typeface="Arial"/>
                </a:rPr>
                <a:t>KHÁM PHÁ</a:t>
              </a:r>
              <a:endParaRPr b="1" i="0" sz="2800" u="none" cap="none" strike="noStrike">
                <a:solidFill>
                  <a:srgbClr val="17479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 txBox="1"/>
            <p:nvPr/>
          </p:nvSpPr>
          <p:spPr>
            <a:xfrm>
              <a:off x="2366264" y="2595991"/>
              <a:ext cx="3041009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800" u="none" cap="none" strike="noStrike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2" name="Google Shape;13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6493" y="2904210"/>
            <a:ext cx="2647507" cy="1985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/>
          <p:nvPr/>
        </p:nvSpPr>
        <p:spPr>
          <a:xfrm>
            <a:off x="1257503" y="318772"/>
            <a:ext cx="7438348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Nhìn tranh, nói tên đồ vật và nêu công dụng của chúng.</a:t>
            </a:r>
            <a:endParaRPr/>
          </a:p>
        </p:txBody>
      </p:sp>
      <p:pic>
        <p:nvPicPr>
          <p:cNvPr descr="20210409090849_wm_shs-tieng-viet-2-tap-1" id="138" name="Google Shape;138;p6"/>
          <p:cNvPicPr preferRelativeResize="0"/>
          <p:nvPr/>
        </p:nvPicPr>
        <p:blipFill rotWithShape="1">
          <a:blip r:embed="rId3">
            <a:alphaModFix/>
          </a:blip>
          <a:srcRect b="7750" l="4882" r="4941" t="65500"/>
          <a:stretch/>
        </p:blipFill>
        <p:spPr>
          <a:xfrm>
            <a:off x="468251" y="1047345"/>
            <a:ext cx="8123840" cy="341765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20210409090849_wm_shs-tieng-viet-2-tap-1" id="139" name="Google Shape;139;p6"/>
          <p:cNvPicPr preferRelativeResize="0"/>
          <p:nvPr/>
        </p:nvPicPr>
        <p:blipFill rotWithShape="1">
          <a:blip r:embed="rId4">
            <a:alphaModFix/>
          </a:blip>
          <a:srcRect b="36408" l="6772" r="84263" t="58429"/>
          <a:stretch/>
        </p:blipFill>
        <p:spPr>
          <a:xfrm>
            <a:off x="572011" y="554294"/>
            <a:ext cx="746093" cy="45228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/>
          <p:nvPr/>
        </p:nvSpPr>
        <p:spPr>
          <a:xfrm>
            <a:off x="4644741" y="1645717"/>
            <a:ext cx="1160025" cy="299454"/>
          </a:xfrm>
          <a:prstGeom prst="roundRect">
            <a:avLst>
              <a:gd fmla="val 16667" name="adj"/>
            </a:avLst>
          </a:prstGeom>
          <a:solidFill>
            <a:srgbClr val="389694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vở vẽ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/>
          <p:nvPr/>
        </p:nvSpPr>
        <p:spPr>
          <a:xfrm>
            <a:off x="7201684" y="1984903"/>
            <a:ext cx="1317416" cy="299454"/>
          </a:xfrm>
          <a:prstGeom prst="roundRect">
            <a:avLst>
              <a:gd fmla="val 16667" name="adj"/>
            </a:avLst>
          </a:prstGeom>
          <a:solidFill>
            <a:srgbClr val="FDCAC8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bàn học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6911348" y="2697903"/>
            <a:ext cx="1317416" cy="299454"/>
          </a:xfrm>
          <a:prstGeom prst="roundRect">
            <a:avLst>
              <a:gd fmla="val 16667" name="adj"/>
            </a:avLst>
          </a:prstGeom>
          <a:solidFill>
            <a:srgbClr val="DCCFEA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thước kẻ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/>
          <p:nvPr/>
        </p:nvSpPr>
        <p:spPr>
          <a:xfrm>
            <a:off x="5919877" y="2675322"/>
            <a:ext cx="562073" cy="299454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tẩy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5191429" y="3588350"/>
            <a:ext cx="1172496" cy="299454"/>
          </a:xfrm>
          <a:prstGeom prst="roundRect">
            <a:avLst>
              <a:gd fmla="val 16667" name="adj"/>
            </a:avLst>
          </a:prstGeom>
          <a:solidFill>
            <a:srgbClr val="B7D574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màu vẽ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3552312" y="4028706"/>
            <a:ext cx="1172496" cy="299454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 chì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1147693" y="3658801"/>
            <a:ext cx="1317416" cy="299454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ghế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3761222" y="1006578"/>
            <a:ext cx="3022060" cy="1659324"/>
          </a:xfrm>
          <a:prstGeom prst="ellipse">
            <a:avLst/>
          </a:prstGeom>
          <a:noFill/>
          <a:ln cap="flat" cmpd="sng" w="25400">
            <a:solidFill>
              <a:srgbClr val="B50C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721749" y="3432526"/>
            <a:ext cx="2169304" cy="739810"/>
          </a:xfrm>
          <a:prstGeom prst="ellipse">
            <a:avLst/>
          </a:prstGeom>
          <a:noFill/>
          <a:ln cap="flat" cmpd="sng" w="25400">
            <a:solidFill>
              <a:srgbClr val="B50C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/>
          <p:nvPr/>
        </p:nvSpPr>
        <p:spPr>
          <a:xfrm rot="-2579212">
            <a:off x="3868261" y="3716627"/>
            <a:ext cx="1183785" cy="183802"/>
          </a:xfrm>
          <a:prstGeom prst="ellipse">
            <a:avLst/>
          </a:prstGeom>
          <a:noFill/>
          <a:ln cap="flat" cmpd="sng" w="25400">
            <a:solidFill>
              <a:srgbClr val="B50C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"/>
          <p:cNvSpPr/>
          <p:nvPr/>
        </p:nvSpPr>
        <p:spPr>
          <a:xfrm rot="-6338750">
            <a:off x="5353814" y="2771940"/>
            <a:ext cx="736173" cy="2060985"/>
          </a:xfrm>
          <a:prstGeom prst="ellipse">
            <a:avLst/>
          </a:prstGeom>
          <a:noFill/>
          <a:ln cap="flat" cmpd="sng" w="25400">
            <a:solidFill>
              <a:srgbClr val="B50C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 rot="4752302">
            <a:off x="6295819" y="2997909"/>
            <a:ext cx="1231061" cy="229404"/>
          </a:xfrm>
          <a:prstGeom prst="ellipse">
            <a:avLst/>
          </a:prstGeom>
          <a:noFill/>
          <a:ln cap="flat" cmpd="sng" w="25400">
            <a:solidFill>
              <a:srgbClr val="B50C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/>
          <p:nvPr/>
        </p:nvSpPr>
        <p:spPr>
          <a:xfrm rot="1049869">
            <a:off x="6872114" y="1851621"/>
            <a:ext cx="1798380" cy="650747"/>
          </a:xfrm>
          <a:prstGeom prst="ellipse">
            <a:avLst/>
          </a:prstGeom>
          <a:noFill/>
          <a:ln cap="flat" cmpd="sng" w="25400">
            <a:solidFill>
              <a:srgbClr val="B50C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/>
          <p:nvPr/>
        </p:nvSpPr>
        <p:spPr>
          <a:xfrm rot="-6338750">
            <a:off x="5680904" y="2850957"/>
            <a:ext cx="381310" cy="541665"/>
          </a:xfrm>
          <a:prstGeom prst="ellipse">
            <a:avLst/>
          </a:prstGeom>
          <a:noFill/>
          <a:ln cap="flat" cmpd="sng" w="25400">
            <a:solidFill>
              <a:srgbClr val="B50C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/>
          <p:nvPr/>
        </p:nvSpPr>
        <p:spPr>
          <a:xfrm>
            <a:off x="1253253" y="369469"/>
            <a:ext cx="7358969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Nhìn tranh, nói tên đồ vật và nêu công dụng của chúng.</a:t>
            </a:r>
            <a:endParaRPr/>
          </a:p>
        </p:txBody>
      </p:sp>
      <p:pic>
        <p:nvPicPr>
          <p:cNvPr descr="20210409090849_wm_shs-tieng-viet-2-tap-1" id="159" name="Google Shape;159;p7"/>
          <p:cNvPicPr preferRelativeResize="0"/>
          <p:nvPr/>
        </p:nvPicPr>
        <p:blipFill rotWithShape="1">
          <a:blip r:embed="rId3">
            <a:alphaModFix/>
          </a:blip>
          <a:srcRect b="36408" l="6772" r="84263" t="58429"/>
          <a:stretch/>
        </p:blipFill>
        <p:spPr>
          <a:xfrm>
            <a:off x="572011" y="554294"/>
            <a:ext cx="746093" cy="45228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/>
          <p:nvPr/>
        </p:nvSpPr>
        <p:spPr>
          <a:xfrm>
            <a:off x="2080657" y="2159613"/>
            <a:ext cx="2210637" cy="29945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Giấy, vở  để vẽ.</a:t>
            </a:r>
            <a:endParaRPr b="1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1006710" y="3043030"/>
            <a:ext cx="3654471" cy="375018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Thước dùng để kẻ.</a:t>
            </a:r>
            <a:endParaRPr b="1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6006818" y="2459067"/>
            <a:ext cx="2919303" cy="29945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Cục tẩy dùng để xóa.</a:t>
            </a:r>
            <a:endParaRPr b="1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6463675" y="4368543"/>
            <a:ext cx="1636772" cy="29945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Ghế để ngồi.</a:t>
            </a:r>
            <a:endParaRPr b="1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6006818" y="1551800"/>
            <a:ext cx="2550489" cy="29945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Bút chì để vẽ, viết.</a:t>
            </a:r>
            <a:endParaRPr b="1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ở vẽ A3 giấy dày không thấm mực" id="165" name="Google Shape;165;p7"/>
          <p:cNvPicPr preferRelativeResize="0"/>
          <p:nvPr/>
        </p:nvPicPr>
        <p:blipFill rotWithShape="1">
          <a:blip r:embed="rId4">
            <a:alphaModFix/>
          </a:blip>
          <a:srcRect b="14391" l="0" r="0" t="14322"/>
          <a:stretch/>
        </p:blipFill>
        <p:spPr>
          <a:xfrm>
            <a:off x="572011" y="1006578"/>
            <a:ext cx="2210637" cy="1141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ả cây bút chì" id="166" name="Google Shape;16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46300">
            <a:off x="5320384" y="771266"/>
            <a:ext cx="1372867" cy="102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ẩy Bút Chì Deli 3045" id="167" name="Google Shape;16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7295" y="1864182"/>
            <a:ext cx="1176235" cy="974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ài Văn Mẫu Lớp 4 Tả Cái Thước Kẻ Của Em. - CÂU CHUYỆN TÌNH TÔI." id="168" name="Google Shape;16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095083">
            <a:off x="546619" y="2432286"/>
            <a:ext cx="2522579" cy="937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ộ Bút Chì Bút Sáp Dầu Và Bút Màu Nước (150 Cái)" id="169" name="Google Shape;169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4053" y="3278827"/>
            <a:ext cx="2127713" cy="139171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/>
          <p:nvPr/>
        </p:nvSpPr>
        <p:spPr>
          <a:xfrm>
            <a:off x="1232011" y="4386362"/>
            <a:ext cx="2094849" cy="29945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Bút màu dùng để tô.</a:t>
            </a:r>
            <a:endParaRPr b="1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ình ảnh Phong Cách Hoạt Hình Bàn Gỗ Bàn Học, Phong Cách Hoạt Hình, Bàn Gỗ,  Bàn Vector và PNG với nền trong suốt để tải xuống miễn phí" id="171" name="Google Shape;171;p7"/>
          <p:cNvPicPr preferRelativeResize="0"/>
          <p:nvPr/>
        </p:nvPicPr>
        <p:blipFill rotWithShape="1">
          <a:blip r:embed="rId9">
            <a:alphaModFix/>
          </a:blip>
          <a:srcRect b="16439" l="0" r="0" t="19590"/>
          <a:stretch/>
        </p:blipFill>
        <p:spPr>
          <a:xfrm>
            <a:off x="4961493" y="2843493"/>
            <a:ext cx="2158967" cy="103317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/>
          <p:nvPr/>
        </p:nvSpPr>
        <p:spPr>
          <a:xfrm>
            <a:off x="6325353" y="3502570"/>
            <a:ext cx="2919303" cy="29945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Bàn dùng để ngồi học.</a:t>
            </a:r>
            <a:endParaRPr b="1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assroom chair / cartoon vector and illustration, hand drawn style,  isolated on white background." id="173" name="Google Shape;173;p7"/>
          <p:cNvPicPr preferRelativeResize="0"/>
          <p:nvPr/>
        </p:nvPicPr>
        <p:blipFill rotWithShape="1">
          <a:blip r:embed="rId10">
            <a:alphaModFix/>
          </a:blip>
          <a:srcRect b="13267" l="11692" r="15957" t="3963"/>
          <a:stretch/>
        </p:blipFill>
        <p:spPr>
          <a:xfrm>
            <a:off x="4967272" y="3684318"/>
            <a:ext cx="1447589" cy="113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"/>
          <p:cNvSpPr txBox="1"/>
          <p:nvPr/>
        </p:nvSpPr>
        <p:spPr>
          <a:xfrm>
            <a:off x="1212645" y="321042"/>
            <a:ext cx="7321756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 3-4 câu giới thiệu về một đồ vật được dùng để vẽ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20210409090849_wm_shs-tieng-viet-2-tap-1" id="179" name="Google Shape;179;p8"/>
          <p:cNvPicPr preferRelativeResize="0"/>
          <p:nvPr/>
        </p:nvPicPr>
        <p:blipFill rotWithShape="1">
          <a:blip r:embed="rId3">
            <a:alphaModFix/>
          </a:blip>
          <a:srcRect b="36408" l="6772" r="84263" t="58429"/>
          <a:stretch/>
        </p:blipFill>
        <p:spPr>
          <a:xfrm>
            <a:off x="520908" y="425228"/>
            <a:ext cx="746093" cy="4522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8"/>
          <p:cNvCxnSpPr/>
          <p:nvPr/>
        </p:nvCxnSpPr>
        <p:spPr>
          <a:xfrm rot="10800000">
            <a:off x="4526561" y="1935804"/>
            <a:ext cx="1" cy="518026"/>
          </a:xfrm>
          <a:prstGeom prst="straightConnector1">
            <a:avLst/>
          </a:prstGeom>
          <a:noFill/>
          <a:ln cap="flat" cmpd="sng" w="28575">
            <a:solidFill>
              <a:srgbClr val="FDA73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1" name="Google Shape;181;p8"/>
          <p:cNvGrpSpPr/>
          <p:nvPr/>
        </p:nvGrpSpPr>
        <p:grpSpPr>
          <a:xfrm>
            <a:off x="3271827" y="1124384"/>
            <a:ext cx="2450232" cy="791005"/>
            <a:chOff x="2566008" y="1124383"/>
            <a:chExt cx="1680503" cy="791005"/>
          </a:xfrm>
        </p:grpSpPr>
        <p:sp>
          <p:nvSpPr>
            <p:cNvPr id="182" name="Google Shape;182;p8"/>
            <p:cNvSpPr/>
            <p:nvPr/>
          </p:nvSpPr>
          <p:spPr>
            <a:xfrm>
              <a:off x="2566008" y="1124383"/>
              <a:ext cx="1680503" cy="791005"/>
            </a:xfrm>
            <a:prstGeom prst="ellipse">
              <a:avLst/>
            </a:prstGeom>
            <a:solidFill>
              <a:srgbClr val="FFCC8B"/>
            </a:solidFill>
            <a:ln cap="flat" cmpd="sng" w="25400">
              <a:solidFill>
                <a:srgbClr val="FFD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 txBox="1"/>
            <p:nvPr/>
          </p:nvSpPr>
          <p:spPr>
            <a:xfrm>
              <a:off x="2826067" y="1259529"/>
              <a:ext cx="1284351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(1)Em muốn giới thiệu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đồ vật nào?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184" name="Google Shape;184;p8"/>
          <p:cNvCxnSpPr/>
          <p:nvPr/>
        </p:nvCxnSpPr>
        <p:spPr>
          <a:xfrm>
            <a:off x="5352532" y="2879495"/>
            <a:ext cx="1011189" cy="0"/>
          </a:xfrm>
          <a:prstGeom prst="straightConnector1">
            <a:avLst/>
          </a:prstGeom>
          <a:noFill/>
          <a:ln cap="flat" cmpd="sng" w="28575">
            <a:solidFill>
              <a:srgbClr val="FDA73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5" name="Google Shape;185;p8"/>
          <p:cNvGrpSpPr/>
          <p:nvPr/>
        </p:nvGrpSpPr>
        <p:grpSpPr>
          <a:xfrm>
            <a:off x="6106263" y="2456290"/>
            <a:ext cx="2240671" cy="791005"/>
            <a:chOff x="4579697" y="2456289"/>
            <a:chExt cx="1680503" cy="791005"/>
          </a:xfrm>
        </p:grpSpPr>
        <p:sp>
          <p:nvSpPr>
            <p:cNvPr id="186" name="Google Shape;186;p8"/>
            <p:cNvSpPr/>
            <p:nvPr/>
          </p:nvSpPr>
          <p:spPr>
            <a:xfrm>
              <a:off x="4579697" y="2456289"/>
              <a:ext cx="1680503" cy="791005"/>
            </a:xfrm>
            <a:prstGeom prst="ellipse">
              <a:avLst/>
            </a:prstGeom>
            <a:solidFill>
              <a:srgbClr val="FFCC8B"/>
            </a:solidFill>
            <a:ln cap="flat" cmpd="sng" w="25400">
              <a:solidFill>
                <a:srgbClr val="FFD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 txBox="1"/>
            <p:nvPr/>
          </p:nvSpPr>
          <p:spPr>
            <a:xfrm>
              <a:off x="4909471" y="2590182"/>
              <a:ext cx="10209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(2) Đồ vật đó có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đặc điểm gì?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88" name="Google Shape;188;p8"/>
          <p:cNvGrpSpPr/>
          <p:nvPr/>
        </p:nvGrpSpPr>
        <p:grpSpPr>
          <a:xfrm>
            <a:off x="3421345" y="3847181"/>
            <a:ext cx="2240671" cy="791005"/>
            <a:chOff x="2566008" y="3847180"/>
            <a:chExt cx="1680503" cy="791005"/>
          </a:xfrm>
        </p:grpSpPr>
        <p:sp>
          <p:nvSpPr>
            <p:cNvPr id="189" name="Google Shape;189;p8"/>
            <p:cNvSpPr/>
            <p:nvPr/>
          </p:nvSpPr>
          <p:spPr>
            <a:xfrm>
              <a:off x="2566008" y="3847180"/>
              <a:ext cx="1680503" cy="791005"/>
            </a:xfrm>
            <a:prstGeom prst="ellipse">
              <a:avLst/>
            </a:prstGeom>
            <a:solidFill>
              <a:srgbClr val="FFCC8B"/>
            </a:solidFill>
            <a:ln cap="flat" cmpd="sng" w="25400">
              <a:solidFill>
                <a:srgbClr val="FFD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 txBox="1"/>
            <p:nvPr/>
          </p:nvSpPr>
          <p:spPr>
            <a:xfrm>
              <a:off x="2777979" y="3981072"/>
              <a:ext cx="11844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(3) Em dùng đồ vật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đó như thế nào?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191" name="Google Shape;191;p8"/>
          <p:cNvCxnSpPr/>
          <p:nvPr/>
        </p:nvCxnSpPr>
        <p:spPr>
          <a:xfrm>
            <a:off x="4502777" y="3362636"/>
            <a:ext cx="0" cy="484544"/>
          </a:xfrm>
          <a:prstGeom prst="straightConnector1">
            <a:avLst/>
          </a:prstGeom>
          <a:noFill/>
          <a:ln cap="flat" cmpd="sng" w="28575">
            <a:solidFill>
              <a:srgbClr val="FDA73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p8"/>
          <p:cNvCxnSpPr/>
          <p:nvPr/>
        </p:nvCxnSpPr>
        <p:spPr>
          <a:xfrm rot="10800000">
            <a:off x="3216614" y="2879486"/>
            <a:ext cx="627996" cy="0"/>
          </a:xfrm>
          <a:prstGeom prst="straightConnector1">
            <a:avLst/>
          </a:prstGeom>
          <a:noFill/>
          <a:ln cap="flat" cmpd="sng" w="28575">
            <a:solidFill>
              <a:srgbClr val="FDA73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93" name="Google Shape;193;p8"/>
          <p:cNvGrpSpPr/>
          <p:nvPr/>
        </p:nvGrpSpPr>
        <p:grpSpPr>
          <a:xfrm>
            <a:off x="505564" y="2280339"/>
            <a:ext cx="2600367" cy="1207932"/>
            <a:chOff x="767743" y="2396976"/>
            <a:chExt cx="1680503" cy="1207932"/>
          </a:xfrm>
        </p:grpSpPr>
        <p:sp>
          <p:nvSpPr>
            <p:cNvPr id="194" name="Google Shape;194;p8"/>
            <p:cNvSpPr/>
            <p:nvPr/>
          </p:nvSpPr>
          <p:spPr>
            <a:xfrm>
              <a:off x="767743" y="2396976"/>
              <a:ext cx="1680503" cy="1207932"/>
            </a:xfrm>
            <a:prstGeom prst="ellipse">
              <a:avLst/>
            </a:prstGeom>
            <a:solidFill>
              <a:srgbClr val="FFCC8B"/>
            </a:solidFill>
            <a:ln cap="flat" cmpd="sng" w="25400">
              <a:solidFill>
                <a:srgbClr val="FFD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 txBox="1"/>
            <p:nvPr/>
          </p:nvSpPr>
          <p:spPr>
            <a:xfrm>
              <a:off x="946996" y="2521141"/>
              <a:ext cx="1388381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(4) Nó giúp ích gì cho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em trong việc vẽ tranh?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Tình cảm của em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với đồ vật đó như thế nào?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6" name="Google Shape;196;p8"/>
          <p:cNvGrpSpPr/>
          <p:nvPr/>
        </p:nvGrpSpPr>
        <p:grpSpPr>
          <a:xfrm>
            <a:off x="3619090" y="2286465"/>
            <a:ext cx="2010471" cy="1195680"/>
            <a:chOff x="2714317" y="2286465"/>
            <a:chExt cx="1507853" cy="1195680"/>
          </a:xfrm>
        </p:grpSpPr>
        <p:pic>
          <p:nvPicPr>
            <p:cNvPr descr="Các Vật Liệu Sơn Và Véc Tơ Văn Phòng Phẩm-vector Misc-miễn Phí Vector Miễn  Phí Tải Về" id="197" name="Google Shape;197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14317" y="2286465"/>
              <a:ext cx="1507853" cy="1195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8"/>
            <p:cNvSpPr txBox="1"/>
            <p:nvPr/>
          </p:nvSpPr>
          <p:spPr>
            <a:xfrm>
              <a:off x="3018692" y="2382437"/>
              <a:ext cx="716782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Giới thiệu</a:t>
              </a:r>
              <a:endParaRPr b="1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một đồ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vật dùng</a:t>
              </a:r>
              <a:endParaRPr b="1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để vẽ </a:t>
              </a:r>
              <a:endParaRPr b="1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199" name="Google Shape;199;p8"/>
          <p:cNvCxnSpPr/>
          <p:nvPr/>
        </p:nvCxnSpPr>
        <p:spPr>
          <a:xfrm flipH="1" rot="10800000">
            <a:off x="6945173" y="2150281"/>
            <a:ext cx="562849" cy="333157"/>
          </a:xfrm>
          <a:prstGeom prst="straightConnector1">
            <a:avLst/>
          </a:prstGeom>
          <a:noFill/>
          <a:ln cap="flat" cmpd="sng" w="28575">
            <a:solidFill>
              <a:srgbClr val="38969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00" name="Google Shape;200;p8"/>
          <p:cNvSpPr txBox="1"/>
          <p:nvPr/>
        </p:nvSpPr>
        <p:spPr>
          <a:xfrm>
            <a:off x="7280437" y="1376673"/>
            <a:ext cx="116730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dáng: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ngắn, dài,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mỏng, dày …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8"/>
          <p:cNvSpPr txBox="1"/>
          <p:nvPr/>
        </p:nvSpPr>
        <p:spPr>
          <a:xfrm>
            <a:off x="7085887" y="3604908"/>
            <a:ext cx="15394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Màu sắc: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xanh, đỏ ...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2" name="Google Shape;202;p8"/>
          <p:cNvCxnSpPr/>
          <p:nvPr/>
        </p:nvCxnSpPr>
        <p:spPr>
          <a:xfrm>
            <a:off x="6908058" y="3254562"/>
            <a:ext cx="679517" cy="350347"/>
          </a:xfrm>
          <a:prstGeom prst="straightConnector1">
            <a:avLst/>
          </a:prstGeom>
          <a:noFill/>
          <a:ln cap="flat" cmpd="sng" w="28575">
            <a:solidFill>
              <a:srgbClr val="38969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3" name="Google Shape;203;p8"/>
          <p:cNvCxnSpPr/>
          <p:nvPr/>
        </p:nvCxnSpPr>
        <p:spPr>
          <a:xfrm rot="10800000">
            <a:off x="2804307" y="1194597"/>
            <a:ext cx="507828" cy="182076"/>
          </a:xfrm>
          <a:prstGeom prst="straightConnector1">
            <a:avLst/>
          </a:prstGeom>
          <a:noFill/>
          <a:ln cap="flat" cmpd="sng" w="28575">
            <a:solidFill>
              <a:srgbClr val="38969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04" name="Google Shape;204;p8"/>
          <p:cNvSpPr txBox="1"/>
          <p:nvPr/>
        </p:nvSpPr>
        <p:spPr>
          <a:xfrm>
            <a:off x="1757649" y="877513"/>
            <a:ext cx="13324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 là đồ vật gì?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5" name="Google Shape;205;p8"/>
          <p:cNvCxnSpPr/>
          <p:nvPr/>
        </p:nvCxnSpPr>
        <p:spPr>
          <a:xfrm flipH="1" rot="10800000">
            <a:off x="5629560" y="1232311"/>
            <a:ext cx="432432" cy="144362"/>
          </a:xfrm>
          <a:prstGeom prst="straightConnector1">
            <a:avLst/>
          </a:prstGeom>
          <a:noFill/>
          <a:ln cap="flat" cmpd="sng" w="28575">
            <a:solidFill>
              <a:srgbClr val="38969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06" name="Google Shape;206;p8"/>
          <p:cNvSpPr txBox="1"/>
          <p:nvPr/>
        </p:nvSpPr>
        <p:spPr>
          <a:xfrm>
            <a:off x="5322887" y="929415"/>
            <a:ext cx="245932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có nó trong hoàn cảnh nào?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7" name="Google Shape;207;p8"/>
          <p:cNvCxnSpPr/>
          <p:nvPr/>
        </p:nvCxnSpPr>
        <p:spPr>
          <a:xfrm flipH="1" rot="10800000">
            <a:off x="2751948" y="739302"/>
            <a:ext cx="814783" cy="9728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8" name="Google Shape;208;p8"/>
          <p:cNvSpPr/>
          <p:nvPr/>
        </p:nvSpPr>
        <p:spPr>
          <a:xfrm>
            <a:off x="3920247" y="425228"/>
            <a:ext cx="1060385" cy="403645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9" name="Google Shape;209;p8"/>
          <p:cNvCxnSpPr/>
          <p:nvPr/>
        </p:nvCxnSpPr>
        <p:spPr>
          <a:xfrm flipH="1" rot="10800000">
            <a:off x="5497509" y="726332"/>
            <a:ext cx="1048453" cy="9728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 txBox="1"/>
          <p:nvPr/>
        </p:nvSpPr>
        <p:spPr>
          <a:xfrm>
            <a:off x="1212643" y="251538"/>
            <a:ext cx="7321756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 3-4 câu giới thiệu về một đồ vật được dùng để vẽ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20210409090849_wm_shs-tieng-viet-2-tap-1" id="215" name="Google Shape;215;p9"/>
          <p:cNvPicPr preferRelativeResize="0"/>
          <p:nvPr/>
        </p:nvPicPr>
        <p:blipFill rotWithShape="1">
          <a:blip r:embed="rId3">
            <a:alphaModFix/>
          </a:blip>
          <a:srcRect b="36408" l="6772" r="84263" t="58429"/>
          <a:stretch/>
        </p:blipFill>
        <p:spPr>
          <a:xfrm>
            <a:off x="602199" y="355475"/>
            <a:ext cx="746093" cy="45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7436" y="-7173"/>
            <a:ext cx="885455" cy="745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9"/>
          <p:cNvGrpSpPr/>
          <p:nvPr/>
        </p:nvGrpSpPr>
        <p:grpSpPr>
          <a:xfrm>
            <a:off x="3748035" y="759369"/>
            <a:ext cx="4786364" cy="2245088"/>
            <a:chOff x="3993479" y="747621"/>
            <a:chExt cx="6788727" cy="2548216"/>
          </a:xfrm>
        </p:grpSpPr>
        <p:pic>
          <p:nvPicPr>
            <p:cNvPr id="218" name="Google Shape;218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93479" y="807068"/>
              <a:ext cx="6788727" cy="2488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9"/>
            <p:cNvSpPr txBox="1"/>
            <p:nvPr/>
          </p:nvSpPr>
          <p:spPr>
            <a:xfrm>
              <a:off x="6258852" y="1498001"/>
              <a:ext cx="39903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Bài làm</a:t>
              </a:r>
              <a:endParaRPr b="1" i="0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 txBox="1"/>
            <p:nvPr/>
          </p:nvSpPr>
          <p:spPr>
            <a:xfrm>
              <a:off x="4345716" y="1006896"/>
              <a:ext cx="39903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Bài 2:</a:t>
              </a:r>
              <a:endParaRPr b="1" i="0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1" name="Google Shape;221;p9"/>
            <p:cNvCxnSpPr/>
            <p:nvPr/>
          </p:nvCxnSpPr>
          <p:spPr>
            <a:xfrm>
              <a:off x="4006921" y="747621"/>
              <a:ext cx="0" cy="2548216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22" name="Google Shape;222;p9"/>
          <p:cNvSpPr/>
          <p:nvPr/>
        </p:nvSpPr>
        <p:spPr>
          <a:xfrm>
            <a:off x="3757512" y="3156986"/>
            <a:ext cx="4812652" cy="1446963"/>
          </a:xfrm>
          <a:prstGeom prst="roundRect">
            <a:avLst>
              <a:gd fmla="val 16667" name="adj"/>
            </a:avLst>
          </a:prstGeom>
          <a:solidFill>
            <a:srgbClr val="FDCAC8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 u="none" cap="none" strike="noStrike">
                <a:solidFill>
                  <a:srgbClr val="2130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Lưu ý: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2130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 đủ nội dung.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2130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đủ ý, diễn đạt rõ ràng.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2130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câu nối tiếp nhau thành một đoạn văn.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2130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 câu viết hoa, cuối câu có dấu chấm</a:t>
            </a:r>
            <a:endParaRPr b="0" i="0" sz="1800" u="none" cap="none" strike="noStrike">
              <a:solidFill>
                <a:srgbClr val="21305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3" name="Google Shape;22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4136" y="811744"/>
            <a:ext cx="3383280" cy="334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L.U</dc:creator>
</cp:coreProperties>
</file>