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09" r:id="rId3"/>
    <p:sldId id="310" r:id="rId4"/>
    <p:sldId id="313" r:id="rId5"/>
    <p:sldId id="305" r:id="rId6"/>
    <p:sldId id="296" r:id="rId7"/>
    <p:sldId id="295" r:id="rId8"/>
    <p:sldId id="308" r:id="rId9"/>
    <p:sldId id="258" r:id="rId10"/>
    <p:sldId id="298" r:id="rId11"/>
    <p:sldId id="270" r:id="rId12"/>
    <p:sldId id="307" r:id="rId13"/>
    <p:sldId id="306" r:id="rId14"/>
    <p:sldId id="311" r:id="rId15"/>
    <p:sldId id="304" r:id="rId16"/>
    <p:sldId id="312" r:id="rId17"/>
    <p:sldId id="29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2705" autoAdjust="0"/>
  </p:normalViewPr>
  <p:slideViewPr>
    <p:cSldViewPr snapToGrid="0">
      <p:cViewPr varScale="1">
        <p:scale>
          <a:sx n="80" d="100"/>
          <a:sy n="80" d="100"/>
        </p:scale>
        <p:origin x="3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170E8-697C-4E6D-B223-61B1691779F6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2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170E8-697C-4E6D-B223-61B1691779F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673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2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1600200" y="-1323474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4CB77D8-BEC9-454A-855D-1F3C9D7C5F81}"/>
              </a:ext>
            </a:extLst>
          </p:cNvPr>
          <p:cNvSpPr txBox="1"/>
          <p:nvPr/>
        </p:nvSpPr>
        <p:spPr>
          <a:xfrm>
            <a:off x="1364168" y="496666"/>
            <a:ext cx="9463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TIẾNG VIỆT</a:t>
            </a:r>
            <a:endParaRPr lang="zh-CN" altLang="en-US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7" y="111311"/>
            <a:ext cx="1175656" cy="11103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638483" y="1943216"/>
            <a:ext cx="3132533" cy="306637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88798" y="1943216"/>
            <a:ext cx="165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8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489115" y="59946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9387" y="743629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Đặt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câu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nêu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công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dụng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của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322291" y="2584486"/>
            <a:ext cx="2581275" cy="452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17642" y="1189924"/>
            <a:ext cx="4228725" cy="2520864"/>
            <a:chOff x="2617774" y="1356043"/>
            <a:chExt cx="3243556" cy="2222651"/>
          </a:xfrm>
        </p:grpSpPr>
        <p:sp>
          <p:nvSpPr>
            <p:cNvPr id="11" name="Cloud Callout 10"/>
            <p:cNvSpPr/>
            <p:nvPr/>
          </p:nvSpPr>
          <p:spPr>
            <a:xfrm>
              <a:off x="2617774" y="1356043"/>
              <a:ext cx="3243556" cy="2222651"/>
            </a:xfrm>
            <a:prstGeom prst="cloudCallout">
              <a:avLst>
                <a:gd name="adj1" fmla="val -51971"/>
                <a:gd name="adj2" fmla="val 5884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61026" y="2046750"/>
              <a:ext cx="3079715" cy="841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?  </a:t>
              </a:r>
            </a:p>
            <a:p>
              <a:pPr algn="ctr"/>
              <a:r>
                <a:rPr lang="en-US" sz="280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Nó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46367" y="2318989"/>
            <a:ext cx="4309320" cy="3676188"/>
            <a:chOff x="7667425" y="1331910"/>
            <a:chExt cx="3760145" cy="3076037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>
              <a:off x="7667425" y="1331910"/>
              <a:ext cx="3760145" cy="3076037"/>
              <a:chOff x="-1549566" y="1228516"/>
              <a:chExt cx="3530664" cy="3330076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-1549566" y="1588011"/>
                <a:ext cx="3307901" cy="29705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091" y="1868593"/>
              <a:ext cx="3205709" cy="2404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458473" y="67971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4272" y="769007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Đặt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câu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nêu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công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dụng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của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031292" y="2655329"/>
            <a:ext cx="3674220" cy="3076038"/>
            <a:chOff x="7753350" y="1331910"/>
            <a:chExt cx="3674220" cy="3076038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>
              <a:off x="7753350" y="1331910"/>
              <a:ext cx="3674220" cy="3076038"/>
              <a:chOff x="-1468884" y="1228516"/>
              <a:chExt cx="3449982" cy="3330077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-1468884" y="1588011"/>
                <a:ext cx="3159533" cy="2970582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62" y="1849543"/>
              <a:ext cx="3014037" cy="2260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2542"/>
              </p:ext>
            </p:extLst>
          </p:nvPr>
        </p:nvGraphicFramePr>
        <p:xfrm>
          <a:off x="1096504" y="1726057"/>
          <a:ext cx="6465658" cy="2468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3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2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ác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dụng</a:t>
                      </a:r>
                      <a:endParaRPr lang="en-US" sz="3200" dirty="0">
                        <a:solidFill>
                          <a:schemeClr val="tx1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20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út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endParaRPr lang="en-US" sz="3200" dirty="0">
                        <a:solidFill>
                          <a:schemeClr val="tx1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để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endParaRPr lang="en-US" sz="3200" dirty="0">
                        <a:solidFill>
                          <a:schemeClr val="tx1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để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52" y="4193348"/>
            <a:ext cx="1694505" cy="27325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516530" y="8590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2329" y="948304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Đặt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câu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nêu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công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dụng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của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43451"/>
              </p:ext>
            </p:extLst>
          </p:nvPr>
        </p:nvGraphicFramePr>
        <p:xfrm>
          <a:off x="990600" y="1860550"/>
          <a:ext cx="10248900" cy="353060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mpd="sng">
                      <a:solidFill>
                        <a:srgbClr val="0070C0"/>
                      </a:solidFill>
                      <a:prstDash val="soli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0070C0"/>
                      </a:solidFill>
                      <a:prstDash val="soli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rgbClr val="0070C0"/>
                      </a:solidFill>
                      <a:prstDash val="soli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để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692151" y="5047527"/>
            <a:ext cx="1094699" cy="187335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96" y="4572000"/>
            <a:ext cx="2050239" cy="22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0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7" y="2279728"/>
            <a:ext cx="9956800" cy="365019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34758" y="2365843"/>
            <a:ext cx="0" cy="356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516530" y="8590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2329" y="948304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Đặt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câu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nêu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công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dụng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của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một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3142" y="2639152"/>
            <a:ext cx="48367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2: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2329" y="1515241"/>
            <a:ext cx="393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M</a:t>
            </a:r>
            <a:r>
              <a:rPr lang="en-US" sz="3200" smtClean="0"/>
              <a:t>: Bút chì dùng để vẽ.</a:t>
            </a:r>
            <a:endParaRPr lang="en-US" sz="3200"/>
          </a:p>
        </p:txBody>
      </p:sp>
      <p:pic>
        <p:nvPicPr>
          <p:cNvPr id="10" name="2-phút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4089" y="6017486"/>
            <a:ext cx="1324017" cy="74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5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455316" y="5053588"/>
            <a:ext cx="998746" cy="148328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59115" y="58421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4914" y="67350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Chọn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dấu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chấm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hoặc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chấm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hỏi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thay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vào</a:t>
            </a:r>
            <a:r>
              <a:rPr lang="en-US" dirty="0" smtClean="0">
                <a:latin typeface="+mn-lt"/>
              </a:rPr>
              <a:t> ô </a:t>
            </a:r>
            <a:r>
              <a:rPr lang="en-US" dirty="0" err="1" smtClean="0">
                <a:latin typeface="+mn-lt"/>
              </a:rPr>
              <a:t>trống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0000" r="17613" b="13462"/>
          <a:stretch/>
        </p:blipFill>
        <p:spPr bwMode="auto">
          <a:xfrm>
            <a:off x="651803" y="4491065"/>
            <a:ext cx="6881447" cy="229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59115" y="1256004"/>
            <a:ext cx="8673769" cy="3323938"/>
            <a:chOff x="1759115" y="1256004"/>
            <a:chExt cx="8673769" cy="3323938"/>
          </a:xfrm>
        </p:grpSpPr>
        <p:sp>
          <p:nvSpPr>
            <p:cNvPr id="16" name="TextBox 15"/>
            <p:cNvSpPr txBox="1"/>
            <p:nvPr/>
          </p:nvSpPr>
          <p:spPr>
            <a:xfrm>
              <a:off x="1759115" y="1256004"/>
              <a:ext cx="8673769" cy="332393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ơi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,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cậu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một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chút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được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không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: 	   -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Cậu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muốn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gì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nào</a:t>
              </a:r>
              <a:endParaRPr lang="en-US" dirty="0" smtClean="0">
                <a:solidFill>
                  <a:srgbClr val="002060"/>
                </a:solidFill>
                <a:latin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muốn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xóa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hình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vẽ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này</a:t>
              </a:r>
              <a:endParaRPr lang="en-US" dirty="0" smtClean="0">
                <a:solidFill>
                  <a:srgbClr val="002060"/>
                </a:solidFill>
                <a:latin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:       -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sẽ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cậu</a:t>
              </a:r>
              <a:endParaRPr lang="en-US" dirty="0" smtClean="0">
                <a:solidFill>
                  <a:srgbClr val="002060"/>
                </a:solidFill>
                <a:latin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Cảm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ơn</a:t>
              </a:r>
              <a:r>
                <a:rPr lang="en-US" dirty="0" smtClean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+mn-lt"/>
                </a:rPr>
                <a:t>cậu</a:t>
              </a:r>
              <a:endParaRPr lang="en-US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242474" y="1406768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076050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76050" y="2672857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684225" y="326369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205925" y="3910815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42474" y="1325857"/>
            <a:ext cx="457200" cy="584775"/>
            <a:chOff x="9242474" y="1916713"/>
            <a:chExt cx="457200" cy="584775"/>
          </a:xfrm>
        </p:grpSpPr>
        <p:sp>
          <p:nvSpPr>
            <p:cNvPr id="22" name="Rounded Rectangle 21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302258" y="1916713"/>
              <a:ext cx="3658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76050" y="1910632"/>
            <a:ext cx="457200" cy="584775"/>
            <a:chOff x="9242474" y="1916713"/>
            <a:chExt cx="457200" cy="584775"/>
          </a:xfrm>
        </p:grpSpPr>
        <p:sp>
          <p:nvSpPr>
            <p:cNvPr id="25" name="Rounded Rectangle 24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02258" y="1916713"/>
              <a:ext cx="3658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6069" y="2381610"/>
            <a:ext cx="457200" cy="769441"/>
            <a:chOff x="9242474" y="1719761"/>
            <a:chExt cx="457200" cy="769441"/>
          </a:xfrm>
        </p:grpSpPr>
        <p:sp>
          <p:nvSpPr>
            <p:cNvPr id="28" name="Rounded Rectangle 27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02258" y="1719761"/>
              <a:ext cx="3209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81003" y="2973814"/>
            <a:ext cx="457200" cy="769441"/>
            <a:chOff x="9242474" y="1719761"/>
            <a:chExt cx="457200" cy="769441"/>
          </a:xfrm>
        </p:grpSpPr>
        <p:sp>
          <p:nvSpPr>
            <p:cNvPr id="31" name="Rounded Rectangle 30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02258" y="1719761"/>
              <a:ext cx="3209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09429" y="3640774"/>
            <a:ext cx="457200" cy="769441"/>
            <a:chOff x="9242474" y="1719761"/>
            <a:chExt cx="457200" cy="769441"/>
          </a:xfrm>
        </p:grpSpPr>
        <p:sp>
          <p:nvSpPr>
            <p:cNvPr id="34" name="Rounded Rectangle 33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02258" y="1719761"/>
              <a:ext cx="3209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9050733" y="2581421"/>
            <a:ext cx="2764301" cy="1407328"/>
            <a:chOff x="9050733" y="2581421"/>
            <a:chExt cx="2764301" cy="1407328"/>
          </a:xfrm>
        </p:grpSpPr>
        <p:sp>
          <p:nvSpPr>
            <p:cNvPr id="2048" name="Rounded Rectangular Callout 2047"/>
            <p:cNvSpPr/>
            <p:nvPr/>
          </p:nvSpPr>
          <p:spPr>
            <a:xfrm>
              <a:off x="9050733" y="2581421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050733" y="2603754"/>
              <a:ext cx="27643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7364480" y="3682425"/>
            <a:ext cx="2046757" cy="35874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050733" y="2575605"/>
            <a:ext cx="2786734" cy="1385663"/>
            <a:chOff x="9050733" y="2609557"/>
            <a:chExt cx="2786734" cy="1385663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9050733" y="2609557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73166" y="2728146"/>
              <a:ext cx="27643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Sau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246">
            <a:off x="5063594" y="1045048"/>
            <a:ext cx="3152911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856473" y="1380152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56" y="5066829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22836" y="1490066"/>
            <a:ext cx="8754875" cy="390875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Bạn cần nhớ</a:t>
            </a:r>
            <a:endParaRPr lang="en-US" sz="3600" b="1" smtClean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Dùng dấu hỏi chấm cuối câu hỏi.</a:t>
            </a: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Dùng dấu chấm cuối câu giới thiệu, câu nêu hoạt động, câu nêu đặc điểm.</a:t>
            </a:r>
            <a:endParaRPr lang="en-US" sz="32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480" y="5781766"/>
            <a:ext cx="1314265" cy="10293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130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246">
            <a:off x="3097169" y="1259986"/>
            <a:ext cx="4892517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448511" y="1225540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98" y="5320051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40285" y="1545969"/>
            <a:ext cx="9556875" cy="3447085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</a:t>
            </a:r>
            <a:r>
              <a:rPr lang="en-US" sz="3600" b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Hoạt động kết nối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36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372" y="4725822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9" y="-496478"/>
            <a:ext cx="11666846" cy="7265341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489284" y="2792468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Tạm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hẹn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gặp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94" y="4534064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F11300-555F-4130-90FA-E98B12B14EF9}"/>
              </a:ext>
            </a:extLst>
          </p:cNvPr>
          <p:cNvSpPr txBox="1"/>
          <p:nvPr/>
        </p:nvSpPr>
        <p:spPr>
          <a:xfrm>
            <a:off x="2208627" y="1320730"/>
            <a:ext cx="81733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600" b="1" smtClean="0">
              <a:solidFill>
                <a:srgbClr val="FF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algn="ctr"/>
            <a:r>
              <a:rPr lang="en-US" altLang="zh-CN" sz="3600" b="1" smtClean="0">
                <a:solidFill>
                  <a:srgbClr val="FF0000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smtClean="0">
                <a:solidFill>
                  <a:srgbClr val="FF0000"/>
                </a:solidFill>
                <a:latin typeface="HP001 4 hàng" panose="020B0603050302020204" pitchFamily="34" charset="0"/>
                <a:ea typeface="字魂107号-萌趣欢乐体" panose="00000500000000000000" pitchFamily="2" charset="-122"/>
                <a:cs typeface="+mn-ea"/>
                <a:sym typeface="+mn-lt"/>
              </a:rPr>
              <a:t>Mở rộng vốn từ: </a:t>
            </a:r>
          </a:p>
          <a:p>
            <a:pPr algn="ctr"/>
            <a:r>
              <a:rPr lang="en-US" altLang="zh-CN" sz="6000" b="1" smtClean="0">
                <a:solidFill>
                  <a:srgbClr val="FF0000"/>
                </a:solidFill>
                <a:latin typeface="HP001 4 hàng" panose="020B0603050302020204" pitchFamily="34" charset="0"/>
                <a:ea typeface="字魂107号-萌趣欢乐体" panose="00000500000000000000" pitchFamily="2" charset="-122"/>
                <a:cs typeface="+mn-ea"/>
                <a:sym typeface="+mn-lt"/>
              </a:rPr>
              <a:t>Tù chỉ đồ dùng học tập</a:t>
            </a:r>
            <a:endParaRPr lang="en-US" altLang="zh-CN" sz="6000" b="1" dirty="0">
              <a:solidFill>
                <a:srgbClr val="FF0000"/>
              </a:solidFill>
              <a:latin typeface="HP001 4 hàng" panose="020B0603050302020204" pitchFamily="34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035EB75-F946-4E83-A818-608789F1851B}"/>
              </a:ext>
            </a:extLst>
          </p:cNvPr>
          <p:cNvSpPr txBox="1"/>
          <p:nvPr/>
        </p:nvSpPr>
        <p:spPr>
          <a:xfrm>
            <a:off x="3024848" y="0"/>
            <a:ext cx="6142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TIẾNG VIỆT</a:t>
            </a:r>
            <a:endParaRPr lang="zh-CN" altLang="en-US" sz="4400" b="1" dirty="0"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7" y="111311"/>
            <a:ext cx="1175656" cy="1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7" y="2279728"/>
            <a:ext cx="9956800" cy="365019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34758" y="2365843"/>
            <a:ext cx="0" cy="356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43142" y="2639152"/>
            <a:ext cx="893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 năm ngày 21 tháng 10 năm 2021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62F11300-555F-4130-90FA-E98B12B14EF9}"/>
              </a:ext>
            </a:extLst>
          </p:cNvPr>
          <p:cNvSpPr txBox="1"/>
          <p:nvPr/>
        </p:nvSpPr>
        <p:spPr>
          <a:xfrm>
            <a:off x="298200" y="4492496"/>
            <a:ext cx="1213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b="1" smtClean="0">
              <a:solidFill>
                <a:srgbClr val="FF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algn="ctr"/>
            <a:r>
              <a:rPr lang="en-US" altLang="zh-CN" b="1" smtClean="0">
                <a:solidFill>
                  <a:srgbClr val="FF0000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HP001 4 hàng" panose="020B0603050302020204" pitchFamily="34" charset="0"/>
                <a:ea typeface="字魂107号-萌趣欢乐体" panose="00000500000000000000" pitchFamily="2" charset="-122"/>
                <a:cs typeface="+mn-ea"/>
                <a:sym typeface="+mn-lt"/>
              </a:rPr>
              <a:t>Mở rộng vốn từ: Từ chỉ đồ dùng học tập</a:t>
            </a:r>
            <a:endParaRPr lang="en-US" altLang="zh-CN" sz="3600" b="1" dirty="0">
              <a:solidFill>
                <a:srgbClr val="FF0000"/>
              </a:solidFill>
              <a:latin typeface="HP001 4 hàng" panose="020B0603050302020204" pitchFamily="34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62F11300-555F-4130-90FA-E98B12B14EF9}"/>
              </a:ext>
            </a:extLst>
          </p:cNvPr>
          <p:cNvSpPr txBox="1"/>
          <p:nvPr/>
        </p:nvSpPr>
        <p:spPr>
          <a:xfrm>
            <a:off x="-503965" y="3055073"/>
            <a:ext cx="1213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b="1" smtClean="0">
              <a:solidFill>
                <a:srgbClr val="FF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algn="ctr"/>
            <a:r>
              <a:rPr lang="en-US" altLang="zh-CN" b="1" smtClean="0">
                <a:solidFill>
                  <a:srgbClr val="FF0000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HP001 4 hàng" panose="020B0603050302020204" pitchFamily="34" charset="0"/>
                <a:ea typeface="字魂107号-萌趣欢乐体" panose="00000500000000000000" pitchFamily="2" charset="-122"/>
                <a:cs typeface="+mn-ea"/>
                <a:sym typeface="+mn-lt"/>
              </a:rPr>
              <a:t>Tiếng Việt</a:t>
            </a:r>
            <a:endParaRPr lang="en-US" altLang="zh-CN" sz="3600" b="1" dirty="0">
              <a:solidFill>
                <a:srgbClr val="FF0000"/>
              </a:solidFill>
              <a:latin typeface="HP001 4 hàng" panose="020B0603050302020204" pitchFamily="34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xmlns="" id="{62F11300-555F-4130-90FA-E98B12B14EF9}"/>
              </a:ext>
            </a:extLst>
          </p:cNvPr>
          <p:cNvSpPr txBox="1"/>
          <p:nvPr/>
        </p:nvSpPr>
        <p:spPr>
          <a:xfrm>
            <a:off x="-2129233" y="3744303"/>
            <a:ext cx="1213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b="1" smtClean="0">
              <a:solidFill>
                <a:srgbClr val="FF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algn="ctr"/>
            <a:r>
              <a:rPr lang="en-US" altLang="zh-CN" b="1" smtClean="0">
                <a:solidFill>
                  <a:srgbClr val="FF0000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HP001 4 hàng" panose="020B0603050302020204" pitchFamily="34" charset="0"/>
                <a:ea typeface="字魂107号-萌趣欢乐体" panose="00000500000000000000" pitchFamily="2" charset="-122"/>
                <a:cs typeface="+mn-ea"/>
                <a:sym typeface="+mn-lt"/>
              </a:rPr>
              <a:t>Bài 14:</a:t>
            </a:r>
            <a:endParaRPr lang="en-US" altLang="zh-CN" sz="3600" b="1" dirty="0">
              <a:solidFill>
                <a:srgbClr val="FF0000"/>
              </a:solidFill>
              <a:latin typeface="HP001 4 hàng" panose="020B0603050302020204" pitchFamily="34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2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162" y="1272685"/>
            <a:ext cx="2248412" cy="5131969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84049" y="3145535"/>
            <a:ext cx="2304288" cy="298538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17639" y="3160077"/>
            <a:ext cx="1975104" cy="2985381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08838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46" y="2541605"/>
            <a:ext cx="2273818" cy="3671136"/>
          </a:xfrm>
          <a:prstGeom prst="rect">
            <a:avLst/>
          </a:prstGeom>
        </p:spPr>
      </p:pic>
      <p:grpSp>
        <p:nvGrpSpPr>
          <p:cNvPr id="12" name="组合 1"/>
          <p:cNvGrpSpPr/>
          <p:nvPr/>
        </p:nvGrpSpPr>
        <p:grpSpPr>
          <a:xfrm>
            <a:off x="-135380" y="4352545"/>
            <a:ext cx="12283440" cy="2505456"/>
            <a:chOff x="-91440" y="4352544"/>
            <a:chExt cx="12283440" cy="2505456"/>
          </a:xfrm>
        </p:grpSpPr>
        <p:pic>
          <p:nvPicPr>
            <p:cNvPr id="13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365175" y="435165"/>
            <a:ext cx="2557578" cy="3255264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168663" y="1385595"/>
            <a:ext cx="1536192" cy="1642172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30487" y="29335"/>
            <a:ext cx="2731607" cy="896634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5558" y="319416"/>
            <a:ext cx="2032463" cy="7240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76700" y="1664367"/>
            <a:ext cx="3944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ÔN BÀI CŨ</a:t>
            </a:r>
            <a:endParaRPr lang="en-US" sz="66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40999" y="922766"/>
            <a:ext cx="65191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32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dùng học tập.</a:t>
            </a:r>
            <a:endParaRPr lang="zh-C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92" y="3409435"/>
            <a:ext cx="3120876" cy="2462800"/>
          </a:xfrm>
          <a:prstGeom prst="rect">
            <a:avLst/>
          </a:prstGeom>
        </p:spPr>
      </p:pic>
      <p:pic>
        <p:nvPicPr>
          <p:cNvPr id="14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09" y="4857750"/>
            <a:ext cx="1668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52595" y="2624468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95725" y="3035315"/>
            <a:ext cx="630555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Đầu bút chì rất nhọn.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52595" y="4040395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95725" y="4451242"/>
            <a:ext cx="630555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Thước kẻ rất dài.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77551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514402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630826" y="3613606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77551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  <a:endParaRPr lang="en-US" sz="2133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/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632960" y="4556649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pic>
        <p:nvPicPr>
          <p:cNvPr id="717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1471134" y="1204507"/>
            <a:ext cx="9530978" cy="56460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2040831" y="5949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6631" y="684204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Nói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tên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các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có</a:t>
            </a:r>
            <a:r>
              <a:rPr lang="en-US" dirty="0" smtClean="0">
                <a:latin typeface="+mn-lt"/>
              </a:rPr>
              <a:t> ở </a:t>
            </a:r>
            <a:r>
              <a:rPr lang="en-US" dirty="0" err="1" smtClean="0">
                <a:latin typeface="+mn-lt"/>
              </a:rPr>
              <a:t>góc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8031" y="6206490"/>
            <a:ext cx="1158240" cy="65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7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521648" y="73531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7448" y="824614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Nói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tên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các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có</a:t>
            </a:r>
            <a:r>
              <a:rPr lang="en-US" dirty="0" smtClean="0">
                <a:latin typeface="+mn-lt"/>
              </a:rPr>
              <a:t> ở </a:t>
            </a:r>
            <a:r>
              <a:rPr lang="en-US" dirty="0" err="1" smtClean="0">
                <a:latin typeface="+mn-lt"/>
              </a:rPr>
              <a:t>góc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39153" r="25617" b="16303"/>
          <a:stretch/>
        </p:blipFill>
        <p:spPr bwMode="auto">
          <a:xfrm>
            <a:off x="2581275" y="1359878"/>
            <a:ext cx="8876884" cy="47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0558" y="2140904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49256" y="4736893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98848" y="4558098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4558098"/>
            <a:ext cx="598488" cy="584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046258" y="4389539"/>
            <a:ext cx="598488" cy="5846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857250" y="2862253"/>
            <a:ext cx="598488" cy="5846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603904" y="3016913"/>
            <a:ext cx="598488" cy="5846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98848" y="2279572"/>
            <a:ext cx="598488" cy="5846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345502" y="2407917"/>
            <a:ext cx="598488" cy="584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  <a14:backgroundMark x1="78115" y1="12421" x2="83227" y2="29684"/>
                        <a14:backgroundMark x1="83227" y1="18737" x2="85144" y2="30105"/>
                        <a14:backgroundMark x1="80671" y1="12000" x2="83546" y2="31789"/>
                        <a14:backgroundMark x1="82907" y1="17474" x2="84824" y2="2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7" t="12965" r="17756" b="1991"/>
          <a:stretch/>
        </p:blipFill>
        <p:spPr>
          <a:xfrm>
            <a:off x="268302" y="2537635"/>
            <a:ext cx="2170097" cy="38477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52" y="2573393"/>
            <a:ext cx="2379648" cy="3837473"/>
          </a:xfrm>
          <a:prstGeom prst="ellipse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1157487" y="5141625"/>
            <a:ext cx="857546" cy="146751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 rot="20494451">
            <a:off x="3881387" y="3934436"/>
            <a:ext cx="1339392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đèn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 rot="20494451">
            <a:off x="5513781" y="3564701"/>
            <a:ext cx="1176645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ống bút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572611" y="5169348"/>
            <a:ext cx="1176645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cái bàn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072562" y="1592356"/>
            <a:ext cx="1467721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bức tranh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170678" y="3388724"/>
            <a:ext cx="479543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vở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345503" y="2964641"/>
            <a:ext cx="539614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cốc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730542" y="1751630"/>
            <a:ext cx="1391016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giá sách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000965" y="2417587"/>
            <a:ext cx="794859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010270" y="4989078"/>
            <a:ext cx="1191683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cái ghế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889914" y="5325834"/>
            <a:ext cx="1191683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cặp sách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849582" y="5477841"/>
            <a:ext cx="1399186" cy="3892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UTM Avo" panose="02040603050506020204" pitchFamily="18" charset="0"/>
              </a:rPr>
              <a:t>ngăn kéo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726681" y="1842856"/>
            <a:ext cx="598488" cy="5846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284245" y="1544932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5" grpId="0" animBg="1"/>
      <p:bldP spid="28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4642" cy="6853415"/>
          </a:xfrm>
          <a:prstGeom prst="rect">
            <a:avLst/>
          </a:prstGeom>
        </p:spPr>
      </p:pic>
      <p:grpSp>
        <p:nvGrpSpPr>
          <p:cNvPr id="32" name="组合 8">
            <a:extLst>
              <a:ext uri="{FF2B5EF4-FFF2-40B4-BE49-F238E27FC236}">
                <a16:creationId xmlns:a16="http://schemas.microsoft.com/office/drawing/2014/main" xmlns="" id="{5F6D462F-AAF5-4684-8BBA-C99289825663}"/>
              </a:ext>
            </a:extLst>
          </p:cNvPr>
          <p:cNvGrpSpPr/>
          <p:nvPr/>
        </p:nvGrpSpPr>
        <p:grpSpPr>
          <a:xfrm>
            <a:off x="3328427" y="1362553"/>
            <a:ext cx="6638187" cy="4040490"/>
            <a:chOff x="4507401" y="1362553"/>
            <a:chExt cx="2416793" cy="4040490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xmlns="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090821" cy="3416704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22" y="4721593"/>
              <a:ext cx="325972" cy="681450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401" y="1362553"/>
              <a:ext cx="325972" cy="681450"/>
            </a:xfrm>
            <a:prstGeom prst="rect">
              <a:avLst/>
            </a:prstGeom>
          </p:spPr>
        </p:pic>
      </p:grpSp>
      <p:sp>
        <p:nvSpPr>
          <p:cNvPr id="19" name="Oval 18"/>
          <p:cNvSpPr/>
          <p:nvPr/>
        </p:nvSpPr>
        <p:spPr>
          <a:xfrm>
            <a:off x="1646936" y="602806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2736" y="692103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+mn-lt"/>
              </a:rPr>
              <a:t>Nói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tên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các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đồ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dùng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có</a:t>
            </a:r>
            <a:r>
              <a:rPr lang="en-US" dirty="0" smtClean="0">
                <a:latin typeface="+mn-lt"/>
              </a:rPr>
              <a:t> ở </a:t>
            </a:r>
            <a:r>
              <a:rPr lang="en-US" dirty="0" err="1" smtClean="0">
                <a:latin typeface="+mn-lt"/>
              </a:rPr>
              <a:t>góc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học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tập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200831" y="4349193"/>
            <a:ext cx="1231638" cy="210769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" y="2901297"/>
            <a:ext cx="3202999" cy="35641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70644" y="2191281"/>
            <a:ext cx="5353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,…….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070644" y="4499605"/>
            <a:ext cx="740507" cy="325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15216" y="4354495"/>
            <a:ext cx="2932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Đồ dùng học tập</a:t>
            </a:r>
            <a:endParaRPr lang="en-US" sz="320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24277" y="5254135"/>
            <a:ext cx="5420846" cy="1446282"/>
            <a:chOff x="3137136" y="1738305"/>
            <a:chExt cx="3181350" cy="2082710"/>
          </a:xfrm>
        </p:grpSpPr>
        <p:sp>
          <p:nvSpPr>
            <p:cNvPr id="21" name="Cloud Callout 20"/>
            <p:cNvSpPr/>
            <p:nvPr/>
          </p:nvSpPr>
          <p:spPr>
            <a:xfrm>
              <a:off x="3137136" y="1738305"/>
              <a:ext cx="3181350" cy="2082710"/>
            </a:xfrm>
            <a:prstGeom prst="cloudCallout">
              <a:avLst>
                <a:gd name="adj1" fmla="val -48337"/>
                <a:gd name="adj2" fmla="val -91925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41144" y="2116438"/>
              <a:ext cx="2773334" cy="137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ea typeface="Arial-Rounded" panose="020B0500000000000000" pitchFamily="34" charset="0"/>
                  <a:cs typeface="Arial-Rounded" panose="020B0500000000000000" pitchFamily="34" charset="0"/>
                </a:rPr>
                <a:t>Tìm thêm các từ chỉ đồ dùng học tập khác?</a:t>
              </a:r>
              <a:endParaRPr lang="en-US" sz="2800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452</Words>
  <Application>Microsoft Office PowerPoint</Application>
  <PresentationFormat>Widescreen</PresentationFormat>
  <Paragraphs>98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iCiel Cadena</vt:lpstr>
      <vt:lpstr>Times New Roman</vt:lpstr>
      <vt:lpstr>UTM Avo</vt:lpstr>
      <vt:lpstr>UTM Cookies</vt:lpstr>
      <vt:lpstr>字魂107号-萌趣欢乐体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335</cp:revision>
  <dcterms:created xsi:type="dcterms:W3CDTF">2021-06-17T09:40:01Z</dcterms:created>
  <dcterms:modified xsi:type="dcterms:W3CDTF">2022-10-20T05:06:31Z</dcterms:modified>
</cp:coreProperties>
</file>