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0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7" r:id="rId1"/>
    <p:sldMasterId id="2147483918" r:id="rId2"/>
    <p:sldMasterId id="2147483932" r:id="rId3"/>
    <p:sldMasterId id="2147484554" r:id="rId4"/>
    <p:sldMasterId id="2147484718" r:id="rId5"/>
  </p:sldMasterIdLst>
  <p:notesMasterIdLst>
    <p:notesMasterId r:id="rId23"/>
  </p:notesMasterIdLst>
  <p:sldIdLst>
    <p:sldId id="430" r:id="rId6"/>
    <p:sldId id="411" r:id="rId7"/>
    <p:sldId id="290" r:id="rId8"/>
    <p:sldId id="420" r:id="rId9"/>
    <p:sldId id="421" r:id="rId10"/>
    <p:sldId id="422" r:id="rId11"/>
    <p:sldId id="407" r:id="rId12"/>
    <p:sldId id="424" r:id="rId13"/>
    <p:sldId id="404" r:id="rId14"/>
    <p:sldId id="426" r:id="rId15"/>
    <p:sldId id="425" r:id="rId16"/>
    <p:sldId id="423" r:id="rId17"/>
    <p:sldId id="427" r:id="rId18"/>
    <p:sldId id="417" r:id="rId19"/>
    <p:sldId id="418" r:id="rId20"/>
    <p:sldId id="428" r:id="rId21"/>
    <p:sldId id="431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HP001 4 hang 1 ô ly" panose="020B0603050302020204" pitchFamily="34" charset="0"/>
      <p:bold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99"/>
    <a:srgbClr val="FF0066"/>
    <a:srgbClr val="FFCC00"/>
    <a:srgbClr val="FFFF99"/>
    <a:srgbClr val="0066FF"/>
    <a:srgbClr val="0066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86486" autoAdjust="0"/>
  </p:normalViewPr>
  <p:slideViewPr>
    <p:cSldViewPr>
      <p:cViewPr varScale="1">
        <p:scale>
          <a:sx n="68" d="100"/>
          <a:sy n="68" d="100"/>
        </p:scale>
        <p:origin x="81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893AF3-0EBA-44C9-8AD9-9C4D14078F77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EE2BAB-AA86-42E1-BD24-66D63EEA0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2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60AA2F2-0AC9-48E4-8A1F-0F638F696DEE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hangingPunct="1"/>
              <a:t>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D2A1-5FBD-4AFA-8193-19B893CCCC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62484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4F4CC-562C-429B-93ED-C750116557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96884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E02B9-1870-4C7C-B9C7-54C765EF8A9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94171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58B4B-152C-4A6C-AA75-69227477E27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543622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4204A67-4CEE-4C33-A173-AC98D22F6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06566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34C947B-88C2-4E8B-9E10-4234DED91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113557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155A6C0-EE37-4E79-BFE5-00FE84EB0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528157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3B8B572-B562-4F67-B65A-67A6116E3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741430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4BB0E1F-DE06-4724-931A-414005424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819535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940E6D6-4574-4D72-BC43-AED5265E3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260982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C2BE9C2-36DF-4C08-920F-EEB6D3468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700807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32FE2-86EA-45E0-AC01-F96E72B87C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171683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EF7038D-4B1D-4751-9B2C-4A25179345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895409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A363F8-7EE8-4683-826B-6FDC3CB84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289092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8B1E32-682E-4402-8C85-D09C3FA7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801355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3951DB3-3EF9-4A16-AA84-C8C321B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878135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Văn bản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20891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Văn bản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72250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705A388-297D-4CD6-813C-B0A31D259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692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3A8A1F0-D374-42E8-9F93-9E39D7CEE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58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59ECEB-7214-4288-BB77-74277F06F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53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D9DAD0-2A8B-4B42-ACAA-6A1DEFFDD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7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58505-C92F-4C82-9103-D968AF64C8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48933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1EAB71-8839-40E2-B490-5E360AB3D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11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5888"/>
            <a:ext cx="119634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5FF81E-98D9-4B17-A4F1-5A1E801C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726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7F193C7-DD89-4B0F-A456-75A5AAEEA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356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C47E07E-DE0B-4E5E-BEFE-00C266582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992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74039C3-B126-4AF1-A278-00E67663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902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D8DB55-ADC4-4DAF-8AAB-FAE18A0A3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420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3209C5-E8CE-44CB-AB12-67FD0BAD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89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C26F2-636E-4335-99D3-BA625B975278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835B92-DB5E-4B25-ABA3-6F0EFC92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1667"/>
      </p:ext>
    </p:extLst>
  </p:cSld>
  <p:clrMapOvr>
    <a:masterClrMapping/>
  </p:clrMapOvr>
  <p:transition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51575"/>
      </p:ext>
    </p:extLst>
  </p:cSld>
  <p:clrMapOvr>
    <a:masterClrMapping/>
  </p:clrMapOvr>
  <p:transition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476AA6-7430-40B4-A80A-F03A04C0C233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0D9D44-0642-4345-BF66-B6EF4F5C6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44516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5581-F994-487F-8BCD-4888B8E916C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602962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CB6BE-94DB-4418-A681-06F868AA3CCF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02BB98-5D58-48AD-BEAE-8D794E14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62539"/>
      </p:ext>
    </p:extLst>
  </p:cSld>
  <p:clrMapOvr>
    <a:masterClrMapping/>
  </p:clrMapOvr>
  <p:transition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AE8DD-CAE8-4845-9FF8-C9C50E91C788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F3983E0-622D-4EBE-9091-3579ABB8C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9176"/>
      </p:ext>
    </p:extLst>
  </p:cSld>
  <p:clrMapOvr>
    <a:masterClrMapping/>
  </p:clrMapOvr>
  <p:transition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8259A-9194-47FF-B7CC-DC42394BF072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0622B4-64AE-485B-8974-A525CD3B2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5869"/>
      </p:ext>
    </p:extLst>
  </p:cSld>
  <p:clrMapOvr>
    <a:masterClrMapping/>
  </p:clrMapOvr>
  <p:transition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F53C58-DF66-44D4-8CE4-CEFEA4F77688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5DEBFE-7B77-4BB0-9CC4-24568358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040"/>
      </p:ext>
    </p:extLst>
  </p:cSld>
  <p:clrMapOvr>
    <a:masterClrMapping/>
  </p:clrMapOvr>
  <p:transition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418C93-81C5-4B19-B97E-C59AEF8C0808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A64D3A-8B3C-4739-B082-8E5DCBA5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2917"/>
      </p:ext>
    </p:extLst>
  </p:cSld>
  <p:clrMapOvr>
    <a:masterClrMapping/>
  </p:clrMapOvr>
  <p:transition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DCCDC9-E1C9-452A-B4A1-9985350602D5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35B25B-6091-4373-B89E-C75E391D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6083"/>
      </p:ext>
    </p:extLst>
  </p:cSld>
  <p:clrMapOvr>
    <a:masterClrMapping/>
  </p:clrMapOvr>
  <p:transition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E4B56A-6CBA-49A1-A6AC-59AFDAD70CF9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4232041-7CF2-476B-9E1B-8D9E124DF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444"/>
      </p:ext>
    </p:extLst>
  </p:cSld>
  <p:clrMapOvr>
    <a:masterClrMapping/>
  </p:clrMapOvr>
  <p:transition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A3E7DB-8D43-4FF7-8B86-A536A2403C68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D09A5F-109E-47A3-B01B-FCF84BB7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14201"/>
      </p:ext>
    </p:extLst>
  </p:cSld>
  <p:clrMapOvr>
    <a:masterClrMapping/>
  </p:clrMapOvr>
  <p:transition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918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4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E0259-E3FF-4E0A-A009-C75EE1A971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572042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990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AA4F4-1AF7-4472-B432-D3DDDA43F26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51944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1B80D-E4D6-43B7-88B8-DEC2A9B509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512197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890F2-CAAA-4D39-BC78-175342D7A41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89909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95379-5CD1-4E27-902C-2B20E81AAC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67454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8D7B5CE6-4BA4-4749-B4FD-4BD508873C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  <p:sldLayoutId id="2147484659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D3DA37-B189-424B-8432-2FD1FB8794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  <p:sldLayoutId id="2147484683" r:id="rId12"/>
    <p:sldLayoutId id="2147484684" r:id="rId13"/>
  </p:sldLayoutIdLst>
  <p:transition spd="med">
    <p:randomBar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F326C5-EE17-4706-A31B-49288206E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177C4F-916C-4605-B15E-9F6E3C719559}" type="datetimeFigureOut">
              <a:rPr lang="en-US"/>
              <a:pPr>
                <a:defRPr/>
              </a:pPr>
              <a:t>20/9/2023</a:t>
            </a:fld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EA0EA0E-445E-41D2-9F94-2025A934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4906" userDrawn="1">
          <p15:clr>
            <a:srgbClr val="F26B43"/>
          </p15:clr>
        </p15:guide>
        <p15:guide id="11" orient="horz" pos="1253" userDrawn="1">
          <p15:clr>
            <a:srgbClr val="F26B43"/>
          </p15:clr>
        </p15:guide>
        <p15:guide id="12" orient="horz" pos="3430" userDrawn="1">
          <p15:clr>
            <a:srgbClr val="F26B43"/>
          </p15:clr>
        </p15:guide>
        <p15:guide id="13" pos="1708" userDrawn="1">
          <p15:clr>
            <a:srgbClr val="F26B43"/>
          </p15:clr>
        </p15:guide>
        <p15:guide id="14" pos="59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id="{49EE9746-7580-4384-A5D1-483700379FEC}"/>
              </a:ext>
            </a:extLst>
          </p:cNvPr>
          <p:cNvSpPr txBox="1"/>
          <p:nvPr/>
        </p:nvSpPr>
        <p:spPr>
          <a:xfrm>
            <a:off x="2590800" y="3352800"/>
            <a:ext cx="6476999" cy="23622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Tiếng</a:t>
            </a:r>
            <a:r>
              <a:rPr lang="en-US" altLang="zh-CN" sz="9600" b="1" dirty="0">
                <a:solidFill>
                  <a:srgbClr val="476D96"/>
                </a:solidFill>
                <a:latin typeface="Calibri"/>
              </a:rPr>
              <a:t> </a:t>
            </a: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Việt</a:t>
            </a:r>
            <a:endParaRPr lang="zh-CN" altLang="en-US" sz="9600" b="1" dirty="0">
              <a:solidFill>
                <a:srgbClr val="476D9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8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5380814256488624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0963" y="304800"/>
            <a:ext cx="931703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856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CÂU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31342" y="2057400"/>
            <a:ext cx="10816681" cy="1905000"/>
            <a:chOff x="1031342" y="2057400"/>
            <a:chExt cx="10816681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45028" y="2514600"/>
              <a:ext cx="8763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Có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công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mài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sắt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,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có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ngày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nên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kim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9898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080677574225782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818" y="457200"/>
            <a:ext cx="101215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0038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CÂU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31342" y="2057400"/>
            <a:ext cx="10816681" cy="1905000"/>
            <a:chOff x="1031342" y="2057400"/>
            <a:chExt cx="10816681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45028" y="2514600"/>
              <a:ext cx="8763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Có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công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mài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sắt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,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có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ngày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nên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 </a:t>
              </a:r>
              <a:r>
                <a:rPr lang="en-US" sz="4400" b="1" dirty="0" err="1">
                  <a:solidFill>
                    <a:srgbClr val="990099"/>
                  </a:solidFill>
                  <a:latin typeface="HP001 4 hàng" pitchFamily="34" charset="0"/>
                </a:rPr>
                <a:t>kim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10240" y="1228253"/>
            <a:ext cx="4578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chữ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cao</a:t>
            </a:r>
            <a:r>
              <a:rPr lang="en-US" sz="2800" b="1" dirty="0">
                <a:solidFill>
                  <a:srgbClr val="002060"/>
                </a:solidFill>
              </a:rPr>
              <a:t> 2,5 li: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1047867" y="2459092"/>
            <a:ext cx="829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2474842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7036" y="2478155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4218" y="2461590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y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73739" y="2482102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k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0240" y="1204176"/>
            <a:ext cx="4578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chữ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cao</a:t>
            </a:r>
            <a:r>
              <a:rPr lang="en-US" sz="2800" b="1" dirty="0">
                <a:solidFill>
                  <a:srgbClr val="002060"/>
                </a:solidFill>
              </a:rPr>
              <a:t> 1,5 li: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2474842"/>
            <a:ext cx="54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</a:rPr>
              <a:t>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2" name="Left Brace 21"/>
          <p:cNvSpPr/>
          <p:nvPr/>
        </p:nvSpPr>
        <p:spPr bwMode="auto">
          <a:xfrm rot="16200000">
            <a:off x="1811320" y="2941017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4" name="Left Brace 23"/>
          <p:cNvSpPr/>
          <p:nvPr/>
        </p:nvSpPr>
        <p:spPr bwMode="auto">
          <a:xfrm rot="16200000">
            <a:off x="5164600" y="2961583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5" name="Left Brace 24"/>
          <p:cNvSpPr/>
          <p:nvPr/>
        </p:nvSpPr>
        <p:spPr bwMode="auto">
          <a:xfrm rot="16200000">
            <a:off x="3029179" y="2969150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6" name="Left Brace 25"/>
          <p:cNvSpPr/>
          <p:nvPr/>
        </p:nvSpPr>
        <p:spPr bwMode="auto">
          <a:xfrm rot="16200000">
            <a:off x="4192811" y="2933451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5849920" y="2961583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9" name="Left Brace 28"/>
          <p:cNvSpPr/>
          <p:nvPr/>
        </p:nvSpPr>
        <p:spPr bwMode="auto">
          <a:xfrm rot="16200000">
            <a:off x="7213023" y="2925884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30" name="Left Brace 29"/>
          <p:cNvSpPr/>
          <p:nvPr/>
        </p:nvSpPr>
        <p:spPr bwMode="auto">
          <a:xfrm rot="16200000">
            <a:off x="8414944" y="2961583"/>
            <a:ext cx="200663" cy="318102"/>
          </a:xfrm>
          <a:prstGeom prst="lef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2510" y="3247596"/>
            <a:ext cx="366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Gần</a:t>
            </a:r>
            <a:r>
              <a:rPr lang="en-US" sz="2400" b="1" dirty="0">
                <a:solidFill>
                  <a:srgbClr val="0000FF"/>
                </a:solidFill>
              </a:rPr>
              <a:t> 1 li (hay 1 con </a:t>
            </a:r>
            <a:r>
              <a:rPr lang="en-US" sz="2400" b="1" dirty="0" err="1">
                <a:solidFill>
                  <a:srgbClr val="0000FF"/>
                </a:solidFill>
              </a:rPr>
              <a:t>chữ</a:t>
            </a:r>
            <a:r>
              <a:rPr lang="en-US" sz="2400" b="1" dirty="0">
                <a:solidFill>
                  <a:srgbClr val="0000FF"/>
                </a:solidFill>
              </a:rPr>
              <a:t> o)</a:t>
            </a:r>
          </a:p>
        </p:txBody>
      </p:sp>
    </p:spTree>
    <p:extLst>
      <p:ext uri="{BB962C8B-B14F-4D97-AF65-F5344CB8AC3E}">
        <p14:creationId xmlns:p14="http://schemas.microsoft.com/office/powerpoint/2010/main" val="270417396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VIẾT BÀI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7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2084"/>
            <a:ext cx="2514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3568"/>
          <a:stretch/>
        </p:blipFill>
        <p:spPr bwMode="auto">
          <a:xfrm>
            <a:off x="6096000" y="1659835"/>
            <a:ext cx="3124201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5867400" y="6325815"/>
            <a:ext cx="759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writing on the table 300941 Vector Art at Vecteez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057400"/>
            <a:ext cx="3251200" cy="33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LƯU Ý TƯ THẾ NGỒI KHI VIẾT BÀI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457200" y="204883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788915" y="2691825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25cm.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600" y="3429000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mép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600" y="4191000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thoải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9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6315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6D1A8A9-7AF6-4E5A-9A02-5F67245C85A7}"/>
              </a:ext>
            </a:extLst>
          </p:cNvPr>
          <p:cNvGrpSpPr/>
          <p:nvPr/>
        </p:nvGrpSpPr>
        <p:grpSpPr>
          <a:xfrm>
            <a:off x="838200" y="1578268"/>
            <a:ext cx="9206786" cy="1945263"/>
            <a:chOff x="304800" y="2095815"/>
            <a:chExt cx="8809892" cy="20777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9FFC31-2BE9-4230-AA81-3FCCBEB77106}"/>
                </a:ext>
              </a:extLst>
            </p:cNvPr>
            <p:cNvSpPr txBox="1"/>
            <p:nvPr/>
          </p:nvSpPr>
          <p:spPr>
            <a:xfrm>
              <a:off x="1342292" y="2736503"/>
              <a:ext cx="7772400" cy="101907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9D7F2B-D263-496E-8A5F-A6C9BF6E6AC0}"/>
                </a:ext>
              </a:extLst>
            </p:cNvPr>
            <p:cNvGrpSpPr/>
            <p:nvPr/>
          </p:nvGrpSpPr>
          <p:grpSpPr>
            <a:xfrm>
              <a:off x="304800" y="2095815"/>
              <a:ext cx="1981200" cy="2077721"/>
              <a:chOff x="304800" y="2095815"/>
              <a:chExt cx="1981200" cy="207772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E929E39-4753-448F-8565-8C2753B08673}"/>
                  </a:ext>
                </a:extLst>
              </p:cNvPr>
              <p:cNvSpPr/>
              <p:nvPr/>
            </p:nvSpPr>
            <p:spPr>
              <a:xfrm>
                <a:off x="304800" y="2095815"/>
                <a:ext cx="1981200" cy="20777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4" descr="Chiếc bút chì dài khoảng 15.... Đơn vị thích hợp dùng để điền vào">
                <a:extLst>
                  <a:ext uri="{FF2B5EF4-FFF2-40B4-BE49-F238E27FC236}">
                    <a16:creationId xmlns:a16="http://schemas.microsoft.com/office/drawing/2014/main" id="{81576874-4EEB-41FE-BD7D-1284D0AF67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190" y="2232378"/>
                <a:ext cx="1676400" cy="18045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6C3C07-33CA-4CAF-9288-EEDFE4B93C58}"/>
              </a:ext>
            </a:extLst>
          </p:cNvPr>
          <p:cNvGrpSpPr/>
          <p:nvPr/>
        </p:nvGrpSpPr>
        <p:grpSpPr>
          <a:xfrm>
            <a:off x="749879" y="3902422"/>
            <a:ext cx="9460921" cy="2041180"/>
            <a:chOff x="94773" y="4462001"/>
            <a:chExt cx="8867519" cy="17650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2BFCF8-DADF-4FB8-BCA7-1B3CE410414F}"/>
                </a:ext>
              </a:extLst>
            </p:cNvPr>
            <p:cNvGrpSpPr/>
            <p:nvPr/>
          </p:nvGrpSpPr>
          <p:grpSpPr>
            <a:xfrm>
              <a:off x="152400" y="4462001"/>
              <a:ext cx="8809892" cy="1765052"/>
              <a:chOff x="304800" y="2095815"/>
              <a:chExt cx="8809892" cy="176505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31E1C9-A367-47A7-B822-66958014B285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82503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008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55CCCFF-FD93-4D05-8E3D-0AD9447DE05D}"/>
                  </a:ext>
                </a:extLst>
              </p:cNvPr>
              <p:cNvSpPr/>
              <p:nvPr/>
            </p:nvSpPr>
            <p:spPr>
              <a:xfrm>
                <a:off x="304800" y="2095815"/>
                <a:ext cx="1981200" cy="17650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8" descr="Bảng Chữ Cái Hoạt Hình Hình ảnh | Định dạng hình ảnh PSD 400058033|  vn.lovepik.com">
              <a:extLst>
                <a:ext uri="{FF2B5EF4-FFF2-40B4-BE49-F238E27FC236}">
                  <a16:creationId xmlns:a16="http://schemas.microsoft.com/office/drawing/2014/main" id="{A50D1703-C29F-4475-83A8-2F3142F48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" y="4604424"/>
              <a:ext cx="2283289" cy="1556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095816" y="2387025"/>
            <a:ext cx="6628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cs typeface="Times New Roman" panose="02020603050405020304" pitchFamily="18" charset="0"/>
              </a:rPr>
              <a:t>Viết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đúng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chữ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hoa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C </a:t>
            </a:r>
            <a:r>
              <a:rPr lang="en-US" sz="3200" dirty="0">
                <a:cs typeface="Times New Roman" pitchFamily="18" charset="0"/>
              </a:rPr>
              <a:t>(</a:t>
            </a:r>
            <a:r>
              <a:rPr lang="en-US" sz="3200" dirty="0" err="1">
                <a:cs typeface="Times New Roman" pitchFamily="18" charset="0"/>
              </a:rPr>
              <a:t>cỡ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vừa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nhỏ</a:t>
            </a:r>
            <a:r>
              <a:rPr lang="en-US" sz="3200" dirty="0">
                <a:cs typeface="Times New Roman" pitchFamily="18" charset="0"/>
              </a:rPr>
              <a:t>).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3696" y="45720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cs typeface="Times New Roman" panose="02020603050405020304" pitchFamily="18" charset="0"/>
              </a:rPr>
              <a:t>Viết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đúng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câu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ứng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dụng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mài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152262"/>
            <a:ext cx="1175656" cy="11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9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E0327555-3BFA-4058-A0F1-2B5A85E7634F}"/>
              </a:ext>
            </a:extLst>
          </p:cNvPr>
          <p:cNvSpPr txBox="1"/>
          <p:nvPr/>
        </p:nvSpPr>
        <p:spPr>
          <a:xfrm>
            <a:off x="3200400" y="2667000"/>
            <a:ext cx="6159500" cy="33528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724345"/>
              </a:avLst>
            </a:prstTxWarp>
            <a:spAutoFit/>
          </a:bodyPr>
          <a:lstStyle/>
          <a:p>
            <a:pPr algn="ctr"/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Hẹn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gặp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lại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con!</a:t>
            </a:r>
            <a:endParaRPr lang="zh-CN" altLang="en-US" sz="8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4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45">
            <a:extLst>
              <a:ext uri="{FF2B5EF4-FFF2-40B4-BE49-F238E27FC236}">
                <a16:creationId xmlns:a16="http://schemas.microsoft.com/office/drawing/2014/main" id="{A1230ADF-BFB6-4274-A437-5C6FD31C4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039921"/>
            <a:ext cx="8534400" cy="222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Chữ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hoa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HP001 4 hàng" panose="020B0603050302020204" pitchFamily="34" charset="0"/>
                <a:cs typeface="Times New Roman"/>
              </a:rPr>
              <a:t>C</a:t>
            </a:r>
            <a:endParaRPr lang="vi-VN" sz="4400" kern="10" dirty="0">
              <a:ln w="9525">
                <a:round/>
                <a:headEnd/>
                <a:tailEnd/>
              </a:ln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6315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38200" y="1578268"/>
            <a:ext cx="9206786" cy="1945263"/>
            <a:chOff x="838200" y="1578268"/>
            <a:chExt cx="9206786" cy="1945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D1A8A9-7AF6-4E5A-9A02-5F67245C85A7}"/>
                </a:ext>
              </a:extLst>
            </p:cNvPr>
            <p:cNvGrpSpPr/>
            <p:nvPr/>
          </p:nvGrpSpPr>
          <p:grpSpPr>
            <a:xfrm>
              <a:off x="838200" y="1578268"/>
              <a:ext cx="9206786" cy="1945263"/>
              <a:chOff x="304800" y="2095815"/>
              <a:chExt cx="8809892" cy="20777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FFC31-2BE9-4230-AA81-3FCCBEB77106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10190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D7F2B-D263-496E-8A5F-A6C9BF6E6AC0}"/>
                  </a:ext>
                </a:extLst>
              </p:cNvPr>
              <p:cNvGrpSpPr/>
              <p:nvPr/>
            </p:nvGrpSpPr>
            <p:grpSpPr>
              <a:xfrm>
                <a:off x="304800" y="2095815"/>
                <a:ext cx="1981200" cy="2077721"/>
                <a:chOff x="304800" y="2095815"/>
                <a:chExt cx="1981200" cy="207772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E929E39-4753-448F-8565-8C2753B08673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2077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4" descr="Chiếc bút chì dài khoảng 15.... Đơn vị thích hợp dùng để điền vào">
                  <a:extLst>
                    <a:ext uri="{FF2B5EF4-FFF2-40B4-BE49-F238E27FC236}">
                      <a16:creationId xmlns:a16="http://schemas.microsoft.com/office/drawing/2014/main" id="{81576874-4EEB-41FE-BD7D-1284D0AF67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190" y="2232378"/>
                  <a:ext cx="1676400" cy="1804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3095816" y="2387025"/>
              <a:ext cx="66281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chữ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C </a:t>
              </a:r>
              <a:r>
                <a:rPr lang="en-US" sz="3200" dirty="0">
                  <a:cs typeface="Times New Roman" pitchFamily="18" charset="0"/>
                </a:rPr>
                <a:t>(</a:t>
              </a:r>
              <a:r>
                <a:rPr lang="en-US" sz="3200" dirty="0" err="1">
                  <a:cs typeface="Times New Roman" pitchFamily="18" charset="0"/>
                </a:rPr>
                <a:t>cỡ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vừa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và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nhỏ</a:t>
              </a:r>
              <a:r>
                <a:rPr lang="en-US" sz="3200" dirty="0">
                  <a:cs typeface="Times New Roman" pitchFamily="18" charset="0"/>
                </a:rPr>
                <a:t>).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879" y="3902422"/>
            <a:ext cx="9546217" cy="2041180"/>
            <a:chOff x="749879" y="3902422"/>
            <a:chExt cx="9546217" cy="204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6C3C07-33CA-4CAF-9288-EEDFE4B93C58}"/>
                </a:ext>
              </a:extLst>
            </p:cNvPr>
            <p:cNvGrpSpPr/>
            <p:nvPr/>
          </p:nvGrpSpPr>
          <p:grpSpPr>
            <a:xfrm>
              <a:off x="749879" y="3902422"/>
              <a:ext cx="9460921" cy="2041180"/>
              <a:chOff x="94773" y="4462001"/>
              <a:chExt cx="8867519" cy="17650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2BFCF8-DADF-4FB8-BCA7-1B3CE410414F}"/>
                  </a:ext>
                </a:extLst>
              </p:cNvPr>
              <p:cNvGrpSpPr/>
              <p:nvPr/>
            </p:nvGrpSpPr>
            <p:grpSpPr>
              <a:xfrm>
                <a:off x="152400" y="4462001"/>
                <a:ext cx="8809892" cy="1765052"/>
                <a:chOff x="304800" y="2095815"/>
                <a:chExt cx="8809892" cy="176505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1E1C9-A367-47A7-B822-66958014B285}"/>
                    </a:ext>
                  </a:extLst>
                </p:cNvPr>
                <p:cNvSpPr txBox="1"/>
                <p:nvPr/>
              </p:nvSpPr>
              <p:spPr>
                <a:xfrm>
                  <a:off x="1342292" y="2736503"/>
                  <a:ext cx="7772400" cy="82503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5CCCFF-FD93-4D05-8E3D-0AD9447DE05D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17650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" name="Picture 8" descr="Bảng Chữ Cái Hoạt Hình Hình ảnh | Định dạng hình ảnh PSD 400058033|  vn.lovepik.com">
                <a:extLst>
                  <a:ext uri="{FF2B5EF4-FFF2-40B4-BE49-F238E27FC236}">
                    <a16:creationId xmlns:a16="http://schemas.microsoft.com/office/drawing/2014/main" id="{A50D1703-C29F-4475-83A8-2F3142F48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" y="4604424"/>
                <a:ext cx="2283289" cy="1556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523696" y="4572000"/>
              <a:ext cx="77724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ứng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mài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sắt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kim</a:t>
              </a:r>
              <a:r>
                <a:rPr lang="en-US" sz="3200" dirty="0">
                  <a:latin typeface="HP001 4 hàng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152262"/>
            <a:ext cx="1175656" cy="11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8823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B5BD2D-35A9-4333-80F7-C731630C1BAB}"/>
              </a:ext>
            </a:extLst>
          </p:cNvPr>
          <p:cNvSpPr txBox="1"/>
          <p:nvPr/>
        </p:nvSpPr>
        <p:spPr>
          <a:xfrm>
            <a:off x="4743583" y="436122"/>
            <a:ext cx="2226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CHUẨN BỊ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60367" y="2416818"/>
            <a:ext cx="3300057" cy="2476534"/>
            <a:chOff x="3339714" y="2870470"/>
            <a:chExt cx="2756286" cy="1966788"/>
          </a:xfrm>
        </p:grpSpPr>
        <p:pic>
          <p:nvPicPr>
            <p:cNvPr id="1026" name="Picture 2" descr="Bảng Học Sinh Thiên Long B-019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15863" r="1651" b="17042"/>
            <a:stretch/>
          </p:blipFill>
          <p:spPr bwMode="auto">
            <a:xfrm>
              <a:off x="3600450" y="3048000"/>
              <a:ext cx="2495550" cy="178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Bảng Học Sinh KLong 435 Clipboard 4 Ô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9" b="13311"/>
            <a:stretch/>
          </p:blipFill>
          <p:spPr bwMode="auto">
            <a:xfrm>
              <a:off x="3339714" y="2870470"/>
              <a:ext cx="2438400" cy="1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11072"/>
            <a:ext cx="2514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3568"/>
          <a:stretch/>
        </p:blipFill>
        <p:spPr bwMode="auto">
          <a:xfrm>
            <a:off x="7281930" y="2281136"/>
            <a:ext cx="2189409" cy="27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2050" name="Picture 2" descr="B5. TẬP VIẾT: CHỮ HOA: B, C - Thư Viện 1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343400" y="1676400"/>
            <a:ext cx="2981754" cy="33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514599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HƯỚNG DẪN VIẾT CHỮ HOA 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327156" y="2333625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362200" y="965468"/>
            <a:ext cx="3200400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P001 4 hang 1 ô ly" pitchFamily="34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161835"/>
              <a:ext cx="26489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dirty="0">
                  <a:latin typeface="HP001 4 hàng" pitchFamily="34" charset="0"/>
                </a:rPr>
                <a:t>C</a:t>
              </a:r>
              <a:r>
                <a:rPr lang="en-US" sz="2800" dirty="0"/>
                <a:t> </a:t>
              </a:r>
              <a:r>
                <a:rPr lang="en-US" sz="2800" dirty="0" err="1"/>
                <a:t>cỡ</a:t>
              </a:r>
              <a:r>
                <a:rPr lang="en-US" sz="2800" dirty="0"/>
                <a:t> </a:t>
              </a:r>
              <a:r>
                <a:rPr lang="en-US" sz="2800" dirty="0" err="1"/>
                <a:t>vừa</a:t>
              </a:r>
              <a:r>
                <a:rPr lang="en-US" sz="2800" dirty="0"/>
                <a:t>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rộng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ô li?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676116" y="3395990"/>
            <a:ext cx="433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Cao 4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4 ô li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76116" y="4096637"/>
            <a:ext cx="456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Cao 5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4 ô li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3011" y="4876800"/>
            <a:ext cx="45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Cao 5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5 ô li</a:t>
            </a:r>
          </a:p>
        </p:txBody>
      </p:sp>
    </p:spTree>
    <p:extLst>
      <p:ext uri="{BB962C8B-B14F-4D97-AF65-F5344CB8AC3E}">
        <p14:creationId xmlns:p14="http://schemas.microsoft.com/office/powerpoint/2010/main" val="325174434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208 L 0.30535 0.004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4" y="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1" grpId="1"/>
      <p:bldP spid="23" grpId="0"/>
      <p:bldP spid="28" grpId="0"/>
      <p:bldP spid="28" grpId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2050" name="Picture 2" descr="B5. TẬP VIẾT: CHỮ HOA: B, C - Thư Viện 1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43800" y="2075123"/>
            <a:ext cx="2981754" cy="33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406960" y="2333624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563906" y="965468"/>
            <a:ext cx="3200400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HP001 4 hang 1 ô ly" pitchFamily="34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408093"/>
              <a:ext cx="2648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Chữ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hoa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P001 4 hàng" pitchFamily="34" charset="0"/>
                </a:rPr>
                <a:t>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gồm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mấy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nét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83106" y="339599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A. 1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3106" y="4096637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B. 2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0" y="4876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C. 3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7893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viết chữ C hoa - Instructions for capital letter C - 大写字母C的说明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504265"/>
            <a:ext cx="8534400" cy="564776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792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THỰC HÀNH VIẾT BẢNG CON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52800" y="1524000"/>
            <a:ext cx="5516833" cy="3831582"/>
            <a:chOff x="3339714" y="2870470"/>
            <a:chExt cx="2756286" cy="1966788"/>
          </a:xfrm>
        </p:grpSpPr>
        <p:pic>
          <p:nvPicPr>
            <p:cNvPr id="14" name="Picture 2" descr="Bảng Học Sinh Thiên Long B-019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15863" r="1651" b="17042"/>
            <a:stretch/>
          </p:blipFill>
          <p:spPr bwMode="auto">
            <a:xfrm>
              <a:off x="3600450" y="3048000"/>
              <a:ext cx="2495550" cy="178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Bảng Học Sinh KLong 435 Clipboard 4 Ô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9" b="13311"/>
            <a:stretch/>
          </p:blipFill>
          <p:spPr bwMode="auto">
            <a:xfrm>
              <a:off x="3339714" y="2870470"/>
              <a:ext cx="2438400" cy="1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8394145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5. TẬP VIẾT: CHỮ HOA: B, C - Thư Viện 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871870" y="533400"/>
            <a:ext cx="4191000" cy="45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22754" r="11835" b="22921"/>
          <a:stretch/>
        </p:blipFill>
        <p:spPr bwMode="auto">
          <a:xfrm>
            <a:off x="6781800" y="2743200"/>
            <a:ext cx="2514600" cy="23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90600" y="5486400"/>
            <a:ext cx="10964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altLang="en-US" sz="3200" dirty="0" err="1">
                <a:cs typeface="Times New Roman" pitchFamily="18" charset="0"/>
              </a:rPr>
              <a:t>Chữ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hoa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cỡ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nhỏ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cao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mấy</a:t>
            </a:r>
            <a:r>
              <a:rPr lang="en-AU" altLang="en-US" sz="3200" dirty="0">
                <a:cs typeface="Times New Roman" pitchFamily="18" charset="0"/>
              </a:rPr>
              <a:t> ô </a:t>
            </a:r>
            <a:r>
              <a:rPr lang="en-AU" altLang="en-US" sz="3200" dirty="0" err="1">
                <a:cs typeface="Times New Roman" pitchFamily="18" charset="0"/>
              </a:rPr>
              <a:t>ly</a:t>
            </a:r>
            <a:r>
              <a:rPr lang="en-AU" altLang="en-US" sz="3200" dirty="0">
                <a:cs typeface="Times New Roman" pitchFamily="18" charset="0"/>
              </a:rPr>
              <a:t>, </a:t>
            </a:r>
            <a:r>
              <a:rPr lang="en-AU" altLang="en-US" sz="3200" dirty="0" err="1">
                <a:cs typeface="Times New Roman" pitchFamily="18" charset="0"/>
              </a:rPr>
              <a:t>rộng</a:t>
            </a:r>
            <a:r>
              <a:rPr lang="en-AU" altLang="en-US" sz="3200" dirty="0">
                <a:cs typeface="Times New Roman" pitchFamily="18" charset="0"/>
              </a:rPr>
              <a:t> </a:t>
            </a:r>
            <a:r>
              <a:rPr lang="en-AU" altLang="en-US" sz="3200" dirty="0" err="1">
                <a:cs typeface="Times New Roman" pitchFamily="18" charset="0"/>
              </a:rPr>
              <a:t>mấy</a:t>
            </a:r>
            <a:r>
              <a:rPr lang="en-AU" altLang="en-US" sz="3200" dirty="0">
                <a:cs typeface="Times New Roman" pitchFamily="18" charset="0"/>
              </a:rPr>
              <a:t> ô li?</a:t>
            </a:r>
            <a:endParaRPr lang="en-US" altLang="en-US" sz="3200" dirty="0">
              <a:cs typeface="Times New Roman" pitchFamily="18" charset="0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6858000" y="3200400"/>
            <a:ext cx="23622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286000" y="548865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altLang="en-US" sz="3200" dirty="0" err="1">
                <a:solidFill>
                  <a:srgbClr val="7030A0"/>
                </a:solidFill>
                <a:latin typeface="Arial" charset="0"/>
                <a:cs typeface="Arial" charset="0"/>
              </a:rPr>
              <a:t>Chữ</a:t>
            </a:r>
            <a:r>
              <a:rPr lang="en-AU" altLang="en-US" sz="3200" dirty="0">
                <a:latin typeface="Arial" charset="0"/>
                <a:cs typeface="Arial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AU" altLang="en-US" sz="3200" dirty="0">
                <a:latin typeface="Arial" charset="0"/>
                <a:cs typeface="Arial" charset="0"/>
              </a:rPr>
              <a:t>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cỡ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nhỏ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cao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 2,5 ô li, </a:t>
            </a:r>
            <a:r>
              <a:rPr lang="en-AU" altLang="en-US" sz="3200" dirty="0" err="1">
                <a:solidFill>
                  <a:srgbClr val="7030A0"/>
                </a:solidFill>
                <a:cs typeface="Times New Roman" pitchFamily="18" charset="0"/>
              </a:rPr>
              <a:t>rộng</a:t>
            </a:r>
            <a:r>
              <a:rPr lang="vi-VN" altLang="en-US" sz="32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AU" altLang="en-US" sz="3200" dirty="0">
                <a:solidFill>
                  <a:srgbClr val="7030A0"/>
                </a:solidFill>
                <a:cs typeface="Times New Roman" pitchFamily="18" charset="0"/>
              </a:rPr>
              <a:t>2 ô li.</a:t>
            </a:r>
            <a:endParaRPr lang="en-US" altLang="en-US" sz="3200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Chữ Q kieu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Chữ Q kieu 2</Template>
  <TotalTime>2692</TotalTime>
  <Words>317</Words>
  <Application>Microsoft Office PowerPoint</Application>
  <PresentationFormat>Widescreen</PresentationFormat>
  <Paragraphs>54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Calibri Light</vt:lpstr>
      <vt:lpstr>Times New Roman</vt:lpstr>
      <vt:lpstr>Comic Sans MS</vt:lpstr>
      <vt:lpstr>Calibri</vt:lpstr>
      <vt:lpstr>HP001 4 hang 1 ô ly</vt:lpstr>
      <vt:lpstr>Arial</vt:lpstr>
      <vt:lpstr>HP001 4 hàng</vt:lpstr>
      <vt:lpstr>Chữ Q kieu 2</vt:lpstr>
      <vt:lpstr>Office Theme</vt:lpstr>
      <vt:lpstr>2_Default Design</vt:lpstr>
      <vt:lpstr>Crayons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2020-06-08T16:49:16Z</dcterms:created>
  <dcterms:modified xsi:type="dcterms:W3CDTF">2023-09-20T05:28:52Z</dcterms:modified>
</cp:coreProperties>
</file>