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notesMasterIdLst>
    <p:notesMasterId r:id="rId34"/>
  </p:notesMasterIdLst>
  <p:sldIdLst>
    <p:sldId id="257" r:id="rId5"/>
    <p:sldId id="297" r:id="rId6"/>
    <p:sldId id="258" r:id="rId7"/>
    <p:sldId id="259" r:id="rId8"/>
    <p:sldId id="256" r:id="rId9"/>
    <p:sldId id="261" r:id="rId10"/>
    <p:sldId id="319" r:id="rId11"/>
    <p:sldId id="260" r:id="rId12"/>
    <p:sldId id="320" r:id="rId13"/>
    <p:sldId id="321" r:id="rId14"/>
    <p:sldId id="262" r:id="rId15"/>
    <p:sldId id="322" r:id="rId16"/>
    <p:sldId id="323" r:id="rId17"/>
    <p:sldId id="325" r:id="rId18"/>
    <p:sldId id="324" r:id="rId19"/>
    <p:sldId id="326" r:id="rId20"/>
    <p:sldId id="315" r:id="rId21"/>
    <p:sldId id="327" r:id="rId22"/>
    <p:sldId id="269" r:id="rId23"/>
    <p:sldId id="267" r:id="rId24"/>
    <p:sldId id="270" r:id="rId25"/>
    <p:sldId id="271" r:id="rId26"/>
    <p:sldId id="272" r:id="rId27"/>
    <p:sldId id="2007577154" r:id="rId28"/>
    <p:sldId id="2007577155" r:id="rId29"/>
    <p:sldId id="318" r:id="rId30"/>
    <p:sldId id="273" r:id="rId31"/>
    <p:sldId id="275"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A25"/>
    <a:srgbClr val="009999"/>
    <a:srgbClr val="FF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648F7-B696-4324-A377-E7A6F5054D5A}" type="datetimeFigureOut">
              <a:rPr lang="en-US" smtClean="0"/>
              <a:t>20/9/2023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AD6E4-3857-4CB1-B9BF-3848FCC975B1}" type="slidenum">
              <a:rPr lang="en-US" smtClean="0"/>
              <a:t>‹#›</a:t>
            </a:fld>
            <a:endParaRPr lang="en-US"/>
          </a:p>
        </p:txBody>
      </p:sp>
    </p:spTree>
    <p:extLst>
      <p:ext uri="{BB962C8B-B14F-4D97-AF65-F5344CB8AC3E}">
        <p14:creationId xmlns:p14="http://schemas.microsoft.com/office/powerpoint/2010/main" val="4133231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2613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6363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0"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6"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7"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8"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3"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4"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6" name="Title 1">
            <a:extLst>
              <a:ext uri="{FF2B5EF4-FFF2-40B4-BE49-F238E27FC236}">
                <a16:creationId xmlns:a16="http://schemas.microsoft.com/office/drawing/2014/main" id="{134C9EFF-C59B-47AD-BC67-24488957F3EB}"/>
              </a:ext>
            </a:extLst>
          </p:cNvPr>
          <p:cNvSpPr txBox="1">
            <a:spLocks/>
          </p:cNvSpPr>
          <p:nvPr userDrawn="1"/>
        </p:nvSpPr>
        <p:spPr>
          <a:xfrm>
            <a:off x="-240849"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494928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32023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283474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91390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334749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383501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35263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5"/>
          <p:cNvPicPr>
            <a:picLocks noChangeAspect="1"/>
          </p:cNvPicPr>
          <p:nvPr userDrawn="1"/>
        </p:nvPicPr>
        <p:blipFill>
          <a:blip r:embed="rId3"/>
          <a:srcRect l="80018" t="58469"/>
          <a:stretch>
            <a:fillRect/>
          </a:stretch>
        </p:blipFill>
        <p:spPr>
          <a:xfrm>
            <a:off x="10048875" y="4373245"/>
            <a:ext cx="2153285" cy="2517140"/>
          </a:xfrm>
          <a:prstGeom prst="rect">
            <a:avLst/>
          </a:prstGeom>
        </p:spPr>
      </p:pic>
      <p:pic>
        <p:nvPicPr>
          <p:cNvPr id="10" name="图片 11" descr="5"/>
          <p:cNvPicPr>
            <a:picLocks noChangeAspect="1"/>
          </p:cNvPicPr>
          <p:nvPr userDrawn="1"/>
        </p:nvPicPr>
        <p:blipFill>
          <a:blip r:embed="rId3"/>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304652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808123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4174046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6"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7"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304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Tree>
    <p:extLst>
      <p:ext uri="{BB962C8B-B14F-4D97-AF65-F5344CB8AC3E}">
        <p14:creationId xmlns:p14="http://schemas.microsoft.com/office/powerpoint/2010/main" val="462130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5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910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138184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709567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452753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82442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350326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953586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5"/>
          <p:cNvPicPr>
            <a:picLocks noChangeAspect="1"/>
          </p:cNvPicPr>
          <p:nvPr userDrawn="1"/>
        </p:nvPicPr>
        <p:blipFill>
          <a:blip r:embed="rId3"/>
          <a:srcRect l="80018" t="58469"/>
          <a:stretch>
            <a:fillRect/>
          </a:stretch>
        </p:blipFill>
        <p:spPr>
          <a:xfrm>
            <a:off x="10048875" y="4373245"/>
            <a:ext cx="2153285" cy="2517140"/>
          </a:xfrm>
          <a:prstGeom prst="rect">
            <a:avLst/>
          </a:prstGeom>
        </p:spPr>
      </p:pic>
      <p:pic>
        <p:nvPicPr>
          <p:cNvPr id="10" name="图片 11" descr="5"/>
          <p:cNvPicPr>
            <a:picLocks noChangeAspect="1"/>
          </p:cNvPicPr>
          <p:nvPr userDrawn="1"/>
        </p:nvPicPr>
        <p:blipFill>
          <a:blip r:embed="rId3"/>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344256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95061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285622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2023/9/20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6"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7"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7126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5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41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hyperlink" Target="https://www.facebook.com/teamKTUTS"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r>
              <a:rPr lang="en-US" altLang="zh-CN" sz="1000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Măng</a:t>
            </a:r>
            <a:r>
              <a:rPr lang="en-US" altLang="zh-CN" sz="10000" baseline="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 non</a:t>
            </a:r>
            <a:endParaRPr lang="zh-CN" altLang="en-US" sz="10000" dirty="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5" name="Picture 2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6" name="Picture 2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7" name="Picture 2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3635158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Măng non</a:t>
            </a:r>
            <a:endParaRPr kumimoji="0" lang="zh-CN" altLang="en-US"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40236348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575B87B0-679F-473C-8504-1D6269DB47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EB7CD6FB-7054-43BA-8352-70A30188D1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77EB059-68D3-4608-8FF9-C5161B4D21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40BC561-80CB-43E4-961E-80441F2AAD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C2A4DC63-E24D-428D-AD97-645022F93376}"/>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4A0410D-204B-4119-9937-B1EB407F6E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9756210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2023/9/20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575B87B0-679F-473C-8504-1D6269DB47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EB7CD6FB-7054-43BA-8352-70A30188D1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77EB059-68D3-4608-8FF9-C5161B4D21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40BC561-80CB-43E4-961E-80441F2AAD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Tree>
    <p:extLst>
      <p:ext uri="{BB962C8B-B14F-4D97-AF65-F5344CB8AC3E}">
        <p14:creationId xmlns:p14="http://schemas.microsoft.com/office/powerpoint/2010/main" val="38589586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26.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6.wdp"/><Relationship Id="rId7"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6.wdp"/><Relationship Id="rId7"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9.wdp"/><Relationship Id="rId10" Type="http://schemas.microsoft.com/office/2007/relationships/hdphoto" Target="../media/hdphoto10.wdp"/><Relationship Id="rId4" Type="http://schemas.openxmlformats.org/officeDocument/2006/relationships/image" Target="../media/image26.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26.png"/><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2.wdp"/><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26.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flipH="1">
            <a:off x="7767487" y="2130080"/>
            <a:ext cx="4885899" cy="5211625"/>
          </a:xfrm>
          <a:prstGeom prst="rect">
            <a:avLst/>
          </a:prstGeom>
        </p:spPr>
      </p:pic>
      <p:sp>
        <p:nvSpPr>
          <p:cNvPr id="15" name="任意多边形: 形状 27"/>
          <p:cNvSpPr/>
          <p:nvPr/>
        </p:nvSpPr>
        <p:spPr>
          <a:xfrm>
            <a:off x="2339828" y="683355"/>
            <a:ext cx="2813445" cy="1053959"/>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rgbClr val="52CAC1"/>
          </a:solidFill>
          <a:ln w="19050">
            <a:no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500" dirty="0">
              <a:latin typeface="UTM ClassizismAntiqua" panose="02040603050506020204" pitchFamily="18" charset="0"/>
              <a:ea typeface=".黑体-韩语" panose="02000500000000000000" pitchFamily="2" charset="-122"/>
              <a:cs typeface=".黑体-韩语" panose="02000500000000000000" pitchFamily="2" charset="-122"/>
              <a:sym typeface="+mn-lt"/>
            </a:endParaRPr>
          </a:p>
        </p:txBody>
      </p:sp>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59242" y="144261"/>
            <a:ext cx="2077684" cy="2053652"/>
          </a:xfrm>
          <a:prstGeom prst="rect">
            <a:avLst/>
          </a:prstGeom>
        </p:spPr>
      </p:pic>
      <p:grpSp>
        <p:nvGrpSpPr>
          <p:cNvPr id="3" name="组合 23"/>
          <p:cNvGrpSpPr/>
          <p:nvPr/>
        </p:nvGrpSpPr>
        <p:grpSpPr>
          <a:xfrm>
            <a:off x="5153273" y="1896476"/>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r>
                <a:rPr lang="en-US" altLang="zh-CN" sz="80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r>
                <a:rPr lang="en-US" altLang="zh-CN" sz="800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242" y="1949424"/>
            <a:ext cx="4535417" cy="4535417"/>
          </a:xfrm>
          <a:prstGeom prst="rect">
            <a:avLst/>
          </a:prstGeom>
        </p:spPr>
      </p:pic>
      <p:grpSp>
        <p:nvGrpSpPr>
          <p:cNvPr id="11" name="组合 23"/>
          <p:cNvGrpSpPr/>
          <p:nvPr/>
        </p:nvGrpSpPr>
        <p:grpSpPr>
          <a:xfrm>
            <a:off x="2703614" y="629318"/>
            <a:ext cx="2899551" cy="1142910"/>
            <a:chOff x="5150093" y="2659559"/>
            <a:chExt cx="6770695" cy="1142910"/>
          </a:xfrm>
        </p:grpSpPr>
        <p:sp>
          <p:nvSpPr>
            <p:cNvPr id="12" name="文本框 24"/>
            <p:cNvSpPr txBox="1"/>
            <p:nvPr/>
          </p:nvSpPr>
          <p:spPr>
            <a:xfrm>
              <a:off x="5218334" y="2659559"/>
              <a:ext cx="6545693" cy="1107996"/>
            </a:xfrm>
            <a:prstGeom prst="rect">
              <a:avLst/>
            </a:prstGeom>
            <a:noFill/>
          </p:spPr>
          <p:txBody>
            <a:bodyPr wrap="square" rtlCol="0">
              <a:spAutoFit/>
            </a:bodyPr>
            <a:lstStyle/>
            <a:p>
              <a:r>
                <a:rPr lang="en-US" altLang="zh-CN" sz="66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lang="zh-CN" altLang="en-US" sz="66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3" name="文本框 22"/>
            <p:cNvSpPr txBox="1"/>
            <p:nvPr/>
          </p:nvSpPr>
          <p:spPr>
            <a:xfrm>
              <a:off x="5150093" y="2694473"/>
              <a:ext cx="6770695" cy="1107996"/>
            </a:xfrm>
            <a:prstGeom prst="rect">
              <a:avLst/>
            </a:prstGeom>
            <a:noFill/>
          </p:spPr>
          <p:txBody>
            <a:bodyPr wrap="square" rtlCol="0">
              <a:spAutoFit/>
            </a:bodyPr>
            <a:lstStyle/>
            <a:p>
              <a:r>
                <a:rPr lang="en-US" altLang="zh-CN" sz="660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lang="zh-CN" altLang="en-US" sz="6600" dirty="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6696501" y="3709367"/>
            <a:ext cx="4885899" cy="5211625"/>
          </a:xfrm>
          <a:prstGeom prst="rect">
            <a:avLst/>
          </a:prstGeom>
        </p:spPr>
      </p:pic>
    </p:spTree>
    <p:extLst>
      <p:ext uri="{BB962C8B-B14F-4D97-AF65-F5344CB8AC3E}">
        <p14:creationId xmlns:p14="http://schemas.microsoft.com/office/powerpoint/2010/main" val="36825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2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3B7696C-D7FF-DC87-7BC6-60190BE4ECAB}"/>
              </a:ext>
            </a:extLst>
          </p:cNvPr>
          <p:cNvSpPr/>
          <p:nvPr/>
        </p:nvSpPr>
        <p:spPr>
          <a:xfrm>
            <a:off x="520889" y="2709200"/>
            <a:ext cx="11150221" cy="3345345"/>
          </a:xfrm>
          <a:prstGeom prst="roundRect">
            <a:avLst/>
          </a:prstGeom>
          <a:solidFill>
            <a:schemeClr val="accent4">
              <a:lumMod val="20000"/>
              <a:lumOff val="8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华康方圆体W7"/>
              <a:cs typeface="+mn-cs"/>
            </a:endParaRPr>
          </a:p>
        </p:txBody>
      </p:sp>
      <p:sp>
        <p:nvSpPr>
          <p:cNvPr id="10" name="Rectangle: Rounded Corners 9">
            <a:extLst>
              <a:ext uri="{FF2B5EF4-FFF2-40B4-BE49-F238E27FC236}">
                <a16:creationId xmlns:a16="http://schemas.microsoft.com/office/drawing/2014/main" id="{A6D6A5C8-B267-70D6-B671-4BBDA1CFDDB2}"/>
              </a:ext>
            </a:extLst>
          </p:cNvPr>
          <p:cNvSpPr/>
          <p:nvPr/>
        </p:nvSpPr>
        <p:spPr>
          <a:xfrm>
            <a:off x="559558" y="859806"/>
            <a:ext cx="11632442" cy="1807194"/>
          </a:xfrm>
          <a:prstGeom prst="roundRect">
            <a:avLst/>
          </a:prstGeom>
          <a:solidFill>
            <a:schemeClr val="accent1">
              <a:lumMod val="40000"/>
              <a:lumOff val="6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华康方圆体W7"/>
              <a:cs typeface="+mn-cs"/>
            </a:endParaRPr>
          </a:p>
        </p:txBody>
      </p:sp>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60" y="859806"/>
            <a:ext cx="11072882"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Nó bỗng thấy xung quanh xôn xao. He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a:t>
            </a:r>
            <a:r>
              <a:rPr kumimoji="0" lang="en-US" sz="2400" b="0" i="1" u="none" strike="noStrike" kern="1200" cap="none" spc="0" normalizeH="0" baseline="0" noProof="0">
                <a:ln>
                  <a:noFill/>
                </a:ln>
                <a:solidFill>
                  <a:prstClr val="black"/>
                </a:solidFill>
                <a:effectLst/>
                <a:uLnTx/>
                <a:uFillTx/>
                <a:latin typeface="UTM Avo" panose="02040603050506020204" pitchFamily="18" charset="0"/>
                <a:cs typeface="+mn-cs"/>
              </a:rPr>
              <a:t>Theo</a:t>
            </a: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 Trần Hoài Dương)</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pic>
        <p:nvPicPr>
          <p:cNvPr id="8" name="Picture 7">
            <a:extLst>
              <a:ext uri="{FF2B5EF4-FFF2-40B4-BE49-F238E27FC236}">
                <a16:creationId xmlns:a16="http://schemas.microsoft.com/office/drawing/2014/main" id="{C2FB0841-E78D-F327-4F2D-954F557A8A8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803779" y="840703"/>
            <a:ext cx="437870" cy="561814"/>
          </a:xfrm>
          <a:prstGeom prst="rect">
            <a:avLst/>
          </a:prstGeom>
        </p:spPr>
      </p:pic>
      <p:pic>
        <p:nvPicPr>
          <p:cNvPr id="9" name="Picture 8">
            <a:extLst>
              <a:ext uri="{FF2B5EF4-FFF2-40B4-BE49-F238E27FC236}">
                <a16:creationId xmlns:a16="http://schemas.microsoft.com/office/drawing/2014/main" id="{CFCC2E6E-0566-AA19-0E1A-0311E4B251A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745663" y="2667000"/>
            <a:ext cx="440530" cy="488763"/>
          </a:xfrm>
          <a:prstGeom prst="rect">
            <a:avLst/>
          </a:prstGeom>
        </p:spPr>
      </p:pic>
      <p:sp>
        <p:nvSpPr>
          <p:cNvPr id="12" name="Rectangle: Rounded Corners 11">
            <a:extLst>
              <a:ext uri="{FF2B5EF4-FFF2-40B4-BE49-F238E27FC236}">
                <a16:creationId xmlns:a16="http://schemas.microsoft.com/office/drawing/2014/main" id="{D6751E92-2499-8C4D-7E38-D8D40A9EEE5E}"/>
              </a:ext>
            </a:extLst>
          </p:cNvPr>
          <p:cNvSpPr/>
          <p:nvPr/>
        </p:nvSpPr>
        <p:spPr>
          <a:xfrm>
            <a:off x="3831083" y="5799819"/>
            <a:ext cx="3864429" cy="578882"/>
          </a:xfrm>
          <a:prstGeom prst="roundRect">
            <a:avLst/>
          </a:prstGeom>
          <a:solidFill>
            <a:sysClr val="window" lastClr="FFFFFF"/>
          </a:solidFill>
          <a:ln w="38100">
            <a:solidFill>
              <a:srgbClr val="78AF74">
                <a:lumMod val="75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2800" b="1" i="0" u="none" strike="noStrike" kern="0" cap="none" spc="0" normalizeH="0" noProof="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từ khó đọc</a:t>
            </a:r>
            <a:endParaRPr kumimoji="0" lang="en-US" sz="2800" b="1" i="0" u="none" strike="noStrike" kern="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 name="Straight Connector 6">
            <a:extLst>
              <a:ext uri="{FF2B5EF4-FFF2-40B4-BE49-F238E27FC236}">
                <a16:creationId xmlns:a16="http://schemas.microsoft.com/office/drawing/2014/main" id="{A6A516D2-39BA-F28C-D301-F171C566E034}"/>
              </a:ext>
            </a:extLst>
          </p:cNvPr>
          <p:cNvCxnSpPr>
            <a:cxnSpLocks/>
          </p:cNvCxnSpPr>
          <p:nvPr/>
        </p:nvCxnSpPr>
        <p:spPr>
          <a:xfrm>
            <a:off x="1186193" y="1736616"/>
            <a:ext cx="10087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853EDE-2614-7CBD-12CE-0F108084414E}"/>
              </a:ext>
            </a:extLst>
          </p:cNvPr>
          <p:cNvCxnSpPr>
            <a:cxnSpLocks/>
          </p:cNvCxnSpPr>
          <p:nvPr/>
        </p:nvCxnSpPr>
        <p:spPr>
          <a:xfrm>
            <a:off x="5159976" y="2139597"/>
            <a:ext cx="1148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413645-A606-5280-1339-E99D4B4BC2C7}"/>
              </a:ext>
            </a:extLst>
          </p:cNvPr>
          <p:cNvCxnSpPr>
            <a:cxnSpLocks/>
          </p:cNvCxnSpPr>
          <p:nvPr/>
        </p:nvCxnSpPr>
        <p:spPr>
          <a:xfrm>
            <a:off x="4483098" y="3429000"/>
            <a:ext cx="1371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293A69-A66E-BC8A-C47B-8CFFED96408E}"/>
              </a:ext>
            </a:extLst>
          </p:cNvPr>
          <p:cNvCxnSpPr>
            <a:cxnSpLocks/>
          </p:cNvCxnSpPr>
          <p:nvPr/>
        </p:nvCxnSpPr>
        <p:spPr>
          <a:xfrm>
            <a:off x="632047" y="4254500"/>
            <a:ext cx="1371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41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61423" y="500979"/>
            <a:ext cx="4568178" cy="1265354"/>
            <a:chOff x="3173073" y="565468"/>
            <a:chExt cx="5774983" cy="1265354"/>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769441"/>
            </a:xfrm>
            <a:prstGeom prst="rect">
              <a:avLst/>
            </a:prstGeom>
            <a:noFill/>
          </p:spPr>
          <p:txBody>
            <a:bodyPr wrap="square" rtlCol="0">
              <a:spAutoFit/>
            </a:bodyPr>
            <a:lstStyle/>
            <a:p>
              <a:r>
                <a:rPr lang="en-US" sz="4400" b="1">
                  <a:solidFill>
                    <a:srgbClr val="FF6600"/>
                  </a:solidFill>
                  <a:latin typeface="Calibri" panose="020F0502020204030204" pitchFamily="34" charset="0"/>
                  <a:cs typeface="Calibri" panose="020F0502020204030204" pitchFamily="34" charset="0"/>
                </a:rPr>
                <a:t>Luyện đọc từ khó</a:t>
              </a:r>
            </a:p>
          </p:txBody>
        </p:sp>
      </p:grpSp>
      <p:pic>
        <p:nvPicPr>
          <p:cNvPr id="7" name="图片 2"/>
          <p:cNvPicPr>
            <a:picLocks noChangeAspect="1"/>
          </p:cNvPicPr>
          <p:nvPr/>
        </p:nvPicPr>
        <p:blipFill rotWithShape="1">
          <a:blip r:embed="rId2">
            <a:extLst>
              <a:ext uri="{28A0092B-C50C-407E-A947-70E740481C1C}">
                <a14:useLocalDpi xmlns:a14="http://schemas.microsoft.com/office/drawing/2010/main" val="0"/>
              </a:ext>
            </a:extLst>
          </a:blip>
          <a:srcRect l="5744" t="9967" r="7565" b="4409"/>
          <a:stretch>
            <a:fillRect/>
          </a:stretch>
        </p:blipFill>
        <p:spPr>
          <a:xfrm>
            <a:off x="532437" y="1259095"/>
            <a:ext cx="2737811" cy="3834389"/>
          </a:xfrm>
          <a:prstGeom prst="rect">
            <a:avLst/>
          </a:prstGeom>
        </p:spPr>
      </p:pic>
      <p:pic>
        <p:nvPicPr>
          <p:cNvPr id="8"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9" name="图片 6"/>
          <p:cNvPicPr>
            <a:picLocks noChangeAspect="1"/>
          </p:cNvPicPr>
          <p:nvPr/>
        </p:nvPicPr>
        <p:blipFill>
          <a:blip r:embed="rId4"/>
          <a:stretch>
            <a:fillRect/>
          </a:stretch>
        </p:blipFill>
        <p:spPr>
          <a:xfrm rot="20727700" flipH="1">
            <a:off x="10493173" y="506953"/>
            <a:ext cx="1174614" cy="1017447"/>
          </a:xfrm>
          <a:prstGeom prst="rect">
            <a:avLst/>
          </a:prstGeom>
        </p:spPr>
      </p:pic>
      <p:grpSp>
        <p:nvGrpSpPr>
          <p:cNvPr id="15" name="Group 14"/>
          <p:cNvGrpSpPr/>
          <p:nvPr/>
        </p:nvGrpSpPr>
        <p:grpSpPr>
          <a:xfrm>
            <a:off x="3387452" y="1525371"/>
            <a:ext cx="3363003" cy="2246893"/>
            <a:chOff x="3736650" y="1766333"/>
            <a:chExt cx="3363003" cy="2246893"/>
          </a:xfrm>
        </p:grpSpPr>
        <p:grpSp>
          <p:nvGrpSpPr>
            <p:cNvPr id="10" name="Group 9">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1"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2"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TextBox 3"/>
            <p:cNvSpPr txBox="1"/>
            <p:nvPr/>
          </p:nvSpPr>
          <p:spPr>
            <a:xfrm>
              <a:off x="3736650" y="2490045"/>
              <a:ext cx="3363003" cy="1339585"/>
            </a:xfrm>
            <a:prstGeom prst="rect">
              <a:avLst/>
            </a:prstGeom>
            <a:noFill/>
          </p:spPr>
          <p:txBody>
            <a:bodyPr wrap="square" lIns="96762" tIns="48381" rIns="96762" bIns="48381" rtlCol="0">
              <a:spAutoFit/>
            </a:bodyPr>
            <a:lstStyle/>
            <a:p>
              <a:pPr algn="ctr">
                <a:lnSpc>
                  <a:spcPct val="150000"/>
                </a:lnSpc>
              </a:pPr>
              <a:r>
                <a:rPr lang="en-US" altLang="zh-CN" sz="6000" b="1">
                  <a:solidFill>
                    <a:srgbClr val="002060"/>
                  </a:solidFill>
                  <a:latin typeface="Calibri" panose="020F0502020204030204" pitchFamily="34" charset="0"/>
                  <a:ea typeface="微软雅黑" panose="020B0503020204020204" charset="-122"/>
                  <a:cs typeface="Calibri" panose="020F0502020204030204" pitchFamily="34" charset="0"/>
                </a:rPr>
                <a:t> lạt xạt</a:t>
              </a:r>
              <a:endParaRPr lang="zh-CN" altLang="en-US" sz="6000" b="1" dirty="0">
                <a:solidFill>
                  <a:srgbClr val="002060"/>
                </a:solidFill>
                <a:latin typeface="Calibri" panose="020F0502020204030204" pitchFamily="34" charset="0"/>
                <a:ea typeface="微软雅黑" panose="020B0503020204020204" charset="-122"/>
                <a:cs typeface="Calibri" panose="020F0502020204030204" pitchFamily="34" charset="0"/>
              </a:endParaRPr>
            </a:p>
          </p:txBody>
        </p:sp>
      </p:grpSp>
      <p:grpSp>
        <p:nvGrpSpPr>
          <p:cNvPr id="16" name="Group 15"/>
          <p:cNvGrpSpPr/>
          <p:nvPr/>
        </p:nvGrpSpPr>
        <p:grpSpPr>
          <a:xfrm>
            <a:off x="7302187" y="1622106"/>
            <a:ext cx="3363003" cy="2246893"/>
            <a:chOff x="3779854" y="1766333"/>
            <a:chExt cx="3363003" cy="2246893"/>
          </a:xfrm>
        </p:grpSpPr>
        <p:grpSp>
          <p:nvGrpSpPr>
            <p:cNvPr id="17" name="Group 1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TextBox 3"/>
            <p:cNvSpPr txBox="1"/>
            <p:nvPr/>
          </p:nvSpPr>
          <p:spPr>
            <a:xfrm>
              <a:off x="3779854" y="2495987"/>
              <a:ext cx="3363003" cy="1215385"/>
            </a:xfrm>
            <a:prstGeom prst="rect">
              <a:avLst/>
            </a:prstGeom>
            <a:noFill/>
          </p:spPr>
          <p:txBody>
            <a:bodyPr wrap="square" lIns="96762" tIns="48381" rIns="96762" bIns="48381" rtlCol="0">
              <a:spAutoFit/>
            </a:bodyPr>
            <a:lstStyle/>
            <a:p>
              <a:pPr algn="ctr">
                <a:lnSpc>
                  <a:spcPct val="150000"/>
                </a:lnSpc>
              </a:pPr>
              <a:r>
                <a:rPr lang="en-US" altLang="zh-CN" sz="5400" b="1" dirty="0">
                  <a:solidFill>
                    <a:srgbClr val="002060"/>
                  </a:solidFill>
                  <a:latin typeface="Calibri" panose="020F0502020204030204" pitchFamily="34" charset="0"/>
                  <a:ea typeface="微软雅黑" panose="020B0503020204020204" charset="-122"/>
                  <a:cs typeface="Calibri" panose="020F0502020204030204" pitchFamily="34" charset="0"/>
                </a:rPr>
                <a:t> </a:t>
              </a:r>
              <a:r>
                <a:rPr lang="en-US" altLang="zh-CN" sz="5400" b="1" dirty="0" err="1">
                  <a:solidFill>
                    <a:srgbClr val="B12A25"/>
                  </a:solidFill>
                  <a:latin typeface="Calibri" panose="020F0502020204030204" pitchFamily="34" charset="0"/>
                  <a:ea typeface="微软雅黑" panose="020B0503020204020204" charset="-122"/>
                  <a:cs typeface="Calibri" panose="020F0502020204030204" pitchFamily="34" charset="0"/>
                </a:rPr>
                <a:t>xôn</a:t>
              </a:r>
              <a:r>
                <a:rPr lang="en-US" altLang="zh-CN" sz="5400" b="1" dirty="0">
                  <a:solidFill>
                    <a:srgbClr val="B12A25"/>
                  </a:solidFill>
                  <a:latin typeface="Calibri" panose="020F0502020204030204" pitchFamily="34" charset="0"/>
                  <a:ea typeface="微软雅黑" panose="020B0503020204020204" charset="-122"/>
                  <a:cs typeface="Calibri" panose="020F0502020204030204" pitchFamily="34" charset="0"/>
                </a:rPr>
                <a:t> </a:t>
              </a:r>
              <a:r>
                <a:rPr lang="en-US" altLang="zh-CN" sz="5400" b="1" dirty="0" err="1">
                  <a:solidFill>
                    <a:srgbClr val="B12A25"/>
                  </a:solidFill>
                  <a:latin typeface="Calibri" panose="020F0502020204030204" pitchFamily="34" charset="0"/>
                  <a:ea typeface="微软雅黑" panose="020B0503020204020204" charset="-122"/>
                  <a:cs typeface="Calibri" panose="020F0502020204030204" pitchFamily="34" charset="0"/>
                </a:rPr>
                <a:t>xao</a:t>
              </a:r>
              <a:endParaRPr lang="zh-CN" altLang="en-US" sz="5400" b="1" dirty="0">
                <a:solidFill>
                  <a:srgbClr val="B12A25"/>
                </a:solidFill>
                <a:latin typeface="Calibri" panose="020F0502020204030204" pitchFamily="34" charset="0"/>
                <a:ea typeface="微软雅黑" panose="020B0503020204020204" charset="-122"/>
                <a:cs typeface="Calibri" panose="020F0502020204030204" pitchFamily="34" charset="0"/>
              </a:endParaRPr>
            </a:p>
          </p:txBody>
        </p:sp>
      </p:grpSp>
      <p:grpSp>
        <p:nvGrpSpPr>
          <p:cNvPr id="21" name="Group 20"/>
          <p:cNvGrpSpPr/>
          <p:nvPr/>
        </p:nvGrpSpPr>
        <p:grpSpPr>
          <a:xfrm>
            <a:off x="3613091" y="3552640"/>
            <a:ext cx="3363003" cy="2246893"/>
            <a:chOff x="3736652" y="1766333"/>
            <a:chExt cx="3363003" cy="2246893"/>
          </a:xfrm>
        </p:grpSpPr>
        <p:grpSp>
          <p:nvGrpSpPr>
            <p:cNvPr id="22" name="Group 21">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4"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5"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 name="TextBox 3"/>
            <p:cNvSpPr txBox="1"/>
            <p:nvPr/>
          </p:nvSpPr>
          <p:spPr>
            <a:xfrm>
              <a:off x="3736652" y="2688222"/>
              <a:ext cx="3363003" cy="1091184"/>
            </a:xfrm>
            <a:prstGeom prst="rect">
              <a:avLst/>
            </a:prstGeom>
            <a:noFill/>
            <a:ln>
              <a:noFill/>
            </a:ln>
          </p:spPr>
          <p:txBody>
            <a:bodyPr wrap="square" lIns="96762" tIns="48381" rIns="96762" bIns="48381" rtlCol="0">
              <a:spAutoFit/>
            </a:bodyPr>
            <a:lstStyle/>
            <a:p>
              <a:pPr algn="ctr">
                <a:lnSpc>
                  <a:spcPct val="150000"/>
                </a:lnSpc>
              </a:pPr>
              <a:r>
                <a:rPr lang="en-US" altLang="zh-CN" sz="4800" b="1">
                  <a:solidFill>
                    <a:schemeClr val="accent6">
                      <a:lumMod val="50000"/>
                    </a:schemeClr>
                  </a:solidFill>
                  <a:latin typeface="Calibri" panose="020F0502020204030204" pitchFamily="34" charset="0"/>
                  <a:ea typeface="微软雅黑" panose="020B0503020204020204" charset="-122"/>
                  <a:cs typeface="Calibri" panose="020F0502020204030204" pitchFamily="34" charset="0"/>
                </a:rPr>
                <a:t> lóng lánh</a:t>
              </a:r>
              <a:endParaRPr lang="zh-CN" altLang="en-US" sz="4800" b="1" dirty="0">
                <a:solidFill>
                  <a:schemeClr val="accent6">
                    <a:lumMod val="50000"/>
                  </a:schemeClr>
                </a:solidFill>
                <a:latin typeface="Calibri" panose="020F0502020204030204" pitchFamily="34" charset="0"/>
                <a:ea typeface="微软雅黑" panose="020B0503020204020204" charset="-122"/>
                <a:cs typeface="Calibri" panose="020F0502020204030204" pitchFamily="34" charset="0"/>
              </a:endParaRPr>
            </a:p>
          </p:txBody>
        </p:sp>
      </p:grpSp>
      <p:grpSp>
        <p:nvGrpSpPr>
          <p:cNvPr id="26" name="Group 25"/>
          <p:cNvGrpSpPr/>
          <p:nvPr/>
        </p:nvGrpSpPr>
        <p:grpSpPr>
          <a:xfrm>
            <a:off x="7465818" y="3574106"/>
            <a:ext cx="3363003" cy="2246893"/>
            <a:chOff x="3779538" y="1766333"/>
            <a:chExt cx="3363003" cy="2246893"/>
          </a:xfrm>
        </p:grpSpPr>
        <p:grpSp>
          <p:nvGrpSpPr>
            <p:cNvPr id="27" name="Group 2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8" name="TextBox 3"/>
            <p:cNvSpPr txBox="1"/>
            <p:nvPr/>
          </p:nvSpPr>
          <p:spPr>
            <a:xfrm>
              <a:off x="3779538" y="2580727"/>
              <a:ext cx="3363003" cy="1215385"/>
            </a:xfrm>
            <a:prstGeom prst="rect">
              <a:avLst/>
            </a:prstGeom>
            <a:noFill/>
          </p:spPr>
          <p:txBody>
            <a:bodyPr wrap="square" lIns="96762" tIns="48381" rIns="96762" bIns="48381" rtlCol="0">
              <a:spAutoFit/>
            </a:bodyPr>
            <a:lstStyle/>
            <a:p>
              <a:pPr algn="ctr">
                <a:lnSpc>
                  <a:spcPct val="150000"/>
                </a:lnSpc>
              </a:pPr>
              <a:r>
                <a:rPr lang="en-US" altLang="zh-CN" sz="5400" b="1">
                  <a:solidFill>
                    <a:srgbClr val="002060"/>
                  </a:solidFill>
                  <a:latin typeface="Calibri" panose="020F0502020204030204" pitchFamily="34" charset="0"/>
                  <a:ea typeface="微软雅黑" panose="020B0503020204020204" charset="-122"/>
                  <a:cs typeface="Calibri" panose="020F0502020204030204" pitchFamily="34" charset="0"/>
                </a:rPr>
                <a:t> </a:t>
              </a:r>
              <a:r>
                <a:rPr lang="en-US" altLang="zh-CN" sz="5400" b="1">
                  <a:solidFill>
                    <a:srgbClr val="009999"/>
                  </a:solidFill>
                  <a:latin typeface="Calibri" panose="020F0502020204030204" pitchFamily="34" charset="0"/>
                  <a:ea typeface="微软雅黑" panose="020B0503020204020204" charset="-122"/>
                  <a:cs typeface="Calibri" panose="020F0502020204030204" pitchFamily="34" charset="0"/>
                </a:rPr>
                <a:t>xuýt xoa</a:t>
              </a:r>
              <a:endParaRPr lang="zh-CN" altLang="en-US" sz="5400" b="1" dirty="0">
                <a:solidFill>
                  <a:srgbClr val="009999"/>
                </a:solidFill>
                <a:latin typeface="Calibri" panose="020F0502020204030204" pitchFamily="34" charset="0"/>
                <a:ea typeface="微软雅黑" panose="020B0503020204020204" charset="-122"/>
                <a:cs typeface="Calibri" panose="020F0502020204030204" pitchFamily="34" charset="0"/>
              </a:endParaRPr>
            </a:p>
          </p:txBody>
        </p:sp>
      </p:grpSp>
    </p:spTree>
    <p:extLst>
      <p:ext uri="{BB962C8B-B14F-4D97-AF65-F5344CB8AC3E}">
        <p14:creationId xmlns:p14="http://schemas.microsoft.com/office/powerpoint/2010/main" val="16005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750"/>
                            </p:stCondLst>
                            <p:childTnLst>
                              <p:par>
                                <p:cTn id="25" presetID="47"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750"/>
                                        <p:tgtEl>
                                          <p:spTgt spid="21"/>
                                        </p:tgtEl>
                                      </p:cBhvr>
                                    </p:animEffect>
                                    <p:anim calcmode="lin" valueType="num">
                                      <p:cBhvr>
                                        <p:cTn id="34" dur="750" fill="hold"/>
                                        <p:tgtEl>
                                          <p:spTgt spid="21"/>
                                        </p:tgtEl>
                                        <p:attrNameLst>
                                          <p:attrName>ppt_x</p:attrName>
                                        </p:attrNameLst>
                                      </p:cBhvr>
                                      <p:tavLst>
                                        <p:tav tm="0">
                                          <p:val>
                                            <p:strVal val="#ppt_x"/>
                                          </p:val>
                                        </p:tav>
                                        <p:tav tm="100000">
                                          <p:val>
                                            <p:strVal val="#ppt_x"/>
                                          </p:val>
                                        </p:tav>
                                      </p:tavLst>
                                    </p:anim>
                                    <p:anim calcmode="lin" valueType="num">
                                      <p:cBhvr>
                                        <p:cTn id="35" dur="75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2250"/>
                            </p:stCondLst>
                            <p:childTnLst>
                              <p:par>
                                <p:cTn id="37" presetID="47"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750"/>
                                        <p:tgtEl>
                                          <p:spTgt spid="26"/>
                                        </p:tgtEl>
                                      </p:cBhvr>
                                    </p:animEffect>
                                    <p:anim calcmode="lin" valueType="num">
                                      <p:cBhvr>
                                        <p:cTn id="40" dur="750" fill="hold"/>
                                        <p:tgtEl>
                                          <p:spTgt spid="26"/>
                                        </p:tgtEl>
                                        <p:attrNameLst>
                                          <p:attrName>ppt_x</p:attrName>
                                        </p:attrNameLst>
                                      </p:cBhvr>
                                      <p:tavLst>
                                        <p:tav tm="0">
                                          <p:val>
                                            <p:strVal val="#ppt_x"/>
                                          </p:val>
                                        </p:tav>
                                        <p:tav tm="100000">
                                          <p:val>
                                            <p:strVal val="#ppt_x"/>
                                          </p:val>
                                        </p:tav>
                                      </p:tavLst>
                                    </p:anim>
                                    <p:anim calcmode="lin" valueType="num">
                                      <p:cBhvr>
                                        <p:cTn id="41"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92DCCE0-87A8-C6B6-63ED-FCB6185639AD}"/>
              </a:ext>
            </a:extLst>
          </p:cNvPr>
          <p:cNvSpPr/>
          <p:nvPr/>
        </p:nvSpPr>
        <p:spPr>
          <a:xfrm>
            <a:off x="559558" y="859806"/>
            <a:ext cx="11251442" cy="2810880"/>
          </a:xfrm>
          <a:prstGeom prst="roundRect">
            <a:avLst/>
          </a:prstGeom>
          <a:solidFill>
            <a:schemeClr val="accent1">
              <a:lumMod val="40000"/>
              <a:lumOff val="6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CA69BAE-C439-2E7A-40A6-D6418A2E120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803779" y="840703"/>
            <a:ext cx="437870" cy="561814"/>
          </a:xfrm>
          <a:prstGeom prst="rect">
            <a:avLst/>
          </a:prstGeom>
        </p:spPr>
      </p:pic>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58" y="859806"/>
            <a:ext cx="11150221"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Nó bỗng thấy xung quanh xôn xao. He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grpSp>
        <p:nvGrpSpPr>
          <p:cNvPr id="17" name="Group 16">
            <a:extLst>
              <a:ext uri="{FF2B5EF4-FFF2-40B4-BE49-F238E27FC236}">
                <a16:creationId xmlns:a16="http://schemas.microsoft.com/office/drawing/2014/main" id="{DC91E77E-0935-13E7-D9D4-AD9CACA2C9FD}"/>
              </a:ext>
            </a:extLst>
          </p:cNvPr>
          <p:cNvGrpSpPr/>
          <p:nvPr/>
        </p:nvGrpSpPr>
        <p:grpSpPr>
          <a:xfrm>
            <a:off x="803779" y="3689789"/>
            <a:ext cx="4496016" cy="2460679"/>
            <a:chOff x="672884" y="3042379"/>
            <a:chExt cx="4824989" cy="2847300"/>
          </a:xfrm>
        </p:grpSpPr>
        <p:grpSp>
          <p:nvGrpSpPr>
            <p:cNvPr id="18" name="Group 17">
              <a:extLst>
                <a:ext uri="{FF2B5EF4-FFF2-40B4-BE49-F238E27FC236}">
                  <a16:creationId xmlns:a16="http://schemas.microsoft.com/office/drawing/2014/main" id="{1BF17F20-2334-49E6-CCEA-B69B7079FDE8}"/>
                </a:ext>
              </a:extLst>
            </p:cNvPr>
            <p:cNvGrpSpPr/>
            <p:nvPr/>
          </p:nvGrpSpPr>
          <p:grpSpPr>
            <a:xfrm>
              <a:off x="696744" y="3042379"/>
              <a:ext cx="4801129" cy="2847300"/>
              <a:chOff x="751504" y="-635415"/>
              <a:chExt cx="5342191" cy="6430631"/>
            </a:xfrm>
          </p:grpSpPr>
          <p:pic>
            <p:nvPicPr>
              <p:cNvPr id="20" name="图片 11">
                <a:extLst>
                  <a:ext uri="{FF2B5EF4-FFF2-40B4-BE49-F238E27FC236}">
                    <a16:creationId xmlns:a16="http://schemas.microsoft.com/office/drawing/2014/main" id="{30B1DB19-F945-B9C4-FA7E-5DF40C2FC4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1" name="任意多边形: 形状 28">
                <a:extLst>
                  <a:ext uri="{FF2B5EF4-FFF2-40B4-BE49-F238E27FC236}">
                    <a16:creationId xmlns:a16="http://schemas.microsoft.com/office/drawing/2014/main" id="{9FEDF2BE-5EA0-228A-8145-AF1008F88E9E}"/>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9" name="TextBox 18">
              <a:extLst>
                <a:ext uri="{FF2B5EF4-FFF2-40B4-BE49-F238E27FC236}">
                  <a16:creationId xmlns:a16="http://schemas.microsoft.com/office/drawing/2014/main" id="{F197331C-9C45-E4BB-43A8-EAFFC78B8569}"/>
                </a:ext>
              </a:extLst>
            </p:cNvPr>
            <p:cNvSpPr txBox="1"/>
            <p:nvPr/>
          </p:nvSpPr>
          <p:spPr>
            <a:xfrm>
              <a:off x="672884" y="4328142"/>
              <a:ext cx="4804012" cy="1323439"/>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Tiếng va chạm của lá khô.</a:t>
              </a:r>
            </a:p>
          </p:txBody>
        </p:sp>
      </p:grpSp>
      <p:sp>
        <p:nvSpPr>
          <p:cNvPr id="23" name="TextBox 22">
            <a:extLst>
              <a:ext uri="{FF2B5EF4-FFF2-40B4-BE49-F238E27FC236}">
                <a16:creationId xmlns:a16="http://schemas.microsoft.com/office/drawing/2014/main" id="{8DE215A6-0788-E438-1B6D-50FCCF8A465D}"/>
              </a:ext>
            </a:extLst>
          </p:cNvPr>
          <p:cNvSpPr txBox="1"/>
          <p:nvPr/>
        </p:nvSpPr>
        <p:spPr>
          <a:xfrm>
            <a:off x="1250449" y="3670686"/>
            <a:ext cx="36249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Calibri" panose="020F0502020204030204" pitchFamily="34" charset="0"/>
                <a:cs typeface="Calibri" panose="020F0502020204030204" pitchFamily="34" charset="0"/>
              </a:rPr>
              <a:t>lạt xạt</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EB5ACAD0-2EDA-0F3C-9B5D-5F41064DFA9C}"/>
              </a:ext>
            </a:extLst>
          </p:cNvPr>
          <p:cNvCxnSpPr>
            <a:cxnSpLocks/>
          </p:cNvCxnSpPr>
          <p:nvPr/>
        </p:nvCxnSpPr>
        <p:spPr>
          <a:xfrm>
            <a:off x="2659393" y="1838216"/>
            <a:ext cx="10087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 descr="Lá Mùa Thu Tháng Mười - Ảnh miễn phí trên Pixabay">
            <a:extLst>
              <a:ext uri="{FF2B5EF4-FFF2-40B4-BE49-F238E27FC236}">
                <a16:creationId xmlns:a16="http://schemas.microsoft.com/office/drawing/2014/main" id="{218B30E9-003E-40FD-4160-53BC401ADB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5279" y="3808710"/>
            <a:ext cx="5073306" cy="26065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47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92DCCE0-87A8-C6B6-63ED-FCB6185639AD}"/>
              </a:ext>
            </a:extLst>
          </p:cNvPr>
          <p:cNvSpPr/>
          <p:nvPr/>
        </p:nvSpPr>
        <p:spPr>
          <a:xfrm>
            <a:off x="559558" y="859806"/>
            <a:ext cx="11251442" cy="2810880"/>
          </a:xfrm>
          <a:prstGeom prst="roundRect">
            <a:avLst/>
          </a:prstGeom>
          <a:solidFill>
            <a:schemeClr val="accent1">
              <a:lumMod val="40000"/>
              <a:lumOff val="6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CA69BAE-C439-2E7A-40A6-D6418A2E120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803779" y="840703"/>
            <a:ext cx="437870" cy="561814"/>
          </a:xfrm>
          <a:prstGeom prst="rect">
            <a:avLst/>
          </a:prstGeom>
        </p:spPr>
      </p:pic>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58" y="859806"/>
            <a:ext cx="11150221"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Nó bỗng thấy xung quanh xôn xao. He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sp>
        <p:nvSpPr>
          <p:cNvPr id="23" name="TextBox 22">
            <a:extLst>
              <a:ext uri="{FF2B5EF4-FFF2-40B4-BE49-F238E27FC236}">
                <a16:creationId xmlns:a16="http://schemas.microsoft.com/office/drawing/2014/main" id="{8DE215A6-0788-E438-1B6D-50FCCF8A465D}"/>
              </a:ext>
            </a:extLst>
          </p:cNvPr>
          <p:cNvSpPr txBox="1"/>
          <p:nvPr/>
        </p:nvSpPr>
        <p:spPr>
          <a:xfrm>
            <a:off x="1241649" y="3460629"/>
            <a:ext cx="36249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Calibri" panose="020F0502020204030204" pitchFamily="34" charset="0"/>
                <a:cs typeface="Calibri" panose="020F0502020204030204" pitchFamily="34" charset="0"/>
              </a:rPr>
              <a:t>xôn xao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EB5ACAD0-2EDA-0F3C-9B5D-5F41064DFA9C}"/>
              </a:ext>
            </a:extLst>
          </p:cNvPr>
          <p:cNvCxnSpPr>
            <a:cxnSpLocks/>
          </p:cNvCxnSpPr>
          <p:nvPr/>
        </p:nvCxnSpPr>
        <p:spPr>
          <a:xfrm>
            <a:off x="2659393" y="1838216"/>
            <a:ext cx="10087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D8AA86-1F09-F18A-C9FE-25F96A1919A3}"/>
              </a:ext>
            </a:extLst>
          </p:cNvPr>
          <p:cNvCxnSpPr>
            <a:cxnSpLocks/>
          </p:cNvCxnSpPr>
          <p:nvPr/>
        </p:nvCxnSpPr>
        <p:spPr>
          <a:xfrm>
            <a:off x="5732793" y="2333516"/>
            <a:ext cx="13284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3C947EE-F682-B7F6-7540-7BDE11574813}"/>
              </a:ext>
            </a:extLst>
          </p:cNvPr>
          <p:cNvGrpSpPr/>
          <p:nvPr/>
        </p:nvGrpSpPr>
        <p:grpSpPr>
          <a:xfrm>
            <a:off x="862072" y="3389926"/>
            <a:ext cx="4603386" cy="2728270"/>
            <a:chOff x="696744" y="3042379"/>
            <a:chExt cx="4804012" cy="3782674"/>
          </a:xfrm>
        </p:grpSpPr>
        <p:grpSp>
          <p:nvGrpSpPr>
            <p:cNvPr id="11" name="Group 10">
              <a:extLst>
                <a:ext uri="{FF2B5EF4-FFF2-40B4-BE49-F238E27FC236}">
                  <a16:creationId xmlns:a16="http://schemas.microsoft.com/office/drawing/2014/main" id="{C45C576B-35DE-D822-FF9D-8014016C8D32}"/>
                </a:ext>
              </a:extLst>
            </p:cNvPr>
            <p:cNvGrpSpPr/>
            <p:nvPr/>
          </p:nvGrpSpPr>
          <p:grpSpPr>
            <a:xfrm>
              <a:off x="696744" y="3042379"/>
              <a:ext cx="4801129" cy="3782674"/>
              <a:chOff x="751504" y="-635415"/>
              <a:chExt cx="5342191" cy="8543175"/>
            </a:xfrm>
          </p:grpSpPr>
          <p:pic>
            <p:nvPicPr>
              <p:cNvPr id="13" name="图片 11">
                <a:extLst>
                  <a:ext uri="{FF2B5EF4-FFF2-40B4-BE49-F238E27FC236}">
                    <a16:creationId xmlns:a16="http://schemas.microsoft.com/office/drawing/2014/main" id="{DB27C8B7-A192-5EEA-930F-8A8045C908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755" y="-635415"/>
                <a:ext cx="4668691" cy="4668690"/>
              </a:xfrm>
              <a:prstGeom prst="rect">
                <a:avLst/>
              </a:prstGeom>
            </p:spPr>
          </p:pic>
          <p:sp>
            <p:nvSpPr>
              <p:cNvPr id="14" name="任意多边形: 形状 28">
                <a:extLst>
                  <a:ext uri="{FF2B5EF4-FFF2-40B4-BE49-F238E27FC236}">
                    <a16:creationId xmlns:a16="http://schemas.microsoft.com/office/drawing/2014/main" id="{051EFF23-1DF0-1827-F184-968DBFDA7DA3}"/>
                  </a:ext>
                </a:extLst>
              </p:cNvPr>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2" name="TextBox 11">
              <a:extLst>
                <a:ext uri="{FF2B5EF4-FFF2-40B4-BE49-F238E27FC236}">
                  <a16:creationId xmlns:a16="http://schemas.microsoft.com/office/drawing/2014/main" id="{7D15615D-DCBA-82D0-7D87-A99386618454}"/>
                </a:ext>
              </a:extLst>
            </p:cNvPr>
            <p:cNvSpPr txBox="1"/>
            <p:nvPr/>
          </p:nvSpPr>
          <p:spPr>
            <a:xfrm>
              <a:off x="696744" y="4721278"/>
              <a:ext cx="4804012" cy="1493534"/>
            </a:xfrm>
            <a:prstGeom prst="rect">
              <a:avLst/>
            </a:prstGeom>
            <a:noFill/>
          </p:spPr>
          <p:txBody>
            <a:bodyPr wrap="square" rtlCol="0">
              <a:spAutoFit/>
            </a:bodyPr>
            <a:lstStyle/>
            <a:p>
              <a:pPr algn="ctr"/>
              <a:r>
                <a:rPr lang="en-US" sz="3200">
                  <a:solidFill>
                    <a:schemeClr val="accent6">
                      <a:lumMod val="50000"/>
                    </a:schemeClr>
                  </a:solidFill>
                  <a:latin typeface="Calibri" panose="020F0502020204030204" pitchFamily="34" charset="0"/>
                  <a:cs typeface="Calibri" panose="020F0502020204030204" pitchFamily="34" charset="0"/>
                </a:rPr>
                <a:t>Nhiều âm thanh, tiếng nói nhỏ phát ra cùng một lúc.</a:t>
              </a:r>
            </a:p>
          </p:txBody>
        </p:sp>
      </p:grpSp>
      <p:pic>
        <p:nvPicPr>
          <p:cNvPr id="15" name="Picture 2" descr="School activity">
            <a:extLst>
              <a:ext uri="{FF2B5EF4-FFF2-40B4-BE49-F238E27FC236}">
                <a16:creationId xmlns:a16="http://schemas.microsoft.com/office/drawing/2014/main" id="{B983BD31-768A-E452-86E6-F57CB75DB0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5355" y="3698706"/>
            <a:ext cx="5024996" cy="28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5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3B7696C-D7FF-DC87-7BC6-60190BE4ECAB}"/>
              </a:ext>
            </a:extLst>
          </p:cNvPr>
          <p:cNvSpPr/>
          <p:nvPr/>
        </p:nvSpPr>
        <p:spPr>
          <a:xfrm>
            <a:off x="339602" y="859806"/>
            <a:ext cx="11370177" cy="3345345"/>
          </a:xfrm>
          <a:prstGeom prst="roundRect">
            <a:avLst/>
          </a:prstGeom>
          <a:solidFill>
            <a:schemeClr val="accent4">
              <a:lumMod val="20000"/>
              <a:lumOff val="8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华康方圆体W7"/>
              <a:cs typeface="+mn-cs"/>
            </a:endParaRPr>
          </a:p>
        </p:txBody>
      </p:sp>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60" y="859806"/>
            <a:ext cx="11072882"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pic>
        <p:nvPicPr>
          <p:cNvPr id="9" name="Picture 8">
            <a:extLst>
              <a:ext uri="{FF2B5EF4-FFF2-40B4-BE49-F238E27FC236}">
                <a16:creationId xmlns:a16="http://schemas.microsoft.com/office/drawing/2014/main" id="{CFCC2E6E-0566-AA19-0E1A-0311E4B251A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481912" y="865755"/>
            <a:ext cx="440530" cy="488763"/>
          </a:xfrm>
          <a:prstGeom prst="rect">
            <a:avLst/>
          </a:prstGeom>
        </p:spPr>
      </p:pic>
      <p:grpSp>
        <p:nvGrpSpPr>
          <p:cNvPr id="22" name="Group 21">
            <a:extLst>
              <a:ext uri="{FF2B5EF4-FFF2-40B4-BE49-F238E27FC236}">
                <a16:creationId xmlns:a16="http://schemas.microsoft.com/office/drawing/2014/main" id="{CF17F602-BFE1-C0B2-C915-EE9111231E1F}"/>
              </a:ext>
            </a:extLst>
          </p:cNvPr>
          <p:cNvGrpSpPr/>
          <p:nvPr/>
        </p:nvGrpSpPr>
        <p:grpSpPr>
          <a:xfrm>
            <a:off x="2905922" y="3958869"/>
            <a:ext cx="5173943" cy="2383762"/>
            <a:chOff x="751504" y="-601814"/>
            <a:chExt cx="5342191" cy="8509574"/>
          </a:xfrm>
        </p:grpSpPr>
        <p:pic>
          <p:nvPicPr>
            <p:cNvPr id="23" name="图片 11">
              <a:extLst>
                <a:ext uri="{FF2B5EF4-FFF2-40B4-BE49-F238E27FC236}">
                  <a16:creationId xmlns:a16="http://schemas.microsoft.com/office/drawing/2014/main" id="{1B8E7F2B-192D-F057-3D07-D0EECD9400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774" y="-601814"/>
              <a:ext cx="4668691" cy="4668690"/>
            </a:xfrm>
            <a:prstGeom prst="rect">
              <a:avLst/>
            </a:prstGeom>
          </p:spPr>
        </p:pic>
        <p:sp>
          <p:nvSpPr>
            <p:cNvPr id="24" name="任意多边形: 形状 28">
              <a:extLst>
                <a:ext uri="{FF2B5EF4-FFF2-40B4-BE49-F238E27FC236}">
                  <a16:creationId xmlns:a16="http://schemas.microsoft.com/office/drawing/2014/main" id="{FC7FBFE4-B29E-6E69-C4E6-100041B1DCD0}"/>
                </a:ext>
              </a:extLst>
            </p:cNvPr>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25" name="TextBox 24">
            <a:extLst>
              <a:ext uri="{FF2B5EF4-FFF2-40B4-BE49-F238E27FC236}">
                <a16:creationId xmlns:a16="http://schemas.microsoft.com/office/drawing/2014/main" id="{3586EF4E-23FE-FDB3-75AB-1652AFFE59E0}"/>
              </a:ext>
            </a:extLst>
          </p:cNvPr>
          <p:cNvSpPr txBox="1"/>
          <p:nvPr/>
        </p:nvSpPr>
        <p:spPr>
          <a:xfrm>
            <a:off x="2905922" y="4985024"/>
            <a:ext cx="5173943" cy="954107"/>
          </a:xfrm>
          <a:prstGeom prst="rect">
            <a:avLst/>
          </a:prstGeom>
          <a:noFill/>
        </p:spPr>
        <p:txBody>
          <a:bodyPr wrap="square" rtlCol="0">
            <a:spAutoFit/>
          </a:bodyPr>
          <a:lstStyle/>
          <a:p>
            <a:pPr algn="ctr"/>
            <a:r>
              <a:rPr lang="en-US" sz="2800">
                <a:solidFill>
                  <a:schemeClr val="accent6">
                    <a:lumMod val="50000"/>
                  </a:schemeClr>
                </a:solidFill>
                <a:latin typeface="UTM Avo" panose="02040603050506020204" pitchFamily="18" charset="0"/>
              </a:rPr>
              <a:t>Cây bụi thấp, quả mọng nước, trông như quả dâu.</a:t>
            </a:r>
            <a:endParaRPr lang="en-US" sz="3200">
              <a:solidFill>
                <a:schemeClr val="accent6">
                  <a:lumMod val="50000"/>
                </a:schemeClr>
              </a:solidFill>
              <a:latin typeface="UTM Avo" panose="02040603050506020204" pitchFamily="18" charset="0"/>
            </a:endParaRPr>
          </a:p>
        </p:txBody>
      </p:sp>
      <p:sp>
        <p:nvSpPr>
          <p:cNvPr id="26" name="TextBox 25">
            <a:extLst>
              <a:ext uri="{FF2B5EF4-FFF2-40B4-BE49-F238E27FC236}">
                <a16:creationId xmlns:a16="http://schemas.microsoft.com/office/drawing/2014/main" id="{BD5A99F8-0D10-4DC8-7FDA-072DFBBB1670}"/>
              </a:ext>
            </a:extLst>
          </p:cNvPr>
          <p:cNvSpPr txBox="1"/>
          <p:nvPr/>
        </p:nvSpPr>
        <p:spPr>
          <a:xfrm>
            <a:off x="-29643" y="4158425"/>
            <a:ext cx="36249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Calibri" panose="020F0502020204030204" pitchFamily="34" charset="0"/>
                <a:cs typeface="Calibri" panose="020F0502020204030204" pitchFamily="34" charset="0"/>
              </a:rPr>
              <a:t>t</a:t>
            </a:r>
            <a:r>
              <a:rPr kumimoji="0" lang="en-US" sz="4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hanh mai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9C6AA735-7839-CDEC-4ACC-4DE671AACE75}"/>
              </a:ext>
            </a:extLst>
          </p:cNvPr>
          <p:cNvCxnSpPr>
            <a:cxnSpLocks/>
          </p:cNvCxnSpPr>
          <p:nvPr/>
        </p:nvCxnSpPr>
        <p:spPr>
          <a:xfrm>
            <a:off x="5931660" y="2181116"/>
            <a:ext cx="15105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2" descr="Hướng dẫn trồng cây thanh mai trong chậu">
            <a:extLst>
              <a:ext uri="{FF2B5EF4-FFF2-40B4-BE49-F238E27FC236}">
                <a16:creationId xmlns:a16="http://schemas.microsoft.com/office/drawing/2014/main" id="{D1E03C1B-3E26-0422-2E9C-03DB6EF966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079865" y="3687338"/>
            <a:ext cx="3937544" cy="2953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57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3B7696C-D7FF-DC87-7BC6-60190BE4ECAB}"/>
              </a:ext>
            </a:extLst>
          </p:cNvPr>
          <p:cNvSpPr/>
          <p:nvPr/>
        </p:nvSpPr>
        <p:spPr>
          <a:xfrm>
            <a:off x="339602" y="859806"/>
            <a:ext cx="11370177" cy="3345345"/>
          </a:xfrm>
          <a:prstGeom prst="roundRect">
            <a:avLst/>
          </a:prstGeom>
          <a:solidFill>
            <a:schemeClr val="accent4">
              <a:lumMod val="20000"/>
              <a:lumOff val="8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60" y="859806"/>
            <a:ext cx="11072882"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pic>
        <p:nvPicPr>
          <p:cNvPr id="9" name="Picture 8">
            <a:extLst>
              <a:ext uri="{FF2B5EF4-FFF2-40B4-BE49-F238E27FC236}">
                <a16:creationId xmlns:a16="http://schemas.microsoft.com/office/drawing/2014/main" id="{CFCC2E6E-0566-AA19-0E1A-0311E4B251A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481912" y="865755"/>
            <a:ext cx="440530" cy="488763"/>
          </a:xfrm>
          <a:prstGeom prst="rect">
            <a:avLst/>
          </a:prstGeom>
        </p:spPr>
      </p:pic>
      <p:cxnSp>
        <p:nvCxnSpPr>
          <p:cNvPr id="7" name="Straight Connector 6">
            <a:extLst>
              <a:ext uri="{FF2B5EF4-FFF2-40B4-BE49-F238E27FC236}">
                <a16:creationId xmlns:a16="http://schemas.microsoft.com/office/drawing/2014/main" id="{442BF9A7-10F7-1EC2-E733-47B3EBDF3507}"/>
              </a:ext>
            </a:extLst>
          </p:cNvPr>
          <p:cNvCxnSpPr>
            <a:cxnSpLocks/>
          </p:cNvCxnSpPr>
          <p:nvPr/>
        </p:nvCxnSpPr>
        <p:spPr>
          <a:xfrm>
            <a:off x="559560" y="2587516"/>
            <a:ext cx="14089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F17F602-BFE1-C0B2-C915-EE9111231E1F}"/>
              </a:ext>
            </a:extLst>
          </p:cNvPr>
          <p:cNvGrpSpPr/>
          <p:nvPr/>
        </p:nvGrpSpPr>
        <p:grpSpPr>
          <a:xfrm>
            <a:off x="2981671" y="3614432"/>
            <a:ext cx="5824063" cy="2969287"/>
            <a:chOff x="751504" y="-601814"/>
            <a:chExt cx="5342191" cy="8509574"/>
          </a:xfrm>
        </p:grpSpPr>
        <p:pic>
          <p:nvPicPr>
            <p:cNvPr id="23" name="图片 11">
              <a:extLst>
                <a:ext uri="{FF2B5EF4-FFF2-40B4-BE49-F238E27FC236}">
                  <a16:creationId xmlns:a16="http://schemas.microsoft.com/office/drawing/2014/main" id="{1B8E7F2B-192D-F057-3D07-D0EECD9400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774" y="-601814"/>
              <a:ext cx="4668691" cy="4668690"/>
            </a:xfrm>
            <a:prstGeom prst="rect">
              <a:avLst/>
            </a:prstGeom>
          </p:spPr>
        </p:pic>
        <p:sp>
          <p:nvSpPr>
            <p:cNvPr id="24" name="任意多边形: 形状 28">
              <a:extLst>
                <a:ext uri="{FF2B5EF4-FFF2-40B4-BE49-F238E27FC236}">
                  <a16:creationId xmlns:a16="http://schemas.microsoft.com/office/drawing/2014/main" id="{FC7FBFE4-B29E-6E69-C4E6-100041B1DCD0}"/>
                </a:ext>
              </a:extLst>
            </p:cNvPr>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5" name="TextBox 24">
            <a:extLst>
              <a:ext uri="{FF2B5EF4-FFF2-40B4-BE49-F238E27FC236}">
                <a16:creationId xmlns:a16="http://schemas.microsoft.com/office/drawing/2014/main" id="{3586EF4E-23FE-FDB3-75AB-1652AFFE59E0}"/>
              </a:ext>
            </a:extLst>
          </p:cNvPr>
          <p:cNvSpPr txBox="1"/>
          <p:nvPr/>
        </p:nvSpPr>
        <p:spPr>
          <a:xfrm>
            <a:off x="3366638" y="4654594"/>
            <a:ext cx="5173943" cy="1446550"/>
          </a:xfrm>
          <a:prstGeom prst="rect">
            <a:avLst/>
          </a:prstGeom>
          <a:noFill/>
        </p:spPr>
        <p:txBody>
          <a:bodyPr wrap="square" rtlCol="0">
            <a:spAutoFit/>
          </a:bodyPr>
          <a:lstStyle/>
          <a:p>
            <a:pPr algn="ctr"/>
            <a:r>
              <a:rPr lang="en-US" sz="2800">
                <a:solidFill>
                  <a:schemeClr val="accent6">
                    <a:lumMod val="50000"/>
                  </a:schemeClr>
                </a:solidFill>
                <a:latin typeface="UTM Avo" panose="02040603050506020204" pitchFamily="18" charset="0"/>
              </a:rPr>
              <a:t>Phát ra tiếng như tiếng gió biểu thị cảm giác đau, rét hoặc sự kinh ngạc, tiếc rẻ</a:t>
            </a:r>
            <a:r>
              <a:rPr lang="en-US" sz="3200">
                <a:solidFill>
                  <a:schemeClr val="accent6">
                    <a:lumMod val="50000"/>
                  </a:schemeClr>
                </a:solidFill>
                <a:latin typeface="UTM Avo" panose="02040603050506020204" pitchFamily="18" charset="0"/>
              </a:rPr>
              <a:t>.</a:t>
            </a:r>
            <a:endParaRPr lang="en-US" sz="3200" dirty="0">
              <a:solidFill>
                <a:schemeClr val="accent6">
                  <a:lumMod val="50000"/>
                </a:schemeClr>
              </a:solidFill>
              <a:latin typeface="UTM Avo" panose="02040603050506020204" pitchFamily="18" charset="0"/>
            </a:endParaRPr>
          </a:p>
        </p:txBody>
      </p:sp>
      <p:sp>
        <p:nvSpPr>
          <p:cNvPr id="26" name="TextBox 25">
            <a:extLst>
              <a:ext uri="{FF2B5EF4-FFF2-40B4-BE49-F238E27FC236}">
                <a16:creationId xmlns:a16="http://schemas.microsoft.com/office/drawing/2014/main" id="{BD5A99F8-0D10-4DC8-7FDA-072DFBBB1670}"/>
              </a:ext>
            </a:extLst>
          </p:cNvPr>
          <p:cNvSpPr txBox="1"/>
          <p:nvPr/>
        </p:nvSpPr>
        <p:spPr>
          <a:xfrm>
            <a:off x="156046" y="4268513"/>
            <a:ext cx="36249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Calibri" panose="020F0502020204030204" pitchFamily="34" charset="0"/>
                <a:cs typeface="Calibri" panose="020F0502020204030204" pitchFamily="34" charset="0"/>
              </a:rPr>
              <a:t>xuýt xoa</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7" name="Picture 2" descr="A person being cold">
            <a:extLst>
              <a:ext uri="{FF2B5EF4-FFF2-40B4-BE49-F238E27FC236}">
                <a16:creationId xmlns:a16="http://schemas.microsoft.com/office/drawing/2014/main" id="{26D0098E-8A35-4F8B-900B-D989D0DA6A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25363" y="4192190"/>
            <a:ext cx="2279493" cy="227949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8EBBAE7-4105-6AB3-7233-EA8B68D424E9}"/>
              </a:ext>
            </a:extLst>
          </p:cNvPr>
          <p:cNvCxnSpPr>
            <a:cxnSpLocks/>
          </p:cNvCxnSpPr>
          <p:nvPr/>
        </p:nvCxnSpPr>
        <p:spPr>
          <a:xfrm>
            <a:off x="5931660" y="2181116"/>
            <a:ext cx="15105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5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3B7696C-D7FF-DC87-7BC6-60190BE4ECAB}"/>
              </a:ext>
            </a:extLst>
          </p:cNvPr>
          <p:cNvSpPr/>
          <p:nvPr/>
        </p:nvSpPr>
        <p:spPr>
          <a:xfrm>
            <a:off x="339602" y="859806"/>
            <a:ext cx="11370177" cy="4499594"/>
          </a:xfrm>
          <a:prstGeom prst="roundRect">
            <a:avLst/>
          </a:prstGeom>
          <a:solidFill>
            <a:schemeClr val="accent4">
              <a:lumMod val="20000"/>
              <a:lumOff val="8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华康方圆体W7"/>
              <a:cs typeface="+mn-cs"/>
            </a:endParaRPr>
          </a:p>
        </p:txBody>
      </p:sp>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60" y="859806"/>
            <a:ext cx="11072882" cy="4401205"/>
          </a:xfrm>
          <a:prstGeom prst="rect">
            <a:avLst/>
          </a:prstGeom>
          <a:noFill/>
        </p:spPr>
        <p:txBody>
          <a:bodyPr wrap="square" rtlCol="0">
            <a:spAutoFit/>
          </a:bodyPr>
          <a:lstStyle/>
          <a:p>
            <a:pPr lvl="0" algn="just"/>
            <a:r>
              <a:rPr kumimoji="0" lang="en-US" sz="35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a:t>
            </a:r>
            <a:r>
              <a:rPr lang="en-US" sz="3500">
                <a:solidFill>
                  <a:prstClr val="black"/>
                </a:solidFill>
                <a:latin typeface="Calibri" panose="020F0502020204030204" pitchFamily="34" charset="0"/>
                <a:cs typeface="Calibri" panose="020F0502020204030204" pitchFamily="34" charset="0"/>
              </a:rPr>
              <a:t>Thì ra, vừa mới có </a:t>
            </a:r>
            <a:r>
              <a:rPr kumimoji="0" lang="en-US" sz="35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pic>
        <p:nvPicPr>
          <p:cNvPr id="9" name="Picture 8">
            <a:extLst>
              <a:ext uri="{FF2B5EF4-FFF2-40B4-BE49-F238E27FC236}">
                <a16:creationId xmlns:a16="http://schemas.microsoft.com/office/drawing/2014/main" id="{CFCC2E6E-0566-AA19-0E1A-0311E4B251A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481912" y="865755"/>
            <a:ext cx="440530" cy="488763"/>
          </a:xfrm>
          <a:prstGeom prst="rect">
            <a:avLst/>
          </a:prstGeom>
        </p:spPr>
      </p:pic>
      <p:grpSp>
        <p:nvGrpSpPr>
          <p:cNvPr id="6" name="Group 5">
            <a:extLst>
              <a:ext uri="{FF2B5EF4-FFF2-40B4-BE49-F238E27FC236}">
                <a16:creationId xmlns:a16="http://schemas.microsoft.com/office/drawing/2014/main" id="{14AF5881-850A-FA2A-F0BA-3F13956FCD02}"/>
              </a:ext>
            </a:extLst>
          </p:cNvPr>
          <p:cNvGrpSpPr/>
          <p:nvPr/>
        </p:nvGrpSpPr>
        <p:grpSpPr>
          <a:xfrm>
            <a:off x="4170870" y="5580071"/>
            <a:ext cx="3707640" cy="705139"/>
            <a:chOff x="3173073" y="565468"/>
            <a:chExt cx="5684504" cy="1265354"/>
          </a:xfrm>
        </p:grpSpPr>
        <p:grpSp>
          <p:nvGrpSpPr>
            <p:cNvPr id="8" name="Group 7">
              <a:extLst>
                <a:ext uri="{FF2B5EF4-FFF2-40B4-BE49-F238E27FC236}">
                  <a16:creationId xmlns:a16="http://schemas.microsoft.com/office/drawing/2014/main" id="{E7075D85-40F3-DB78-1989-5BC723D8FE9E}"/>
                </a:ext>
              </a:extLst>
            </p:cNvPr>
            <p:cNvGrpSpPr/>
            <p:nvPr/>
          </p:nvGrpSpPr>
          <p:grpSpPr>
            <a:xfrm>
              <a:off x="3173073" y="565468"/>
              <a:ext cx="4751649" cy="1265354"/>
              <a:chOff x="1006064" y="1522807"/>
              <a:chExt cx="8209373" cy="4656929"/>
            </a:xfrm>
          </p:grpSpPr>
          <p:sp>
            <p:nvSpPr>
              <p:cNvPr id="12" name="矩形: 圆角 2">
                <a:extLst>
                  <a:ext uri="{FF2B5EF4-FFF2-40B4-BE49-F238E27FC236}">
                    <a16:creationId xmlns:a16="http://schemas.microsoft.com/office/drawing/2014/main" id="{AC827524-E627-4FF7-AFB5-D3F8808D330B}"/>
                  </a:ext>
                </a:extLst>
              </p:cNvPr>
              <p:cNvSpPr/>
              <p:nvPr/>
            </p:nvSpPr>
            <p:spPr>
              <a:xfrm>
                <a:off x="1006064" y="1522807"/>
                <a:ext cx="820937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2">
                <a:extLst>
                  <a:ext uri="{FF2B5EF4-FFF2-40B4-BE49-F238E27FC236}">
                    <a16:creationId xmlns:a16="http://schemas.microsoft.com/office/drawing/2014/main" id="{DDF340B6-04DC-609F-2D31-5E27181F5408}"/>
                  </a:ext>
                </a:extLst>
              </p:cNvPr>
              <p:cNvSpPr/>
              <p:nvPr/>
            </p:nvSpPr>
            <p:spPr>
              <a:xfrm>
                <a:off x="1208559" y="1738846"/>
                <a:ext cx="7788369"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2EE6A3EF-400D-24AB-8FA9-078BA2F5BD99}"/>
                </a:ext>
              </a:extLst>
            </p:cNvPr>
            <p:cNvSpPr txBox="1"/>
            <p:nvPr/>
          </p:nvSpPr>
          <p:spPr>
            <a:xfrm>
              <a:off x="3414000" y="728692"/>
              <a:ext cx="5443577" cy="938905"/>
            </a:xfrm>
            <a:prstGeom prst="rect">
              <a:avLst/>
            </a:prstGeom>
            <a:noFill/>
          </p:spPr>
          <p:txBody>
            <a:bodyPr wrap="square" rtlCol="0">
              <a:spAutoFit/>
            </a:bodyPr>
            <a:lstStyle/>
            <a:p>
              <a:r>
                <a:rPr lang="en-US" sz="2800" b="1">
                  <a:solidFill>
                    <a:srgbClr val="FF6600"/>
                  </a:solidFill>
                  <a:latin typeface="Calibri" panose="020F0502020204030204" pitchFamily="34" charset="0"/>
                  <a:cs typeface="Calibri" panose="020F0502020204030204" pitchFamily="34" charset="0"/>
                </a:rPr>
                <a:t>Luyện đọc câu dài</a:t>
              </a:r>
            </a:p>
          </p:txBody>
        </p:sp>
      </p:grpSp>
      <p:cxnSp>
        <p:nvCxnSpPr>
          <p:cNvPr id="39" name="Straight Connector 38">
            <a:extLst>
              <a:ext uri="{FF2B5EF4-FFF2-40B4-BE49-F238E27FC236}">
                <a16:creationId xmlns:a16="http://schemas.microsoft.com/office/drawing/2014/main" id="{96DC2398-A8A9-E8C0-48DF-EE42EF8FBCF9}"/>
              </a:ext>
            </a:extLst>
          </p:cNvPr>
          <p:cNvCxnSpPr>
            <a:cxnSpLocks/>
          </p:cNvCxnSpPr>
          <p:nvPr/>
        </p:nvCxnSpPr>
        <p:spPr>
          <a:xfrm flipH="1">
            <a:off x="9785292" y="967606"/>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B3401821-39FB-E787-F307-0625FC111711}"/>
              </a:ext>
            </a:extLst>
          </p:cNvPr>
          <p:cNvCxnSpPr>
            <a:cxnSpLocks/>
          </p:cNvCxnSpPr>
          <p:nvPr/>
        </p:nvCxnSpPr>
        <p:spPr>
          <a:xfrm flipH="1">
            <a:off x="5630050" y="1497568"/>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12E92256-0615-D5CA-194A-79CE271332DD}"/>
              </a:ext>
            </a:extLst>
          </p:cNvPr>
          <p:cNvCxnSpPr>
            <a:cxnSpLocks/>
          </p:cNvCxnSpPr>
          <p:nvPr/>
        </p:nvCxnSpPr>
        <p:spPr>
          <a:xfrm flipH="1">
            <a:off x="1474808" y="2028562"/>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50192DE7-B3F7-B239-911B-424D02192764}"/>
              </a:ext>
            </a:extLst>
          </p:cNvPr>
          <p:cNvCxnSpPr>
            <a:cxnSpLocks/>
          </p:cNvCxnSpPr>
          <p:nvPr/>
        </p:nvCxnSpPr>
        <p:spPr>
          <a:xfrm flipH="1">
            <a:off x="6372571" y="1911682"/>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FA29B6D5-4E6C-D044-7A2F-5424186BF76A}"/>
              </a:ext>
            </a:extLst>
          </p:cNvPr>
          <p:cNvCxnSpPr>
            <a:cxnSpLocks/>
          </p:cNvCxnSpPr>
          <p:nvPr/>
        </p:nvCxnSpPr>
        <p:spPr>
          <a:xfrm flipH="1">
            <a:off x="6506107" y="1892579"/>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3006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2" t="-1363" r="12" b="8699"/>
          <a:stretch/>
        </p:blipFill>
        <p:spPr>
          <a:xfrm>
            <a:off x="-155028" y="-101600"/>
            <a:ext cx="12345554" cy="6959600"/>
          </a:xfrm>
          <a:prstGeom prst="rect">
            <a:avLst/>
          </a:prstGeom>
        </p:spPr>
      </p:pic>
      <p:sp>
        <p:nvSpPr>
          <p:cNvPr id="3" name="圆角矩形 2"/>
          <p:cNvSpPr/>
          <p:nvPr/>
        </p:nvSpPr>
        <p:spPr>
          <a:xfrm>
            <a:off x="175722" y="192749"/>
            <a:ext cx="8862891" cy="298834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6">
                  <a:lumMod val="50000"/>
                </a:schemeClr>
              </a:solidFill>
              <a:effectLst/>
              <a:uLnTx/>
              <a:uFillTx/>
              <a:latin typeface="等线"/>
              <a:ea typeface="等线" panose="02010600030101010101" pitchFamily="2" charset="-122"/>
              <a:cs typeface="+mn-cs"/>
            </a:endParaRPr>
          </a:p>
        </p:txBody>
      </p:sp>
      <p:sp>
        <p:nvSpPr>
          <p:cNvPr id="6" name="TextBox 5"/>
          <p:cNvSpPr txBox="1"/>
          <p:nvPr/>
        </p:nvSpPr>
        <p:spPr>
          <a:xfrm>
            <a:off x="0" y="826604"/>
            <a:ext cx="891177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chemeClr val="accent6">
                    <a:lumMod val="50000"/>
                  </a:schemeClr>
                </a:solidFill>
                <a:effectLst/>
                <a:uLnTx/>
                <a:uFillTx/>
                <a:latin typeface="UTM French Vanilla" panose="02040603050506020204" pitchFamily="18" charset="0"/>
                <a:ea typeface="+mn-ea"/>
                <a:cs typeface="+mn-cs"/>
              </a:rPr>
              <a:t>Luyện</a:t>
            </a:r>
            <a:r>
              <a:rPr kumimoji="0" lang="en-US" sz="6600" b="1" i="0" u="none" strike="noStrike" kern="1200" cap="none" spc="0" normalizeH="0" baseline="0" noProof="0" dirty="0">
                <a:ln>
                  <a:noFill/>
                </a:ln>
                <a:solidFill>
                  <a:schemeClr val="accent6">
                    <a:lumMod val="50000"/>
                  </a:schemeClr>
                </a:solidFill>
                <a:effectLst/>
                <a:uLnTx/>
                <a:uFillTx/>
                <a:latin typeface="UTM French Vanilla" panose="02040603050506020204" pitchFamily="18" charset="0"/>
                <a:ea typeface="+mn-ea"/>
                <a:cs typeface="+mn-cs"/>
              </a:rPr>
              <a:t> </a:t>
            </a:r>
            <a:r>
              <a:rPr kumimoji="0" lang="en-US" sz="6600" b="1" i="0" u="none" strike="noStrike" kern="1200" cap="none" spc="0" normalizeH="0" baseline="0" noProof="0" dirty="0" err="1">
                <a:ln>
                  <a:noFill/>
                </a:ln>
                <a:solidFill>
                  <a:schemeClr val="accent6">
                    <a:lumMod val="50000"/>
                  </a:schemeClr>
                </a:solidFill>
                <a:effectLst/>
                <a:uLnTx/>
                <a:uFillTx/>
                <a:latin typeface="UTM French Vanilla" panose="02040603050506020204" pitchFamily="18" charset="0"/>
                <a:ea typeface="+mn-ea"/>
                <a:cs typeface="+mn-cs"/>
              </a:rPr>
              <a:t>đọc</a:t>
            </a:r>
            <a:r>
              <a:rPr kumimoji="0" lang="en-US" sz="6600" b="1" i="0" u="none" strike="noStrike" kern="1200" cap="none" spc="0" normalizeH="0" baseline="0" noProof="0" dirty="0">
                <a:ln>
                  <a:noFill/>
                </a:ln>
                <a:solidFill>
                  <a:schemeClr val="accent6">
                    <a:lumMod val="50000"/>
                  </a:schemeClr>
                </a:solidFill>
                <a:effectLst/>
                <a:uLnTx/>
                <a:uFillTx/>
                <a:latin typeface="UTM French Vanilla" panose="02040603050506020204" pitchFamily="18" charset="0"/>
                <a:ea typeface="+mn-ea"/>
                <a:cs typeface="+mn-cs"/>
              </a:rPr>
              <a:t> </a:t>
            </a:r>
            <a:r>
              <a:rPr kumimoji="0" lang="en-US" sz="6600" b="1" i="0" u="none" strike="noStrike" kern="1200" cap="none" spc="0" normalizeH="0" baseline="0" noProof="0" dirty="0" err="1">
                <a:ln>
                  <a:noFill/>
                </a:ln>
                <a:solidFill>
                  <a:schemeClr val="accent6">
                    <a:lumMod val="50000"/>
                  </a:schemeClr>
                </a:solidFill>
                <a:effectLst/>
                <a:uLnTx/>
                <a:uFillTx/>
                <a:latin typeface="UTM French Vanilla" panose="02040603050506020204" pitchFamily="18" charset="0"/>
                <a:ea typeface="+mn-ea"/>
                <a:cs typeface="+mn-cs"/>
              </a:rPr>
              <a:t>nhóm</a:t>
            </a:r>
            <a:r>
              <a:rPr kumimoji="0" lang="en-US" sz="6600" b="1" i="0" u="none" strike="noStrike" kern="1200" cap="none" spc="0" normalizeH="0" baseline="0" noProof="0" dirty="0">
                <a:ln>
                  <a:noFill/>
                </a:ln>
                <a:solidFill>
                  <a:schemeClr val="accent6">
                    <a:lumMod val="50000"/>
                  </a:schemeClr>
                </a:solidFill>
                <a:effectLst/>
                <a:uLnTx/>
                <a:uFillTx/>
                <a:latin typeface="UTM French Vanilla" panose="02040603050506020204" pitchFamily="18" charset="0"/>
                <a:ea typeface="+mn-ea"/>
                <a:cs typeface="+mn-cs"/>
              </a:rPr>
              <a:t> </a:t>
            </a:r>
            <a:r>
              <a:rPr lang="en-US" sz="6600" b="1" dirty="0" err="1">
                <a:solidFill>
                  <a:schemeClr val="accent6">
                    <a:lumMod val="50000"/>
                  </a:schemeClr>
                </a:solidFill>
                <a:latin typeface="UTM French Vanilla" panose="02040603050506020204" pitchFamily="18" charset="0"/>
              </a:rPr>
              <a:t>đôi</a:t>
            </a:r>
            <a:endParaRPr kumimoji="0" lang="en-US" sz="6600" b="1" i="0" u="none" strike="noStrike" kern="1200" cap="none" spc="0" normalizeH="0" baseline="0" noProof="0" dirty="0">
              <a:ln>
                <a:noFill/>
              </a:ln>
              <a:solidFill>
                <a:schemeClr val="accent6">
                  <a:lumMod val="50000"/>
                </a:schemeClr>
              </a:solidFill>
              <a:effectLst/>
              <a:uLnTx/>
              <a:uFillTx/>
              <a:latin typeface="UTM French Vanilla" panose="02040603050506020204" pitchFamily="18" charset="0"/>
              <a:ea typeface="+mn-ea"/>
              <a:cs typeface="+mn-cs"/>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7505" t="1" r="26016" b="13859"/>
          <a:stretch/>
        </p:blipFill>
        <p:spPr>
          <a:xfrm>
            <a:off x="6890710" y="-827798"/>
            <a:ext cx="5299816" cy="7685798"/>
          </a:xfrm>
          <a:prstGeom prst="rect">
            <a:avLst/>
          </a:prstGeom>
        </p:spPr>
      </p:pic>
      <p:pic>
        <p:nvPicPr>
          <p:cNvPr id="7" name="PA_图片 4">
            <a:extLst>
              <a:ext uri="{FF2B5EF4-FFF2-40B4-BE49-F238E27FC236}">
                <a16:creationId xmlns:a16="http://schemas.microsoft.com/office/drawing/2014/main" id="{14E73A32-26C4-47E0-8A5F-78CCC0836E84}"/>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293322" y="2795983"/>
            <a:ext cx="5125570" cy="4062017"/>
          </a:xfrm>
          <a:prstGeom prst="rect">
            <a:avLst/>
          </a:prstGeom>
        </p:spPr>
      </p:pic>
      <p:sp>
        <p:nvSpPr>
          <p:cNvPr id="14" name="TextBox 13">
            <a:extLst>
              <a:ext uri="{FF2B5EF4-FFF2-40B4-BE49-F238E27FC236}">
                <a16:creationId xmlns:a16="http://schemas.microsoft.com/office/drawing/2014/main" id="{2A258B00-104D-4A7A-A061-507BEB31AD98}"/>
              </a:ext>
            </a:extLst>
          </p:cNvPr>
          <p:cNvSpPr txBox="1"/>
          <p:nvPr/>
        </p:nvSpPr>
        <p:spPr>
          <a:xfrm>
            <a:off x="1648822" y="3715415"/>
            <a:ext cx="4447178" cy="2646878"/>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altLang="zh-CN" sz="5400" b="1" i="0" u="none" strike="noStrike" kern="1200" cap="none" spc="0" normalizeH="0" baseline="0" noProof="0">
                <a:ln>
                  <a:solidFill>
                    <a:sysClr val="windowText" lastClr="000000"/>
                  </a:solidFill>
                </a:ln>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Yêu</a:t>
            </a:r>
            <a:r>
              <a:rPr kumimoji="0" lang="zh-CN" altLang="en-US" sz="5400" b="1" i="0" u="none" strike="noStrike" kern="1200" cap="none" spc="0" normalizeH="0" baseline="0" noProof="0">
                <a:ln>
                  <a:solidFill>
                    <a:sysClr val="windowText" lastClr="000000"/>
                  </a:solidFill>
                </a:ln>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5400" b="1" i="0" u="none" strike="noStrike" kern="1200" cap="none" spc="0" normalizeH="0" baseline="0" noProof="0">
                <a:ln>
                  <a:solidFill>
                    <a:sysClr val="windowText" lastClr="000000"/>
                  </a:solidFill>
                </a:ln>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cầu</a:t>
            </a:r>
            <a:endParaRPr kumimoji="0" lang="zh-CN" altLang="en-US" sz="5400" b="1" i="0" u="none" strike="noStrike" kern="1200" cap="none" spc="0" normalizeH="0" baseline="0" noProof="0">
              <a:ln>
                <a:solidFill>
                  <a:sysClr val="windowText" lastClr="000000"/>
                </a:solidFill>
              </a:ln>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609630" rtl="0" eaLnBrk="1" fontAlgn="auto" latinLnBrk="0" hangingPunct="1">
              <a:lnSpc>
                <a:spcPct val="100000"/>
              </a:lnSpc>
              <a:spcBef>
                <a:spcPts val="0"/>
              </a:spcBef>
              <a:spcAft>
                <a:spcPts val="0"/>
              </a:spcAft>
              <a:buClr>
                <a:srgbClr val="000000"/>
              </a:buClr>
              <a:buSzPts val="2800"/>
              <a:buFontTx/>
              <a:buNone/>
              <a:tabLst/>
              <a:defRPr/>
            </a:pPr>
            <a:r>
              <a:rPr kumimoji="0" lang="en-US" altLang="zh-CN" sz="2800" b="0" i="0" u="none" strike="noStrike" kern="1200" cap="none" spc="0" normalizeH="0" baseline="0" noProof="0">
                <a:ln>
                  <a:noFill/>
                </a:ln>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Phân</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công</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đọc</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theo</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đoạn</a:t>
            </a:r>
            <a:endPar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609630" rtl="0" eaLnBrk="1" fontAlgn="auto" latinLnBrk="0" hangingPunct="1">
              <a:lnSpc>
                <a:spcPct val="100000"/>
              </a:lnSpc>
              <a:spcBef>
                <a:spcPts val="0"/>
              </a:spcBef>
              <a:spcAft>
                <a:spcPts val="0"/>
              </a:spcAft>
              <a:buClr>
                <a:srgbClr val="000000"/>
              </a:buClr>
              <a:buSzPts val="2800"/>
              <a:buFontTx/>
              <a:buNone/>
              <a:tabLst/>
              <a:defRPr/>
            </a:pP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Tất</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cả</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thành</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viên</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đều</a:t>
            </a:r>
            <a:r>
              <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đọc</a:t>
            </a:r>
            <a:endParaRPr kumimoji="0" lang="zh-CN" altLang="en-US"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609630" rtl="0" eaLnBrk="1" fontAlgn="auto" latinLnBrk="0" hangingPunct="1">
              <a:lnSpc>
                <a:spcPct val="100000"/>
              </a:lnSpc>
              <a:spcBef>
                <a:spcPts val="0"/>
              </a:spcBef>
              <a:spcAft>
                <a:spcPts val="0"/>
              </a:spcAft>
              <a:buClr>
                <a:srgbClr val="000000"/>
              </a:buClr>
              <a:buSzPts val="2800"/>
              <a:buFontTx/>
              <a:buNone/>
              <a:tabLst/>
              <a:defRPr/>
            </a:pPr>
            <a:r>
              <a:rPr kumimoji="0" lang="en-US" altLang="zh-CN" sz="2800" b="0" i="0" u="none" strike="noStrike" kern="1200" cap="none" spc="0" normalizeH="0" baseline="0" noProof="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rPr>
              <a:t>- Sửa lỗi cho bạn nếu bạn đọc chưa đúng.</a:t>
            </a:r>
            <a:endParaRPr kumimoji="0" lang="zh-CN" altLang="en-US" sz="2800" b="0" i="0" u="none" strike="noStrike" kern="1200" cap="none" spc="0" normalizeH="0" baseline="0" noProof="0" dirty="0">
              <a:ln w="0"/>
              <a:solidFill>
                <a:schemeClr val="accent6">
                  <a:lumMod val="50000"/>
                </a:schemeClr>
              </a:solidFill>
              <a:effectLst/>
              <a:uLnTx/>
              <a:uFillTx/>
              <a:latin typeface="Times New Roman" pitchFamily="18" charset="0"/>
              <a:ea typeface="等线" panose="02010600030101010101" pitchFamily="2" charset="-122"/>
              <a:cs typeface="Times New Roman" pitchFamily="18" charset="0"/>
              <a:sym typeface="Arial"/>
            </a:endParaRPr>
          </a:p>
        </p:txBody>
      </p:sp>
    </p:spTree>
    <p:custDataLst>
      <p:tags r:id="rId1"/>
    </p:custDataLst>
    <p:extLst>
      <p:ext uri="{BB962C8B-B14F-4D97-AF65-F5344CB8AC3E}">
        <p14:creationId xmlns:p14="http://schemas.microsoft.com/office/powerpoint/2010/main" val="30380238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58" y="859806"/>
            <a:ext cx="11150221"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Nó bỗng thấy xung quanh xôn xao. He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a:t>
            </a:r>
            <a:r>
              <a:rPr kumimoji="0" lang="en-US" sz="2400" b="0" i="1" u="none" strike="noStrike" kern="1200" cap="none" spc="0" normalizeH="0" baseline="0" noProof="0">
                <a:ln>
                  <a:noFill/>
                </a:ln>
                <a:solidFill>
                  <a:prstClr val="black"/>
                </a:solidFill>
                <a:effectLst/>
                <a:uLnTx/>
                <a:uFillTx/>
                <a:latin typeface="UTM Avo" panose="02040603050506020204" pitchFamily="18" charset="0"/>
                <a:cs typeface="+mn-cs"/>
              </a:rPr>
              <a:t>Theo</a:t>
            </a: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 Trần Hoài Dương)</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sp>
        <p:nvSpPr>
          <p:cNvPr id="7" name="Rectangle: Rounded Corners 6">
            <a:extLst>
              <a:ext uri="{FF2B5EF4-FFF2-40B4-BE49-F238E27FC236}">
                <a16:creationId xmlns:a16="http://schemas.microsoft.com/office/drawing/2014/main" id="{D13EFD02-907A-00B6-D7D6-6A2B1A1BBE89}"/>
              </a:ext>
            </a:extLst>
          </p:cNvPr>
          <p:cNvSpPr/>
          <p:nvPr/>
        </p:nvSpPr>
        <p:spPr>
          <a:xfrm>
            <a:off x="3996871" y="5765104"/>
            <a:ext cx="3247696" cy="578882"/>
          </a:xfrm>
          <a:prstGeom prst="roundRect">
            <a:avLst/>
          </a:prstGeom>
          <a:solidFill>
            <a:sysClr val="window" lastClr="FFFFFF"/>
          </a:solidFill>
          <a:ln w="38100">
            <a:solidFill>
              <a:srgbClr val="78AF74">
                <a:lumMod val="75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err="1">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2800" b="1" i="0" u="none" strike="noStrike" kern="0" cap="none" spc="0" normalizeH="0" baseline="0" noProof="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800" b="1" kern="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toàn bài</a:t>
            </a:r>
            <a:endParaRPr kumimoji="0" lang="en-US" sz="2800" b="1" i="0" u="none" strike="noStrike" kern="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540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378"/>
          <a:stretch>
            <a:fillRect/>
          </a:stretch>
        </p:blipFill>
        <p:spPr>
          <a:xfrm rot="20027581">
            <a:off x="8265785" y="2607776"/>
            <a:ext cx="3217640" cy="3957992"/>
          </a:xfrm>
          <a:prstGeom prst="rect">
            <a:avLst/>
          </a:prstGeom>
        </p:spPr>
      </p:pic>
      <p:pic>
        <p:nvPicPr>
          <p:cNvPr id="3" name="图片 3">
            <a:extLst>
              <a:ext uri="{FF2B5EF4-FFF2-40B4-BE49-F238E27FC236}">
                <a16:creationId xmlns:a16="http://schemas.microsoft.com/office/drawing/2014/main" id="{E362582A-B579-4B51-B5EF-B11F5DEB1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75" y="815608"/>
            <a:ext cx="3825517" cy="5424583"/>
          </a:xfrm>
          <a:prstGeom prst="rect">
            <a:avLst/>
          </a:prstGeom>
        </p:spPr>
      </p:pic>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3551861" y="1387960"/>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5" name="TextBox 4"/>
          <p:cNvSpPr txBox="1"/>
          <p:nvPr/>
        </p:nvSpPr>
        <p:spPr>
          <a:xfrm>
            <a:off x="5521909" y="2743069"/>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11538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26"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par>
                          <p:cTn id="32" fill="hold">
                            <p:stCondLst>
                              <p:cond delay="3500"/>
                            </p:stCondLst>
                            <p:childTnLst>
                              <p:par>
                                <p:cTn id="33" presetID="26"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80">
                                          <p:stCondLst>
                                            <p:cond delay="0"/>
                                          </p:stCondLst>
                                        </p:cTn>
                                        <p:tgtEl>
                                          <p:spTgt spid="5"/>
                                        </p:tgtEl>
                                      </p:cBhvr>
                                    </p:animEffect>
                                    <p:anim calcmode="lin" valueType="num">
                                      <p:cBhvr>
                                        <p:cTn id="3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1" dur="26">
                                          <p:stCondLst>
                                            <p:cond delay="650"/>
                                          </p:stCondLst>
                                        </p:cTn>
                                        <p:tgtEl>
                                          <p:spTgt spid="5"/>
                                        </p:tgtEl>
                                      </p:cBhvr>
                                      <p:to x="100000" y="60000"/>
                                    </p:animScale>
                                    <p:animScale>
                                      <p:cBhvr>
                                        <p:cTn id="42" dur="166" decel="50000">
                                          <p:stCondLst>
                                            <p:cond delay="676"/>
                                          </p:stCondLst>
                                        </p:cTn>
                                        <p:tgtEl>
                                          <p:spTgt spid="5"/>
                                        </p:tgtEl>
                                      </p:cBhvr>
                                      <p:to x="100000" y="100000"/>
                                    </p:animScale>
                                    <p:animScale>
                                      <p:cBhvr>
                                        <p:cTn id="43" dur="26">
                                          <p:stCondLst>
                                            <p:cond delay="1312"/>
                                          </p:stCondLst>
                                        </p:cTn>
                                        <p:tgtEl>
                                          <p:spTgt spid="5"/>
                                        </p:tgtEl>
                                      </p:cBhvr>
                                      <p:to x="100000" y="80000"/>
                                    </p:animScale>
                                    <p:animScale>
                                      <p:cBhvr>
                                        <p:cTn id="44" dur="166" decel="50000">
                                          <p:stCondLst>
                                            <p:cond delay="1338"/>
                                          </p:stCondLst>
                                        </p:cTn>
                                        <p:tgtEl>
                                          <p:spTgt spid="5"/>
                                        </p:tgtEl>
                                      </p:cBhvr>
                                      <p:to x="100000" y="100000"/>
                                    </p:animScale>
                                    <p:animScale>
                                      <p:cBhvr>
                                        <p:cTn id="45" dur="26">
                                          <p:stCondLst>
                                            <p:cond delay="1642"/>
                                          </p:stCondLst>
                                        </p:cTn>
                                        <p:tgtEl>
                                          <p:spTgt spid="5"/>
                                        </p:tgtEl>
                                      </p:cBhvr>
                                      <p:to x="100000" y="90000"/>
                                    </p:animScale>
                                    <p:animScale>
                                      <p:cBhvr>
                                        <p:cTn id="46" dur="166" decel="50000">
                                          <p:stCondLst>
                                            <p:cond delay="1668"/>
                                          </p:stCondLst>
                                        </p:cTn>
                                        <p:tgtEl>
                                          <p:spTgt spid="5"/>
                                        </p:tgtEl>
                                      </p:cBhvr>
                                      <p:to x="100000" y="100000"/>
                                    </p:animScale>
                                    <p:animScale>
                                      <p:cBhvr>
                                        <p:cTn id="47" dur="26">
                                          <p:stCondLst>
                                            <p:cond delay="1808"/>
                                          </p:stCondLst>
                                        </p:cTn>
                                        <p:tgtEl>
                                          <p:spTgt spid="5"/>
                                        </p:tgtEl>
                                      </p:cBhvr>
                                      <p:to x="100000" y="95000"/>
                                    </p:animScale>
                                    <p:animScale>
                                      <p:cBhvr>
                                        <p:cTn id="4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AE463-B488-43AC-BF76-8939C6C70636}"/>
              </a:ext>
            </a:extLst>
          </p:cNvPr>
          <p:cNvSpPr/>
          <p:nvPr/>
        </p:nvSpPr>
        <p:spPr>
          <a:xfrm>
            <a:off x="-595085" y="473206"/>
            <a:ext cx="10131636" cy="1200329"/>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BAF70"/>
                </a:solidFill>
                <a:effectLst/>
                <a:uLnTx/>
                <a:uFillTx/>
                <a:latin typeface="UTM Neutra" panose="02040603050506020204" pitchFamily="18" charset="0"/>
                <a:ea typeface="Times New Roman" panose="02020603050405020304" pitchFamily="18" charset="0"/>
                <a:cs typeface="Times New Roman" panose="02020603050405020304" pitchFamily="18" charset="0"/>
              </a:rPr>
              <a:t>YÊU CẦU CẦN ĐẠT</a:t>
            </a:r>
            <a:endParaRPr kumimoji="0" lang="en-US" sz="7200" b="1" i="0" u="none" strike="noStrike" kern="1200" cap="none" spc="0" normalizeH="0" baseline="0" noProof="0" dirty="0">
              <a:ln>
                <a:noFill/>
              </a:ln>
              <a:solidFill>
                <a:srgbClr val="0BAF70"/>
              </a:solidFill>
              <a:effectLst/>
              <a:uLnTx/>
              <a:uFillTx/>
              <a:latin typeface="UTM Neutra" panose="020406030505060202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0F28313-FCD6-4756-8976-212892FD519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1008188" y="4804337"/>
            <a:ext cx="648705" cy="786287"/>
          </a:xfrm>
          <a:prstGeom prst="rect">
            <a:avLst/>
          </a:prstGeom>
        </p:spPr>
      </p:pic>
      <p:pic>
        <p:nvPicPr>
          <p:cNvPr id="4" name="Picture 3">
            <a:extLst>
              <a:ext uri="{FF2B5EF4-FFF2-40B4-BE49-F238E27FC236}">
                <a16:creationId xmlns:a16="http://schemas.microsoft.com/office/drawing/2014/main" id="{1A3FE09F-0EA8-43DC-8811-4198F7FBEA8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1008188" y="3501715"/>
            <a:ext cx="648705" cy="786287"/>
          </a:xfrm>
          <a:prstGeom prst="rect">
            <a:avLst/>
          </a:prstGeom>
        </p:spPr>
      </p:pic>
      <p:pic>
        <p:nvPicPr>
          <p:cNvPr id="5" name="Picture 4">
            <a:extLst>
              <a:ext uri="{FF2B5EF4-FFF2-40B4-BE49-F238E27FC236}">
                <a16:creationId xmlns:a16="http://schemas.microsoft.com/office/drawing/2014/main" id="{0F02BA92-1190-4851-B1D8-DAE517A9EC4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1008188" y="1839008"/>
            <a:ext cx="648706" cy="874810"/>
          </a:xfrm>
          <a:prstGeom prst="rect">
            <a:avLst/>
          </a:prstGeom>
        </p:spPr>
      </p:pic>
      <p:sp>
        <p:nvSpPr>
          <p:cNvPr id="6" name="TextBox 12">
            <a:extLst>
              <a:ext uri="{FF2B5EF4-FFF2-40B4-BE49-F238E27FC236}">
                <a16:creationId xmlns:a16="http://schemas.microsoft.com/office/drawing/2014/main" id="{B1AB683F-55C3-49F2-AC35-3D810586A2BC}"/>
              </a:ext>
            </a:extLst>
          </p:cNvPr>
          <p:cNvSpPr txBox="1"/>
          <p:nvPr/>
        </p:nvSpPr>
        <p:spPr>
          <a:xfrm>
            <a:off x="2186254" y="3363458"/>
            <a:ext cx="8510774" cy="954107"/>
          </a:xfrm>
          <a:prstGeom prst="rect">
            <a:avLst/>
          </a:prstGeom>
          <a:noFill/>
          <a:ln w="19050">
            <a:solidFill>
              <a:schemeClr val="accent6">
                <a:lumMod val="50000"/>
              </a:schemeClr>
            </a:solidFill>
            <a:prstDash val="sysDash"/>
          </a:ln>
        </p:spPr>
        <p:txBody>
          <a:bodyPr wrap="square" rtlCol="0">
            <a:spAutoFit/>
          </a:bodyPr>
          <a:lstStyle>
            <a:defPPr>
              <a:defRPr lang="zh-CN"/>
            </a:defPPr>
            <a:lvl1pPr>
              <a:defRPr sz="1600"/>
            </a:lvl1pPr>
          </a:lstStyle>
          <a:p>
            <a:pPr lvl="0" algn="just">
              <a:defRPr/>
            </a:pPr>
            <a:r>
              <a:rPr lang="en-US" sz="2800">
                <a:latin typeface="Calibri" panose="020F0502020204030204" pitchFamily="34" charset="0"/>
                <a:cs typeface="Calibri" panose="020F0502020204030204" pitchFamily="34" charset="0"/>
              </a:rPr>
              <a:t>Biết </a:t>
            </a:r>
            <a:r>
              <a:rPr lang="vi-VN" sz="2800">
                <a:latin typeface="Calibri" panose="020F0502020204030204" pitchFamily="34" charset="0"/>
                <a:cs typeface="Calibri" panose="020F0502020204030204" pitchFamily="34" charset="0"/>
              </a:rPr>
              <a:t>cách đọc đúng lời người kể chuyện trong bài Cây xấu hổ với ngữ điệu phù hợp.</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7" name="TextBox 13">
            <a:extLst>
              <a:ext uri="{FF2B5EF4-FFF2-40B4-BE49-F238E27FC236}">
                <a16:creationId xmlns:a16="http://schemas.microsoft.com/office/drawing/2014/main" id="{B3E908D2-8C60-49DE-A8D2-4794F3AAF596}"/>
              </a:ext>
            </a:extLst>
          </p:cNvPr>
          <p:cNvSpPr txBox="1"/>
          <p:nvPr/>
        </p:nvSpPr>
        <p:spPr>
          <a:xfrm>
            <a:off x="2186255" y="1937485"/>
            <a:ext cx="8510774" cy="954107"/>
          </a:xfrm>
          <a:prstGeom prst="rect">
            <a:avLst/>
          </a:prstGeom>
          <a:noFill/>
          <a:ln w="19050">
            <a:solidFill>
              <a:schemeClr val="accent6">
                <a:lumMod val="50000"/>
              </a:schemeClr>
            </a:solidFill>
            <a:prstDash val="sysDash"/>
          </a:ln>
        </p:spPr>
        <p:txBody>
          <a:bodyPr wrap="square" rtlCol="0">
            <a:spAutoFit/>
          </a:bodyPr>
          <a:lstStyle/>
          <a:p>
            <a:r>
              <a:rPr lang="vi-VN" sz="2800">
                <a:latin typeface="Calibri" panose="020F0502020204030204" pitchFamily="34" charset="0"/>
                <a:cs typeface="Calibri" panose="020F0502020204030204" pitchFamily="34" charset="0"/>
              </a:rPr>
              <a:t>Đọc đúng các tiếng dễ đọc sai, lẫn do ảnh hưởng cách phát âm địa phươn</a:t>
            </a:r>
            <a:r>
              <a:rPr lang="en-US" sz="2800">
                <a:latin typeface="Calibri" panose="020F0502020204030204" pitchFamily="34" charset="0"/>
                <a:cs typeface="Calibri" panose="020F0502020204030204" pitchFamily="34" charset="0"/>
              </a:rPr>
              <a:t>g.</a:t>
            </a:r>
          </a:p>
        </p:txBody>
      </p:sp>
      <p:sp>
        <p:nvSpPr>
          <p:cNvPr id="8" name="TextBox 14">
            <a:extLst>
              <a:ext uri="{FF2B5EF4-FFF2-40B4-BE49-F238E27FC236}">
                <a16:creationId xmlns:a16="http://schemas.microsoft.com/office/drawing/2014/main" id="{3C6C3849-B1D6-4426-B71E-B91FFE20EB5E}"/>
              </a:ext>
            </a:extLst>
          </p:cNvPr>
          <p:cNvSpPr txBox="1"/>
          <p:nvPr/>
        </p:nvSpPr>
        <p:spPr>
          <a:xfrm>
            <a:off x="2186255" y="4898127"/>
            <a:ext cx="8510773" cy="572593"/>
          </a:xfrm>
          <a:prstGeom prst="rect">
            <a:avLst/>
          </a:prstGeom>
          <a:noFill/>
          <a:ln w="19050">
            <a:solidFill>
              <a:schemeClr val="accent6">
                <a:lumMod val="50000"/>
              </a:schemeClr>
            </a:solidFill>
            <a:prstDash val="sysDash"/>
          </a:ln>
        </p:spPr>
        <p:txBody>
          <a:bodyPr wrap="square" rtlCol="0">
            <a:spAutoFit/>
          </a:bodyPr>
          <a:lstStyle>
            <a:defPPr>
              <a:defRPr lang="zh-CN"/>
            </a:defPPr>
            <a:lvl1pPr>
              <a:defRPr sz="1600"/>
            </a:lvl1pPr>
          </a:lstStyle>
          <a:p>
            <a:pPr algn="just">
              <a:lnSpc>
                <a:spcPct val="120000"/>
              </a:lnSpc>
              <a:spcAft>
                <a:spcPts val="800"/>
              </a:spcAft>
            </a:pPr>
            <a:r>
              <a:rPr lang="vi-VN" sz="280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thông điệp của tác giả đối với người đọc.</a:t>
            </a:r>
            <a:endParaRPr lang="en-US"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1167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TextBox 2"/>
            <p:cNvSpPr txBox="1"/>
            <p:nvPr/>
          </p:nvSpPr>
          <p:spPr>
            <a:xfrm>
              <a:off x="1543245" y="953740"/>
              <a:ext cx="9901962" cy="707886"/>
            </a:xfrm>
            <a:prstGeom prst="rect">
              <a:avLst/>
            </a:prstGeom>
            <a:noFill/>
          </p:spPr>
          <p:txBody>
            <a:bodyPr wrap="square" rtlCol="0">
              <a:spAutoFit/>
            </a:bodyPr>
            <a:lstStyle/>
            <a:p>
              <a:pPr algn="just"/>
              <a:r>
                <a:rPr lang="en-US" sz="3600" b="1">
                  <a:solidFill>
                    <a:schemeClr val="bg1"/>
                  </a:solidFill>
                  <a:latin typeface="Calibri" panose="020F0502020204030204" pitchFamily="34" charset="0"/>
                  <a:cs typeface="Calibri" panose="020F0502020204030204" pitchFamily="34" charset="0"/>
                </a:rPr>
                <a:t>1.</a:t>
              </a:r>
              <a:r>
                <a:rPr lang="en-US" sz="4000" b="1">
                  <a:latin typeface="Calibri" panose="020F0502020204030204" pitchFamily="34" charset="0"/>
                  <a:cs typeface="Calibri" panose="020F0502020204030204" pitchFamily="34" charset="0"/>
                </a:rPr>
                <a:t> </a:t>
              </a:r>
              <a:r>
                <a:rPr lang="en-US" sz="4000" b="1">
                  <a:solidFill>
                    <a:schemeClr val="bg1"/>
                  </a:solidFill>
                  <a:latin typeface="Calibri" panose="020F0502020204030204" pitchFamily="34" charset="0"/>
                  <a:cs typeface="Calibri" panose="020F0502020204030204" pitchFamily="34" charset="0"/>
                </a:rPr>
                <a:t>Nghe tiếng động lạ, cây xấu hổ đã làm gì</a:t>
              </a:r>
              <a:r>
                <a:rPr lang="vi-VN" sz="4000" b="1">
                  <a:solidFill>
                    <a:schemeClr val="bg1"/>
                  </a:solidFill>
                  <a:latin typeface="Calibri" panose="020F0502020204030204" pitchFamily="34" charset="0"/>
                  <a:cs typeface="Calibri" panose="020F0502020204030204" pitchFamily="34" charset="0"/>
                </a:rPr>
                <a:t>?</a:t>
              </a:r>
              <a:endParaRPr lang="vi-VN" sz="3600" b="1" dirty="0">
                <a:solidFill>
                  <a:schemeClr val="bg1"/>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759281" y="2289747"/>
            <a:ext cx="6094745" cy="3879041"/>
            <a:chOff x="751504" y="-635415"/>
            <a:chExt cx="5342191" cy="8543175"/>
          </a:xfrm>
        </p:grpSpPr>
        <p:pic>
          <p:nvPicPr>
            <p:cNvPr id="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sym typeface="+mn-lt"/>
              </a:endParaRPr>
            </a:p>
          </p:txBody>
        </p:sp>
      </p:grpSp>
      <p:sp>
        <p:nvSpPr>
          <p:cNvPr id="9" name="TextBox 8"/>
          <p:cNvSpPr txBox="1"/>
          <p:nvPr/>
        </p:nvSpPr>
        <p:spPr>
          <a:xfrm>
            <a:off x="4759281" y="3945028"/>
            <a:ext cx="5829432" cy="1569660"/>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Cây xấu hổ đã </a:t>
            </a:r>
          </a:p>
          <a:p>
            <a:pPr algn="ctr"/>
            <a:r>
              <a:rPr lang="en-US" sz="4800" b="1">
                <a:solidFill>
                  <a:srgbClr val="FF0000"/>
                </a:solidFill>
                <a:latin typeface="Calibri" panose="020F0502020204030204" pitchFamily="34" charset="0"/>
                <a:cs typeface="Calibri" panose="020F0502020204030204" pitchFamily="34" charset="0"/>
              </a:rPr>
              <a:t>co rúm mình lại.</a:t>
            </a:r>
            <a:endParaRPr lang="en-US" sz="5400" b="1">
              <a:solidFill>
                <a:srgbClr val="FF000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4761604-BAFA-3282-7DD8-676C73C963E4}"/>
              </a:ext>
            </a:extLst>
          </p:cNvPr>
          <p:cNvSpPr/>
          <p:nvPr/>
        </p:nvSpPr>
        <p:spPr>
          <a:xfrm>
            <a:off x="9516470" y="2168276"/>
            <a:ext cx="2144486" cy="1055608"/>
          </a:xfrm>
          <a:prstGeom prst="roundRect">
            <a:avLst/>
          </a:prstGeom>
          <a:solidFill>
            <a:sysClr val="window" lastClr="FFFFFF"/>
          </a:solidFill>
          <a:ln w="38100">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Đọc thầm đoạn 1</a:t>
            </a:r>
            <a:endParaRPr kumimoji="0" lang="en-US" sz="2800" b="1" i="0" u="none" strike="noStrike" kern="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66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TextBox 2"/>
            <p:cNvSpPr txBox="1"/>
            <p:nvPr/>
          </p:nvSpPr>
          <p:spPr>
            <a:xfrm>
              <a:off x="1407569" y="851170"/>
              <a:ext cx="9901962" cy="769441"/>
            </a:xfrm>
            <a:prstGeom prst="rect">
              <a:avLst/>
            </a:prstGeom>
            <a:noFill/>
          </p:spPr>
          <p:txBody>
            <a:bodyPr wrap="square" rtlCol="0">
              <a:spAutoFit/>
            </a:bodyPr>
            <a:lstStyle/>
            <a:p>
              <a:pPr algn="just"/>
              <a:r>
                <a:rPr lang="en-US" sz="4000" b="1">
                  <a:solidFill>
                    <a:schemeClr val="bg1"/>
                  </a:solidFill>
                  <a:latin typeface="Calibri" panose="020F0502020204030204" pitchFamily="34" charset="0"/>
                  <a:cs typeface="Calibri" panose="020F0502020204030204" pitchFamily="34" charset="0"/>
                </a:rPr>
                <a:t>2. Cây cối xung quanh xôn xao vì chuyện gì</a:t>
              </a:r>
              <a:r>
                <a:rPr lang="vi-VN" sz="4400" b="1">
                  <a:solidFill>
                    <a:schemeClr val="bg1"/>
                  </a:solidFill>
                  <a:latin typeface="Calibri" panose="020F0502020204030204" pitchFamily="34" charset="0"/>
                  <a:cs typeface="Calibri" panose="020F0502020204030204" pitchFamily="34" charset="0"/>
                </a:rPr>
                <a:t>?</a:t>
              </a:r>
              <a:endParaRPr lang="vi-VN" sz="4000" b="1" dirty="0">
                <a:solidFill>
                  <a:schemeClr val="bg1"/>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909558"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sym typeface="+mn-lt"/>
              </a:endParaRPr>
            </a:p>
          </p:txBody>
        </p:sp>
      </p:grpSp>
      <p:sp>
        <p:nvSpPr>
          <p:cNvPr id="9" name="TextBox 8"/>
          <p:cNvSpPr txBox="1"/>
          <p:nvPr/>
        </p:nvSpPr>
        <p:spPr>
          <a:xfrm>
            <a:off x="5311687" y="3306466"/>
            <a:ext cx="6133520" cy="2862322"/>
          </a:xfrm>
          <a:prstGeom prst="rect">
            <a:avLst/>
          </a:prstGeom>
          <a:noFill/>
        </p:spPr>
        <p:txBody>
          <a:bodyPr wrap="square" rtlCol="0">
            <a:spAutoFit/>
          </a:bodyPr>
          <a:lstStyle/>
          <a:p>
            <a:pPr algn="ctr"/>
            <a:r>
              <a:rPr lang="en-US" sz="3600" b="1">
                <a:solidFill>
                  <a:srgbClr val="FF0000"/>
                </a:solidFill>
                <a:latin typeface="Calibri" panose="020F0502020204030204" pitchFamily="34" charset="0"/>
                <a:cs typeface="Calibri" panose="020F0502020204030204" pitchFamily="34" charset="0"/>
              </a:rPr>
              <a:t>Cây cỏ xung quanh xôn xao về chuyện một con chim xanh biếc toàn thân lóng lánh không biết từ đâu bay tới rồi vội bay đi ngay.</a:t>
            </a:r>
            <a:endParaRPr lang="en-US" sz="8800" b="1">
              <a:solidFill>
                <a:srgbClr val="FF0000"/>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29341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753389" cy="1632726"/>
            <a:chOff x="1068692" y="491320"/>
            <a:chExt cx="10753389"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TextBox 2"/>
            <p:cNvSpPr txBox="1"/>
            <p:nvPr/>
          </p:nvSpPr>
          <p:spPr>
            <a:xfrm>
              <a:off x="1920119" y="837242"/>
              <a:ext cx="9901962" cy="923330"/>
            </a:xfrm>
            <a:prstGeom prst="rect">
              <a:avLst/>
            </a:prstGeom>
            <a:noFill/>
          </p:spPr>
          <p:txBody>
            <a:bodyPr wrap="square" rtlCol="0">
              <a:spAutoFit/>
            </a:bodyPr>
            <a:lstStyle/>
            <a:p>
              <a:pPr algn="just"/>
              <a:r>
                <a:rPr lang="en-US" sz="4800" b="1">
                  <a:solidFill>
                    <a:schemeClr val="bg1"/>
                  </a:solidFill>
                  <a:latin typeface="Calibri" panose="020F0502020204030204" pitchFamily="34" charset="0"/>
                  <a:cs typeface="Calibri" panose="020F0502020204030204" pitchFamily="34" charset="0"/>
                </a:rPr>
                <a:t>3. Cây xấu hổ nuối tiếc điều gì</a:t>
              </a:r>
              <a:r>
                <a:rPr lang="vi-VN" sz="5400" b="1">
                  <a:solidFill>
                    <a:schemeClr val="bg1"/>
                  </a:solidFill>
                  <a:latin typeface="Calibri" panose="020F0502020204030204" pitchFamily="34" charset="0"/>
                  <a:cs typeface="Calibri" panose="020F0502020204030204" pitchFamily="34" charset="0"/>
                </a:rPr>
                <a:t>?</a:t>
              </a:r>
              <a:endParaRPr lang="vi-VN" sz="4800" b="1" dirty="0">
                <a:solidFill>
                  <a:schemeClr val="bg1"/>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003868" y="2106494"/>
            <a:ext cx="6895239"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sym typeface="+mn-lt"/>
              </a:endParaRPr>
            </a:p>
          </p:txBody>
        </p:sp>
      </p:grpSp>
      <p:sp>
        <p:nvSpPr>
          <p:cNvPr id="9" name="TextBox 8"/>
          <p:cNvSpPr txBox="1"/>
          <p:nvPr/>
        </p:nvSpPr>
        <p:spPr>
          <a:xfrm>
            <a:off x="4499342" y="3329475"/>
            <a:ext cx="5696004" cy="2800767"/>
          </a:xfrm>
          <a:prstGeom prst="rect">
            <a:avLst/>
          </a:prstGeom>
          <a:noFill/>
        </p:spPr>
        <p:txBody>
          <a:bodyPr wrap="square" rtlCol="0">
            <a:spAutoFit/>
          </a:bodyPr>
          <a:lstStyle/>
          <a:p>
            <a:pPr algn="just"/>
            <a:r>
              <a:rPr lang="en-US" sz="4400" b="1" dirty="0">
                <a:solidFill>
                  <a:srgbClr val="FF0000"/>
                </a:solidFill>
                <a:latin typeface="Calibri" panose="020F0502020204030204" pitchFamily="34" charset="0"/>
                <a:cs typeface="Calibri" panose="020F0502020204030204" pitchFamily="34" charset="0"/>
              </a:rPr>
              <a:t>    Do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xấu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hổ</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nhút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nhát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đã</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nhắm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mắt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lại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đã</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nhìn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thấy</a:t>
            </a:r>
            <a:r>
              <a:rPr lang="en-US" sz="4400" b="1" dirty="0">
                <a:solidFill>
                  <a:srgbClr val="FF0000"/>
                </a:solidFill>
                <a:latin typeface="Calibri" panose="020F0502020204030204" pitchFamily="34" charset="0"/>
                <a:cs typeface="Calibri" panose="020F0502020204030204" pitchFamily="34" charset="0"/>
              </a:rPr>
              <a:t> con </a:t>
            </a:r>
            <a:r>
              <a:rPr lang="en-US" sz="4400" b="1" dirty="0" err="1">
                <a:solidFill>
                  <a:srgbClr val="FF0000"/>
                </a:solidFill>
                <a:latin typeface="Calibri" panose="020F0502020204030204" pitchFamily="34" charset="0"/>
                <a:cs typeface="Calibri" panose="020F0502020204030204" pitchFamily="34" charset="0"/>
              </a:rPr>
              <a:t>chim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rất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đẹp</a:t>
            </a:r>
            <a:r>
              <a:rPr lang="en-US" sz="4400" b="1" dirty="0">
                <a:solidFill>
                  <a:srgbClr val="FF0000"/>
                </a:solidFill>
                <a:latin typeface="Calibri" panose="020F0502020204030204" pitchFamily="34" charset="0"/>
                <a:cs typeface="Calibri" panose="020F0502020204030204" pitchFamily="34" charset="0"/>
              </a:rPr>
              <a:t>.</a:t>
            </a:r>
            <a:endParaRPr lang="en-US" sz="19900" b="1" dirty="0">
              <a:solidFill>
                <a:srgbClr val="FF0000"/>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sp>
        <p:nvSpPr>
          <p:cNvPr id="2" name="Rectangle: Rounded Corners 1">
            <a:extLst>
              <a:ext uri="{FF2B5EF4-FFF2-40B4-BE49-F238E27FC236}">
                <a16:creationId xmlns:a16="http://schemas.microsoft.com/office/drawing/2014/main" id="{75E31AF1-B644-AA63-EC16-284896A2A8F9}"/>
              </a:ext>
            </a:extLst>
          </p:cNvPr>
          <p:cNvSpPr/>
          <p:nvPr/>
        </p:nvSpPr>
        <p:spPr>
          <a:xfrm>
            <a:off x="9516470" y="2168276"/>
            <a:ext cx="2144486" cy="1055608"/>
          </a:xfrm>
          <a:prstGeom prst="roundRect">
            <a:avLst/>
          </a:prstGeom>
          <a:solidFill>
            <a:sysClr val="window" lastClr="FFFFFF"/>
          </a:solidFill>
          <a:ln w="38100">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Đọc thầm đoạn 2</a:t>
            </a:r>
            <a:endParaRPr kumimoji="0" lang="en-US" sz="2800" b="1" i="0" u="none" strike="noStrike" kern="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69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71900" y="491320"/>
            <a:ext cx="804777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Calibri" panose="020F0502020204030204" pitchFamily="34" charset="0"/>
                  <a:cs typeface="Calibri" panose="020F0502020204030204" pitchFamily="34" charset="0"/>
                </a:rPr>
                <a:t>4. Câu văn nào cho thấy cây xấu hổ rất mong con chim xanh quay trở lại?</a:t>
              </a:r>
              <a:r>
                <a:rPr lang="vi-VN" sz="4000" b="1">
                  <a:solidFill>
                    <a:schemeClr val="bg1"/>
                  </a:solidFill>
                  <a:latin typeface="Calibri" panose="020F0502020204030204" pitchFamily="34" charset="0"/>
                  <a:cs typeface="Calibri" panose="020F0502020204030204" pitchFamily="34" charset="0"/>
                </a:rPr>
                <a:t>?</a:t>
              </a:r>
              <a:endParaRPr lang="vi-VN" sz="3600" b="1" dirty="0">
                <a:solidFill>
                  <a:schemeClr val="bg1"/>
                </a:solidFill>
                <a:latin typeface="Calibri" panose="020F0502020204030204" pitchFamily="34" charset="0"/>
                <a:cs typeface="Calibri" panose="020F0502020204030204" pitchFamily="34" charset="0"/>
              </a:endParaRPr>
            </a:p>
          </p:txBody>
        </p:sp>
      </p:gr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1156" t="15495" r="46447" b="23246"/>
          <a:stretch/>
        </p:blipFill>
        <p:spPr>
          <a:xfrm>
            <a:off x="1031099" y="489847"/>
            <a:ext cx="2055001" cy="1919359"/>
          </a:xfrm>
          <a:prstGeom prst="rect">
            <a:avLst/>
          </a:prstGeom>
        </p:spPr>
      </p:pic>
      <p:sp>
        <p:nvSpPr>
          <p:cNvPr id="2" name="TextBox 1">
            <a:extLst>
              <a:ext uri="{FF2B5EF4-FFF2-40B4-BE49-F238E27FC236}">
                <a16:creationId xmlns:a16="http://schemas.microsoft.com/office/drawing/2014/main" id="{02BF21DD-0110-0366-A616-AEB3CF9D1040}"/>
              </a:ext>
            </a:extLst>
          </p:cNvPr>
          <p:cNvSpPr txBox="1"/>
          <p:nvPr/>
        </p:nvSpPr>
        <p:spPr>
          <a:xfrm>
            <a:off x="746793" y="2409206"/>
            <a:ext cx="11072882" cy="3539430"/>
          </a:xfrm>
          <a:prstGeom prst="rect">
            <a:avLst/>
          </a:prstGeom>
          <a:noFill/>
        </p:spPr>
        <p:txBody>
          <a:bodyPr wrap="square" rtlCol="0">
            <a:spAutoFit/>
          </a:bodyPr>
          <a:lstStyle/>
          <a:p>
            <a:pPr lvl="0" algn="just"/>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a:t>
            </a:r>
            <a:r>
              <a:rPr lang="en-US" sz="3200">
                <a:solidFill>
                  <a:prstClr val="black"/>
                </a:solidFill>
                <a:latin typeface="Calibri" panose="020F0502020204030204" pitchFamily="34" charset="0"/>
                <a:cs typeface="Calibri" panose="020F0502020204030204" pitchFamily="34" charset="0"/>
              </a:rPr>
              <a:t>Thì ra, vừa mới có </a:t>
            </a: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pic>
        <p:nvPicPr>
          <p:cNvPr id="11" name="Picture 10">
            <a:extLst>
              <a:ext uri="{FF2B5EF4-FFF2-40B4-BE49-F238E27FC236}">
                <a16:creationId xmlns:a16="http://schemas.microsoft.com/office/drawing/2014/main" id="{99D37636-8DF4-4A93-3611-686274718D8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746793" y="2473911"/>
            <a:ext cx="440530" cy="488763"/>
          </a:xfrm>
          <a:prstGeom prst="rect">
            <a:avLst/>
          </a:prstGeom>
        </p:spPr>
      </p:pic>
      <p:cxnSp>
        <p:nvCxnSpPr>
          <p:cNvPr id="12" name="Straight Connector 11">
            <a:extLst>
              <a:ext uri="{FF2B5EF4-FFF2-40B4-BE49-F238E27FC236}">
                <a16:creationId xmlns:a16="http://schemas.microsoft.com/office/drawing/2014/main" id="{300BCC80-29D3-6EE0-165A-E89DB4E96700}"/>
              </a:ext>
            </a:extLst>
          </p:cNvPr>
          <p:cNvCxnSpPr>
            <a:cxnSpLocks/>
          </p:cNvCxnSpPr>
          <p:nvPr/>
        </p:nvCxnSpPr>
        <p:spPr>
          <a:xfrm>
            <a:off x="9894060" y="5305316"/>
            <a:ext cx="19256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73F2A18-6FAA-4ADD-8CB5-3788DB38AB83}"/>
              </a:ext>
            </a:extLst>
          </p:cNvPr>
          <p:cNvCxnSpPr>
            <a:cxnSpLocks/>
          </p:cNvCxnSpPr>
          <p:nvPr/>
        </p:nvCxnSpPr>
        <p:spPr>
          <a:xfrm>
            <a:off x="746793" y="5805652"/>
            <a:ext cx="82956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3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barn(inVertical)">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A495F5-D336-4575-A81B-6575CBD4B2BB}"/>
              </a:ext>
            </a:extLst>
          </p:cNvPr>
          <p:cNvSpPr txBox="1"/>
          <p:nvPr/>
        </p:nvSpPr>
        <p:spPr>
          <a:xfrm>
            <a:off x="663469" y="1745776"/>
            <a:ext cx="1086506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Luyện</a:t>
            </a:r>
            <a:r>
              <a:rPr kumimoji="0" lang="en-US" sz="138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rPr>
              <a:t> </a:t>
            </a:r>
            <a:r>
              <a:rPr kumimoji="0" lang="en-US" sz="138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đọc</a:t>
            </a:r>
            <a:r>
              <a:rPr kumimoji="0" lang="en-US" sz="138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rPr>
              <a:t> </a:t>
            </a:r>
            <a:r>
              <a:rPr kumimoji="0" lang="en-US" sz="138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lại</a:t>
            </a:r>
            <a:endParaRPr kumimoji="0" lang="en-US" sz="138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endParaRPr>
          </a:p>
        </p:txBody>
      </p:sp>
    </p:spTree>
    <p:extLst>
      <p:ext uri="{BB962C8B-B14F-4D97-AF65-F5344CB8AC3E}">
        <p14:creationId xmlns:p14="http://schemas.microsoft.com/office/powerpoint/2010/main" val="159322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3B7696C-D7FF-DC87-7BC6-60190BE4ECAB}"/>
              </a:ext>
            </a:extLst>
          </p:cNvPr>
          <p:cNvSpPr/>
          <p:nvPr/>
        </p:nvSpPr>
        <p:spPr>
          <a:xfrm>
            <a:off x="339602" y="859806"/>
            <a:ext cx="11370177" cy="4499594"/>
          </a:xfrm>
          <a:prstGeom prst="roundRect">
            <a:avLst/>
          </a:prstGeom>
          <a:solidFill>
            <a:schemeClr val="accent4">
              <a:lumMod val="20000"/>
              <a:lumOff val="8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华康方圆体W7"/>
              <a:cs typeface="+mn-cs"/>
            </a:endParaRPr>
          </a:p>
        </p:txBody>
      </p:sp>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60" y="859806"/>
            <a:ext cx="11072882"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pic>
        <p:nvPicPr>
          <p:cNvPr id="9" name="Picture 8">
            <a:extLst>
              <a:ext uri="{FF2B5EF4-FFF2-40B4-BE49-F238E27FC236}">
                <a16:creationId xmlns:a16="http://schemas.microsoft.com/office/drawing/2014/main" id="{CFCC2E6E-0566-AA19-0E1A-0311E4B251A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481912" y="865755"/>
            <a:ext cx="440530" cy="488763"/>
          </a:xfrm>
          <a:prstGeom prst="rect">
            <a:avLst/>
          </a:prstGeom>
        </p:spPr>
      </p:pic>
      <p:grpSp>
        <p:nvGrpSpPr>
          <p:cNvPr id="6" name="Group 5">
            <a:extLst>
              <a:ext uri="{FF2B5EF4-FFF2-40B4-BE49-F238E27FC236}">
                <a16:creationId xmlns:a16="http://schemas.microsoft.com/office/drawing/2014/main" id="{14AF5881-850A-FA2A-F0BA-3F13956FCD02}"/>
              </a:ext>
            </a:extLst>
          </p:cNvPr>
          <p:cNvGrpSpPr/>
          <p:nvPr/>
        </p:nvGrpSpPr>
        <p:grpSpPr>
          <a:xfrm>
            <a:off x="4170870" y="5580071"/>
            <a:ext cx="3976950" cy="705139"/>
            <a:chOff x="3173073" y="565468"/>
            <a:chExt cx="6097407" cy="1265354"/>
          </a:xfrm>
        </p:grpSpPr>
        <p:grpSp>
          <p:nvGrpSpPr>
            <p:cNvPr id="8" name="Group 7">
              <a:extLst>
                <a:ext uri="{FF2B5EF4-FFF2-40B4-BE49-F238E27FC236}">
                  <a16:creationId xmlns:a16="http://schemas.microsoft.com/office/drawing/2014/main" id="{E7075D85-40F3-DB78-1989-5BC723D8FE9E}"/>
                </a:ext>
              </a:extLst>
            </p:cNvPr>
            <p:cNvGrpSpPr/>
            <p:nvPr/>
          </p:nvGrpSpPr>
          <p:grpSpPr>
            <a:xfrm>
              <a:off x="3173073" y="565468"/>
              <a:ext cx="4751649" cy="1265354"/>
              <a:chOff x="1006064" y="1522807"/>
              <a:chExt cx="8209373" cy="4656929"/>
            </a:xfrm>
          </p:grpSpPr>
          <p:sp>
            <p:nvSpPr>
              <p:cNvPr id="12" name="矩形: 圆角 2">
                <a:extLst>
                  <a:ext uri="{FF2B5EF4-FFF2-40B4-BE49-F238E27FC236}">
                    <a16:creationId xmlns:a16="http://schemas.microsoft.com/office/drawing/2014/main" id="{AC827524-E627-4FF7-AFB5-D3F8808D330B}"/>
                  </a:ext>
                </a:extLst>
              </p:cNvPr>
              <p:cNvSpPr/>
              <p:nvPr/>
            </p:nvSpPr>
            <p:spPr>
              <a:xfrm>
                <a:off x="1006064" y="1522807"/>
                <a:ext cx="820937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矩形: 圆角 2">
                <a:extLst>
                  <a:ext uri="{FF2B5EF4-FFF2-40B4-BE49-F238E27FC236}">
                    <a16:creationId xmlns:a16="http://schemas.microsoft.com/office/drawing/2014/main" id="{DDF340B6-04DC-609F-2D31-5E27181F5408}"/>
                  </a:ext>
                </a:extLst>
              </p:cNvPr>
              <p:cNvSpPr/>
              <p:nvPr/>
            </p:nvSpPr>
            <p:spPr>
              <a:xfrm>
                <a:off x="1208559" y="1738846"/>
                <a:ext cx="7788369"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grpSp>
        <p:sp>
          <p:nvSpPr>
            <p:cNvPr id="10" name="TextBox 9">
              <a:extLst>
                <a:ext uri="{FF2B5EF4-FFF2-40B4-BE49-F238E27FC236}">
                  <a16:creationId xmlns:a16="http://schemas.microsoft.com/office/drawing/2014/main" id="{2EE6A3EF-400D-24AB-8FA9-078BA2F5BD99}"/>
                </a:ext>
              </a:extLst>
            </p:cNvPr>
            <p:cNvSpPr txBox="1"/>
            <p:nvPr/>
          </p:nvSpPr>
          <p:spPr>
            <a:xfrm>
              <a:off x="3826902" y="728692"/>
              <a:ext cx="5443578" cy="9389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pitchFamily="34" charset="0"/>
                  <a:cs typeface="Calibri" panose="020F0502020204030204" pitchFamily="34" charset="0"/>
                </a:rPr>
                <a:t>Luyện đọc lại</a:t>
              </a:r>
            </a:p>
          </p:txBody>
        </p:sp>
      </p:grpSp>
      <p:cxnSp>
        <p:nvCxnSpPr>
          <p:cNvPr id="39" name="Straight Connector 38">
            <a:extLst>
              <a:ext uri="{FF2B5EF4-FFF2-40B4-BE49-F238E27FC236}">
                <a16:creationId xmlns:a16="http://schemas.microsoft.com/office/drawing/2014/main" id="{96DC2398-A8A9-E8C0-48DF-EE42EF8FBCF9}"/>
              </a:ext>
            </a:extLst>
          </p:cNvPr>
          <p:cNvCxnSpPr>
            <a:cxnSpLocks/>
          </p:cNvCxnSpPr>
          <p:nvPr/>
        </p:nvCxnSpPr>
        <p:spPr>
          <a:xfrm flipH="1">
            <a:off x="9785292" y="967606"/>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B3401821-39FB-E787-F307-0625FC111711}"/>
              </a:ext>
            </a:extLst>
          </p:cNvPr>
          <p:cNvCxnSpPr>
            <a:cxnSpLocks/>
          </p:cNvCxnSpPr>
          <p:nvPr/>
        </p:nvCxnSpPr>
        <p:spPr>
          <a:xfrm flipH="1">
            <a:off x="5630050" y="1497568"/>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12E92256-0615-D5CA-194A-79CE271332DD}"/>
              </a:ext>
            </a:extLst>
          </p:cNvPr>
          <p:cNvCxnSpPr>
            <a:cxnSpLocks/>
          </p:cNvCxnSpPr>
          <p:nvPr/>
        </p:nvCxnSpPr>
        <p:spPr>
          <a:xfrm flipH="1">
            <a:off x="1474808" y="2028562"/>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50192DE7-B3F7-B239-911B-424D02192764}"/>
              </a:ext>
            </a:extLst>
          </p:cNvPr>
          <p:cNvCxnSpPr>
            <a:cxnSpLocks/>
          </p:cNvCxnSpPr>
          <p:nvPr/>
        </p:nvCxnSpPr>
        <p:spPr>
          <a:xfrm flipH="1">
            <a:off x="6372571" y="1911682"/>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FA29B6D5-4E6C-D044-7A2F-5424186BF76A}"/>
              </a:ext>
            </a:extLst>
          </p:cNvPr>
          <p:cNvCxnSpPr>
            <a:cxnSpLocks/>
          </p:cNvCxnSpPr>
          <p:nvPr/>
        </p:nvCxnSpPr>
        <p:spPr>
          <a:xfrm flipH="1">
            <a:off x="6506107" y="1892579"/>
            <a:ext cx="174791" cy="530994"/>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34188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12" t="-1363" r="12" b="8699"/>
          <a:stretch/>
        </p:blipFill>
        <p:spPr>
          <a:xfrm>
            <a:off x="-155028" y="-101600"/>
            <a:ext cx="12345554" cy="6959600"/>
          </a:xfrm>
          <a:prstGeom prst="rect">
            <a:avLst/>
          </a:prstGeom>
        </p:spPr>
      </p:pic>
      <p:sp>
        <p:nvSpPr>
          <p:cNvPr id="3" name="圆角矩形 2"/>
          <p:cNvSpPr/>
          <p:nvPr/>
        </p:nvSpPr>
        <p:spPr>
          <a:xfrm>
            <a:off x="175722" y="192749"/>
            <a:ext cx="8862891" cy="363176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p:cNvSpPr txBox="1"/>
          <p:nvPr/>
        </p:nvSpPr>
        <p:spPr>
          <a:xfrm>
            <a:off x="151281" y="192748"/>
            <a:ext cx="891177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Luyện</a:t>
            </a:r>
            <a:r>
              <a:rPr kumimoji="0" lang="en-US" sz="115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rPr>
              <a:t> </a:t>
            </a:r>
            <a:r>
              <a:rPr kumimoji="0" lang="en-US" sz="115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tập</a:t>
            </a:r>
            <a:r>
              <a:rPr kumimoji="0" lang="en-US" sz="115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rPr>
              <a:t> </a:t>
            </a:r>
            <a:r>
              <a:rPr kumimoji="0" lang="en-US" sz="115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theo</a:t>
            </a:r>
            <a:endParaRPr kumimoji="0" lang="en-US" sz="115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văn</a:t>
            </a:r>
            <a:r>
              <a:rPr kumimoji="0" lang="en-US" sz="115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rPr>
              <a:t> </a:t>
            </a:r>
            <a:r>
              <a:rPr kumimoji="0" lang="en-US" sz="115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bản</a:t>
            </a:r>
            <a:r>
              <a:rPr kumimoji="0" lang="en-US" sz="115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rPr>
              <a:t> </a:t>
            </a:r>
            <a:r>
              <a:rPr kumimoji="0" lang="en-US" sz="115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đọc</a:t>
            </a:r>
            <a:endParaRPr kumimoji="0" lang="en-US" sz="115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542" y="-539734"/>
            <a:ext cx="7397733" cy="7397733"/>
          </a:xfrm>
          <a:prstGeom prst="rect">
            <a:avLst/>
          </a:prstGeom>
        </p:spPr>
      </p:pic>
    </p:spTree>
    <p:custDataLst>
      <p:tags r:id="rId1"/>
    </p:custDataLst>
    <p:extLst>
      <p:ext uri="{BB962C8B-B14F-4D97-AF65-F5344CB8AC3E}">
        <p14:creationId xmlns:p14="http://schemas.microsoft.com/office/powerpoint/2010/main" val="5906723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33919" y="411678"/>
            <a:ext cx="9163191" cy="1676035"/>
            <a:chOff x="3173073" y="565468"/>
            <a:chExt cx="5774983" cy="2110093"/>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699392"/>
              <a:ext cx="5443577" cy="1976169"/>
            </a:xfrm>
            <a:prstGeom prst="rect">
              <a:avLst/>
            </a:prstGeom>
            <a:noFill/>
          </p:spPr>
          <p:txBody>
            <a:bodyPr wrap="square" rtlCol="0">
              <a:spAutoFit/>
            </a:bodyPr>
            <a:lstStyle/>
            <a:p>
              <a:r>
                <a:rPr lang="en-US" sz="4800" b="1">
                  <a:solidFill>
                    <a:srgbClr val="FF6600"/>
                  </a:solidFill>
                </a:rPr>
                <a:t>Luyện tập theo văn bản đọc</a:t>
              </a:r>
            </a:p>
          </p:txBody>
        </p:sp>
      </p:grpSp>
      <p:sp>
        <p:nvSpPr>
          <p:cNvPr id="7" name="TextBox 6"/>
          <p:cNvSpPr txBox="1"/>
          <p:nvPr/>
        </p:nvSpPr>
        <p:spPr>
          <a:xfrm>
            <a:off x="1040179" y="1779011"/>
            <a:ext cx="10705387" cy="707886"/>
          </a:xfrm>
          <a:prstGeom prst="rect">
            <a:avLst/>
          </a:prstGeom>
          <a:noFill/>
        </p:spPr>
        <p:txBody>
          <a:bodyPr wrap="square" rtlCol="0">
            <a:spAutoFit/>
          </a:bodyPr>
          <a:lstStyle/>
          <a:p>
            <a:r>
              <a:rPr lang="en-US" sz="4000" b="1">
                <a:solidFill>
                  <a:srgbClr val="009999"/>
                </a:solidFill>
              </a:rPr>
              <a:t>1. Những từ ngữ nào dưới đây chỉ đặc điểm?</a:t>
            </a:r>
          </a:p>
        </p:txBody>
      </p:sp>
      <p:sp>
        <p:nvSpPr>
          <p:cNvPr id="8" name="Rectangle: Rounded Corners 2">
            <a:extLst>
              <a:ext uri="{FF2B5EF4-FFF2-40B4-BE49-F238E27FC236}">
                <a16:creationId xmlns:a16="http://schemas.microsoft.com/office/drawing/2014/main" id="{216E9AA9-3460-4D49-9B72-A7D5D6BAA087}"/>
              </a:ext>
            </a:extLst>
          </p:cNvPr>
          <p:cNvSpPr/>
          <p:nvPr/>
        </p:nvSpPr>
        <p:spPr>
          <a:xfrm>
            <a:off x="1627419" y="3165024"/>
            <a:ext cx="2296633" cy="71238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đẹp</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9" name="Rectangle: Rounded Corners 5">
            <a:extLst>
              <a:ext uri="{FF2B5EF4-FFF2-40B4-BE49-F238E27FC236}">
                <a16:creationId xmlns:a16="http://schemas.microsoft.com/office/drawing/2014/main" id="{70C8D749-E28A-4A86-9104-E8953FB116EB}"/>
              </a:ext>
            </a:extLst>
          </p:cNvPr>
          <p:cNvSpPr/>
          <p:nvPr/>
        </p:nvSpPr>
        <p:spPr>
          <a:xfrm>
            <a:off x="4559304" y="3141031"/>
            <a:ext cx="2717683" cy="71238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lóng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lánh</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0" name="Rectangle: Rounded Corners 6">
            <a:extLst>
              <a:ext uri="{FF2B5EF4-FFF2-40B4-BE49-F238E27FC236}">
                <a16:creationId xmlns:a16="http://schemas.microsoft.com/office/drawing/2014/main" id="{8C89D8CC-5F85-4FD1-B008-F447EFBDCFC3}"/>
              </a:ext>
            </a:extLst>
          </p:cNvPr>
          <p:cNvSpPr/>
          <p:nvPr/>
        </p:nvSpPr>
        <p:spPr>
          <a:xfrm>
            <a:off x="7875021" y="3136450"/>
            <a:ext cx="2296633" cy="71238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 bay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đi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1" name="Rectangle: Rounded Corners 8">
            <a:extLst>
              <a:ext uri="{FF2B5EF4-FFF2-40B4-BE49-F238E27FC236}">
                <a16:creationId xmlns:a16="http://schemas.microsoft.com/office/drawing/2014/main" id="{FEC5C71D-887A-41BD-98D4-70F1D8D2F69E}"/>
              </a:ext>
            </a:extLst>
          </p:cNvPr>
          <p:cNvSpPr/>
          <p:nvPr/>
        </p:nvSpPr>
        <p:spPr>
          <a:xfrm>
            <a:off x="2634069" y="4468627"/>
            <a:ext cx="2239352" cy="71238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trở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lại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2" name="Rectangle: Rounded Corners 9">
            <a:extLst>
              <a:ext uri="{FF2B5EF4-FFF2-40B4-BE49-F238E27FC236}">
                <a16:creationId xmlns:a16="http://schemas.microsoft.com/office/drawing/2014/main" id="{CFF0F57D-CE91-40B6-B2B3-CC272F583023}"/>
              </a:ext>
            </a:extLst>
          </p:cNvPr>
          <p:cNvSpPr/>
          <p:nvPr/>
        </p:nvSpPr>
        <p:spPr>
          <a:xfrm>
            <a:off x="6415515" y="4468627"/>
            <a:ext cx="3121346" cy="71238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xanh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biếc</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pic>
        <p:nvPicPr>
          <p:cNvPr id="16" name="Tieng-tinh-tinh-www_nhacchuongvui_com">
            <a:hlinkClick r:id="" action="ppaction://media"/>
            <a:extLst>
              <a:ext uri="{FF2B5EF4-FFF2-40B4-BE49-F238E27FC236}">
                <a16:creationId xmlns:a16="http://schemas.microsoft.com/office/drawing/2014/main" id="{CCF14D39-740F-33A3-1487-454BCDDA6E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78136" y="2814548"/>
            <a:ext cx="1546701" cy="1546701"/>
          </a:xfrm>
          <a:prstGeom prst="rect">
            <a:avLst/>
          </a:prstGeom>
        </p:spPr>
      </p:pic>
      <p:pic>
        <p:nvPicPr>
          <p:cNvPr id="17" name="Picture 16">
            <a:extLst>
              <a:ext uri="{FF2B5EF4-FFF2-40B4-BE49-F238E27FC236}">
                <a16:creationId xmlns:a16="http://schemas.microsoft.com/office/drawing/2014/main" id="{2981E0AA-D6BF-E68F-D68A-9C21ACE8C1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87" b="93261" l="10000" r="90000">
                        <a14:foregroundMark x1="81000" y1="6522" x2="81000" y2="6522"/>
                        <a14:foregroundMark x1="38111" y1="93261" x2="38111" y2="93261"/>
                        <a14:foregroundMark x1="80778" y1="1087" x2="80778" y2="1087"/>
                      </a14:backgroundRemoval>
                    </a14:imgEffect>
                  </a14:imgLayer>
                </a14:imgProps>
              </a:ext>
            </a:extLst>
          </a:blip>
          <a:stretch>
            <a:fillRect/>
          </a:stretch>
        </p:blipFill>
        <p:spPr>
          <a:xfrm>
            <a:off x="2923189" y="2843759"/>
            <a:ext cx="1393791" cy="712382"/>
          </a:xfrm>
          <a:prstGeom prst="rect">
            <a:avLst/>
          </a:prstGeom>
        </p:spPr>
      </p:pic>
      <p:pic>
        <p:nvPicPr>
          <p:cNvPr id="18" name="Picture 17">
            <a:extLst>
              <a:ext uri="{FF2B5EF4-FFF2-40B4-BE49-F238E27FC236}">
                <a16:creationId xmlns:a16="http://schemas.microsoft.com/office/drawing/2014/main" id="{9E486121-4466-D7E5-73FE-148190549A7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87" b="93261" l="10000" r="90000">
                        <a14:foregroundMark x1="81000" y1="6522" x2="81000" y2="6522"/>
                        <a14:foregroundMark x1="38111" y1="93261" x2="38111" y2="93261"/>
                        <a14:foregroundMark x1="80778" y1="1087" x2="80778" y2="1087"/>
                      </a14:backgroundRemoval>
                    </a14:imgEffect>
                  </a14:imgLayer>
                </a14:imgProps>
              </a:ext>
            </a:extLst>
          </a:blip>
          <a:stretch>
            <a:fillRect/>
          </a:stretch>
        </p:blipFill>
        <p:spPr>
          <a:xfrm>
            <a:off x="6544881" y="2792959"/>
            <a:ext cx="1393791" cy="712382"/>
          </a:xfrm>
          <a:prstGeom prst="rect">
            <a:avLst/>
          </a:prstGeom>
        </p:spPr>
      </p:pic>
      <p:pic>
        <p:nvPicPr>
          <p:cNvPr id="19" name="Tieng-tinh-tinh-www_nhacchuongvui_com">
            <a:hlinkClick r:id="" action="ppaction://media"/>
            <a:extLst>
              <a:ext uri="{FF2B5EF4-FFF2-40B4-BE49-F238E27FC236}">
                <a16:creationId xmlns:a16="http://schemas.microsoft.com/office/drawing/2014/main" id="{FCA30431-5E07-D364-45A1-866485DD5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70257" y="4051467"/>
            <a:ext cx="1546701" cy="1546701"/>
          </a:xfrm>
          <a:prstGeom prst="rect">
            <a:avLst/>
          </a:prstGeom>
        </p:spPr>
      </p:pic>
      <p:pic>
        <p:nvPicPr>
          <p:cNvPr id="20" name="Picture 19">
            <a:extLst>
              <a:ext uri="{FF2B5EF4-FFF2-40B4-BE49-F238E27FC236}">
                <a16:creationId xmlns:a16="http://schemas.microsoft.com/office/drawing/2014/main" id="{DED15536-9E84-5053-8B63-30CE2CACA1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87" b="93261" l="10000" r="90000">
                        <a14:foregroundMark x1="81000" y1="6522" x2="81000" y2="6522"/>
                        <a14:foregroundMark x1="38111" y1="93261" x2="38111" y2="93261"/>
                        <a14:foregroundMark x1="80778" y1="1087" x2="80778" y2="1087"/>
                      </a14:backgroundRemoval>
                    </a14:imgEffect>
                  </a14:imgLayer>
                </a14:imgProps>
              </a:ext>
            </a:extLst>
          </a:blip>
          <a:stretch>
            <a:fillRect/>
          </a:stretch>
        </p:blipFill>
        <p:spPr>
          <a:xfrm>
            <a:off x="8777863" y="4112435"/>
            <a:ext cx="1393791" cy="712382"/>
          </a:xfrm>
          <a:prstGeom prst="rect">
            <a:avLst/>
          </a:prstGeom>
        </p:spPr>
      </p:pic>
      <p:pic>
        <p:nvPicPr>
          <p:cNvPr id="21" name="Tieng-tinh-tinh-www_nhacchuongvui_com">
            <a:hlinkClick r:id="" action="ppaction://media"/>
            <a:extLst>
              <a:ext uri="{FF2B5EF4-FFF2-40B4-BE49-F238E27FC236}">
                <a16:creationId xmlns:a16="http://schemas.microsoft.com/office/drawing/2014/main" id="{05F50759-1FB1-3CF8-EEB4-70A6C5E8BD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22657" y="4203867"/>
            <a:ext cx="1546701" cy="1546701"/>
          </a:xfrm>
          <a:prstGeom prst="rect">
            <a:avLst/>
          </a:prstGeom>
        </p:spPr>
      </p:pic>
      <p:sp>
        <p:nvSpPr>
          <p:cNvPr id="22" name="TextBox 21">
            <a:extLst>
              <a:ext uri="{FF2B5EF4-FFF2-40B4-BE49-F238E27FC236}">
                <a16:creationId xmlns:a16="http://schemas.microsoft.com/office/drawing/2014/main" id="{2ADA85F4-7C68-716E-53CE-9A3BE45B6B8B}"/>
              </a:ext>
            </a:extLst>
          </p:cNvPr>
          <p:cNvSpPr txBox="1"/>
          <p:nvPr/>
        </p:nvSpPr>
        <p:spPr>
          <a:xfrm>
            <a:off x="5592766" y="5537201"/>
            <a:ext cx="3893182" cy="646331"/>
          </a:xfrm>
          <a:prstGeom prst="rect">
            <a:avLst/>
          </a:prstGeom>
          <a:noFill/>
        </p:spPr>
        <p:txBody>
          <a:bodyPr wrap="none" rtlCol="0">
            <a:spAutoFit/>
          </a:bodyPr>
          <a:lstStyle/>
          <a:p>
            <a:r>
              <a:rPr lang="en-US" sz="3600">
                <a:solidFill>
                  <a:srgbClr val="0070C0"/>
                </a:solidFill>
              </a:rPr>
              <a:t>=&gt; Từ chỉ hoạt động</a:t>
            </a:r>
          </a:p>
        </p:txBody>
      </p:sp>
      <p:cxnSp>
        <p:nvCxnSpPr>
          <p:cNvPr id="23" name="Straight Connector 22">
            <a:extLst>
              <a:ext uri="{FF2B5EF4-FFF2-40B4-BE49-F238E27FC236}">
                <a16:creationId xmlns:a16="http://schemas.microsoft.com/office/drawing/2014/main" id="{2E984A83-98CE-6204-3B2C-7EFD1B8E36B5}"/>
              </a:ext>
            </a:extLst>
          </p:cNvPr>
          <p:cNvCxnSpPr>
            <a:cxnSpLocks/>
          </p:cNvCxnSpPr>
          <p:nvPr/>
        </p:nvCxnSpPr>
        <p:spPr>
          <a:xfrm>
            <a:off x="7734014" y="2384316"/>
            <a:ext cx="2767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1" presetClass="mediacall" presetSubtype="0" fill="hold" nodeType="withEffect">
                                  <p:stCondLst>
                                    <p:cond delay="0"/>
                                  </p:stCondLst>
                                  <p:childTnLst>
                                    <p:cmd type="call" cmd="playFrom(0.0)">
                                      <p:cBhvr>
                                        <p:cTn id="31" dur="3448" fill="hold"/>
                                        <p:tgtEl>
                                          <p:spTgt spid="16"/>
                                        </p:tgtEl>
                                      </p:cBhvr>
                                    </p:cmd>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1" presetClass="mediacall" presetSubtype="0" fill="hold" nodeType="withEffect">
                                  <p:stCondLst>
                                    <p:cond delay="0"/>
                                  </p:stCondLst>
                                  <p:childTnLst>
                                    <p:cmd type="call" cmd="playFrom(0.0)">
                                      <p:cBhvr>
                                        <p:cTn id="38" dur="3448" fill="hold"/>
                                        <p:tgtEl>
                                          <p:spTgt spid="19"/>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1" presetClass="mediacall" presetSubtype="0" fill="hold" nodeType="withEffect">
                                  <p:stCondLst>
                                    <p:cond delay="0"/>
                                  </p:stCondLst>
                                  <p:childTnLst>
                                    <p:cmd type="call" cmd="playFrom(0.0)">
                                      <p:cBhvr>
                                        <p:cTn id="45" dur="3448" fill="hold"/>
                                        <p:tgtEl>
                                          <p:spTgt spid="21"/>
                                        </p:tgtEl>
                                      </p:cBhvr>
                                    </p:cmd>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1" nodeType="clickEffect">
                                  <p:stCondLst>
                                    <p:cond delay="0"/>
                                  </p:stCondLst>
                                  <p:childTnLst>
                                    <p:animMotion origin="layout" path="M -4.16667E-6 7.40741E-7 L -0.38541 0.34259 " pathEditMode="relative" rAng="0" ptsTypes="AA">
                                      <p:cBhvr>
                                        <p:cTn id="49" dur="2000" fill="hold"/>
                                        <p:tgtEl>
                                          <p:spTgt spid="10"/>
                                        </p:tgtEl>
                                        <p:attrNameLst>
                                          <p:attrName>ppt_x</p:attrName>
                                          <p:attrName>ppt_y</p:attrName>
                                        </p:attrNameLst>
                                      </p:cBhvr>
                                      <p:rCtr x="-19271" y="17130"/>
                                    </p:animMotion>
                                  </p:childTnLst>
                                </p:cTn>
                              </p:par>
                              <p:par>
                                <p:cTn id="50" presetID="42" presetClass="path" presetSubtype="0" accel="50000" decel="50000" fill="hold" grpId="1" nodeType="withEffect">
                                  <p:stCondLst>
                                    <p:cond delay="0"/>
                                  </p:stCondLst>
                                  <p:childTnLst>
                                    <p:animMotion origin="layout" path="M -2.5E-6 -2.22222E-6 L -0.15742 0.15093 " pathEditMode="relative" rAng="0" ptsTypes="AA">
                                      <p:cBhvr>
                                        <p:cTn id="51" dur="2000" fill="hold"/>
                                        <p:tgtEl>
                                          <p:spTgt spid="11"/>
                                        </p:tgtEl>
                                        <p:attrNameLst>
                                          <p:attrName>ppt_x</p:attrName>
                                          <p:attrName>ppt_y</p:attrName>
                                        </p:attrNameLst>
                                      </p:cBhvr>
                                      <p:rCtr x="-7878" y="7546"/>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9"/>
                </p:tgtEl>
              </p:cMediaNode>
            </p:audio>
            <p:audio>
              <p:cMediaNode vol="80000">
                <p:cTn id="59" fill="hold" display="0">
                  <p:stCondLst>
                    <p:cond delay="indefinite"/>
                  </p:stCondLst>
                  <p:endCondLst>
                    <p:cond evt="onStopAudio" delay="0">
                      <p:tgtEl>
                        <p:sldTgt/>
                      </p:tgtEl>
                    </p:cond>
                  </p:endCondLst>
                </p:cTn>
                <p:tgtEl>
                  <p:spTgt spid="21"/>
                </p:tgtEl>
              </p:cMediaNode>
            </p:audio>
          </p:childTnLst>
        </p:cTn>
      </p:par>
    </p:tnLst>
    <p:bldLst>
      <p:bldP spid="8" grpId="0" animBg="1"/>
      <p:bldP spid="9" grpId="0" animBg="1"/>
      <p:bldP spid="10" grpId="0" animBg="1"/>
      <p:bldP spid="10" grpId="1" animBg="1"/>
      <p:bldP spid="11" grpId="0" animBg="1"/>
      <p:bldP spid="11" grpId="1" animBg="1"/>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0861" y="361471"/>
            <a:ext cx="8423512" cy="1005064"/>
            <a:chOff x="3173073" y="565468"/>
            <a:chExt cx="5774983" cy="1265354"/>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699392"/>
              <a:ext cx="5443577" cy="1046208"/>
            </a:xfrm>
            <a:prstGeom prst="rect">
              <a:avLst/>
            </a:prstGeom>
            <a:noFill/>
          </p:spPr>
          <p:txBody>
            <a:bodyPr wrap="square" rtlCol="0">
              <a:spAutoFit/>
            </a:bodyPr>
            <a:lstStyle/>
            <a:p>
              <a:r>
                <a:rPr lang="en-US" sz="4800" b="1">
                  <a:solidFill>
                    <a:srgbClr val="FF6600"/>
                  </a:solidFill>
                </a:rPr>
                <a:t>Luyện tập theo văn bản đọc</a:t>
              </a:r>
            </a:p>
          </p:txBody>
        </p:sp>
      </p:grpSp>
      <p:sp>
        <p:nvSpPr>
          <p:cNvPr id="7" name="TextBox 6"/>
          <p:cNvSpPr txBox="1"/>
          <p:nvPr/>
        </p:nvSpPr>
        <p:spPr>
          <a:xfrm>
            <a:off x="968992" y="1471153"/>
            <a:ext cx="10705387" cy="707886"/>
          </a:xfrm>
          <a:prstGeom prst="rect">
            <a:avLst/>
          </a:prstGeom>
          <a:noFill/>
        </p:spPr>
        <p:txBody>
          <a:bodyPr wrap="square" rtlCol="0">
            <a:spAutoFit/>
          </a:bodyPr>
          <a:lstStyle/>
          <a:p>
            <a:r>
              <a:rPr lang="en-US" sz="4000" b="1">
                <a:solidFill>
                  <a:srgbClr val="009999"/>
                </a:solidFill>
              </a:rPr>
              <a:t>2. Nói tiếp lời của cây xấu hổ:</a:t>
            </a:r>
          </a:p>
        </p:txBody>
      </p:sp>
      <p:sp>
        <p:nvSpPr>
          <p:cNvPr id="8" name="TextBox 7"/>
          <p:cNvSpPr txBox="1"/>
          <p:nvPr/>
        </p:nvSpPr>
        <p:spPr>
          <a:xfrm>
            <a:off x="1187355" y="2243712"/>
            <a:ext cx="5418161" cy="646331"/>
          </a:xfrm>
          <a:prstGeom prst="rect">
            <a:avLst/>
          </a:prstGeom>
          <a:noFill/>
        </p:spPr>
        <p:txBody>
          <a:bodyPr wrap="square" rtlCol="0">
            <a:spAutoFit/>
          </a:bodyPr>
          <a:lstStyle/>
          <a:p>
            <a:r>
              <a:rPr lang="en-US" sz="3600" b="1">
                <a:solidFill>
                  <a:srgbClr val="002060"/>
                </a:solidFill>
              </a:rPr>
              <a:t>Mình rất tiếc (……)</a:t>
            </a:r>
          </a:p>
        </p:txBody>
      </p:sp>
      <p:pic>
        <p:nvPicPr>
          <p:cNvPr id="9" name="Picture 8">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3392424" y="3433372"/>
            <a:ext cx="6200386" cy="2934726"/>
          </a:xfrm>
          <a:prstGeom prst="rect">
            <a:avLst/>
          </a:prstGeom>
        </p:spPr>
      </p:pic>
      <p:sp>
        <p:nvSpPr>
          <p:cNvPr id="11" name="TextBox 10"/>
          <p:cNvSpPr txBox="1"/>
          <p:nvPr/>
        </p:nvSpPr>
        <p:spPr>
          <a:xfrm>
            <a:off x="1151956" y="2264728"/>
            <a:ext cx="10522423" cy="1200329"/>
          </a:xfrm>
          <a:prstGeom prst="rect">
            <a:avLst/>
          </a:prstGeom>
          <a:noFill/>
        </p:spPr>
        <p:txBody>
          <a:bodyPr wrap="square" rtlCol="0">
            <a:spAutoFit/>
          </a:bodyPr>
          <a:lstStyle/>
          <a:p>
            <a:r>
              <a:rPr lang="en-US" sz="3600" b="1" dirty="0" err="1">
                <a:solidFill>
                  <a:srgbClr val="002060"/>
                </a:solidFill>
              </a:rPr>
              <a:t>Mình</a:t>
            </a:r>
            <a:r>
              <a:rPr lang="en-US" sz="3600" b="1" dirty="0">
                <a:solidFill>
                  <a:srgbClr val="002060"/>
                </a:solidFill>
              </a:rPr>
              <a:t> </a:t>
            </a:r>
            <a:r>
              <a:rPr lang="en-US" sz="3600" b="1" dirty="0" err="1">
                <a:solidFill>
                  <a:srgbClr val="002060"/>
                </a:solidFill>
              </a:rPr>
              <a:t>rất</a:t>
            </a:r>
            <a:r>
              <a:rPr lang="en-US" sz="3600" b="1" dirty="0">
                <a:solidFill>
                  <a:srgbClr val="002060"/>
                </a:solidFill>
              </a:rPr>
              <a:t> </a:t>
            </a:r>
            <a:r>
              <a:rPr lang="en-US" sz="3600" b="1" dirty="0" err="1">
                <a:solidFill>
                  <a:srgbClr val="002060"/>
                </a:solidFill>
              </a:rPr>
              <a:t>tiếc</a:t>
            </a:r>
            <a:r>
              <a:rPr lang="en-US" sz="3600" b="1" dirty="0">
                <a:solidFill>
                  <a:srgbClr val="002060"/>
                </a:solidFill>
              </a:rPr>
              <a:t> </a:t>
            </a:r>
            <a:r>
              <a:rPr lang="en-US" sz="3600" b="1" dirty="0" err="1">
                <a:solidFill>
                  <a:srgbClr val="002060"/>
                </a:solidFill>
              </a:rPr>
              <a:t>vì</a:t>
            </a:r>
            <a:r>
              <a:rPr lang="en-US" sz="3600" b="1" dirty="0">
                <a:solidFill>
                  <a:srgbClr val="002060"/>
                </a:solidFill>
              </a:rPr>
              <a:t> </a:t>
            </a:r>
            <a:r>
              <a:rPr lang="en-US" sz="3600" b="1" dirty="0" err="1">
                <a:solidFill>
                  <a:srgbClr val="002060"/>
                </a:solidFill>
              </a:rPr>
              <a:t>đã</a:t>
            </a:r>
            <a:r>
              <a:rPr lang="en-US" sz="3600" b="1" dirty="0">
                <a:solidFill>
                  <a:srgbClr val="002060"/>
                </a:solidFill>
              </a:rPr>
              <a:t> </a:t>
            </a:r>
            <a:r>
              <a:rPr lang="en-US" sz="3600" b="1" dirty="0" err="1">
                <a:solidFill>
                  <a:srgbClr val="002060"/>
                </a:solidFill>
              </a:rPr>
              <a:t>không</a:t>
            </a:r>
            <a:r>
              <a:rPr lang="en-US" sz="3600" b="1" dirty="0">
                <a:solidFill>
                  <a:srgbClr val="002060"/>
                </a:solidFill>
              </a:rPr>
              <a:t> </a:t>
            </a:r>
            <a:r>
              <a:rPr lang="en-US" sz="3600" b="1" dirty="0" err="1">
                <a:solidFill>
                  <a:srgbClr val="002060"/>
                </a:solidFill>
              </a:rPr>
              <a:t>mở</a:t>
            </a:r>
            <a:r>
              <a:rPr lang="en-US" sz="3600" b="1" dirty="0">
                <a:solidFill>
                  <a:srgbClr val="002060"/>
                </a:solidFill>
              </a:rPr>
              <a:t> </a:t>
            </a:r>
            <a:r>
              <a:rPr lang="en-US" sz="3600" b="1" dirty="0" err="1">
                <a:solidFill>
                  <a:srgbClr val="002060"/>
                </a:solidFill>
              </a:rPr>
              <a:t>mắt</a:t>
            </a:r>
            <a:r>
              <a:rPr lang="en-US" sz="3600" b="1" dirty="0">
                <a:solidFill>
                  <a:srgbClr val="002060"/>
                </a:solidFill>
              </a:rPr>
              <a:t> </a:t>
            </a:r>
            <a:r>
              <a:rPr lang="en-US" sz="3600" b="1" dirty="0" err="1">
                <a:solidFill>
                  <a:srgbClr val="002060"/>
                </a:solidFill>
              </a:rPr>
              <a:t>để</a:t>
            </a:r>
            <a:r>
              <a:rPr lang="en-US" sz="3600" b="1" dirty="0">
                <a:solidFill>
                  <a:srgbClr val="002060"/>
                </a:solidFill>
              </a:rPr>
              <a:t> </a:t>
            </a:r>
            <a:r>
              <a:rPr lang="en-US" sz="3600" b="1" dirty="0" err="1">
                <a:solidFill>
                  <a:srgbClr val="002060"/>
                </a:solidFill>
              </a:rPr>
              <a:t>được</a:t>
            </a:r>
            <a:r>
              <a:rPr lang="en-US" sz="3600" b="1" dirty="0">
                <a:solidFill>
                  <a:srgbClr val="002060"/>
                </a:solidFill>
              </a:rPr>
              <a:t> </a:t>
            </a:r>
            <a:r>
              <a:rPr lang="en-US" sz="3600" b="1" dirty="0" err="1">
                <a:solidFill>
                  <a:srgbClr val="002060"/>
                </a:solidFill>
              </a:rPr>
              <a:t>nhìn</a:t>
            </a:r>
            <a:r>
              <a:rPr lang="en-US" sz="3600" b="1" dirty="0">
                <a:solidFill>
                  <a:srgbClr val="002060"/>
                </a:solidFill>
              </a:rPr>
              <a:t> </a:t>
            </a:r>
            <a:r>
              <a:rPr lang="en-US" sz="3600" b="1" dirty="0" err="1">
                <a:solidFill>
                  <a:srgbClr val="002060"/>
                </a:solidFill>
              </a:rPr>
              <a:t>thấy</a:t>
            </a:r>
            <a:r>
              <a:rPr lang="en-US" sz="3600" b="1" dirty="0">
                <a:solidFill>
                  <a:srgbClr val="002060"/>
                </a:solidFill>
              </a:rPr>
              <a:t> con </a:t>
            </a:r>
            <a:r>
              <a:rPr lang="en-US" sz="3600" b="1" dirty="0" err="1">
                <a:solidFill>
                  <a:srgbClr val="002060"/>
                </a:solidFill>
              </a:rPr>
              <a:t>chim</a:t>
            </a:r>
            <a:r>
              <a:rPr lang="en-US" sz="3600" b="1" dirty="0">
                <a:solidFill>
                  <a:srgbClr val="002060"/>
                </a:solidFill>
              </a:rPr>
              <a:t> </a:t>
            </a:r>
            <a:r>
              <a:rPr lang="en-US" sz="3600" b="1" dirty="0" err="1">
                <a:solidFill>
                  <a:srgbClr val="002060"/>
                </a:solidFill>
              </a:rPr>
              <a:t>xanh</a:t>
            </a:r>
            <a:r>
              <a:rPr lang="en-US" sz="3600" b="1" dirty="0">
                <a:solidFill>
                  <a:srgbClr val="002060"/>
                </a:solidFill>
              </a:rPr>
              <a:t>.</a:t>
            </a:r>
          </a:p>
        </p:txBody>
      </p:sp>
    </p:spTree>
    <p:extLst>
      <p:ext uri="{BB962C8B-B14F-4D97-AF65-F5344CB8AC3E}">
        <p14:creationId xmlns:p14="http://schemas.microsoft.com/office/powerpoint/2010/main" val="2243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t="18630" b="10194"/>
          <a:stretch>
            <a:fillRect/>
          </a:stretch>
        </p:blipFill>
        <p:spPr>
          <a:xfrm rot="20819374">
            <a:off x="9033797" y="3950044"/>
            <a:ext cx="2557275" cy="2366208"/>
          </a:xfrm>
          <a:prstGeom prst="rect">
            <a:avLst/>
          </a:prstGeom>
        </p:spPr>
      </p:pic>
      <p:pic>
        <p:nvPicPr>
          <p:cNvPr id="3"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srcRect l="7763" t="8808" r="13397"/>
          <a:stretch>
            <a:fillRect/>
          </a:stretch>
        </p:blipFill>
        <p:spPr>
          <a:xfrm>
            <a:off x="9763965" y="482370"/>
            <a:ext cx="1916742" cy="1894572"/>
          </a:xfrm>
          <a:prstGeom prst="rect">
            <a:avLst/>
          </a:prstGeom>
        </p:spPr>
      </p:pic>
      <p:pic>
        <p:nvPicPr>
          <p:cNvPr id="4" name="图片 11">
            <a:extLst>
              <a:ext uri="{FF2B5EF4-FFF2-40B4-BE49-F238E27FC236}">
                <a16:creationId xmlns:a16="http://schemas.microsoft.com/office/drawing/2014/main" id="{7C6395DF-0A18-4392-9F29-923AC5922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02" y="249562"/>
            <a:ext cx="4342296" cy="6157375"/>
          </a:xfrm>
          <a:prstGeom prst="rect">
            <a:avLst/>
          </a:prstGeom>
        </p:spPr>
      </p:pic>
      <p:grpSp>
        <p:nvGrpSpPr>
          <p:cNvPr id="5" name="组合 23">
            <a:extLst>
              <a:ext uri="{FF2B5EF4-FFF2-40B4-BE49-F238E27FC236}">
                <a16:creationId xmlns:a16="http://schemas.microsoft.com/office/drawing/2014/main" id="{FCC3BF58-9F71-4C20-B5B1-8C75D30467EA}"/>
              </a:ext>
            </a:extLst>
          </p:cNvPr>
          <p:cNvGrpSpPr/>
          <p:nvPr/>
        </p:nvGrpSpPr>
        <p:grpSpPr>
          <a:xfrm>
            <a:off x="3648117" y="1872517"/>
            <a:ext cx="7448470" cy="2585852"/>
            <a:chOff x="4517348" y="2659559"/>
            <a:chExt cx="7448470" cy="2585852"/>
          </a:xfrm>
        </p:grpSpPr>
        <p:sp>
          <p:nvSpPr>
            <p:cNvPr id="6" name="文本框 24">
              <a:extLst>
                <a:ext uri="{FF2B5EF4-FFF2-40B4-BE49-F238E27FC236}">
                  <a16:creationId xmlns:a16="http://schemas.microsoft.com/office/drawing/2014/main" id="{F3C7E1AA-DDA6-48E4-AF3A-4A1D2B33B7FC}"/>
                </a:ext>
              </a:extLst>
            </p:cNvPr>
            <p:cNvSpPr txBox="1"/>
            <p:nvPr/>
          </p:nvSpPr>
          <p:spPr>
            <a:xfrm>
              <a:off x="4783416" y="2659559"/>
              <a:ext cx="6980611" cy="2554545"/>
            </a:xfrm>
            <a:prstGeom prst="rect">
              <a:avLst/>
            </a:prstGeom>
            <a:noFill/>
          </p:spPr>
          <p:txBody>
            <a:bodyPr wrap="square" rtlCol="0">
              <a:spAutoFit/>
            </a:bodyPr>
            <a:lstStyle/>
            <a:p>
              <a:pPr algn="ct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7" name="文本框 22">
              <a:extLst>
                <a:ext uri="{FF2B5EF4-FFF2-40B4-BE49-F238E27FC236}">
                  <a16:creationId xmlns:a16="http://schemas.microsoft.com/office/drawing/2014/main" id="{8BCAEB6C-5B8A-447F-A659-F2066ABEF467}"/>
                </a:ext>
              </a:extLst>
            </p:cNvPr>
            <p:cNvSpPr txBox="1"/>
            <p:nvPr/>
          </p:nvSpPr>
          <p:spPr>
            <a:xfrm>
              <a:off x="4517348" y="2690866"/>
              <a:ext cx="7448470" cy="2554545"/>
            </a:xfrm>
            <a:prstGeom prst="rect">
              <a:avLst/>
            </a:prstGeom>
            <a:noFill/>
          </p:spPr>
          <p:txBody>
            <a:bodyPr wrap="square" rtlCol="0">
              <a:spAutoFit/>
            </a:bodyPr>
            <a:lstStyle/>
            <a:p>
              <a:pPr algn="ct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spTree>
    <p:extLst>
      <p:ext uri="{BB962C8B-B14F-4D97-AF65-F5344CB8AC3E}">
        <p14:creationId xmlns:p14="http://schemas.microsoft.com/office/powerpoint/2010/main" val="4178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785"/>
          <a:stretch>
            <a:fillRect/>
          </a:stretch>
        </p:blipFill>
        <p:spPr>
          <a:xfrm rot="20387648">
            <a:off x="8668798" y="2557608"/>
            <a:ext cx="2809417" cy="3439373"/>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90" y="627484"/>
            <a:ext cx="3951362" cy="5603031"/>
          </a:xfrm>
          <a:prstGeom prst="rect">
            <a:avLst/>
          </a:prstGeom>
        </p:spPr>
      </p:pic>
      <p:grpSp>
        <p:nvGrpSpPr>
          <p:cNvPr id="4" name="Group 3"/>
          <p:cNvGrpSpPr/>
          <p:nvPr/>
        </p:nvGrpSpPr>
        <p:grpSpPr>
          <a:xfrm>
            <a:off x="3998793" y="1596476"/>
            <a:ext cx="4988225" cy="3631763"/>
            <a:chOff x="5550192" y="1279262"/>
            <a:chExt cx="5098933" cy="3631763"/>
          </a:xfrm>
        </p:grpSpPr>
        <p:grpSp>
          <p:nvGrpSpPr>
            <p:cNvPr id="5" name="组合 6">
              <a:extLst>
                <a:ext uri="{FF2B5EF4-FFF2-40B4-BE49-F238E27FC236}">
                  <a16:creationId xmlns:a16="http://schemas.microsoft.com/office/drawing/2014/main" id="{A723C374-0BDC-4580-B12A-82EDDA88802D}"/>
                </a:ext>
              </a:extLst>
            </p:cNvPr>
            <p:cNvGrpSpPr/>
            <p:nvPr/>
          </p:nvGrpSpPr>
          <p:grpSpPr>
            <a:xfrm>
              <a:off x="6268870" y="1279262"/>
              <a:ext cx="4380255" cy="3631763"/>
              <a:chOff x="3383619" y="1083236"/>
              <a:chExt cx="4380255" cy="3631763"/>
            </a:xfrm>
          </p:grpSpPr>
          <p:sp>
            <p:nvSpPr>
              <p:cNvPr id="9" name="矩形 7">
                <a:extLst>
                  <a:ext uri="{FF2B5EF4-FFF2-40B4-BE49-F238E27FC236}">
                    <a16:creationId xmlns:a16="http://schemas.microsoft.com/office/drawing/2014/main" id="{19D864C1-3B30-4A69-9903-521CDB72BB7B}"/>
                  </a:ext>
                </a:extLst>
              </p:cNvPr>
              <p:cNvSpPr/>
              <p:nvPr/>
            </p:nvSpPr>
            <p:spPr>
              <a:xfrm>
                <a:off x="3383621" y="1083236"/>
                <a:ext cx="4380253" cy="3631763"/>
              </a:xfrm>
              <a:prstGeom prst="rect">
                <a:avLst/>
              </a:prstGeom>
            </p:spPr>
            <p:txBody>
              <a:bodyPr wrap="none">
                <a:spAutoFit/>
              </a:bodyPr>
              <a:lstStyle/>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15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383619" y="1083236"/>
                <a:ext cx="4380252" cy="3631763"/>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1500">
                    <a:solidFill>
                      <a:srgbClr val="009999"/>
                    </a:solidFill>
                    <a:latin typeface="UTM Showcard" panose="02040603050506020204" pitchFamily="18" charset="0"/>
                    <a:ea typeface="字魂27号-布丁体" panose="00000505000000000000" pitchFamily="2" charset="-122"/>
                  </a:rPr>
                  <a:t>Khởi </a:t>
                </a:r>
              </a:p>
              <a:p>
                <a:pPr lvl="0" algn="ctr"/>
                <a:r>
                  <a:rPr lang="en-US" altLang="zh-CN" sz="11500">
                    <a:solidFill>
                      <a:srgbClr val="009999"/>
                    </a:solidFill>
                    <a:latin typeface="UTM Showcard" panose="02040603050506020204" pitchFamily="18" charset="0"/>
                    <a:ea typeface="字魂27号-布丁体" panose="00000505000000000000" pitchFamily="2" charset="-122"/>
                  </a:rPr>
                  <a:t>động</a:t>
                </a:r>
                <a:endParaRPr lang="zh-CN" altLang="en-US" sz="11500" dirty="0">
                  <a:solidFill>
                    <a:srgbClr val="009999"/>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8831" cy="1875649"/>
              <a:chOff x="3771007" y="1083236"/>
              <a:chExt cx="188831" cy="1875649"/>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8831" cy="1862048"/>
              </a:xfrm>
              <a:prstGeom prst="rect">
                <a:avLst/>
              </a:prstGeom>
            </p:spPr>
            <p:txBody>
              <a:bodyPr wrap="none">
                <a:spAutoFit/>
              </a:bodyPr>
              <a:lstStyle/>
              <a:p>
                <a:pPr lvl="0"/>
                <a:endParaRPr lang="zh-CN" altLang="en-US" sz="11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8831" cy="1862048"/>
              </a:xfrm>
              <a:prstGeom prst="rect">
                <a:avLst/>
              </a:prstGeom>
            </p:spPr>
            <p:txBody>
              <a:bodyPr wrap="none">
                <a:spAutoFit/>
              </a:bodyPr>
              <a:lstStyle/>
              <a:p>
                <a:pPr lvl="0"/>
                <a:endParaRPr lang="zh-CN" altLang="en-US" sz="11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24587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p:cNvPicPr>
            <a:picLocks noChangeAspect="1"/>
          </p:cNvPicPr>
          <p:nvPr/>
        </p:nvPicPr>
        <p:blipFill rotWithShape="1">
          <a:blip r:embed="rId2" cstate="print">
            <a:extLst>
              <a:ext uri="{28A0092B-C50C-407E-A947-70E740481C1C}">
                <a14:useLocalDpi xmlns:a14="http://schemas.microsoft.com/office/drawing/2010/main" val="0"/>
              </a:ext>
            </a:extLst>
          </a:blip>
          <a:srcRect b="8063"/>
          <a:stretch>
            <a:fillRect/>
          </a:stretch>
        </p:blipFill>
        <p:spPr>
          <a:xfrm rot="20693907">
            <a:off x="390539" y="346215"/>
            <a:ext cx="1003875" cy="1199262"/>
          </a:xfrm>
          <a:prstGeom prst="rect">
            <a:avLst/>
          </a:prstGeom>
        </p:spPr>
      </p:pic>
      <p:pic>
        <p:nvPicPr>
          <p:cNvPr id="4"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5" name="图片 6"/>
          <p:cNvPicPr>
            <a:picLocks noChangeAspect="1"/>
          </p:cNvPicPr>
          <p:nvPr/>
        </p:nvPicPr>
        <p:blipFill>
          <a:blip r:embed="rId4"/>
          <a:stretch>
            <a:fillRect/>
          </a:stretch>
        </p:blipFill>
        <p:spPr>
          <a:xfrm rot="20727700" flipH="1">
            <a:off x="10493173" y="506953"/>
            <a:ext cx="1174614" cy="1017447"/>
          </a:xfrm>
          <a:prstGeom prst="rect">
            <a:avLst/>
          </a:prstGeom>
        </p:spPr>
      </p:pic>
      <p:sp>
        <p:nvSpPr>
          <p:cNvPr id="6" name="TextBox 8">
            <a:extLst>
              <a:ext uri="{FF2B5EF4-FFF2-40B4-BE49-F238E27FC236}">
                <a16:creationId xmlns:a16="http://schemas.microsoft.com/office/drawing/2014/main" id="{74E25EBE-EEF5-4837-9A17-664120A81DD7}"/>
              </a:ext>
            </a:extLst>
          </p:cNvPr>
          <p:cNvSpPr txBox="1"/>
          <p:nvPr/>
        </p:nvSpPr>
        <p:spPr>
          <a:xfrm>
            <a:off x="713175" y="708046"/>
            <a:ext cx="4494468" cy="861774"/>
          </a:xfrm>
          <a:prstGeom prst="rect">
            <a:avLst/>
          </a:prstGeom>
          <a:noFill/>
          <a:effectLst>
            <a:glow rad="101600">
              <a:schemeClr val="accent4">
                <a:satMod val="175000"/>
                <a:alpha val="40000"/>
              </a:schemeClr>
            </a:glow>
          </a:effectLst>
        </p:spPr>
        <p:txBody>
          <a:bodyPr wrap="square">
            <a:spAutoFit/>
          </a:bodyPr>
          <a:lstStyle/>
          <a:p>
            <a:pPr algn="ctr">
              <a:defRPr/>
            </a:pP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Khởi</a:t>
            </a:r>
            <a:r>
              <a:rPr lang="en-US" altLang="zh-CN" sz="5000" dirty="0">
                <a:solidFill>
                  <a:srgbClr val="51C8BF"/>
                </a:solidFill>
                <a:latin typeface="#9Slide03 AmpleSoft Bold" panose="02000000000000000000" pitchFamily="2" charset="0"/>
                <a:ea typeface="汉堡包手机字体" panose="020B0604000101010104" pitchFamily="34" charset="-122"/>
                <a:cs typeface="+mn-ea"/>
                <a:sym typeface="+mn-lt"/>
              </a:rPr>
              <a:t> </a:t>
            </a: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động</a:t>
            </a:r>
            <a:endParaRPr lang="zh-CN" altLang="en-US" sz="5000" dirty="0">
              <a:solidFill>
                <a:srgbClr val="51C8BF"/>
              </a:solidFill>
              <a:latin typeface="#9Slide03 AmpleSoft Bold" panose="02000000000000000000" pitchFamily="2" charset="0"/>
              <a:ea typeface="汉堡包手机字体" panose="020B0604000101010104" pitchFamily="34" charset="-122"/>
              <a:cs typeface="+mn-ea"/>
              <a:sym typeface="+mn-lt"/>
            </a:endParaRPr>
          </a:p>
        </p:txBody>
      </p:sp>
      <p:pic>
        <p:nvPicPr>
          <p:cNvPr id="10" name="Picture 9">
            <a:extLst>
              <a:ext uri="{FF2B5EF4-FFF2-40B4-BE49-F238E27FC236}">
                <a16:creationId xmlns:a16="http://schemas.microsoft.com/office/drawing/2014/main" id="{49CAABDB-869C-411C-8775-E639F12A2B4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1441837" y="1655540"/>
            <a:ext cx="9960452" cy="4692708"/>
          </a:xfrm>
          <a:prstGeom prst="rect">
            <a:avLst/>
          </a:prstGeom>
        </p:spPr>
      </p:pic>
      <p:sp>
        <p:nvSpPr>
          <p:cNvPr id="3" name="Rectangle: Rounded Corners 2">
            <a:extLst>
              <a:ext uri="{FF2B5EF4-FFF2-40B4-BE49-F238E27FC236}">
                <a16:creationId xmlns:a16="http://schemas.microsoft.com/office/drawing/2014/main" id="{D305AA5C-F415-5E2E-DD1B-E937DF8E7211}"/>
              </a:ext>
            </a:extLst>
          </p:cNvPr>
          <p:cNvSpPr/>
          <p:nvPr/>
        </p:nvSpPr>
        <p:spPr>
          <a:xfrm>
            <a:off x="892476" y="4001894"/>
            <a:ext cx="2594586" cy="578882"/>
          </a:xfrm>
          <a:prstGeom prst="roundRect">
            <a:avLst/>
          </a:prstGeom>
          <a:solidFill>
            <a:sysClr val="window" lastClr="FFFFFF"/>
          </a:solidFill>
          <a:ln w="38100">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1" i="0" u="none" strike="noStrike" kern="0" cap="none" spc="0" normalizeH="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xấu hổ</a:t>
            </a:r>
            <a:endPar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218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30141" y="3299503"/>
            <a:ext cx="4847328"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086" y="3299503"/>
            <a:ext cx="4513770"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986276" y="614150"/>
            <a:ext cx="10099344" cy="2246769"/>
          </a:xfrm>
          <a:prstGeom prst="rect">
            <a:avLst/>
          </a:prstGeom>
          <a:noFill/>
        </p:spPr>
        <p:txBody>
          <a:bodyPr wrap="square" rtlCol="0">
            <a:spAutoFit/>
          </a:bodyPr>
          <a:lstStyle/>
          <a:p>
            <a:pPr algn="just"/>
            <a:r>
              <a:rPr lang="en-US" sz="2800" b="1">
                <a:solidFill>
                  <a:schemeClr val="accent6">
                    <a:lumMod val="50000"/>
                  </a:schemeClr>
                </a:solidFill>
                <a:latin typeface="UTM Avo" panose="02040603050506020204" pitchFamily="18" charset="0"/>
                <a:ea typeface="Arial-Rounded" panose="020B0500000000000000" pitchFamily="34" charset="0"/>
                <a:cs typeface="Times New Roman" panose="02020603050405020304" pitchFamily="18" charset="0"/>
              </a:rPr>
              <a:t>Cây xấu hổ </a:t>
            </a:r>
            <a:r>
              <a:rPr lang="en-US" sz="2800">
                <a:latin typeface="UTM Avo" panose="02040603050506020204" pitchFamily="18" charset="0"/>
                <a:ea typeface="Arial-Rounded" panose="020B0500000000000000" pitchFamily="34" charset="0"/>
                <a:cs typeface="Times New Roman" panose="02020603050405020304" pitchFamily="18" charset="0"/>
              </a:rPr>
              <a:t>có tên gọi khác là cây cỏ thẹn, cỏ trinh nữ, cây mắc cỡ, hàm tu thảo (tên thuốc trong y học cổ truyền) là một cây nhỏ, mọc thành bụi lớn. Đặc điểm dễ nhận biết nhất của cây là lá khi đụng phải sẽ cụp rũ xuống nên có tên như thế. </a:t>
            </a:r>
          </a:p>
        </p:txBody>
      </p:sp>
    </p:spTree>
    <p:extLst>
      <p:ext uri="{BB962C8B-B14F-4D97-AF65-F5344CB8AC3E}">
        <p14:creationId xmlns:p14="http://schemas.microsoft.com/office/powerpoint/2010/main" val="4447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97858">
            <a:off x="6413770" y="3288746"/>
            <a:ext cx="5031151" cy="3419777"/>
          </a:xfrm>
          <a:prstGeom prst="rect">
            <a:avLst/>
          </a:prstGeom>
          <a:ln>
            <a:noFill/>
          </a:ln>
          <a:effectLst>
            <a:softEdge rad="112500"/>
          </a:effectLst>
        </p:spPr>
      </p:pic>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59242" y="144261"/>
            <a:ext cx="2077684" cy="2053652"/>
          </a:xfrm>
          <a:prstGeom prst="rect">
            <a:avLst/>
          </a:prstGeom>
        </p:spPr>
      </p:pic>
      <p:grpSp>
        <p:nvGrpSpPr>
          <p:cNvPr id="3" name="组合 23"/>
          <p:cNvGrpSpPr/>
          <p:nvPr/>
        </p:nvGrpSpPr>
        <p:grpSpPr>
          <a:xfrm>
            <a:off x="4814605" y="1808111"/>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r>
                <a:rPr lang="en-US" altLang="zh-CN" sz="80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r>
                <a:rPr lang="en-US" altLang="zh-CN" sz="800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42" y="1949424"/>
            <a:ext cx="4535417" cy="4535417"/>
          </a:xfrm>
          <a:prstGeom prst="rect">
            <a:avLst/>
          </a:prstGeom>
        </p:spPr>
      </p:pic>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grpSp>
        <p:nvGrpSpPr>
          <p:cNvPr id="19" name="Group 18"/>
          <p:cNvGrpSpPr/>
          <p:nvPr/>
        </p:nvGrpSpPr>
        <p:grpSpPr>
          <a:xfrm>
            <a:off x="2947192" y="654532"/>
            <a:ext cx="5340842" cy="1472538"/>
            <a:chOff x="7122834" y="859913"/>
            <a:chExt cx="2043549" cy="1472538"/>
          </a:xfrm>
        </p:grpSpPr>
        <p:sp>
          <p:nvSpPr>
            <p:cNvPr id="17" name="TextBox 16"/>
            <p:cNvSpPr txBox="1"/>
            <p:nvPr/>
          </p:nvSpPr>
          <p:spPr>
            <a:xfrm>
              <a:off x="7132867" y="885901"/>
              <a:ext cx="2033516" cy="1446550"/>
            </a:xfrm>
            <a:prstGeom prst="rect">
              <a:avLst/>
            </a:prstGeom>
            <a:noFill/>
          </p:spPr>
          <p:txBody>
            <a:bodyPr wrap="square" rtlCol="0">
              <a:spAutoFit/>
            </a:bodyPr>
            <a:lstStyle/>
            <a:p>
              <a:r>
                <a:rPr lang="en-US" sz="8800">
                  <a:ln w="152400">
                    <a:solidFill>
                      <a:srgbClr val="009999"/>
                    </a:solidFill>
                  </a:ln>
                  <a:solidFill>
                    <a:schemeClr val="bg1"/>
                  </a:solidFill>
                  <a:latin typeface="#9Slide05 ValentiaNitCondensed" pitchFamily="2" charset="0"/>
                </a:rPr>
                <a:t>Tiết 1: Đọc</a:t>
              </a:r>
            </a:p>
          </p:txBody>
        </p:sp>
        <p:sp>
          <p:nvSpPr>
            <p:cNvPr id="18" name="TextBox 17"/>
            <p:cNvSpPr txBox="1"/>
            <p:nvPr/>
          </p:nvSpPr>
          <p:spPr>
            <a:xfrm>
              <a:off x="7122834" y="859913"/>
              <a:ext cx="2033516" cy="1446550"/>
            </a:xfrm>
            <a:prstGeom prst="rect">
              <a:avLst/>
            </a:prstGeom>
            <a:noFill/>
          </p:spPr>
          <p:txBody>
            <a:bodyPr wrap="square" rtlCol="0">
              <a:spAutoFit/>
            </a:bodyPr>
            <a:lstStyle/>
            <a:p>
              <a:r>
                <a:rPr lang="en-US" sz="8800">
                  <a:solidFill>
                    <a:schemeClr val="bg1"/>
                  </a:solidFill>
                  <a:latin typeface="#9Slide05 ValentiaNitCondensed" pitchFamily="2" charset="0"/>
                </a:rPr>
                <a:t>Tiết 1: Đọc</a:t>
              </a:r>
            </a:p>
          </p:txBody>
        </p:sp>
      </p:grpSp>
      <p:sp>
        <p:nvSpPr>
          <p:cNvPr id="7" name="TextBox 6"/>
          <p:cNvSpPr txBox="1"/>
          <p:nvPr/>
        </p:nvSpPr>
        <p:spPr>
          <a:xfrm>
            <a:off x="7052778" y="2919864"/>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spTree>
    <p:extLst>
      <p:ext uri="{BB962C8B-B14F-4D97-AF65-F5344CB8AC3E}">
        <p14:creationId xmlns:p14="http://schemas.microsoft.com/office/powerpoint/2010/main" val="13636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58" y="859806"/>
            <a:ext cx="11150221"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Nó bỗng thấy xung quanh xôn xao. He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a:t>
            </a:r>
            <a:r>
              <a:rPr kumimoji="0" lang="en-US" sz="2400" b="0" i="1" u="none" strike="noStrike" kern="1200" cap="none" spc="0" normalizeH="0" baseline="0" noProof="0">
                <a:ln>
                  <a:noFill/>
                </a:ln>
                <a:solidFill>
                  <a:prstClr val="black"/>
                </a:solidFill>
                <a:effectLst/>
                <a:uLnTx/>
                <a:uFillTx/>
                <a:latin typeface="UTM Avo" panose="02040603050506020204" pitchFamily="18" charset="0"/>
                <a:cs typeface="+mn-cs"/>
              </a:rPr>
              <a:t>Theo</a:t>
            </a: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 Trần Hoài Dương)</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sp>
        <p:nvSpPr>
          <p:cNvPr id="7" name="Rectangle: Rounded Corners 6">
            <a:extLst>
              <a:ext uri="{FF2B5EF4-FFF2-40B4-BE49-F238E27FC236}">
                <a16:creationId xmlns:a16="http://schemas.microsoft.com/office/drawing/2014/main" id="{D13EFD02-907A-00B6-D7D6-6A2B1A1BBE89}"/>
              </a:ext>
            </a:extLst>
          </p:cNvPr>
          <p:cNvSpPr/>
          <p:nvPr/>
        </p:nvSpPr>
        <p:spPr>
          <a:xfrm>
            <a:off x="4479471" y="5765104"/>
            <a:ext cx="2144486" cy="578882"/>
          </a:xfrm>
          <a:prstGeom prst="roundRect">
            <a:avLst/>
          </a:prstGeom>
          <a:solidFill>
            <a:sysClr val="window" lastClr="FFFFFF"/>
          </a:solidFill>
          <a:ln w="38100">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2800" b="1" i="0" u="none" strike="noStrike" kern="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0"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mẫu</a:t>
            </a:r>
            <a:endParaRPr kumimoji="0" lang="en-US" sz="2800" b="1" i="0" u="none" strike="noStrike" kern="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450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58" y="859806"/>
            <a:ext cx="11150221" cy="4832092"/>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Bỗng dưng, gió ào ào nổi lên. Có tiếng động gì lạ lắm. Những chiếc lá khô lạt xạt lướt trên cỏ. Cây xấu hổ co rúm mình lại.</a:t>
            </a:r>
          </a:p>
          <a:p>
            <a:pPr algn="just"/>
            <a:r>
              <a:rPr lang="en-US" sz="2800">
                <a:latin typeface="Calibri" panose="020F0502020204030204" pitchFamily="34" charset="0"/>
                <a:cs typeface="Calibri" panose="020F0502020204030204" pitchFamily="34" charset="0"/>
              </a:rPr>
              <a:t>       Nó bỗng thấy xung quanh xôn xao. He hé mắt nhìn: không có gì lạ cả. Bấy giờ nó mới mở bừng những con mắt lá. Quả nhiên không có gì lạ thật.</a:t>
            </a:r>
          </a:p>
          <a:p>
            <a:pPr algn="just"/>
            <a:r>
              <a:rPr lang="en-US" sz="2800">
                <a:latin typeface="Calibri" panose="020F0502020204030204" pitchFamily="34" charset="0"/>
                <a:cs typeface="Calibri" panose="020F0502020204030204" pitchFamily="34"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algn="just"/>
            <a:r>
              <a:rPr lang="en-US" sz="2800">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sp>
        <p:nvSpPr>
          <p:cNvPr id="7" name="Rectangle: Rounded Corners 6">
            <a:extLst>
              <a:ext uri="{FF2B5EF4-FFF2-40B4-BE49-F238E27FC236}">
                <a16:creationId xmlns:a16="http://schemas.microsoft.com/office/drawing/2014/main" id="{17268EF2-8515-1E4A-16DD-474AEC706788}"/>
              </a:ext>
            </a:extLst>
          </p:cNvPr>
          <p:cNvSpPr/>
          <p:nvPr/>
        </p:nvSpPr>
        <p:spPr>
          <a:xfrm>
            <a:off x="4479471" y="5765104"/>
            <a:ext cx="2144486" cy="578882"/>
          </a:xfrm>
          <a:prstGeom prst="roundRect">
            <a:avLst/>
          </a:prstGeom>
          <a:solidFill>
            <a:sysClr val="window" lastClr="FFFFFF"/>
          </a:solidFill>
          <a:ln w="38100">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Chia đoạn</a:t>
            </a:r>
            <a:endParaRPr kumimoji="0" lang="en-US" sz="2800" b="1" i="0" u="none" strike="noStrike" kern="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70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3B7696C-D7FF-DC87-7BC6-60190BE4ECAB}"/>
              </a:ext>
            </a:extLst>
          </p:cNvPr>
          <p:cNvSpPr/>
          <p:nvPr/>
        </p:nvSpPr>
        <p:spPr>
          <a:xfrm>
            <a:off x="520889" y="2709200"/>
            <a:ext cx="11150221" cy="3345345"/>
          </a:xfrm>
          <a:prstGeom prst="roundRect">
            <a:avLst/>
          </a:prstGeom>
          <a:solidFill>
            <a:schemeClr val="accent4">
              <a:lumMod val="20000"/>
              <a:lumOff val="8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6D6A5C8-B267-70D6-B671-4BBDA1CFDDB2}"/>
              </a:ext>
            </a:extLst>
          </p:cNvPr>
          <p:cNvSpPr/>
          <p:nvPr/>
        </p:nvSpPr>
        <p:spPr>
          <a:xfrm>
            <a:off x="559558" y="859806"/>
            <a:ext cx="11632442" cy="1807194"/>
          </a:xfrm>
          <a:prstGeom prst="roundRect">
            <a:avLst/>
          </a:prstGeom>
          <a:solidFill>
            <a:schemeClr val="accent1">
              <a:lumMod val="40000"/>
              <a:lumOff val="60000"/>
            </a:schemeClr>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CÂY XẤU HỔ</a:t>
            </a:r>
          </a:p>
        </p:txBody>
      </p:sp>
      <p:sp>
        <p:nvSpPr>
          <p:cNvPr id="4" name="TextBox 3"/>
          <p:cNvSpPr txBox="1"/>
          <p:nvPr/>
        </p:nvSpPr>
        <p:spPr>
          <a:xfrm>
            <a:off x="559560" y="859806"/>
            <a:ext cx="11072882"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Nó bỗng thấy xung quanh xôn xao. He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a:t>
            </a:r>
            <a:r>
              <a:rPr kumimoji="0" lang="en-US" sz="2400" b="0" i="1" u="none" strike="noStrike" kern="1200" cap="none" spc="0" normalizeH="0" baseline="0" noProof="0">
                <a:ln>
                  <a:noFill/>
                </a:ln>
                <a:solidFill>
                  <a:prstClr val="black"/>
                </a:solidFill>
                <a:effectLst/>
                <a:uLnTx/>
                <a:uFillTx/>
                <a:latin typeface="UTM Avo" panose="02040603050506020204" pitchFamily="18" charset="0"/>
                <a:cs typeface="+mn-cs"/>
              </a:rPr>
              <a:t>Theo</a:t>
            </a: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 Trần Hoài Dương)</a:t>
            </a:r>
          </a:p>
        </p:txBody>
      </p:sp>
      <p:pic>
        <p:nvPicPr>
          <p:cNvPr id="3" name="Picture 2">
            <a:extLst>
              <a:ext uri="{FF2B5EF4-FFF2-40B4-BE49-F238E27FC236}">
                <a16:creationId xmlns:a16="http://schemas.microsoft.com/office/drawing/2014/main" id="{B48822E0-414E-A347-5E14-22B0219BB9A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229938" y="5062794"/>
            <a:ext cx="2505305" cy="2672325"/>
          </a:xfrm>
          <a:prstGeom prst="rect">
            <a:avLst/>
          </a:prstGeom>
        </p:spPr>
      </p:pic>
      <p:pic>
        <p:nvPicPr>
          <p:cNvPr id="5" name="Picture 4">
            <a:extLst>
              <a:ext uri="{FF2B5EF4-FFF2-40B4-BE49-F238E27FC236}">
                <a16:creationId xmlns:a16="http://schemas.microsoft.com/office/drawing/2014/main" id="{B41E9947-3DC3-3F4A-A7E6-DD66501735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rot="19572465" flipH="1">
            <a:off x="10658232" y="-375883"/>
            <a:ext cx="1948419" cy="2078313"/>
          </a:xfrm>
          <a:prstGeom prst="rect">
            <a:avLst/>
          </a:prstGeom>
        </p:spPr>
      </p:pic>
      <p:pic>
        <p:nvPicPr>
          <p:cNvPr id="8" name="Picture 7">
            <a:extLst>
              <a:ext uri="{FF2B5EF4-FFF2-40B4-BE49-F238E27FC236}">
                <a16:creationId xmlns:a16="http://schemas.microsoft.com/office/drawing/2014/main" id="{C2FB0841-E78D-F327-4F2D-954F557A8A8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803779" y="840703"/>
            <a:ext cx="437870" cy="561814"/>
          </a:xfrm>
          <a:prstGeom prst="rect">
            <a:avLst/>
          </a:prstGeom>
        </p:spPr>
      </p:pic>
      <p:pic>
        <p:nvPicPr>
          <p:cNvPr id="9" name="Picture 8">
            <a:extLst>
              <a:ext uri="{FF2B5EF4-FFF2-40B4-BE49-F238E27FC236}">
                <a16:creationId xmlns:a16="http://schemas.microsoft.com/office/drawing/2014/main" id="{CFCC2E6E-0566-AA19-0E1A-0311E4B251A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745663" y="2667000"/>
            <a:ext cx="440530" cy="488763"/>
          </a:xfrm>
          <a:prstGeom prst="rect">
            <a:avLst/>
          </a:prstGeom>
        </p:spPr>
      </p:pic>
      <p:sp>
        <p:nvSpPr>
          <p:cNvPr id="12" name="Rectangle: Rounded Corners 11">
            <a:extLst>
              <a:ext uri="{FF2B5EF4-FFF2-40B4-BE49-F238E27FC236}">
                <a16:creationId xmlns:a16="http://schemas.microsoft.com/office/drawing/2014/main" id="{D6751E92-2499-8C4D-7E38-D8D40A9EEE5E}"/>
              </a:ext>
            </a:extLst>
          </p:cNvPr>
          <p:cNvSpPr/>
          <p:nvPr/>
        </p:nvSpPr>
        <p:spPr>
          <a:xfrm>
            <a:off x="3831083" y="5799819"/>
            <a:ext cx="3864429" cy="578882"/>
          </a:xfrm>
          <a:prstGeom prst="roundRect">
            <a:avLst/>
          </a:prstGeom>
          <a:solidFill>
            <a:sysClr val="window" lastClr="FFFFFF"/>
          </a:solidFill>
          <a:ln w="38100">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Đọc nối tiếp đoạn</a:t>
            </a:r>
            <a:endParaRPr kumimoji="0" lang="en-US" sz="2800" b="1" i="0" u="none" strike="noStrike" kern="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953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3|1.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TIMING" val="|20.3|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2145</Words>
  <Application>Microsoft Office PowerPoint</Application>
  <PresentationFormat>Widescreen</PresentationFormat>
  <Paragraphs>128</Paragraphs>
  <Slides>29</Slides>
  <Notes>2</Notes>
  <HiddenSlides>0</HiddenSlides>
  <MMClips>3</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29</vt:i4>
      </vt:variant>
    </vt:vector>
  </HeadingPairs>
  <TitlesOfParts>
    <vt:vector size="52" baseType="lpstr">
      <vt:lpstr>DengXian</vt:lpstr>
      <vt:lpstr>DengXian Light</vt:lpstr>
      <vt:lpstr>#9Slide03 AmpleSoft Bold</vt:lpstr>
      <vt:lpstr>#9Slide05 ValentiaNitCondensed</vt:lpstr>
      <vt:lpstr>#9Slide07 HoneyCream</vt:lpstr>
      <vt:lpstr>Arial</vt:lpstr>
      <vt:lpstr>Calibri</vt:lpstr>
      <vt:lpstr>Chango</vt:lpstr>
      <vt:lpstr>SVN-Newton</vt:lpstr>
      <vt:lpstr>SVN-Poky's</vt:lpstr>
      <vt:lpstr>Tahoma</vt:lpstr>
      <vt:lpstr>Times New Roman</vt:lpstr>
      <vt:lpstr>UTM Amerika Sans</vt:lpstr>
      <vt:lpstr>UTM Avo</vt:lpstr>
      <vt:lpstr>UTM ClassizismAntiqua</vt:lpstr>
      <vt:lpstr>UTM French Vanilla</vt:lpstr>
      <vt:lpstr>UTM Neutra</vt:lpstr>
      <vt:lpstr>UTM Showcard</vt:lpstr>
      <vt:lpstr>华康方圆体W7</vt:lpstr>
      <vt:lpstr>Office Theme</vt:lpstr>
      <vt:lpstr>Office 主题</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BIHCTRAN</dc:creator>
  <cp:keywords>MĂNGNON</cp:keywords>
  <cp:lastModifiedBy>Admin</cp:lastModifiedBy>
  <cp:revision>44</cp:revision>
  <dcterms:created xsi:type="dcterms:W3CDTF">2022-08-29T15:02:32Z</dcterms:created>
  <dcterms:modified xsi:type="dcterms:W3CDTF">2023-09-20T05:17:32Z</dcterms:modified>
</cp:coreProperties>
</file>