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61" r:id="rId4"/>
    <p:sldId id="259" r:id="rId5"/>
    <p:sldId id="258" r:id="rId6"/>
    <p:sldId id="262" r:id="rId7"/>
    <p:sldId id="264" r:id="rId8"/>
    <p:sldId id="260" r:id="rId9"/>
    <p:sldId id="265" r:id="rId10"/>
    <p:sldId id="266" r:id="rId11"/>
    <p:sldId id="267" r:id="rId12"/>
    <p:sldId id="276" r:id="rId13"/>
    <p:sldId id="270" r:id="rId14"/>
    <p:sldId id="279" r:id="rId15"/>
    <p:sldId id="277" r:id="rId16"/>
    <p:sldId id="293" r:id="rId17"/>
    <p:sldId id="278" r:id="rId18"/>
    <p:sldId id="294" r:id="rId19"/>
    <p:sldId id="280" r:id="rId20"/>
    <p:sldId id="271" r:id="rId21"/>
    <p:sldId id="281" r:id="rId22"/>
    <p:sldId id="272" r:id="rId23"/>
    <p:sldId id="274" r:id="rId24"/>
    <p:sldId id="285" r:id="rId25"/>
    <p:sldId id="283" r:id="rId26"/>
    <p:sldId id="286" r:id="rId27"/>
    <p:sldId id="287" r:id="rId28"/>
    <p:sldId id="288" r:id="rId29"/>
    <p:sldId id="289" r:id="rId30"/>
    <p:sldId id="290" r:id="rId31"/>
    <p:sldId id="291" r:id="rId32"/>
    <p:sldId id="292" r:id="rId33"/>
    <p:sldId id="263"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629E-A5D6-4CB1-B454-F056604712DA}"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1D86C-1A9F-417F-A39E-34E56907B1B7}" type="slidenum">
              <a:rPr lang="en-US" smtClean="0"/>
              <a:t>‹#›</a:t>
            </a:fld>
            <a:endParaRPr lang="en-US"/>
          </a:p>
        </p:txBody>
      </p:sp>
    </p:spTree>
    <p:extLst>
      <p:ext uri="{BB962C8B-B14F-4D97-AF65-F5344CB8AC3E}">
        <p14:creationId xmlns:p14="http://schemas.microsoft.com/office/powerpoint/2010/main" val="361718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89574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14433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4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4834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19367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3661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2934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1529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7223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0157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7BC3D-F7BC-4D36-BDB7-4BFA0057167D}"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09807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7BC3D-F7BC-4D36-BDB7-4BFA0057167D}"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55941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7BC3D-F7BC-4D36-BDB7-4BFA0057167D}"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566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87738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60426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8000" b="-3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t>‹#›</a:t>
            </a:fld>
            <a:endParaRPr lang="en-US"/>
          </a:p>
        </p:txBody>
      </p:sp>
    </p:spTree>
    <p:extLst>
      <p:ext uri="{BB962C8B-B14F-4D97-AF65-F5344CB8AC3E}">
        <p14:creationId xmlns:p14="http://schemas.microsoft.com/office/powerpoint/2010/main" val="393972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7.png"/><Relationship Id="rId7" Type="http://schemas.openxmlformats.org/officeDocument/2006/relationships/image" Target="../media/image35.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4a"/><Relationship Id="rId7" Type="http://schemas.microsoft.com/office/2007/relationships/hdphoto" Target="../media/hdphoto4.wdp"/><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9.png"/><Relationship Id="rId5" Type="http://schemas.openxmlformats.org/officeDocument/2006/relationships/image" Target="../media/image49.gif"/><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6FBF10-BC0D-4914-8E62-5AEE3D96C6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6842" y="1"/>
            <a:ext cx="6985263" cy="6858000"/>
          </a:xfrm>
          <a:prstGeom prst="ellipse">
            <a:avLst/>
          </a:prstGeom>
        </p:spPr>
      </p:pic>
    </p:spTree>
    <p:extLst>
      <p:ext uri="{BB962C8B-B14F-4D97-AF65-F5344CB8AC3E}">
        <p14:creationId xmlns:p14="http://schemas.microsoft.com/office/powerpoint/2010/main" val="2005764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4" name="Rounded Rectangle 33"/>
          <p:cNvSpPr/>
          <p:nvPr/>
        </p:nvSpPr>
        <p:spPr>
          <a:xfrm>
            <a:off x="4414838" y="285750"/>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1149537" y="88741"/>
            <a:ext cx="1528350" cy="669094"/>
          </a:xfrm>
          <a:prstGeom prst="rect">
            <a:avLst/>
          </a:prstGeom>
          <a:noFill/>
        </p:spPr>
        <p:txBody>
          <a:bodyPr wrap="square" rtlCol="0">
            <a:spAutoFit/>
          </a:bodyPr>
          <a:lstStyle/>
          <a:p>
            <a:pPr algn="ctr">
              <a:lnSpc>
                <a:spcPct val="150000"/>
              </a:lnSpc>
            </a:pPr>
            <a:r>
              <a:rPr lang="vi-VN" sz="2800" b="1" dirty="0">
                <a:solidFill>
                  <a:srgbClr val="17479D"/>
                </a:solidFill>
              </a:rPr>
              <a:t>ĐỌC</a:t>
            </a:r>
            <a:endParaRPr lang="en-US" sz="28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5" y="60682"/>
            <a:ext cx="1137215" cy="93910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112837" y="160903"/>
            <a:ext cx="10479165"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rPr>
              <a:t>Làm việc thật là vui</a:t>
            </a:r>
            <a:endParaRPr lang="en-US" sz="2800" b="1" dirty="0">
              <a:solidFill>
                <a:schemeClr val="accent1">
                  <a:lumMod val="50000"/>
                </a:schemeClr>
              </a:solidFill>
            </a:endParaRPr>
          </a:p>
        </p:txBody>
      </p:sp>
      <p:sp>
        <p:nvSpPr>
          <p:cNvPr id="7" name="TextBox 6">
            <a:extLst>
              <a:ext uri="{FF2B5EF4-FFF2-40B4-BE49-F238E27FC236}">
                <a16:creationId xmlns:a16="http://schemas.microsoft.com/office/drawing/2014/main" id="{83DE1F8B-C43D-4B7A-8155-BEAC33AC1D49}"/>
              </a:ext>
            </a:extLst>
          </p:cNvPr>
          <p:cNvSpPr txBox="1"/>
          <p:nvPr/>
        </p:nvSpPr>
        <p:spPr>
          <a:xfrm>
            <a:off x="1733551" y="712297"/>
            <a:ext cx="9618008" cy="6126677"/>
          </a:xfrm>
          <a:prstGeom prst="rect">
            <a:avLst/>
          </a:prstGeom>
          <a:noFill/>
        </p:spPr>
        <p:txBody>
          <a:bodyPr wrap="square" rtlCol="0">
            <a:spAutoFit/>
          </a:bodyPr>
          <a:lstStyle/>
          <a:p>
            <a:pPr algn="just">
              <a:lnSpc>
                <a:spcPct val="150000"/>
              </a:lnSpc>
            </a:pPr>
            <a:r>
              <a:rPr lang="vi-VN" sz="2400"/>
              <a:t>     Quanh </a:t>
            </a:r>
            <a:r>
              <a:rPr lang="vi-VN" sz="2400" dirty="0"/>
              <a:t>ta, mọi vật, mọi người đều làm việc.</a:t>
            </a:r>
          </a:p>
          <a:p>
            <a:pPr algn="just">
              <a:lnSpc>
                <a:spcPct val="150000"/>
              </a:lnSpc>
            </a:pPr>
            <a:r>
              <a:rPr lang="vi-VN" sz="2400"/>
              <a:t>     Cái </a:t>
            </a:r>
            <a:r>
              <a:rPr lang="vi-VN" sz="2400" dirty="0"/>
              <a:t>đồng hồ tích tắc, tích tắc, báo phút, báo giờ. Con gà trống </a:t>
            </a:r>
            <a:r>
              <a:rPr lang="vi-VN" sz="2400"/>
              <a:t>gáy </a:t>
            </a:r>
            <a:r>
              <a:rPr lang="en-US" sz="2400"/>
              <a:t>  </a:t>
            </a:r>
            <a:r>
              <a:rPr lang="vi-VN" sz="2400"/>
              <a:t>vang </a:t>
            </a:r>
            <a:r>
              <a:rPr lang="vi-VN" sz="2400" dirty="0"/>
              <a:t>ò ó o, báo cho mọi người biết trời sắp sáng, mau mau thức dậy</a:t>
            </a:r>
            <a:r>
              <a:rPr lang="vi-VN" sz="2400"/>
              <a:t>. </a:t>
            </a:r>
            <a:endParaRPr lang="en-US" sz="2400"/>
          </a:p>
          <a:p>
            <a:pPr algn="just">
              <a:lnSpc>
                <a:spcPct val="150000"/>
              </a:lnSpc>
            </a:pPr>
            <a:r>
              <a:rPr lang="vi-VN" sz="2400"/>
              <a:t>Con </a:t>
            </a:r>
            <a:r>
              <a:rPr lang="vi-VN" sz="2400" dirty="0"/>
              <a:t>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2400" dirty="0"/>
              <a:t>      Như mọi vật, mọi người, bé cũng làm việc. Bé làm bài. Bé đi học. Học xong, bé quét nhà, nhặt rau, chơi với em đỡ mẹ. Bé luôn luôn bận rộn, mà lúc nào cũng vui.</a:t>
            </a:r>
          </a:p>
          <a:p>
            <a:pPr algn="r">
              <a:lnSpc>
                <a:spcPct val="150000"/>
              </a:lnSpc>
            </a:pPr>
            <a:r>
              <a:rPr lang="vi-VN" sz="2400" dirty="0"/>
              <a:t>(</a:t>
            </a:r>
            <a:r>
              <a:rPr lang="vi-VN" sz="2400" i="1" dirty="0"/>
              <a:t>Theo </a:t>
            </a:r>
            <a:r>
              <a:rPr lang="vi-VN" sz="2400" dirty="0"/>
              <a:t>Tô Hoài)</a:t>
            </a:r>
            <a:endParaRPr lang="en-US" sz="2400" dirty="0"/>
          </a:p>
        </p:txBody>
      </p:sp>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1112837" y="737517"/>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1176717" y="2496269"/>
            <a:ext cx="736995" cy="624764"/>
          </a:xfrm>
          <a:prstGeom prst="rect">
            <a:avLst/>
          </a:prstGeom>
        </p:spPr>
      </p:pic>
      <p:sp>
        <p:nvSpPr>
          <p:cNvPr id="17" name="Oval 16">
            <a:extLst>
              <a:ext uri="{FF2B5EF4-FFF2-40B4-BE49-F238E27FC236}">
                <a16:creationId xmlns:a16="http://schemas.microsoft.com/office/drawing/2014/main" id="{1B5EC04D-25BB-4C93-8870-4582D997A050}"/>
              </a:ext>
            </a:extLst>
          </p:cNvPr>
          <p:cNvSpPr/>
          <p:nvPr/>
        </p:nvSpPr>
        <p:spPr>
          <a:xfrm>
            <a:off x="1378493" y="4717735"/>
            <a:ext cx="370840" cy="337493"/>
          </a:xfrm>
          <a:prstGeom prst="ellipse">
            <a:avLst/>
          </a:prstGeom>
          <a:solidFill>
            <a:srgbClr val="F5738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3</a:t>
            </a:r>
          </a:p>
        </p:txBody>
      </p:sp>
      <p:cxnSp>
        <p:nvCxnSpPr>
          <p:cNvPr id="22" name="Straight Connector 21">
            <a:extLst>
              <a:ext uri="{FF2B5EF4-FFF2-40B4-BE49-F238E27FC236}">
                <a16:creationId xmlns:a16="http://schemas.microsoft.com/office/drawing/2014/main" id="{50C8E469-6A37-4AFF-B27B-B4D7A90140CB}"/>
              </a:ext>
            </a:extLst>
          </p:cNvPr>
          <p:cNvCxnSpPr>
            <a:cxnSpLocks/>
          </p:cNvCxnSpPr>
          <p:nvPr/>
        </p:nvCxnSpPr>
        <p:spPr>
          <a:xfrm>
            <a:off x="3825460" y="1772240"/>
            <a:ext cx="1253432"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BDF7239A-E3C4-4BF5-9BF3-1D1DF234CBCC}"/>
              </a:ext>
            </a:extLst>
          </p:cNvPr>
          <p:cNvCxnSpPr>
            <a:cxnSpLocks/>
          </p:cNvCxnSpPr>
          <p:nvPr/>
        </p:nvCxnSpPr>
        <p:spPr>
          <a:xfrm>
            <a:off x="7239000" y="2326277"/>
            <a:ext cx="1162050" cy="168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96702EC6-62DF-42FA-9D92-3AAD7801AAE8}"/>
              </a:ext>
            </a:extLst>
          </p:cNvPr>
          <p:cNvCxnSpPr>
            <a:cxnSpLocks/>
          </p:cNvCxnSpPr>
          <p:nvPr/>
        </p:nvCxnSpPr>
        <p:spPr>
          <a:xfrm>
            <a:off x="3492948" y="3426796"/>
            <a:ext cx="1415357" cy="16492"/>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47864D-FE4F-4F45-AB8D-43AC90B1D087}"/>
              </a:ext>
            </a:extLst>
          </p:cNvPr>
          <p:cNvCxnSpPr>
            <a:cxnSpLocks/>
          </p:cNvCxnSpPr>
          <p:nvPr/>
        </p:nvCxnSpPr>
        <p:spPr>
          <a:xfrm>
            <a:off x="8228705" y="3443288"/>
            <a:ext cx="127248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718D85A-DE6E-4CC7-9B66-3965CAA98DB2}"/>
              </a:ext>
            </a:extLst>
          </p:cNvPr>
          <p:cNvCxnSpPr>
            <a:cxnSpLocks/>
          </p:cNvCxnSpPr>
          <p:nvPr/>
        </p:nvCxnSpPr>
        <p:spPr>
          <a:xfrm flipV="1">
            <a:off x="10350338" y="3426796"/>
            <a:ext cx="822487" cy="362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16029970-57C3-4CB4-82C0-ABA9458A7611}"/>
              </a:ext>
            </a:extLst>
          </p:cNvPr>
          <p:cNvCxnSpPr>
            <a:cxnSpLocks/>
          </p:cNvCxnSpPr>
          <p:nvPr/>
        </p:nvCxnSpPr>
        <p:spPr>
          <a:xfrm>
            <a:off x="2343148" y="4500562"/>
            <a:ext cx="528189" cy="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6EF4475A-705A-434B-A851-EC2DEBFC426E}"/>
              </a:ext>
            </a:extLst>
          </p:cNvPr>
          <p:cNvCxnSpPr>
            <a:cxnSpLocks/>
          </p:cNvCxnSpPr>
          <p:nvPr/>
        </p:nvCxnSpPr>
        <p:spPr>
          <a:xfrm>
            <a:off x="2500313" y="2871788"/>
            <a:ext cx="913505" cy="1220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6029970-57C3-4CB4-82C0-ABA9458A7611}"/>
              </a:ext>
            </a:extLst>
          </p:cNvPr>
          <p:cNvCxnSpPr>
            <a:cxnSpLocks/>
          </p:cNvCxnSpPr>
          <p:nvPr/>
        </p:nvCxnSpPr>
        <p:spPr>
          <a:xfrm flipV="1">
            <a:off x="1849832" y="6200773"/>
            <a:ext cx="1021505" cy="120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1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4055">
            <a:off x="5797335" y="-182503"/>
            <a:ext cx="6374753" cy="2100546"/>
          </a:xfrm>
          <a:prstGeom prst="rect">
            <a:avLst/>
          </a:prstGeom>
        </p:spPr>
      </p:pic>
      <p:sp>
        <p:nvSpPr>
          <p:cNvPr id="8" name="TextBox 7"/>
          <p:cNvSpPr txBox="1"/>
          <p:nvPr/>
        </p:nvSpPr>
        <p:spPr>
          <a:xfrm>
            <a:off x="5930040" y="640008"/>
            <a:ext cx="4611536" cy="830997"/>
          </a:xfrm>
          <a:prstGeom prst="rect">
            <a:avLst/>
          </a:prstGeom>
          <a:noFill/>
        </p:spPr>
        <p:txBody>
          <a:bodyPr wrap="square" rtlCol="0">
            <a:spAutoFit/>
          </a:bodyPr>
          <a:lstStyle/>
          <a:p>
            <a:r>
              <a:rPr lang="en-US" sz="4800">
                <a:solidFill>
                  <a:schemeClr val="tx2">
                    <a:lumMod val="75000"/>
                  </a:schemeClr>
                </a:solidFill>
                <a:latin typeface="Arial" panose="020B0604020202020204" pitchFamily="34" charset="0"/>
                <a:cs typeface="Arial" panose="020B0604020202020204" pitchFamily="34" charset="0"/>
              </a:rPr>
              <a:t>TỪ KHÓ ĐỌC</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49" y="1403718"/>
            <a:ext cx="9592454" cy="5734680"/>
          </a:xfrm>
          <a:prstGeom prst="rect">
            <a:avLst/>
          </a:prstGeom>
        </p:spPr>
      </p:pic>
      <p:sp>
        <p:nvSpPr>
          <p:cNvPr id="12" name="Rounded Rectangle 11"/>
          <p:cNvSpPr/>
          <p:nvPr/>
        </p:nvSpPr>
        <p:spPr>
          <a:xfrm>
            <a:off x="1891898" y="2573602"/>
            <a:ext cx="1899138" cy="791307"/>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Tích tắc</a:t>
            </a:r>
          </a:p>
        </p:txBody>
      </p:sp>
      <p:sp>
        <p:nvSpPr>
          <p:cNvPr id="13" name="Rounded Rectangle 12"/>
          <p:cNvSpPr/>
          <p:nvPr/>
        </p:nvSpPr>
        <p:spPr>
          <a:xfrm>
            <a:off x="4381672" y="258366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Sắp sáng</a:t>
            </a:r>
          </a:p>
        </p:txBody>
      </p:sp>
      <p:sp>
        <p:nvSpPr>
          <p:cNvPr id="14" name="Rounded Rectangle 13"/>
          <p:cNvSpPr/>
          <p:nvPr/>
        </p:nvSpPr>
        <p:spPr>
          <a:xfrm>
            <a:off x="6758698" y="2546064"/>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Tu hú</a:t>
            </a:r>
          </a:p>
        </p:txBody>
      </p:sp>
      <p:sp>
        <p:nvSpPr>
          <p:cNvPr id="15" name="Rounded Rectangle 14"/>
          <p:cNvSpPr/>
          <p:nvPr/>
        </p:nvSpPr>
        <p:spPr>
          <a:xfrm>
            <a:off x="1891898" y="3989182"/>
            <a:ext cx="2011887"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Mùa màng</a:t>
            </a:r>
          </a:p>
        </p:txBody>
      </p:sp>
      <p:sp>
        <p:nvSpPr>
          <p:cNvPr id="16" name="Rounded Rectangle 15"/>
          <p:cNvSpPr/>
          <p:nvPr/>
        </p:nvSpPr>
        <p:spPr>
          <a:xfrm>
            <a:off x="6846001"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Rực rỡ</a:t>
            </a:r>
          </a:p>
        </p:txBody>
      </p:sp>
      <p:sp>
        <p:nvSpPr>
          <p:cNvPr id="17" name="Rounded Rectangle 16"/>
          <p:cNvSpPr/>
          <p:nvPr/>
        </p:nvSpPr>
        <p:spPr>
          <a:xfrm>
            <a:off x="4373134"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Sắc xuân</a:t>
            </a:r>
          </a:p>
        </p:txBody>
      </p:sp>
      <p:sp>
        <p:nvSpPr>
          <p:cNvPr id="18" name="Rounded Rectangle 17"/>
          <p:cNvSpPr/>
          <p:nvPr/>
        </p:nvSpPr>
        <p:spPr>
          <a:xfrm>
            <a:off x="2795954" y="5421850"/>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Rúc</a:t>
            </a:r>
          </a:p>
        </p:txBody>
      </p:sp>
      <p:sp>
        <p:nvSpPr>
          <p:cNvPr id="19" name="Rounded Rectangle 18"/>
          <p:cNvSpPr/>
          <p:nvPr/>
        </p:nvSpPr>
        <p:spPr>
          <a:xfrm>
            <a:off x="5809129" y="5421849"/>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Bận rộn</a:t>
            </a:r>
          </a:p>
        </p:txBody>
      </p:sp>
    </p:spTree>
    <p:extLst>
      <p:ext uri="{BB962C8B-B14F-4D97-AF65-F5344CB8AC3E}">
        <p14:creationId xmlns:p14="http://schemas.microsoft.com/office/powerpoint/2010/main" val="872369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633045" y="2407253"/>
            <a:ext cx="11218986" cy="2967479"/>
          </a:xfrm>
          <a:prstGeom prst="rect">
            <a:avLst/>
          </a:prstGeom>
        </p:spPr>
        <p:txBody>
          <a:bodyPr wrap="square">
            <a:spAutoFit/>
          </a:bodyPr>
          <a:lstStyle/>
          <a:p>
            <a:pPr algn="just">
              <a:lnSpc>
                <a:spcPct val="150000"/>
              </a:lnSpc>
            </a:pPr>
            <a:r>
              <a:rPr lang="en-US" sz="3200"/>
              <a:t>      </a:t>
            </a:r>
            <a:r>
              <a:rPr lang="vi-VN" sz="3200"/>
              <a:t>Quanh ta, mọi vật, mọi người đều làm việc.</a:t>
            </a:r>
          </a:p>
          <a:p>
            <a:pPr algn="just">
              <a:lnSpc>
                <a:spcPct val="150000"/>
              </a:lnSpc>
            </a:pPr>
            <a:r>
              <a:rPr lang="vi-VN" sz="3200"/>
              <a:t>     Cái đồng hồ tích tắc, tích tắc, báo phút, báo giờ. Con gà trống gáy</a:t>
            </a:r>
            <a:r>
              <a:rPr lang="en-US" sz="3200"/>
              <a:t> </a:t>
            </a:r>
            <a:r>
              <a:rPr lang="vi-VN" sz="3200"/>
              <a:t>vang ò ó o, báo cho mọi người biết trời sắp sáng, mau mau thức dậy. </a:t>
            </a:r>
            <a:endParaRPr lang="en-US" sz="3200"/>
          </a:p>
        </p:txBody>
      </p:sp>
      <p:pic>
        <p:nvPicPr>
          <p:cNvPr id="7" name="Picture 6">
            <a:extLst>
              <a:ext uri="{FF2B5EF4-FFF2-40B4-BE49-F238E27FC236}">
                <a16:creationId xmlns:a16="http://schemas.microsoft.com/office/drawing/2014/main" id="{C1229724-0728-4662-9DA0-7B825D66F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649"/>
          <a:stretch>
            <a:fillRect/>
          </a:stretch>
        </p:blipFill>
        <p:spPr>
          <a:xfrm>
            <a:off x="339113" y="2269141"/>
            <a:ext cx="962148" cy="815630"/>
          </a:xfrm>
          <a:prstGeom prst="rect">
            <a:avLst/>
          </a:prstGeom>
        </p:spPr>
      </p:pic>
      <p:grpSp>
        <p:nvGrpSpPr>
          <p:cNvPr id="11" name="Group 10"/>
          <p:cNvGrpSpPr/>
          <p:nvPr/>
        </p:nvGrpSpPr>
        <p:grpSpPr>
          <a:xfrm>
            <a:off x="1002955" y="402807"/>
            <a:ext cx="10479165" cy="950940"/>
            <a:chOff x="1002955" y="402807"/>
            <a:chExt cx="10479165" cy="950940"/>
          </a:xfrm>
        </p:grpSpPr>
        <p:sp>
          <p:nvSpPr>
            <p:cNvPr id="10" name="Rounded Rectangle 9"/>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Làm việc thật là vui</a:t>
              </a:r>
              <a:endParaRPr lang="en-US" sz="3600" b="1" dirty="0">
                <a:solidFill>
                  <a:schemeClr val="accent1">
                    <a:lumMod val="50000"/>
                  </a:schemeClr>
                </a:solidFill>
              </a:endParaRPr>
            </a:p>
          </p:txBody>
        </p:sp>
      </p:grpSp>
      <p:pic>
        <p:nvPicPr>
          <p:cNvPr id="9" name="Picture 8">
            <a:extLst>
              <a:ext uri="{FF2B5EF4-FFF2-40B4-BE49-F238E27FC236}">
                <a16:creationId xmlns:a16="http://schemas.microsoft.com/office/drawing/2014/main" id="{B038C1AA-8DDF-4A47-AC89-F4E2EFE79787}"/>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Tree>
    <p:extLst>
      <p:ext uri="{BB962C8B-B14F-4D97-AF65-F5344CB8AC3E}">
        <p14:creationId xmlns:p14="http://schemas.microsoft.com/office/powerpoint/2010/main" val="55424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33043" y="1940812"/>
            <a:ext cx="11218986" cy="3046988"/>
          </a:xfrm>
          <a:prstGeom prst="rect">
            <a:avLst/>
          </a:prstGeom>
        </p:spPr>
        <p:txBody>
          <a:bodyPr wrap="square">
            <a:spAutoFit/>
          </a:bodyPr>
          <a:lstStyle/>
          <a:p>
            <a:pPr algn="just">
              <a:lnSpc>
                <a:spcPct val="150000"/>
              </a:lnSpc>
            </a:pPr>
            <a:r>
              <a:rPr lang="en-US" sz="3200"/>
              <a:t>      </a:t>
            </a:r>
            <a:r>
              <a:rPr lang="vi-VN" sz="3200"/>
              <a:t>Con tu hú kêu tu hú, tu hú. Thế là sắp đến mùa vải chín. Chim bắt sâu, bảo vệ mùa màng. </a:t>
            </a:r>
            <a:endParaRPr lang="en-US" sz="3200"/>
          </a:p>
          <a:p>
            <a:pPr algn="just">
              <a:lnSpc>
                <a:spcPct val="150000"/>
              </a:lnSpc>
            </a:pPr>
            <a:endParaRPr lang="en-US" sz="3200"/>
          </a:p>
          <a:p>
            <a:pPr algn="just">
              <a:lnSpc>
                <a:spcPct val="150000"/>
              </a:lnSpc>
            </a:pPr>
            <a:r>
              <a:rPr lang="vi-VN" sz="3200"/>
              <a:t>  </a:t>
            </a:r>
            <a:endParaRPr lang="vi-VN" sz="3200" dirty="0"/>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Làm việc thật là vui</a:t>
              </a:r>
              <a:endParaRPr lang="en-US" sz="3600" b="1" dirty="0">
                <a:solidFill>
                  <a:schemeClr val="accent1">
                    <a:lumMod val="50000"/>
                  </a:schemeClr>
                </a:solidFill>
              </a:endParaRPr>
            </a:p>
          </p:txBody>
        </p:sp>
      </p:grpSp>
      <p:pic>
        <p:nvPicPr>
          <p:cNvPr id="11" name="Picture 10">
            <a:extLst>
              <a:ext uri="{FF2B5EF4-FFF2-40B4-BE49-F238E27FC236}">
                <a16:creationId xmlns:a16="http://schemas.microsoft.com/office/drawing/2014/main"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316524" y="1959910"/>
            <a:ext cx="1037493" cy="879502"/>
          </a:xfrm>
          <a:prstGeom prst="rect">
            <a:avLst/>
          </a:prstGeom>
        </p:spPr>
      </p:pic>
      <p:cxnSp>
        <p:nvCxnSpPr>
          <p:cNvPr id="12" name="Straight Connector 11">
            <a:extLst>
              <a:ext uri="{FF2B5EF4-FFF2-40B4-BE49-F238E27FC236}">
                <a16:creationId xmlns:a16="http://schemas.microsoft.com/office/drawing/2014/main" id="{16029970-57C3-4CB4-82C0-ABA9458A7611}"/>
              </a:ext>
            </a:extLst>
          </p:cNvPr>
          <p:cNvCxnSpPr>
            <a:cxnSpLocks/>
          </p:cNvCxnSpPr>
          <p:nvPr/>
        </p:nvCxnSpPr>
        <p:spPr>
          <a:xfrm flipV="1">
            <a:off x="11856487" y="3599725"/>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6029970-57C3-4CB4-82C0-ABA9458A7611}"/>
              </a:ext>
            </a:extLst>
          </p:cNvPr>
          <p:cNvCxnSpPr>
            <a:cxnSpLocks/>
          </p:cNvCxnSpPr>
          <p:nvPr/>
        </p:nvCxnSpPr>
        <p:spPr>
          <a:xfrm flipV="1">
            <a:off x="3831973" y="3596622"/>
            <a:ext cx="177318" cy="497131"/>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6029970-57C3-4CB4-82C0-ABA9458A7611}"/>
              </a:ext>
            </a:extLst>
          </p:cNvPr>
          <p:cNvCxnSpPr>
            <a:cxnSpLocks/>
          </p:cNvCxnSpPr>
          <p:nvPr/>
        </p:nvCxnSpPr>
        <p:spPr>
          <a:xfrm flipH="1">
            <a:off x="9935309" y="2839412"/>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6713312" y="2802087"/>
            <a:ext cx="5767754" cy="584775"/>
          </a:xfrm>
          <a:prstGeom prst="rect">
            <a:avLst/>
          </a:prstGeom>
          <a:noFill/>
          <a:ln>
            <a:noFill/>
          </a:ln>
        </p:spPr>
        <p:txBody>
          <a:bodyPr wrap="square" rtlCol="0">
            <a:spAutoFit/>
          </a:bodyPr>
          <a:lstStyle/>
          <a:p>
            <a:r>
              <a:rPr lang="vi-VN" sz="3200"/>
              <a:t>Cành đào nở hoa cho sắc</a:t>
            </a:r>
            <a:endParaRPr lang="en-US" sz="3200"/>
          </a:p>
        </p:txBody>
      </p:sp>
      <p:sp>
        <p:nvSpPr>
          <p:cNvPr id="18" name="TextBox 17"/>
          <p:cNvSpPr txBox="1"/>
          <p:nvPr/>
        </p:nvSpPr>
        <p:spPr>
          <a:xfrm>
            <a:off x="665769" y="3550896"/>
            <a:ext cx="8604737" cy="584775"/>
          </a:xfrm>
          <a:prstGeom prst="rect">
            <a:avLst/>
          </a:prstGeom>
          <a:noFill/>
          <a:ln>
            <a:noFill/>
          </a:ln>
        </p:spPr>
        <p:txBody>
          <a:bodyPr wrap="square" rtlCol="0">
            <a:spAutoFit/>
          </a:bodyPr>
          <a:lstStyle/>
          <a:p>
            <a:r>
              <a:rPr lang="en-US" sz="3200">
                <a:latin typeface="Arial" panose="020B0604020202020204" pitchFamily="34" charset="0"/>
                <a:cs typeface="Arial" panose="020B0604020202020204" pitchFamily="34" charset="0"/>
              </a:rPr>
              <a:t>xuân thêm rực rỡ, ngày xuân thêm tưng bừng.</a:t>
            </a:r>
          </a:p>
        </p:txBody>
      </p:sp>
      <p:sp>
        <p:nvSpPr>
          <p:cNvPr id="20" name="TextBox 19"/>
          <p:cNvSpPr txBox="1"/>
          <p:nvPr/>
        </p:nvSpPr>
        <p:spPr>
          <a:xfrm>
            <a:off x="9283398" y="3564528"/>
            <a:ext cx="2598788" cy="584775"/>
          </a:xfrm>
          <a:prstGeom prst="rect">
            <a:avLst/>
          </a:prstGeom>
          <a:noFill/>
        </p:spPr>
        <p:txBody>
          <a:bodyPr wrap="none" rtlCol="0">
            <a:spAutoFit/>
          </a:bodyPr>
          <a:lstStyle/>
          <a:p>
            <a:r>
              <a:rPr lang="vi-VN" sz="3200"/>
              <a:t>Chim cú mèo</a:t>
            </a:r>
            <a:endParaRPr lang="en-US" sz="3200"/>
          </a:p>
        </p:txBody>
      </p:sp>
      <p:sp>
        <p:nvSpPr>
          <p:cNvPr id="21" name="TextBox 20"/>
          <p:cNvSpPr txBox="1"/>
          <p:nvPr/>
        </p:nvSpPr>
        <p:spPr>
          <a:xfrm>
            <a:off x="633043" y="4262287"/>
            <a:ext cx="10972168" cy="584775"/>
          </a:xfrm>
          <a:prstGeom prst="rect">
            <a:avLst/>
          </a:prstGeom>
          <a:noFill/>
        </p:spPr>
        <p:txBody>
          <a:bodyPr wrap="square" rtlCol="0">
            <a:spAutoFit/>
          </a:bodyPr>
          <a:lstStyle/>
          <a:p>
            <a:r>
              <a:rPr lang="vi-VN" sz="3200"/>
              <a:t>chập tối đứng trong hốc cây rúc cú cú cũng làm việc có ích</a:t>
            </a:r>
            <a:endParaRPr lang="en-US" sz="3200"/>
          </a:p>
        </p:txBody>
      </p:sp>
      <p:sp>
        <p:nvSpPr>
          <p:cNvPr id="22" name="TextBox 21"/>
          <p:cNvSpPr txBox="1"/>
          <p:nvPr/>
        </p:nvSpPr>
        <p:spPr>
          <a:xfrm>
            <a:off x="633043" y="4976907"/>
            <a:ext cx="3143809"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cho đồng ruộng.</a:t>
            </a:r>
          </a:p>
        </p:txBody>
      </p:sp>
      <p:cxnSp>
        <p:nvCxnSpPr>
          <p:cNvPr id="35" name="Straight Connector 34">
            <a:extLst>
              <a:ext uri="{FF2B5EF4-FFF2-40B4-BE49-F238E27FC236}">
                <a16:creationId xmlns:a16="http://schemas.microsoft.com/office/drawing/2014/main" id="{16029970-57C3-4CB4-82C0-ABA9458A7611}"/>
              </a:ext>
            </a:extLst>
          </p:cNvPr>
          <p:cNvCxnSpPr>
            <a:cxnSpLocks/>
          </p:cNvCxnSpPr>
          <p:nvPr/>
        </p:nvCxnSpPr>
        <p:spPr>
          <a:xfrm flipV="1">
            <a:off x="7545444" y="4291473"/>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16029970-57C3-4CB4-82C0-ABA9458A7611}"/>
              </a:ext>
            </a:extLst>
          </p:cNvPr>
          <p:cNvCxnSpPr>
            <a:cxnSpLocks/>
          </p:cNvCxnSpPr>
          <p:nvPr/>
        </p:nvCxnSpPr>
        <p:spPr>
          <a:xfrm flipV="1">
            <a:off x="5781121" y="4279885"/>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grpSp>
        <p:nvGrpSpPr>
          <p:cNvPr id="38" name="Group 37"/>
          <p:cNvGrpSpPr/>
          <p:nvPr/>
        </p:nvGrpSpPr>
        <p:grpSpPr>
          <a:xfrm>
            <a:off x="3609339" y="4995191"/>
            <a:ext cx="170088" cy="549578"/>
            <a:chOff x="8289859" y="6140132"/>
            <a:chExt cx="170088" cy="549578"/>
          </a:xfrm>
        </p:grpSpPr>
        <p:cxnSp>
          <p:nvCxnSpPr>
            <p:cNvPr id="31" name="Straight Connector 30">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grpSp>
        <p:nvGrpSpPr>
          <p:cNvPr id="39" name="Group 38"/>
          <p:cNvGrpSpPr/>
          <p:nvPr/>
        </p:nvGrpSpPr>
        <p:grpSpPr>
          <a:xfrm>
            <a:off x="9080584" y="3549234"/>
            <a:ext cx="202814" cy="597473"/>
            <a:chOff x="8289859" y="6140132"/>
            <a:chExt cx="170088" cy="549578"/>
          </a:xfrm>
        </p:grpSpPr>
        <p:cxnSp>
          <p:nvCxnSpPr>
            <p:cNvPr id="40" name="Straight Connector 39">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2209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7"/>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2000" fill="hold"/>
                                        <p:tgtEl>
                                          <p:spTgt spid="18"/>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20"/>
                                        </p:tgtEl>
                                        <p:attrNameLst>
                                          <p:attrName>style.color</p:attrName>
                                        </p:attrNameLst>
                                      </p:cBhvr>
                                      <p:to>
                                        <a:srgbClr val="FF0000"/>
                                      </p:to>
                                    </p:animClr>
                                  </p:childTnLst>
                                </p:cTn>
                              </p:par>
                              <p:par>
                                <p:cTn id="27" presetID="3" presetClass="emph" presetSubtype="2" fill="hold" grpId="0" nodeType="withEffect">
                                  <p:stCondLst>
                                    <p:cond delay="0"/>
                                  </p:stCondLst>
                                  <p:childTnLst>
                                    <p:animClr clrSpc="rgb" dir="cw">
                                      <p:cBhvr override="childStyle">
                                        <p:cTn id="28" dur="2000" fill="hold"/>
                                        <p:tgtEl>
                                          <p:spTgt spid="21"/>
                                        </p:tgtEl>
                                        <p:attrNameLst>
                                          <p:attrName>style.color</p:attrName>
                                        </p:attrNameLst>
                                      </p:cBhvr>
                                      <p:to>
                                        <a:srgbClr val="FF0000"/>
                                      </p:to>
                                    </p:animClr>
                                  </p:childTnLst>
                                </p:cTn>
                              </p:par>
                              <p:par>
                                <p:cTn id="29" presetID="3" presetClass="emph" presetSubtype="2" fill="hold" grpId="0" nodeType="withEffect">
                                  <p:stCondLst>
                                    <p:cond delay="0"/>
                                  </p:stCondLst>
                                  <p:childTnLst>
                                    <p:animClr clrSpc="rgb" dir="cw">
                                      <p:cBhvr override="childStyle">
                                        <p:cTn id="30" dur="2000" fill="hold"/>
                                        <p:tgtEl>
                                          <p:spTgt spid="22"/>
                                        </p:tgtEl>
                                        <p:attrNameLst>
                                          <p:attrName>style.color</p:attrName>
                                        </p:attrNameLst>
                                      </p:cBhvr>
                                      <p:to>
                                        <a:srgbClr val="FF0000"/>
                                      </p:to>
                                    </p:animClr>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barn(inVertical)">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93430" y="1959910"/>
            <a:ext cx="11603711" cy="3046988"/>
          </a:xfrm>
          <a:prstGeom prst="rect">
            <a:avLst/>
          </a:prstGeom>
        </p:spPr>
        <p:txBody>
          <a:bodyPr wrap="square">
            <a:spAutoFit/>
          </a:bodyPr>
          <a:lstStyle/>
          <a:p>
            <a:pPr algn="just">
              <a:lnSpc>
                <a:spcPct val="150000"/>
              </a:lnSpc>
            </a:pPr>
            <a:r>
              <a:rPr lang="en-US" sz="3200"/>
              <a:t>      </a:t>
            </a:r>
            <a:r>
              <a:rPr lang="vi-VN" sz="3200"/>
              <a:t>Con tu hú kêu tu hú, tu hú. Thế là sắp đến mùa vải chín. Chim bắt sâu, bảo vệ mùa màng. </a:t>
            </a:r>
            <a:endParaRPr lang="en-US" sz="3200"/>
          </a:p>
          <a:p>
            <a:pPr algn="just">
              <a:lnSpc>
                <a:spcPct val="150000"/>
              </a:lnSpc>
            </a:pPr>
            <a:endParaRPr lang="en-US" sz="3200"/>
          </a:p>
          <a:p>
            <a:pPr algn="just">
              <a:lnSpc>
                <a:spcPct val="150000"/>
              </a:lnSpc>
            </a:pPr>
            <a:r>
              <a:rPr lang="vi-VN" sz="3200"/>
              <a:t>  </a:t>
            </a:r>
            <a:endParaRPr lang="vi-VN" sz="3200" dirty="0"/>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Làm việc thật là vui</a:t>
              </a:r>
              <a:endParaRPr lang="en-US" sz="3600" b="1" dirty="0">
                <a:solidFill>
                  <a:schemeClr val="accent1">
                    <a:lumMod val="50000"/>
                  </a:schemeClr>
                </a:solidFill>
              </a:endParaRPr>
            </a:p>
          </p:txBody>
        </p:sp>
      </p:grpSp>
      <p:pic>
        <p:nvPicPr>
          <p:cNvPr id="11" name="Picture 10">
            <a:extLst>
              <a:ext uri="{FF2B5EF4-FFF2-40B4-BE49-F238E27FC236}">
                <a16:creationId xmlns:a16="http://schemas.microsoft.com/office/drawing/2014/main"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51584" y="2000871"/>
            <a:ext cx="1037493" cy="879502"/>
          </a:xfrm>
          <a:prstGeom prst="rect">
            <a:avLst/>
          </a:prstGeom>
        </p:spPr>
      </p:pic>
      <p:cxnSp>
        <p:nvCxnSpPr>
          <p:cNvPr id="12" name="Straight Connector 11">
            <a:extLst>
              <a:ext uri="{FF2B5EF4-FFF2-40B4-BE49-F238E27FC236}">
                <a16:creationId xmlns:a16="http://schemas.microsoft.com/office/drawing/2014/main" id="{16029970-57C3-4CB4-82C0-ABA9458A7611}"/>
              </a:ext>
            </a:extLst>
          </p:cNvPr>
          <p:cNvCxnSpPr>
            <a:cxnSpLocks/>
          </p:cNvCxnSpPr>
          <p:nvPr/>
        </p:nvCxnSpPr>
        <p:spPr>
          <a:xfrm flipV="1">
            <a:off x="11458694" y="3599724"/>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6029970-57C3-4CB4-82C0-ABA9458A7611}"/>
              </a:ext>
            </a:extLst>
          </p:cNvPr>
          <p:cNvCxnSpPr>
            <a:cxnSpLocks/>
          </p:cNvCxnSpPr>
          <p:nvPr/>
        </p:nvCxnSpPr>
        <p:spPr>
          <a:xfrm flipV="1">
            <a:off x="3495501" y="3581030"/>
            <a:ext cx="177318" cy="497131"/>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6029970-57C3-4CB4-82C0-ABA9458A7611}"/>
              </a:ext>
            </a:extLst>
          </p:cNvPr>
          <p:cNvCxnSpPr>
            <a:cxnSpLocks/>
          </p:cNvCxnSpPr>
          <p:nvPr/>
        </p:nvCxnSpPr>
        <p:spPr>
          <a:xfrm flipH="1">
            <a:off x="9468638" y="2873945"/>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6186220" y="2876542"/>
            <a:ext cx="6564837" cy="584775"/>
          </a:xfrm>
          <a:prstGeom prst="rect">
            <a:avLst/>
          </a:prstGeom>
          <a:noFill/>
          <a:ln>
            <a:noFill/>
          </a:ln>
        </p:spPr>
        <p:txBody>
          <a:bodyPr wrap="square" rtlCol="0">
            <a:spAutoFit/>
          </a:bodyPr>
          <a:lstStyle/>
          <a:p>
            <a:r>
              <a:rPr lang="vi-VN" sz="3200"/>
              <a:t>Cành đào nở hoa cho sắc</a:t>
            </a:r>
            <a:r>
              <a:rPr lang="en-US" sz="3200"/>
              <a:t> </a:t>
            </a:r>
            <a:r>
              <a:rPr lang="en-US" sz="3200">
                <a:latin typeface="Arial" panose="020B0604020202020204" pitchFamily="34" charset="0"/>
                <a:cs typeface="Arial" panose="020B0604020202020204" pitchFamily="34" charset="0"/>
              </a:rPr>
              <a:t>xuân</a:t>
            </a:r>
            <a:endParaRPr lang="en-US" sz="3200"/>
          </a:p>
        </p:txBody>
      </p:sp>
      <p:sp>
        <p:nvSpPr>
          <p:cNvPr id="18" name="TextBox 17"/>
          <p:cNvSpPr txBox="1"/>
          <p:nvPr/>
        </p:nvSpPr>
        <p:spPr>
          <a:xfrm>
            <a:off x="254977" y="3551092"/>
            <a:ext cx="8604737" cy="584775"/>
          </a:xfrm>
          <a:prstGeom prst="rect">
            <a:avLst/>
          </a:prstGeom>
          <a:noFill/>
          <a:ln>
            <a:noFill/>
          </a:ln>
        </p:spPr>
        <p:txBody>
          <a:bodyPr wrap="square" rtlCol="0">
            <a:spAutoFit/>
          </a:bodyPr>
          <a:lstStyle/>
          <a:p>
            <a:r>
              <a:rPr lang="en-US" sz="3200">
                <a:latin typeface="Arial" panose="020B0604020202020204" pitchFamily="34" charset="0"/>
                <a:cs typeface="Arial" panose="020B0604020202020204" pitchFamily="34" charset="0"/>
              </a:rPr>
              <a:t>xuân thêm rực rỡ, ngày xuân thêm tưng bừng.</a:t>
            </a:r>
          </a:p>
        </p:txBody>
      </p:sp>
      <p:sp>
        <p:nvSpPr>
          <p:cNvPr id="20" name="TextBox 19"/>
          <p:cNvSpPr txBox="1"/>
          <p:nvPr/>
        </p:nvSpPr>
        <p:spPr>
          <a:xfrm>
            <a:off x="8776591" y="3582126"/>
            <a:ext cx="2598788" cy="584775"/>
          </a:xfrm>
          <a:prstGeom prst="rect">
            <a:avLst/>
          </a:prstGeom>
          <a:noFill/>
        </p:spPr>
        <p:txBody>
          <a:bodyPr wrap="none" rtlCol="0">
            <a:spAutoFit/>
          </a:bodyPr>
          <a:lstStyle/>
          <a:p>
            <a:r>
              <a:rPr lang="vi-VN" sz="3200"/>
              <a:t>Chim cú mèo</a:t>
            </a:r>
            <a:endParaRPr lang="en-US" sz="3200"/>
          </a:p>
        </p:txBody>
      </p:sp>
      <p:sp>
        <p:nvSpPr>
          <p:cNvPr id="21" name="TextBox 20"/>
          <p:cNvSpPr txBox="1"/>
          <p:nvPr/>
        </p:nvSpPr>
        <p:spPr>
          <a:xfrm>
            <a:off x="194034" y="4180851"/>
            <a:ext cx="11120401" cy="584775"/>
          </a:xfrm>
          <a:prstGeom prst="rect">
            <a:avLst/>
          </a:prstGeom>
          <a:noFill/>
        </p:spPr>
        <p:txBody>
          <a:bodyPr wrap="square" rtlCol="0">
            <a:spAutoFit/>
          </a:bodyPr>
          <a:lstStyle/>
          <a:p>
            <a:r>
              <a:rPr lang="vi-VN" sz="3200"/>
              <a:t>chập tối đứng trong hốc cây rúc cú cú cũng làm việc có ích</a:t>
            </a:r>
            <a:endParaRPr lang="en-US" sz="3200"/>
          </a:p>
        </p:txBody>
      </p:sp>
      <p:sp>
        <p:nvSpPr>
          <p:cNvPr id="22" name="TextBox 21"/>
          <p:cNvSpPr txBox="1"/>
          <p:nvPr/>
        </p:nvSpPr>
        <p:spPr>
          <a:xfrm>
            <a:off x="254977" y="4930440"/>
            <a:ext cx="3143809"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cho đồng ruộng.</a:t>
            </a:r>
          </a:p>
        </p:txBody>
      </p:sp>
      <p:cxnSp>
        <p:nvCxnSpPr>
          <p:cNvPr id="35" name="Straight Connector 34">
            <a:extLst>
              <a:ext uri="{FF2B5EF4-FFF2-40B4-BE49-F238E27FC236}">
                <a16:creationId xmlns:a16="http://schemas.microsoft.com/office/drawing/2014/main" id="{16029970-57C3-4CB4-82C0-ABA9458A7611}"/>
              </a:ext>
            </a:extLst>
          </p:cNvPr>
          <p:cNvCxnSpPr>
            <a:cxnSpLocks/>
          </p:cNvCxnSpPr>
          <p:nvPr/>
        </p:nvCxnSpPr>
        <p:spPr>
          <a:xfrm flipV="1">
            <a:off x="7123413" y="4216048"/>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16029970-57C3-4CB4-82C0-ABA9458A7611}"/>
              </a:ext>
            </a:extLst>
          </p:cNvPr>
          <p:cNvCxnSpPr>
            <a:cxnSpLocks/>
          </p:cNvCxnSpPr>
          <p:nvPr/>
        </p:nvCxnSpPr>
        <p:spPr>
          <a:xfrm flipV="1">
            <a:off x="5376674" y="4262013"/>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grpSp>
        <p:nvGrpSpPr>
          <p:cNvPr id="38" name="Group 37"/>
          <p:cNvGrpSpPr/>
          <p:nvPr/>
        </p:nvGrpSpPr>
        <p:grpSpPr>
          <a:xfrm>
            <a:off x="3375289" y="4965637"/>
            <a:ext cx="170088" cy="549578"/>
            <a:chOff x="8289859" y="6140132"/>
            <a:chExt cx="170088" cy="549578"/>
          </a:xfrm>
        </p:grpSpPr>
        <p:cxnSp>
          <p:nvCxnSpPr>
            <p:cNvPr id="31" name="Straight Connector 30">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grpSp>
        <p:nvGrpSpPr>
          <p:cNvPr id="39" name="Group 38"/>
          <p:cNvGrpSpPr/>
          <p:nvPr/>
        </p:nvGrpSpPr>
        <p:grpSpPr>
          <a:xfrm>
            <a:off x="8645511" y="3451096"/>
            <a:ext cx="202814" cy="597473"/>
            <a:chOff x="8289859" y="6140132"/>
            <a:chExt cx="170088" cy="549578"/>
          </a:xfrm>
        </p:grpSpPr>
        <p:cxnSp>
          <p:nvCxnSpPr>
            <p:cNvPr id="40" name="Straight Connector 39">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sp>
        <p:nvSpPr>
          <p:cNvPr id="2" name="Oval 1"/>
          <p:cNvSpPr/>
          <p:nvPr/>
        </p:nvSpPr>
        <p:spPr>
          <a:xfrm>
            <a:off x="10229627" y="2873945"/>
            <a:ext cx="1901116" cy="677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6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EDCD6-7DEE-482E-A2AF-DFF9CF3DF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7471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93430" y="1959910"/>
            <a:ext cx="11603711" cy="30469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Con tu hú kêu tu hú, tu hú. Thế là sắp đến mùa vải chín. Chim bắt sâu, bảo vệ mùa màng.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mn-cs"/>
                </a:rPr>
                <a:t>Làm việc thật là vui</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51584" y="2000871"/>
            <a:ext cx="1037493" cy="879502"/>
          </a:xfrm>
          <a:prstGeom prst="rect">
            <a:avLst/>
          </a:prstGeom>
        </p:spPr>
      </p:pic>
      <p:cxnSp>
        <p:nvCxnSpPr>
          <p:cNvPr id="12" name="Straight Connector 11">
            <a:extLst>
              <a:ext uri="{FF2B5EF4-FFF2-40B4-BE49-F238E27FC236}">
                <a16:creationId xmlns:a16="http://schemas.microsoft.com/office/drawing/2014/main" id="{16029970-57C3-4CB4-82C0-ABA9458A7611}"/>
              </a:ext>
            </a:extLst>
          </p:cNvPr>
          <p:cNvCxnSpPr>
            <a:cxnSpLocks/>
          </p:cNvCxnSpPr>
          <p:nvPr/>
        </p:nvCxnSpPr>
        <p:spPr>
          <a:xfrm flipV="1">
            <a:off x="11458694" y="3599724"/>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6029970-57C3-4CB4-82C0-ABA9458A7611}"/>
              </a:ext>
            </a:extLst>
          </p:cNvPr>
          <p:cNvCxnSpPr>
            <a:cxnSpLocks/>
          </p:cNvCxnSpPr>
          <p:nvPr/>
        </p:nvCxnSpPr>
        <p:spPr>
          <a:xfrm flipV="1">
            <a:off x="3495501" y="3581030"/>
            <a:ext cx="177318" cy="497131"/>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6029970-57C3-4CB4-82C0-ABA9458A7611}"/>
              </a:ext>
            </a:extLst>
          </p:cNvPr>
          <p:cNvCxnSpPr>
            <a:cxnSpLocks/>
          </p:cNvCxnSpPr>
          <p:nvPr/>
        </p:nvCxnSpPr>
        <p:spPr>
          <a:xfrm flipH="1">
            <a:off x="9468638" y="2873945"/>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6186220" y="2876542"/>
            <a:ext cx="656483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Cành đào nở hoa cho sắc</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xuân</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254977" y="3551092"/>
            <a:ext cx="860473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xuân thêm rực rỡ, ngày xuân thêm tưng bừng.</a:t>
            </a:r>
          </a:p>
        </p:txBody>
      </p:sp>
      <p:sp>
        <p:nvSpPr>
          <p:cNvPr id="20" name="TextBox 19"/>
          <p:cNvSpPr txBox="1"/>
          <p:nvPr/>
        </p:nvSpPr>
        <p:spPr>
          <a:xfrm>
            <a:off x="8776591" y="3582126"/>
            <a:ext cx="259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Chim cú mèo</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194034" y="4180851"/>
            <a:ext cx="111204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chập tối đứng trong hốc cây rúc cú cú cũng làm việc có ích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254977" y="4930440"/>
            <a:ext cx="31438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đồng ruộng.</a:t>
            </a:r>
          </a:p>
        </p:txBody>
      </p:sp>
      <p:cxnSp>
        <p:nvCxnSpPr>
          <p:cNvPr id="35" name="Straight Connector 34">
            <a:extLst>
              <a:ext uri="{FF2B5EF4-FFF2-40B4-BE49-F238E27FC236}">
                <a16:creationId xmlns:a16="http://schemas.microsoft.com/office/drawing/2014/main" id="{16029970-57C3-4CB4-82C0-ABA9458A7611}"/>
              </a:ext>
            </a:extLst>
          </p:cNvPr>
          <p:cNvCxnSpPr>
            <a:cxnSpLocks/>
          </p:cNvCxnSpPr>
          <p:nvPr/>
        </p:nvCxnSpPr>
        <p:spPr>
          <a:xfrm flipV="1">
            <a:off x="7123413" y="4216048"/>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16029970-57C3-4CB4-82C0-ABA9458A7611}"/>
              </a:ext>
            </a:extLst>
          </p:cNvPr>
          <p:cNvCxnSpPr>
            <a:cxnSpLocks/>
          </p:cNvCxnSpPr>
          <p:nvPr/>
        </p:nvCxnSpPr>
        <p:spPr>
          <a:xfrm flipV="1">
            <a:off x="5376674" y="4262013"/>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grpSp>
        <p:nvGrpSpPr>
          <p:cNvPr id="38" name="Group 37"/>
          <p:cNvGrpSpPr/>
          <p:nvPr/>
        </p:nvGrpSpPr>
        <p:grpSpPr>
          <a:xfrm>
            <a:off x="3375289" y="4965637"/>
            <a:ext cx="170088" cy="549578"/>
            <a:chOff x="8289859" y="6140132"/>
            <a:chExt cx="170088" cy="549578"/>
          </a:xfrm>
        </p:grpSpPr>
        <p:cxnSp>
          <p:nvCxnSpPr>
            <p:cNvPr id="31" name="Straight Connector 30">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grpSp>
        <p:nvGrpSpPr>
          <p:cNvPr id="39" name="Group 38"/>
          <p:cNvGrpSpPr/>
          <p:nvPr/>
        </p:nvGrpSpPr>
        <p:grpSpPr>
          <a:xfrm>
            <a:off x="8645511" y="3451096"/>
            <a:ext cx="202814" cy="597473"/>
            <a:chOff x="8289859" y="6140132"/>
            <a:chExt cx="170088" cy="549578"/>
          </a:xfrm>
        </p:grpSpPr>
        <p:cxnSp>
          <p:nvCxnSpPr>
            <p:cNvPr id="40" name="Straight Connector 39">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sp>
        <p:nvSpPr>
          <p:cNvPr id="25" name="Oval 24"/>
          <p:cNvSpPr/>
          <p:nvPr/>
        </p:nvSpPr>
        <p:spPr>
          <a:xfrm>
            <a:off x="6565319" y="3499840"/>
            <a:ext cx="2080192" cy="677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4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A2FE6D-105C-40AE-9A76-69369E0BB759}"/>
              </a:ext>
            </a:extLst>
          </p:cNvPr>
          <p:cNvPicPr>
            <a:picLocks noChangeAspect="1"/>
          </p:cNvPicPr>
          <p:nvPr/>
        </p:nvPicPr>
        <p:blipFill rotWithShape="1">
          <a:blip r:embed="rId2">
            <a:extLst>
              <a:ext uri="{28A0092B-C50C-407E-A947-70E740481C1C}">
                <a14:useLocalDpi xmlns:a14="http://schemas.microsoft.com/office/drawing/2010/main" val="0"/>
              </a:ext>
            </a:extLst>
          </a:blip>
          <a:srcRect l="46298" t="256"/>
          <a:stretch/>
        </p:blipFill>
        <p:spPr>
          <a:xfrm>
            <a:off x="5644662" y="17585"/>
            <a:ext cx="6547338" cy="6840415"/>
          </a:xfrm>
          <a:prstGeom prst="rect">
            <a:avLst/>
          </a:prstGeom>
        </p:spPr>
      </p:pic>
      <p:pic>
        <p:nvPicPr>
          <p:cNvPr id="4" name="Picture 3">
            <a:extLst>
              <a:ext uri="{FF2B5EF4-FFF2-40B4-BE49-F238E27FC236}">
                <a16:creationId xmlns:a16="http://schemas.microsoft.com/office/drawing/2014/main" id="{78A2FE6D-105C-40AE-9A76-69369E0BB759}"/>
              </a:ext>
            </a:extLst>
          </p:cNvPr>
          <p:cNvPicPr>
            <a:picLocks noChangeAspect="1"/>
          </p:cNvPicPr>
          <p:nvPr/>
        </p:nvPicPr>
        <p:blipFill rotWithShape="1">
          <a:blip r:embed="rId2">
            <a:extLst>
              <a:ext uri="{28A0092B-C50C-407E-A947-70E740481C1C}">
                <a14:useLocalDpi xmlns:a14="http://schemas.microsoft.com/office/drawing/2010/main" val="0"/>
              </a:ext>
            </a:extLst>
          </a:blip>
          <a:srcRect l="46298" t="256"/>
          <a:stretch/>
        </p:blipFill>
        <p:spPr>
          <a:xfrm>
            <a:off x="5644662" y="0"/>
            <a:ext cx="6547338" cy="6840415"/>
          </a:xfrm>
          <a:prstGeom prst="rect">
            <a:avLst/>
          </a:prstGeom>
        </p:spPr>
      </p:pic>
      <p:sp>
        <p:nvSpPr>
          <p:cNvPr id="5" name="TextBox 4"/>
          <p:cNvSpPr txBox="1"/>
          <p:nvPr/>
        </p:nvSpPr>
        <p:spPr>
          <a:xfrm>
            <a:off x="756138" y="1318845"/>
            <a:ext cx="4747847" cy="1200329"/>
          </a:xfrm>
          <a:prstGeom prst="rect">
            <a:avLst/>
          </a:prstGeom>
          <a:noFill/>
        </p:spPr>
        <p:txBody>
          <a:bodyPr wrap="square" rtlCol="0">
            <a:spAutoFit/>
          </a:bodyPr>
          <a:lstStyle/>
          <a:p>
            <a:r>
              <a:rPr lang="en-US" sz="7200">
                <a:solidFill>
                  <a:srgbClr val="002060"/>
                </a:solidFill>
              </a:rPr>
              <a:t>Tưng bừng :</a:t>
            </a:r>
          </a:p>
        </p:txBody>
      </p:sp>
      <p:sp>
        <p:nvSpPr>
          <p:cNvPr id="6" name="TextBox 5"/>
          <p:cNvSpPr txBox="1"/>
          <p:nvPr/>
        </p:nvSpPr>
        <p:spPr>
          <a:xfrm>
            <a:off x="958361" y="2708031"/>
            <a:ext cx="4343400" cy="1077218"/>
          </a:xfrm>
          <a:prstGeom prst="rect">
            <a:avLst/>
          </a:prstGeom>
          <a:noFill/>
        </p:spPr>
        <p:txBody>
          <a:bodyPr wrap="square" rtlCol="0">
            <a:spAutoFit/>
          </a:bodyPr>
          <a:lstStyle/>
          <a:p>
            <a:r>
              <a:rPr lang="en-US" sz="3200">
                <a:solidFill>
                  <a:schemeClr val="bg2">
                    <a:lumMod val="25000"/>
                  </a:schemeClr>
                </a:solidFill>
                <a:latin typeface="Arial" panose="020B0604020202020204" pitchFamily="34" charset="0"/>
                <a:cs typeface="Arial" panose="020B0604020202020204" pitchFamily="34" charset="0"/>
              </a:rPr>
              <a:t>(Quang cảnh, không khí) nhộn nhịp vui tươi</a:t>
            </a:r>
          </a:p>
        </p:txBody>
      </p:sp>
      <p:sp>
        <p:nvSpPr>
          <p:cNvPr id="7" name="TextBox 6"/>
          <p:cNvSpPr txBox="1"/>
          <p:nvPr/>
        </p:nvSpPr>
        <p:spPr>
          <a:xfrm>
            <a:off x="624253" y="4695093"/>
            <a:ext cx="4677508" cy="107721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Em hãy đặt một câu có từ tưng bừng.</a:t>
            </a:r>
          </a:p>
        </p:txBody>
      </p:sp>
    </p:spTree>
    <p:extLst>
      <p:ext uri="{BB962C8B-B14F-4D97-AF65-F5344CB8AC3E}">
        <p14:creationId xmlns:p14="http://schemas.microsoft.com/office/powerpoint/2010/main" val="396534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93430" y="1959910"/>
            <a:ext cx="11603711" cy="30469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Con tu hú kêu tu hú, tu hú. Thế là sắp đến mùa vải chín. Chim bắt sâu, bảo vệ mùa màng.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mn-cs"/>
                </a:rPr>
                <a:t>Làm việc thật là vui</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51584" y="2000871"/>
            <a:ext cx="1037493" cy="879502"/>
          </a:xfrm>
          <a:prstGeom prst="rect">
            <a:avLst/>
          </a:prstGeom>
        </p:spPr>
      </p:pic>
      <p:cxnSp>
        <p:nvCxnSpPr>
          <p:cNvPr id="12" name="Straight Connector 11">
            <a:extLst>
              <a:ext uri="{FF2B5EF4-FFF2-40B4-BE49-F238E27FC236}">
                <a16:creationId xmlns:a16="http://schemas.microsoft.com/office/drawing/2014/main" id="{16029970-57C3-4CB4-82C0-ABA9458A7611}"/>
              </a:ext>
            </a:extLst>
          </p:cNvPr>
          <p:cNvCxnSpPr>
            <a:cxnSpLocks/>
          </p:cNvCxnSpPr>
          <p:nvPr/>
        </p:nvCxnSpPr>
        <p:spPr>
          <a:xfrm flipV="1">
            <a:off x="11458694" y="3599724"/>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6029970-57C3-4CB4-82C0-ABA9458A7611}"/>
              </a:ext>
            </a:extLst>
          </p:cNvPr>
          <p:cNvCxnSpPr>
            <a:cxnSpLocks/>
          </p:cNvCxnSpPr>
          <p:nvPr/>
        </p:nvCxnSpPr>
        <p:spPr>
          <a:xfrm flipV="1">
            <a:off x="3495501" y="3581030"/>
            <a:ext cx="177318" cy="497131"/>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6029970-57C3-4CB4-82C0-ABA9458A7611}"/>
              </a:ext>
            </a:extLst>
          </p:cNvPr>
          <p:cNvCxnSpPr>
            <a:cxnSpLocks/>
          </p:cNvCxnSpPr>
          <p:nvPr/>
        </p:nvCxnSpPr>
        <p:spPr>
          <a:xfrm flipH="1">
            <a:off x="9468638" y="2873945"/>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6186220" y="2876542"/>
            <a:ext cx="656483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Cành đào nở hoa cho sắc</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xuân</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254977" y="3551092"/>
            <a:ext cx="860473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xuân thêm rực rỡ, ngày xuân thêm tưng bừng.</a:t>
            </a:r>
          </a:p>
        </p:txBody>
      </p:sp>
      <p:sp>
        <p:nvSpPr>
          <p:cNvPr id="20" name="TextBox 19"/>
          <p:cNvSpPr txBox="1"/>
          <p:nvPr/>
        </p:nvSpPr>
        <p:spPr>
          <a:xfrm>
            <a:off x="8776591" y="3582126"/>
            <a:ext cx="259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Chim cú mèo</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194034" y="4180851"/>
            <a:ext cx="111204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chập tối đứng trong hốc cây rúc cú cú cũng làm việc có ích</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254977" y="4930440"/>
            <a:ext cx="31438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đồng ruộng.</a:t>
            </a:r>
          </a:p>
        </p:txBody>
      </p:sp>
      <p:cxnSp>
        <p:nvCxnSpPr>
          <p:cNvPr id="35" name="Straight Connector 34">
            <a:extLst>
              <a:ext uri="{FF2B5EF4-FFF2-40B4-BE49-F238E27FC236}">
                <a16:creationId xmlns:a16="http://schemas.microsoft.com/office/drawing/2014/main" id="{16029970-57C3-4CB4-82C0-ABA9458A7611}"/>
              </a:ext>
            </a:extLst>
          </p:cNvPr>
          <p:cNvCxnSpPr>
            <a:cxnSpLocks/>
          </p:cNvCxnSpPr>
          <p:nvPr/>
        </p:nvCxnSpPr>
        <p:spPr>
          <a:xfrm flipV="1">
            <a:off x="7123413" y="4216048"/>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16029970-57C3-4CB4-82C0-ABA9458A7611}"/>
              </a:ext>
            </a:extLst>
          </p:cNvPr>
          <p:cNvCxnSpPr>
            <a:cxnSpLocks/>
          </p:cNvCxnSpPr>
          <p:nvPr/>
        </p:nvCxnSpPr>
        <p:spPr>
          <a:xfrm flipV="1">
            <a:off x="5376674" y="4262013"/>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grpSp>
        <p:nvGrpSpPr>
          <p:cNvPr id="38" name="Group 37"/>
          <p:cNvGrpSpPr/>
          <p:nvPr/>
        </p:nvGrpSpPr>
        <p:grpSpPr>
          <a:xfrm>
            <a:off x="3375289" y="4965637"/>
            <a:ext cx="170088" cy="549578"/>
            <a:chOff x="8289859" y="6140132"/>
            <a:chExt cx="170088" cy="549578"/>
          </a:xfrm>
        </p:grpSpPr>
        <p:cxnSp>
          <p:nvCxnSpPr>
            <p:cNvPr id="31" name="Straight Connector 30">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grpSp>
        <p:nvGrpSpPr>
          <p:cNvPr id="39" name="Group 38"/>
          <p:cNvGrpSpPr/>
          <p:nvPr/>
        </p:nvGrpSpPr>
        <p:grpSpPr>
          <a:xfrm>
            <a:off x="8645511" y="3451096"/>
            <a:ext cx="202814" cy="597473"/>
            <a:chOff x="8289859" y="6140132"/>
            <a:chExt cx="170088" cy="549578"/>
          </a:xfrm>
        </p:grpSpPr>
        <p:cxnSp>
          <p:nvCxnSpPr>
            <p:cNvPr id="40" name="Straight Connector 39">
              <a:extLst>
                <a:ext uri="{FF2B5EF4-FFF2-40B4-BE49-F238E27FC236}">
                  <a16:creationId xmlns:a16="http://schemas.microsoft.com/office/drawing/2014/main" id="{16029970-57C3-4CB4-82C0-ABA9458A7611}"/>
                </a:ext>
              </a:extLst>
            </p:cNvPr>
            <p:cNvCxnSpPr>
              <a:cxnSpLocks/>
            </p:cNvCxnSpPr>
            <p:nvPr/>
          </p:nvCxnSpPr>
          <p:spPr>
            <a:xfrm flipV="1">
              <a:off x="8289859"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16029970-57C3-4CB4-82C0-ABA9458A7611}"/>
                </a:ext>
              </a:extLst>
            </p:cNvPr>
            <p:cNvCxnSpPr>
              <a:cxnSpLocks/>
            </p:cNvCxnSpPr>
            <p:nvPr/>
          </p:nvCxnSpPr>
          <p:spPr>
            <a:xfrm flipV="1">
              <a:off x="8374903" y="6140132"/>
              <a:ext cx="85044" cy="54957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grpSp>
      <p:sp>
        <p:nvSpPr>
          <p:cNvPr id="26" name="Oval 25"/>
          <p:cNvSpPr/>
          <p:nvPr/>
        </p:nvSpPr>
        <p:spPr>
          <a:xfrm>
            <a:off x="5408161" y="4176987"/>
            <a:ext cx="587124" cy="677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3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12ED1-1CD9-456B-B330-111BF9B3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34047" cy="6858000"/>
          </a:xfrm>
          <a:prstGeom prst="rect">
            <a:avLst/>
          </a:prstGeom>
        </p:spPr>
      </p:pic>
    </p:spTree>
    <p:extLst>
      <p:ext uri="{BB962C8B-B14F-4D97-AF65-F5344CB8AC3E}">
        <p14:creationId xmlns:p14="http://schemas.microsoft.com/office/powerpoint/2010/main" val="191425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671669" y="2278807"/>
            <a:ext cx="5809956"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3917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33044" y="2407253"/>
            <a:ext cx="11218986" cy="2228815"/>
          </a:xfrm>
          <a:prstGeom prst="rect">
            <a:avLst/>
          </a:prstGeom>
        </p:spPr>
        <p:txBody>
          <a:bodyPr wrap="square">
            <a:spAutoFit/>
          </a:bodyPr>
          <a:lstStyle/>
          <a:p>
            <a:pPr algn="just">
              <a:lnSpc>
                <a:spcPct val="150000"/>
              </a:lnSpc>
            </a:pPr>
            <a:r>
              <a:rPr lang="en-US" sz="3200"/>
              <a:t>      </a:t>
            </a:r>
            <a:r>
              <a:rPr lang="vi-VN" sz="3200"/>
              <a:t>Như mọi vật, mọi người, bé cũng làm việc. Bé làm bài. Bé đi học. Học xong, bé quét nhà, nhặt rau, chơi với em đỡ mẹ. Bé luôn luôn bận rộn, mà lúc nào cũng vu</a:t>
            </a:r>
            <a:r>
              <a:rPr lang="en-US" sz="3200"/>
              <a:t>i.</a:t>
            </a:r>
            <a:endParaRPr lang="vi-VN" sz="3200" dirty="0"/>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grpSp>
        <p:nvGrpSpPr>
          <p:cNvPr id="8" name="Group 7"/>
          <p:cNvGrpSpPr/>
          <p:nvPr/>
        </p:nvGrpSpPr>
        <p:grpSpPr>
          <a:xfrm>
            <a:off x="1002955" y="402807"/>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Làm việc thật là vui</a:t>
              </a:r>
              <a:endParaRPr lang="en-US" sz="3600" b="1" dirty="0">
                <a:solidFill>
                  <a:schemeClr val="accent1">
                    <a:lumMod val="50000"/>
                  </a:schemeClr>
                </a:solidFill>
              </a:endParaRPr>
            </a:p>
          </p:txBody>
        </p:sp>
      </p:grpSp>
      <p:sp>
        <p:nvSpPr>
          <p:cNvPr id="12" name="Oval 11">
            <a:extLst>
              <a:ext uri="{FF2B5EF4-FFF2-40B4-BE49-F238E27FC236}">
                <a16:creationId xmlns:a16="http://schemas.microsoft.com/office/drawing/2014/main" id="{1B5EC04D-25BB-4C93-8870-4582D997A050}"/>
              </a:ext>
            </a:extLst>
          </p:cNvPr>
          <p:cNvSpPr/>
          <p:nvPr/>
        </p:nvSpPr>
        <p:spPr>
          <a:xfrm>
            <a:off x="386862" y="2575244"/>
            <a:ext cx="616093" cy="565995"/>
          </a:xfrm>
          <a:prstGeom prst="ellipse">
            <a:avLst/>
          </a:prstGeom>
          <a:solidFill>
            <a:srgbClr val="F5738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436775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6435969" y="836433"/>
            <a:ext cx="4177983" cy="6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71938"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74" y="836433"/>
            <a:ext cx="3847757" cy="6021566"/>
          </a:xfrm>
          <a:prstGeom prst="rect">
            <a:avLst/>
          </a:prstGeom>
        </p:spPr>
      </p:pic>
      <p:sp>
        <p:nvSpPr>
          <p:cNvPr id="7" name="TextBox 6"/>
          <p:cNvSpPr txBox="1"/>
          <p:nvPr/>
        </p:nvSpPr>
        <p:spPr>
          <a:xfrm>
            <a:off x="5617157" y="440092"/>
            <a:ext cx="6826348" cy="707886"/>
          </a:xfrm>
          <a:prstGeom prst="rect">
            <a:avLst/>
          </a:prstGeom>
          <a:solidFill>
            <a:schemeClr val="tx2">
              <a:lumMod val="20000"/>
              <a:lumOff val="80000"/>
            </a:schemeClr>
          </a:solidFill>
        </p:spPr>
        <p:txBody>
          <a:bodyPr wrap="square" rtlCol="0">
            <a:spAutoFit/>
          </a:bodyPr>
          <a:lstStyle/>
          <a:p>
            <a:r>
              <a:rPr lang="en-US" sz="4000" dirty="0">
                <a:latin typeface="Arial" panose="020B0604020202020204" pitchFamily="34" charset="0"/>
                <a:cs typeface="Arial" panose="020B0604020202020204" pitchFamily="34" charset="0"/>
              </a:rPr>
              <a:t>LUYỆN ĐỌC TRONG NHÓM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95" y="492368"/>
            <a:ext cx="8674036" cy="6131383"/>
          </a:xfrm>
          <a:prstGeom prst="rect">
            <a:avLst/>
          </a:prstGeom>
        </p:spPr>
      </p:pic>
      <p:sp>
        <p:nvSpPr>
          <p:cNvPr id="9" name="TextBox 8"/>
          <p:cNvSpPr txBox="1"/>
          <p:nvPr/>
        </p:nvSpPr>
        <p:spPr>
          <a:xfrm>
            <a:off x="1709612" y="3428999"/>
            <a:ext cx="6945923" cy="255454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Lưu ý khi đọc: </a:t>
            </a:r>
          </a:p>
          <a:p>
            <a:pPr marL="285750" indent="-285750">
              <a:buFontTx/>
              <a:buChar char="-"/>
            </a:pPr>
            <a:r>
              <a:rPr lang="en-US" sz="3200">
                <a:latin typeface="Arial" panose="020B0604020202020204" pitchFamily="34" charset="0"/>
                <a:cs typeface="Arial" panose="020B0604020202020204" pitchFamily="34" charset="0"/>
              </a:rPr>
              <a:t>Đọc đúng các từ, tiếng dễ lẫn</a:t>
            </a:r>
          </a:p>
          <a:p>
            <a:pPr marL="285750" indent="-285750">
              <a:buFontTx/>
              <a:buChar char="-"/>
            </a:pPr>
            <a:r>
              <a:rPr lang="en-US" sz="3200">
                <a:latin typeface="Arial" panose="020B0604020202020204" pitchFamily="34" charset="0"/>
                <a:cs typeface="Arial" panose="020B0604020202020204" pitchFamily="34" charset="0"/>
              </a:rPr>
              <a:t>Đọc ngắt hơi đúng sau cụm từ dài</a:t>
            </a:r>
          </a:p>
          <a:p>
            <a:pPr marL="285750" indent="-285750">
              <a:buFontTx/>
              <a:buChar char="-"/>
            </a:pPr>
            <a:r>
              <a:rPr lang="en-US" sz="3200">
                <a:latin typeface="Arial" panose="020B0604020202020204" pitchFamily="34" charset="0"/>
                <a:cs typeface="Arial" panose="020B0604020202020204" pitchFamily="34" charset="0"/>
              </a:rPr>
              <a:t>Đọc rõ ràng, dừng hơi lâu hơn sau mỗi đoạn của bài học</a:t>
            </a:r>
          </a:p>
        </p:txBody>
      </p:sp>
    </p:spTree>
    <p:extLst>
      <p:ext uri="{BB962C8B-B14F-4D97-AF65-F5344CB8AC3E}">
        <p14:creationId xmlns:p14="http://schemas.microsoft.com/office/powerpoint/2010/main" val="5751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285750"/>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1149537" y="88741"/>
            <a:ext cx="1528350" cy="669094"/>
          </a:xfrm>
          <a:prstGeom prst="rect">
            <a:avLst/>
          </a:prstGeom>
          <a:noFill/>
        </p:spPr>
        <p:txBody>
          <a:bodyPr wrap="square" rtlCol="0">
            <a:spAutoFit/>
          </a:bodyPr>
          <a:lstStyle/>
          <a:p>
            <a:pPr algn="ctr">
              <a:lnSpc>
                <a:spcPct val="150000"/>
              </a:lnSpc>
            </a:pPr>
            <a:r>
              <a:rPr lang="vi-VN" sz="2800" b="1" dirty="0">
                <a:solidFill>
                  <a:srgbClr val="17479D"/>
                </a:solidFill>
              </a:rPr>
              <a:t>ĐỌC</a:t>
            </a:r>
            <a:endParaRPr lang="en-US" sz="28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5" y="60682"/>
            <a:ext cx="1137215" cy="93910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112837" y="145399"/>
            <a:ext cx="10479165"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rPr>
              <a:t>Làm việc thật là vui</a:t>
            </a:r>
            <a:endParaRPr lang="en-US" sz="2800" b="1" dirty="0">
              <a:solidFill>
                <a:schemeClr val="accent1">
                  <a:lumMod val="50000"/>
                </a:schemeClr>
              </a:solidFill>
            </a:endParaRPr>
          </a:p>
        </p:txBody>
      </p:sp>
      <p:sp>
        <p:nvSpPr>
          <p:cNvPr id="7" name="TextBox 6">
            <a:extLst>
              <a:ext uri="{FF2B5EF4-FFF2-40B4-BE49-F238E27FC236}">
                <a16:creationId xmlns:a16="http://schemas.microsoft.com/office/drawing/2014/main" id="{83DE1F8B-C43D-4B7A-8155-BEAC33AC1D49}"/>
              </a:ext>
            </a:extLst>
          </p:cNvPr>
          <p:cNvSpPr txBox="1"/>
          <p:nvPr/>
        </p:nvSpPr>
        <p:spPr>
          <a:xfrm>
            <a:off x="1738877" y="731323"/>
            <a:ext cx="9618008" cy="6126677"/>
          </a:xfrm>
          <a:prstGeom prst="rect">
            <a:avLst/>
          </a:prstGeom>
          <a:noFill/>
        </p:spPr>
        <p:txBody>
          <a:bodyPr wrap="square" rtlCol="0">
            <a:spAutoFit/>
          </a:bodyPr>
          <a:lstStyle/>
          <a:p>
            <a:pPr algn="just">
              <a:lnSpc>
                <a:spcPct val="150000"/>
              </a:lnSpc>
            </a:pPr>
            <a:r>
              <a:rPr lang="vi-VN" sz="2400"/>
              <a:t>     Quanh </a:t>
            </a:r>
            <a:r>
              <a:rPr lang="vi-VN" sz="2400" dirty="0"/>
              <a:t>ta, mọi vật, mọi người đều làm việc.</a:t>
            </a:r>
          </a:p>
          <a:p>
            <a:pPr algn="just">
              <a:lnSpc>
                <a:spcPct val="150000"/>
              </a:lnSpc>
            </a:pPr>
            <a:r>
              <a:rPr lang="vi-VN" sz="2400"/>
              <a:t>     Cái </a:t>
            </a:r>
            <a:r>
              <a:rPr lang="vi-VN" sz="2400" dirty="0"/>
              <a:t>đồng hồ tích tắc, tích tắc, báo phút, báo giờ. Con gà trống </a:t>
            </a:r>
            <a:r>
              <a:rPr lang="vi-VN" sz="2400"/>
              <a:t>gáy </a:t>
            </a:r>
            <a:r>
              <a:rPr lang="en-US" sz="2400"/>
              <a:t>  </a:t>
            </a:r>
            <a:r>
              <a:rPr lang="vi-VN" sz="2400"/>
              <a:t>vang </a:t>
            </a:r>
            <a:r>
              <a:rPr lang="vi-VN" sz="2400" dirty="0"/>
              <a:t>ò ó o, báo cho mọi người biết trời sắp sáng, mau mau thức dậy</a:t>
            </a:r>
            <a:r>
              <a:rPr lang="vi-VN" sz="2400"/>
              <a:t>. </a:t>
            </a:r>
            <a:endParaRPr lang="en-US" sz="2400"/>
          </a:p>
          <a:p>
            <a:pPr algn="just">
              <a:lnSpc>
                <a:spcPct val="150000"/>
              </a:lnSpc>
            </a:pPr>
            <a:r>
              <a:rPr lang="vi-VN" sz="2400"/>
              <a:t>Con </a:t>
            </a:r>
            <a:r>
              <a:rPr lang="vi-VN" sz="2400" dirty="0"/>
              <a:t>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2400"/>
              <a:t> Như mọi vật, mọi người, bé cũng làm việc. Bé làm bài. Bé đi học. Học xong, bé quét nhà, nhặt rau, chơi với em đỡ mẹ. Bé luôn luôn bận rộn, mà lúc nào cũng v</a:t>
            </a:r>
            <a:r>
              <a:rPr lang="en-US" sz="2400"/>
              <a:t>ui.</a:t>
            </a:r>
            <a:endParaRPr lang="vi-VN" sz="2400" dirty="0"/>
          </a:p>
          <a:p>
            <a:pPr algn="r">
              <a:lnSpc>
                <a:spcPct val="150000"/>
              </a:lnSpc>
            </a:pPr>
            <a:r>
              <a:rPr lang="vi-VN" sz="2400" dirty="0"/>
              <a:t>(</a:t>
            </a:r>
            <a:r>
              <a:rPr lang="vi-VN" sz="2400" i="1" dirty="0"/>
              <a:t>Theo </a:t>
            </a:r>
            <a:r>
              <a:rPr lang="vi-VN" sz="2400" dirty="0"/>
              <a:t>Tô Hoài)</a:t>
            </a:r>
            <a:endParaRPr lang="en-US" sz="2400" dirty="0"/>
          </a:p>
        </p:txBody>
      </p:sp>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1112837" y="737517"/>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1176717" y="2496269"/>
            <a:ext cx="736995" cy="624764"/>
          </a:xfrm>
          <a:prstGeom prst="rect">
            <a:avLst/>
          </a:prstGeom>
        </p:spPr>
      </p:pic>
      <p:sp>
        <p:nvSpPr>
          <p:cNvPr id="17" name="Oval 16">
            <a:extLst>
              <a:ext uri="{FF2B5EF4-FFF2-40B4-BE49-F238E27FC236}">
                <a16:creationId xmlns:a16="http://schemas.microsoft.com/office/drawing/2014/main" id="{1B5EC04D-25BB-4C93-8870-4582D997A050}"/>
              </a:ext>
            </a:extLst>
          </p:cNvPr>
          <p:cNvSpPr/>
          <p:nvPr/>
        </p:nvSpPr>
        <p:spPr>
          <a:xfrm>
            <a:off x="1378493" y="4717735"/>
            <a:ext cx="370840" cy="337493"/>
          </a:xfrm>
          <a:prstGeom prst="ellipse">
            <a:avLst/>
          </a:prstGeom>
          <a:solidFill>
            <a:srgbClr val="F5738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3</a:t>
            </a:r>
          </a:p>
        </p:txBody>
      </p:sp>
      <p:grpSp>
        <p:nvGrpSpPr>
          <p:cNvPr id="19" name="Group 18">
            <a:extLst>
              <a:ext uri="{FF2B5EF4-FFF2-40B4-BE49-F238E27FC236}">
                <a16:creationId xmlns:a16="http://schemas.microsoft.com/office/drawing/2014/main" id="{3667FBFB-023E-455C-A81C-9465D3655B11}"/>
              </a:ext>
            </a:extLst>
          </p:cNvPr>
          <p:cNvGrpSpPr/>
          <p:nvPr/>
        </p:nvGrpSpPr>
        <p:grpSpPr>
          <a:xfrm>
            <a:off x="4117251" y="6251845"/>
            <a:ext cx="4240126" cy="584775"/>
            <a:chOff x="708943" y="6023994"/>
            <a:chExt cx="5825836" cy="712360"/>
          </a:xfrm>
        </p:grpSpPr>
        <p:sp>
          <p:nvSpPr>
            <p:cNvPr id="20" name="TextBox 19">
              <a:extLst>
                <a:ext uri="{FF2B5EF4-FFF2-40B4-BE49-F238E27FC236}">
                  <a16:creationId xmlns:a16="http://schemas.microsoft.com/office/drawing/2014/main" id="{CEC9DE29-B131-40A6-96E3-D4E5CF635DF9}"/>
                </a:ext>
              </a:extLst>
            </p:cNvPr>
            <p:cNvSpPr txBox="1"/>
            <p:nvPr/>
          </p:nvSpPr>
          <p:spPr>
            <a:xfrm>
              <a:off x="708943" y="6110866"/>
              <a:ext cx="5825836" cy="562579"/>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id="{5202C13A-8BA6-4963-8B5A-BBE1CCB84EDA}"/>
                </a:ext>
              </a:extLst>
            </p:cNvPr>
            <p:cNvSpPr txBox="1"/>
            <p:nvPr/>
          </p:nvSpPr>
          <p:spPr>
            <a:xfrm>
              <a:off x="1038167" y="6023994"/>
              <a:ext cx="5167386" cy="712360"/>
            </a:xfrm>
            <a:prstGeom prst="rect">
              <a:avLst/>
            </a:prstGeom>
            <a:noFill/>
          </p:spPr>
          <p:txBody>
            <a:bodyPr wrap="square">
              <a:spAutoFit/>
            </a:bodyPr>
            <a:lstStyle/>
            <a:p>
              <a:pPr algn="ctr"/>
              <a:r>
                <a:rPr lang="en-US" sz="3200" err="1">
                  <a:solidFill>
                    <a:schemeClr val="bg1"/>
                  </a:solidFill>
                  <a:latin typeface="Arial" panose="020B0604020202020204" pitchFamily="34" charset="0"/>
                  <a:ea typeface="Arial-Rounded" panose="020B0500000000000000" charset="0"/>
                  <a:cs typeface="Arial" panose="020B0604020202020204" pitchFamily="34" charset="0"/>
                </a:rPr>
                <a:t>Đọc</a:t>
              </a:r>
              <a:r>
                <a:rPr lang="en-US" sz="3200">
                  <a:solidFill>
                    <a:schemeClr val="bg1"/>
                  </a:solidFill>
                  <a:latin typeface="Arial" panose="020B0604020202020204" pitchFamily="34" charset="0"/>
                  <a:ea typeface="Arial-Rounded" panose="020B0500000000000000" charset="0"/>
                  <a:cs typeface="Arial" panose="020B0604020202020204" pitchFamily="34" charset="0"/>
                </a:rPr>
                <a:t> toàn bài </a:t>
              </a:r>
              <a:endParaRPr lang="en-US" sz="3200" dirty="0">
                <a:solidFill>
                  <a:schemeClr val="bg1"/>
                </a:solidFill>
                <a:latin typeface="Arial" panose="020B0604020202020204" pitchFamily="34" charset="0"/>
                <a:ea typeface="Arial-Rounded" panose="020B0500000000000000" charset="0"/>
                <a:cs typeface="Arial" panose="020B0604020202020204" pitchFamily="34" charset="0"/>
              </a:endParaRPr>
            </a:p>
          </p:txBody>
        </p:sp>
      </p:grpSp>
    </p:spTree>
    <p:extLst>
      <p:ext uri="{BB962C8B-B14F-4D97-AF65-F5344CB8AC3E}">
        <p14:creationId xmlns:p14="http://schemas.microsoft.com/office/powerpoint/2010/main" val="97368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015999" y="1278766"/>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vi-VN" sz="5400">
                <a:solidFill>
                  <a:schemeClr val="bg1"/>
                </a:solidFill>
                <a:latin typeface="Arial" panose="020B0604020202020204" pitchFamily="34" charset="0"/>
                <a:cs typeface="Arial" panose="020B0604020202020204" pitchFamily="34" charset="0"/>
              </a:rPr>
              <a:t>LÀM VIỆC THẬT LÀ VUI</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391550" y="4144195"/>
            <a:ext cx="3041009" cy="1306255"/>
          </a:xfrm>
          <a:prstGeom prst="rect">
            <a:avLst/>
          </a:prstGeom>
          <a:noFill/>
        </p:spPr>
        <p:txBody>
          <a:bodyPr wrap="square" rtlCol="0">
            <a:spAutoFit/>
          </a:bodyPr>
          <a:lstStyle/>
          <a:p>
            <a:pPr algn="ctr">
              <a:lnSpc>
                <a:spcPct val="150000"/>
              </a:lnSpc>
            </a:pPr>
            <a:r>
              <a:rPr lang="vi-VN" sz="6000" b="1">
                <a:solidFill>
                  <a:schemeClr val="accent1">
                    <a:lumMod val="50000"/>
                  </a:schemeClr>
                </a:solidFill>
                <a:latin typeface="Arial" panose="020B0604020202020204" pitchFamily="34" charset="0"/>
                <a:cs typeface="Arial" panose="020B0604020202020204" pitchFamily="34" charset="0"/>
              </a:rPr>
              <a:t>TIẾT </a:t>
            </a:r>
            <a:r>
              <a:rPr lang="en-US" sz="6000" b="1">
                <a:solidFill>
                  <a:schemeClr val="accent1">
                    <a:lumMod val="50000"/>
                  </a:schemeClr>
                </a:solidFill>
                <a:latin typeface="Arial" panose="020B0604020202020204" pitchFamily="34" charset="0"/>
                <a:cs typeface="Arial" panose="020B0604020202020204" pitchFamily="34" charset="0"/>
              </a:rPr>
              <a:t>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738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Oval 4"/>
          <p:cNvSpPr/>
          <p:nvPr/>
        </p:nvSpPr>
        <p:spPr>
          <a:xfrm>
            <a:off x="357412" y="106387"/>
            <a:ext cx="2151042" cy="17188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C1E9DA9-7373-4EB8-92C8-CAA6980722C6}"/>
              </a:ext>
            </a:extLst>
          </p:cNvPr>
          <p:cNvPicPr>
            <a:picLocks noChangeAspect="1"/>
          </p:cNvPicPr>
          <p:nvPr/>
        </p:nvPicPr>
        <p:blipFill rotWithShape="1">
          <a:blip r:embed="rId3"/>
          <a:srcRect l="3194" t="12246" r="52012"/>
          <a:stretch/>
        </p:blipFill>
        <p:spPr>
          <a:xfrm>
            <a:off x="347548" y="159564"/>
            <a:ext cx="2151041" cy="1564606"/>
          </a:xfrm>
          <a:prstGeom prst="ellipse">
            <a:avLst/>
          </a:prstGeom>
        </p:spPr>
      </p:pic>
      <p:sp>
        <p:nvSpPr>
          <p:cNvPr id="7" name="TextBox 6">
            <a:extLst>
              <a:ext uri="{FF2B5EF4-FFF2-40B4-BE49-F238E27FC236}">
                <a16:creationId xmlns:a16="http://schemas.microsoft.com/office/drawing/2014/main"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600F577-F819-4602-BCEB-985221633540}"/>
              </a:ext>
            </a:extLst>
          </p:cNvPr>
          <p:cNvSpPr txBox="1"/>
          <p:nvPr/>
        </p:nvSpPr>
        <p:spPr>
          <a:xfrm>
            <a:off x="2215749" y="1279937"/>
            <a:ext cx="9829713" cy="830997"/>
          </a:xfrm>
          <a:prstGeom prst="rect">
            <a:avLst/>
          </a:prstGeom>
          <a:noFill/>
        </p:spPr>
        <p:txBody>
          <a:bodyPr wrap="square" rtlCol="0">
            <a:spAutoFit/>
          </a:bodyPr>
          <a:lstStyle/>
          <a:p>
            <a:pPr algn="just">
              <a:lnSpc>
                <a:spcPct val="150000"/>
              </a:lnSpc>
            </a:pPr>
            <a:r>
              <a:rPr lang="en-US" sz="3200" b="1">
                <a:solidFill>
                  <a:schemeClr val="accent6">
                    <a:lumMod val="75000"/>
                  </a:schemeClr>
                </a:solidFill>
                <a:latin typeface="Arial" panose="020B0604020202020204" pitchFamily="34" charset="0"/>
                <a:cs typeface="Arial" panose="020B0604020202020204" pitchFamily="34" charset="0"/>
              </a:rPr>
              <a:t>Câu</a:t>
            </a:r>
            <a:r>
              <a:rPr lang="en-US" sz="3200" b="1">
                <a:solidFill>
                  <a:schemeClr val="accent6">
                    <a:lumMod val="75000"/>
                  </a:schemeClr>
                </a:solidFill>
              </a:rPr>
              <a:t> </a:t>
            </a:r>
            <a:r>
              <a:rPr lang="vi-VN" sz="3200" b="1">
                <a:solidFill>
                  <a:schemeClr val="accent6">
                    <a:lumMod val="75000"/>
                  </a:schemeClr>
                </a:solidFill>
              </a:rPr>
              <a:t>1</a:t>
            </a:r>
            <a:r>
              <a:rPr lang="vi-VN" sz="3200" b="1" dirty="0">
                <a:solidFill>
                  <a:schemeClr val="accent6">
                    <a:lumMod val="75000"/>
                  </a:schemeClr>
                </a:solidFill>
              </a:rPr>
              <a:t>.</a:t>
            </a:r>
            <a:r>
              <a:rPr lang="vi-VN" sz="3200" dirty="0"/>
              <a:t> Những con vật nào được nói đến trong bài?</a:t>
            </a:r>
          </a:p>
        </p:txBody>
      </p:sp>
      <p:grpSp>
        <p:nvGrpSpPr>
          <p:cNvPr id="11" name="Group 10"/>
          <p:cNvGrpSpPr/>
          <p:nvPr/>
        </p:nvGrpSpPr>
        <p:grpSpPr>
          <a:xfrm>
            <a:off x="6879926" y="2339550"/>
            <a:ext cx="4731881" cy="2916424"/>
            <a:chOff x="5095695" y="2942588"/>
            <a:chExt cx="5829045" cy="3373406"/>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0" name="TextBox 9"/>
            <p:cNvSpPr txBox="1"/>
            <p:nvPr/>
          </p:nvSpPr>
          <p:spPr>
            <a:xfrm>
              <a:off x="6517684" y="4109917"/>
              <a:ext cx="2985068" cy="1038749"/>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1+2</a:t>
              </a:r>
            </a:p>
          </p:txBody>
        </p:sp>
      </p:grpSp>
      <p:grpSp>
        <p:nvGrpSpPr>
          <p:cNvPr id="30" name="Group 29"/>
          <p:cNvGrpSpPr/>
          <p:nvPr/>
        </p:nvGrpSpPr>
        <p:grpSpPr>
          <a:xfrm>
            <a:off x="1043734" y="2844543"/>
            <a:ext cx="2154924" cy="3565845"/>
            <a:chOff x="1043734" y="2844543"/>
            <a:chExt cx="2154924" cy="3565845"/>
          </a:xfrm>
        </p:grpSpPr>
        <p:sp>
          <p:nvSpPr>
            <p:cNvPr id="21" name="TextBox 20"/>
            <p:cNvSpPr txBox="1"/>
            <p:nvPr/>
          </p:nvSpPr>
          <p:spPr>
            <a:xfrm>
              <a:off x="1348119" y="5853672"/>
              <a:ext cx="1850539" cy="556716"/>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Gà trống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734" y="2844543"/>
              <a:ext cx="2119192" cy="2716870"/>
            </a:xfrm>
            <a:prstGeom prst="rect">
              <a:avLst/>
            </a:prstGeom>
          </p:spPr>
        </p:pic>
      </p:grpSp>
      <p:grpSp>
        <p:nvGrpSpPr>
          <p:cNvPr id="33" name="Group 32"/>
          <p:cNvGrpSpPr/>
          <p:nvPr/>
        </p:nvGrpSpPr>
        <p:grpSpPr>
          <a:xfrm>
            <a:off x="9217463" y="2859772"/>
            <a:ext cx="2394344" cy="3549056"/>
            <a:chOff x="9217463" y="2859772"/>
            <a:chExt cx="2394344" cy="3549056"/>
          </a:xfrm>
        </p:grpSpPr>
        <p:sp>
          <p:nvSpPr>
            <p:cNvPr id="23" name="TextBox 22"/>
            <p:cNvSpPr txBox="1"/>
            <p:nvPr/>
          </p:nvSpPr>
          <p:spPr>
            <a:xfrm>
              <a:off x="9777904" y="5845062"/>
              <a:ext cx="1603271" cy="563766"/>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Chim cú</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7463" y="2859772"/>
              <a:ext cx="2394344" cy="2701641"/>
            </a:xfrm>
            <a:prstGeom prst="rect">
              <a:avLst/>
            </a:prstGeom>
          </p:spPr>
        </p:pic>
      </p:grpSp>
      <p:grpSp>
        <p:nvGrpSpPr>
          <p:cNvPr id="31" name="Group 30"/>
          <p:cNvGrpSpPr/>
          <p:nvPr/>
        </p:nvGrpSpPr>
        <p:grpSpPr>
          <a:xfrm>
            <a:off x="3795696" y="2859771"/>
            <a:ext cx="2382737" cy="3496074"/>
            <a:chOff x="3795696" y="2859771"/>
            <a:chExt cx="2382737" cy="3496074"/>
          </a:xfrm>
        </p:grpSpPr>
        <p:sp>
          <p:nvSpPr>
            <p:cNvPr id="19" name="TextBox 18"/>
            <p:cNvSpPr txBox="1"/>
            <p:nvPr/>
          </p:nvSpPr>
          <p:spPr>
            <a:xfrm>
              <a:off x="4085219" y="5853672"/>
              <a:ext cx="2093214" cy="502173"/>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Chim tu hú</a:t>
              </a: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5696" y="2859771"/>
              <a:ext cx="2038663" cy="2701641"/>
            </a:xfrm>
            <a:prstGeom prst="rect">
              <a:avLst/>
            </a:prstGeom>
          </p:spPr>
        </p:pic>
      </p:grpSp>
      <p:grpSp>
        <p:nvGrpSpPr>
          <p:cNvPr id="32" name="Group 31"/>
          <p:cNvGrpSpPr/>
          <p:nvPr/>
        </p:nvGrpSpPr>
        <p:grpSpPr>
          <a:xfrm>
            <a:off x="6467129" y="2844543"/>
            <a:ext cx="2296746" cy="3571906"/>
            <a:chOff x="6467129" y="2844543"/>
            <a:chExt cx="2296746" cy="3571906"/>
          </a:xfrm>
        </p:grpSpPr>
        <p:sp>
          <p:nvSpPr>
            <p:cNvPr id="22" name="TextBox 21"/>
            <p:cNvSpPr txBox="1"/>
            <p:nvPr/>
          </p:nvSpPr>
          <p:spPr>
            <a:xfrm>
              <a:off x="6843832" y="5853672"/>
              <a:ext cx="1603271" cy="56277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Chim sâu</a:t>
              </a: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7129" y="2844543"/>
              <a:ext cx="2296746" cy="2701465"/>
            </a:xfrm>
            <a:prstGeom prst="rect">
              <a:avLst/>
            </a:prstGeom>
          </p:spPr>
        </p:pic>
      </p:grpSp>
    </p:spTree>
    <p:extLst>
      <p:ext uri="{BB962C8B-B14F-4D97-AF65-F5344CB8AC3E}">
        <p14:creationId xmlns:p14="http://schemas.microsoft.com/office/powerpoint/2010/main" val="1120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EEC8A3-6233-4513-850A-83D19282324D}"/>
              </a:ext>
            </a:extLst>
          </p:cNvPr>
          <p:cNvSpPr txBox="1"/>
          <p:nvPr/>
        </p:nvSpPr>
        <p:spPr>
          <a:xfrm>
            <a:off x="908439" y="130991"/>
            <a:ext cx="10275375" cy="1569660"/>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2</a:t>
            </a:r>
            <a:r>
              <a:rPr lang="vi-VN" sz="3200" b="1" kern="0" dirty="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a:t>
            </a:r>
            <a:r>
              <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Đóng vai một con vật trong bài, nói về công việc của mình.</a:t>
            </a: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9900" b="90547" l="23732" r="87234"/>
                    </a14:imgEffect>
                  </a14:imgLayer>
                </a14:imgProps>
              </a:ext>
              <a:ext uri="{28A0092B-C50C-407E-A947-70E740481C1C}">
                <a14:useLocalDpi xmlns:a14="http://schemas.microsoft.com/office/drawing/2010/main" val="0"/>
              </a:ext>
            </a:extLst>
          </a:blip>
          <a:stretch>
            <a:fillRect/>
          </a:stretch>
        </p:blipFill>
        <p:spPr>
          <a:xfrm>
            <a:off x="12234590" y="798642"/>
            <a:ext cx="5368675" cy="6059357"/>
          </a:xfrm>
          <a:prstGeom prst="rect">
            <a:avLst/>
          </a:prstGeom>
        </p:spPr>
      </p:pic>
      <p:grpSp>
        <p:nvGrpSpPr>
          <p:cNvPr id="14" name="Group 13"/>
          <p:cNvGrpSpPr/>
          <p:nvPr/>
        </p:nvGrpSpPr>
        <p:grpSpPr>
          <a:xfrm>
            <a:off x="457200" y="1700651"/>
            <a:ext cx="6419850" cy="2528450"/>
            <a:chOff x="287446" y="1454906"/>
            <a:chExt cx="6134100" cy="3309499"/>
          </a:xfrm>
        </p:grpSpPr>
        <p:sp>
          <p:nvSpPr>
            <p:cNvPr id="13" name="Cloud Callout 12"/>
            <p:cNvSpPr/>
            <p:nvPr/>
          </p:nvSpPr>
          <p:spPr>
            <a:xfrm flipH="1">
              <a:off x="287446" y="1454906"/>
              <a:ext cx="6134100" cy="3309499"/>
            </a:xfrm>
            <a:prstGeom prst="cloudCallout">
              <a:avLst>
                <a:gd name="adj1" fmla="val -77314"/>
                <a:gd name="adj2" fmla="val 516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37628" y="1990159"/>
              <a:ext cx="4368412" cy="205453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Tớ là chim cú nhỏ đây. Tớ kêu cú rúc cú rúc suốt đêm.</a:t>
              </a:r>
            </a:p>
            <a:p>
              <a:r>
                <a:rPr lang="en-US" sz="2400">
                  <a:latin typeface="Arial" panose="020B0604020202020204" pitchFamily="34" charset="0"/>
                  <a:cs typeface="Arial" panose="020B0604020202020204" pitchFamily="34" charset="0"/>
                </a:rPr>
                <a:t> Tớ chăm chỉ bắt chuột giúp bà con nông dân đấy!</a:t>
              </a:r>
            </a:p>
          </p:txBody>
        </p:sp>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72" y="6138862"/>
            <a:ext cx="12127574" cy="20002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3">
                  <p14:trim st="7842"/>
                </p14:media>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21105665"/>
      </p:ext>
    </p:extLst>
  </p:cSld>
  <p:clrMapOvr>
    <a:masterClrMapping/>
  </p:clrMapOvr>
  <mc:AlternateContent xmlns:mc="http://schemas.openxmlformats.org/markup-compatibility/2006" xmlns:p14="http://schemas.microsoft.com/office/powerpoint/2010/main">
    <mc:Choice Requires="p14">
      <p:transition spd="slow" p14:dur="2000" advTm="25796"/>
    </mc:Choice>
    <mc:Fallback xmlns="">
      <p:transition spd="slow" advTm="2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nodeType="clickEffect">
                                  <p:stCondLst>
                                    <p:cond delay="1000"/>
                                  </p:stCondLst>
                                  <p:childTnLst>
                                    <p:animMotion origin="layout" path="M -0.17513 0.19121 L -0.24792 0.20556 C -0.26328 0.20926 -0.28529 0.20648 -0.30768 0.19861 C -0.33321 0.18982 -0.35365 0.17778 -0.36745 0.16435 L -0.43203 0.10255 " pathEditMode="relative" rAng="11460000" ptsTypes="AAAAA">
                                      <p:cBhvr>
                                        <p:cTn id="15" dur="2000" fill="hold"/>
                                        <p:tgtEl>
                                          <p:spTgt spid="5"/>
                                        </p:tgtEl>
                                        <p:attrNameLst>
                                          <p:attrName>ppt_x</p:attrName>
                                          <p:attrName>ppt_y</p:attrName>
                                        </p:attrNameLst>
                                      </p:cBhvr>
                                      <p:rCtr x="-13125" y="-1875"/>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E8217-8760-4D3B-A9E2-3B3779B8A853}"/>
              </a:ext>
            </a:extLst>
          </p:cNvPr>
          <p:cNvSpPr txBox="1"/>
          <p:nvPr/>
        </p:nvSpPr>
        <p:spPr>
          <a:xfrm>
            <a:off x="4552825" y="1933593"/>
            <a:ext cx="4581005" cy="3323987"/>
          </a:xfrm>
          <a:prstGeom prst="rect">
            <a:avLst/>
          </a:prstGeom>
          <a:noFill/>
        </p:spPr>
        <p:txBody>
          <a:bodyPr wrap="square" rtlCol="0">
            <a:spAutoFit/>
          </a:bodyPr>
          <a:lstStyle/>
          <a:p>
            <a:pPr marL="380990" indent="-380990" algn="just" defTabSz="1219170">
              <a:lnSpc>
                <a:spcPct val="150000"/>
              </a:lnSpc>
              <a:buClr>
                <a:srgbClr val="000000"/>
              </a:buClr>
              <a:buFont typeface="Arial" panose="020B0604020202020204" pitchFamily="34" charset="0"/>
              <a:buChar char="•"/>
            </a:pPr>
            <a:r>
              <a:rPr lang="vi-VN" sz="2800" kern="0" dirty="0">
                <a:solidFill>
                  <a:srgbClr val="002060"/>
                </a:solidFill>
                <a:ea typeface="Arial-Rounded" panose="020B0500000000000000" pitchFamily="34" charset="0"/>
                <a:cs typeface="Arial-Rounded" panose="020B0500000000000000" pitchFamily="34" charset="0"/>
                <a:sym typeface="Arial"/>
              </a:rPr>
              <a:t>Bé làm bài.</a:t>
            </a:r>
          </a:p>
          <a:p>
            <a:pPr marL="380990" indent="-380990" algn="just" defTabSz="1219170">
              <a:lnSpc>
                <a:spcPct val="150000"/>
              </a:lnSpc>
              <a:buClr>
                <a:srgbClr val="000000"/>
              </a:buClr>
              <a:buFont typeface="Arial" panose="020B0604020202020204" pitchFamily="34" charset="0"/>
              <a:buChar char="•"/>
            </a:pPr>
            <a:r>
              <a:rPr lang="vi-VN" sz="2800" kern="0" dirty="0">
                <a:solidFill>
                  <a:srgbClr val="002060"/>
                </a:solidFill>
                <a:ea typeface="Arial-Rounded" panose="020B0500000000000000" pitchFamily="34" charset="0"/>
                <a:cs typeface="Arial-Rounded" panose="020B0500000000000000" pitchFamily="34" charset="0"/>
                <a:sym typeface="Arial"/>
              </a:rPr>
              <a:t>Bé đi học.</a:t>
            </a:r>
          </a:p>
          <a:p>
            <a:pPr marL="380990" indent="-380990" algn="just" defTabSz="1219170">
              <a:lnSpc>
                <a:spcPct val="150000"/>
              </a:lnSpc>
              <a:buClr>
                <a:srgbClr val="000000"/>
              </a:buClr>
              <a:buFont typeface="Arial" panose="020B0604020202020204" pitchFamily="34" charset="0"/>
              <a:buChar char="•"/>
            </a:pPr>
            <a:r>
              <a:rPr lang="vi-VN" sz="2800" kern="0" dirty="0">
                <a:solidFill>
                  <a:srgbClr val="002060"/>
                </a:solidFill>
                <a:ea typeface="Arial-Rounded" panose="020B0500000000000000" pitchFamily="34" charset="0"/>
                <a:cs typeface="Arial-Rounded" panose="020B0500000000000000" pitchFamily="34" charset="0"/>
                <a:sym typeface="Arial"/>
              </a:rPr>
              <a:t>Bé quét nhà.</a:t>
            </a:r>
          </a:p>
          <a:p>
            <a:pPr marL="380990" indent="-380990" algn="just" defTabSz="1219170">
              <a:lnSpc>
                <a:spcPct val="150000"/>
              </a:lnSpc>
              <a:buClr>
                <a:srgbClr val="000000"/>
              </a:buClr>
              <a:buFont typeface="Arial" panose="020B0604020202020204" pitchFamily="34" charset="0"/>
              <a:buChar char="•"/>
            </a:pPr>
            <a:r>
              <a:rPr lang="vi-VN" sz="2800" kern="0" dirty="0">
                <a:solidFill>
                  <a:srgbClr val="002060"/>
                </a:solidFill>
                <a:ea typeface="Arial-Rounded" panose="020B0500000000000000" pitchFamily="34" charset="0"/>
                <a:cs typeface="Arial-Rounded" panose="020B0500000000000000" pitchFamily="34" charset="0"/>
                <a:sym typeface="Arial"/>
              </a:rPr>
              <a:t>Bé nhặt rau.</a:t>
            </a:r>
          </a:p>
          <a:p>
            <a:pPr marL="380990" indent="-380990" algn="just" defTabSz="1219170">
              <a:lnSpc>
                <a:spcPct val="150000"/>
              </a:lnSpc>
              <a:buClr>
                <a:srgbClr val="000000"/>
              </a:buClr>
              <a:buFont typeface="Arial" panose="020B0604020202020204" pitchFamily="34" charset="0"/>
              <a:buChar char="•"/>
            </a:pPr>
            <a:r>
              <a:rPr lang="vi-VN" sz="2800" kern="0" dirty="0">
                <a:solidFill>
                  <a:srgbClr val="002060"/>
                </a:solidFill>
                <a:ea typeface="Arial-Rounded" panose="020B0500000000000000" pitchFamily="34" charset="0"/>
                <a:cs typeface="Arial-Rounded" panose="020B0500000000000000" pitchFamily="34" charset="0"/>
                <a:sym typeface="Arial"/>
              </a:rPr>
              <a:t>Bé chơi với em đỡ mẹ.</a:t>
            </a:r>
          </a:p>
        </p:txBody>
      </p:sp>
      <p:sp>
        <p:nvSpPr>
          <p:cNvPr id="3" name="TextBox 2">
            <a:extLst>
              <a:ext uri="{FF2B5EF4-FFF2-40B4-BE49-F238E27FC236}">
                <a16:creationId xmlns:a16="http://schemas.microsoft.com/office/drawing/2014/main" id="{816071DC-B131-2D45-8C63-61A27880C1EE}"/>
              </a:ext>
            </a:extLst>
          </p:cNvPr>
          <p:cNvSpPr txBox="1"/>
          <p:nvPr/>
        </p:nvSpPr>
        <p:spPr>
          <a:xfrm>
            <a:off x="1168447" y="422983"/>
            <a:ext cx="9842453" cy="830997"/>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3</a:t>
            </a:r>
            <a:r>
              <a:rPr lang="vi-VN" sz="3200" b="1" kern="0" dirty="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 </a:t>
            </a:r>
            <a:r>
              <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Kể tên những việc bạn nhỏ trong bài đã làm.</a:t>
            </a:r>
          </a:p>
        </p:txBody>
      </p:sp>
      <p:pic>
        <p:nvPicPr>
          <p:cNvPr id="9" name="Picture 8">
            <a:extLst>
              <a:ext uri="{FF2B5EF4-FFF2-40B4-BE49-F238E27FC236}">
                <a16:creationId xmlns:a16="http://schemas.microsoft.com/office/drawing/2014/main" id="{ED3CCB9B-F035-43B1-8369-FE9B9EFFCE05}"/>
              </a:ext>
            </a:extLst>
          </p:cNvPr>
          <p:cNvPicPr>
            <a:picLocks noChangeAspect="1"/>
          </p:cNvPicPr>
          <p:nvPr/>
        </p:nvPicPr>
        <p:blipFill rotWithShape="1">
          <a:blip r:embed="rId3"/>
          <a:srcRect l="3194" t="12246" r="52012"/>
          <a:stretch/>
        </p:blipFill>
        <p:spPr>
          <a:xfrm>
            <a:off x="1168447" y="2321751"/>
            <a:ext cx="3048076" cy="2975347"/>
          </a:xfrm>
          <a:prstGeom prst="ellipse">
            <a:avLst/>
          </a:prstGeom>
        </p:spPr>
      </p:pic>
      <p:grpSp>
        <p:nvGrpSpPr>
          <p:cNvPr id="15" name="Group 14"/>
          <p:cNvGrpSpPr/>
          <p:nvPr/>
        </p:nvGrpSpPr>
        <p:grpSpPr>
          <a:xfrm>
            <a:off x="7460119" y="1166905"/>
            <a:ext cx="4731881" cy="2916424"/>
            <a:chOff x="5095695" y="2942588"/>
            <a:chExt cx="5829045" cy="3373406"/>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7" name="TextBox 16"/>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3</a:t>
              </a: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73" y="5151100"/>
            <a:ext cx="11963400" cy="2000250"/>
          </a:xfrm>
          <a:prstGeom prst="rect">
            <a:avLst/>
          </a:prstGeom>
        </p:spPr>
      </p:pic>
    </p:spTree>
    <p:extLst>
      <p:ext uri="{BB962C8B-B14F-4D97-AF65-F5344CB8AC3E}">
        <p14:creationId xmlns:p14="http://schemas.microsoft.com/office/powerpoint/2010/main" val="23935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xit" presetSubtype="10" fill="hold" nodeType="clickEffect">
                                  <p:stCondLst>
                                    <p:cond delay="0"/>
                                  </p:stCondLst>
                                  <p:childTnLst>
                                    <p:animEffect transition="out" filter="checkerboard(across)">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left)">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left)">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wipe(left)">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0083EC-9CB0-422C-AEC2-DE8E935DA67B}"/>
              </a:ext>
            </a:extLst>
          </p:cNvPr>
          <p:cNvSpPr txBox="1"/>
          <p:nvPr/>
        </p:nvSpPr>
        <p:spPr>
          <a:xfrm>
            <a:off x="552450" y="463173"/>
            <a:ext cx="11010900" cy="830997"/>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4</a:t>
            </a:r>
            <a:r>
              <a:rPr lang="vi-VN" sz="3200" b="1" kern="0" dirty="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 </a:t>
            </a:r>
            <a:r>
              <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Theo em, mọi người, mọi vật làm việc như thế nào?</a:t>
            </a:r>
          </a:p>
        </p:txBody>
      </p:sp>
      <p:sp>
        <p:nvSpPr>
          <p:cNvPr id="13" name="Cloud Callout 12"/>
          <p:cNvSpPr/>
          <p:nvPr/>
        </p:nvSpPr>
        <p:spPr>
          <a:xfrm>
            <a:off x="4838700" y="1842395"/>
            <a:ext cx="5505450" cy="2443855"/>
          </a:xfrm>
          <a:prstGeom prst="cloudCallout">
            <a:avLst>
              <a:gd name="adj1" fmla="val -62089"/>
              <a:gd name="adj2" fmla="val 5084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Vì sao mọi người thấy vui khi làm việc?</a:t>
            </a:r>
            <a:endParaRPr lang="en-US" sz="4000">
              <a:solidFill>
                <a:schemeClr val="tx1"/>
              </a:solidFill>
              <a:latin typeface="Arial" panose="020B0604020202020204" pitchFamily="34" charset="0"/>
              <a:cs typeface="Arial" panose="020B0604020202020204" pitchFamily="34" charset="0"/>
            </a:endParaRPr>
          </a:p>
        </p:txBody>
      </p:sp>
      <p:grpSp>
        <p:nvGrpSpPr>
          <p:cNvPr id="7" name="Group 6"/>
          <p:cNvGrpSpPr/>
          <p:nvPr/>
        </p:nvGrpSpPr>
        <p:grpSpPr>
          <a:xfrm>
            <a:off x="4844258" y="1433435"/>
            <a:ext cx="5505450" cy="2992080"/>
            <a:chOff x="4838700" y="1294170"/>
            <a:chExt cx="5505450" cy="2992080"/>
          </a:xfrm>
        </p:grpSpPr>
        <p:sp>
          <p:nvSpPr>
            <p:cNvPr id="12" name="Cloud Callout 11"/>
            <p:cNvSpPr/>
            <p:nvPr/>
          </p:nvSpPr>
          <p:spPr>
            <a:xfrm>
              <a:off x="4838700" y="1294170"/>
              <a:ext cx="5505450" cy="2992080"/>
            </a:xfrm>
            <a:prstGeom prst="cloudCallout">
              <a:avLst>
                <a:gd name="adj1" fmla="val -62435"/>
                <a:gd name="adj2" fmla="val 45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rial" panose="020B0604020202020204" pitchFamily="34" charset="0"/>
                  <a:cs typeface="Arial" panose="020B0604020202020204" pitchFamily="34" charset="0"/>
                </a:rPr>
                <a:t> </a:t>
              </a:r>
              <a:endParaRPr lang="en-US" sz="400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6019800" y="2024462"/>
              <a:ext cx="3790950" cy="144655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Mọi người, mọi việc đều bận rộn nhưng lúc nào cũng vui</a:t>
              </a:r>
              <a:r>
                <a:rPr lang="en-US" sz="3200">
                  <a:solidFill>
                    <a:schemeClr val="tx1"/>
                  </a:solidFill>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5995"/>
            <a:ext cx="4406778" cy="27720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350" y="4279033"/>
            <a:ext cx="4234913" cy="2706859"/>
          </a:xfrm>
          <a:prstGeom prst="rect">
            <a:avLst/>
          </a:prstGeom>
        </p:spPr>
      </p:pic>
    </p:spTree>
    <p:extLst>
      <p:ext uri="{BB962C8B-B14F-4D97-AF65-F5344CB8AC3E}">
        <p14:creationId xmlns:p14="http://schemas.microsoft.com/office/powerpoint/2010/main" val="20954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219" y="2934532"/>
            <a:ext cx="2507081" cy="3923468"/>
          </a:xfrm>
          <a:prstGeom prst="rect">
            <a:avLst/>
          </a:prstGeom>
        </p:spPr>
      </p:pic>
      <p:grpSp>
        <p:nvGrpSpPr>
          <p:cNvPr id="15" name="Group 14"/>
          <p:cNvGrpSpPr/>
          <p:nvPr/>
        </p:nvGrpSpPr>
        <p:grpSpPr>
          <a:xfrm>
            <a:off x="6476999" y="419100"/>
            <a:ext cx="3943349" cy="2515432"/>
            <a:chOff x="6476999" y="419100"/>
            <a:chExt cx="3943349" cy="2515432"/>
          </a:xfrm>
        </p:grpSpPr>
        <p:sp>
          <p:nvSpPr>
            <p:cNvPr id="13" name="Cloud Callout 12"/>
            <p:cNvSpPr/>
            <p:nvPr/>
          </p:nvSpPr>
          <p:spPr>
            <a:xfrm flipH="1">
              <a:off x="6476999" y="419100"/>
              <a:ext cx="3943349" cy="2515432"/>
            </a:xfrm>
            <a:prstGeom prst="cloudCallout">
              <a:avLst>
                <a:gd name="adj1" fmla="val -46294"/>
                <a:gd name="adj2" fmla="val 7029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6760366" y="938182"/>
              <a:ext cx="3376613" cy="1077218"/>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Bài đọc cho các em biết điều gì?</a:t>
              </a:r>
              <a:endParaRPr lang="en-US" sz="3600">
                <a:solidFill>
                  <a:schemeClr val="tx1"/>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 y="3883206"/>
            <a:ext cx="4248150" cy="3270005"/>
          </a:xfrm>
          <a:prstGeom prst="rect">
            <a:avLst/>
          </a:prstGeom>
        </p:spPr>
      </p:pic>
      <p:grpSp>
        <p:nvGrpSpPr>
          <p:cNvPr id="17" name="Group 16"/>
          <p:cNvGrpSpPr/>
          <p:nvPr/>
        </p:nvGrpSpPr>
        <p:grpSpPr>
          <a:xfrm>
            <a:off x="3124200" y="3453614"/>
            <a:ext cx="6294019" cy="2280436"/>
            <a:chOff x="3124201" y="3453614"/>
            <a:chExt cx="6267450" cy="2280436"/>
          </a:xfrm>
        </p:grpSpPr>
        <p:sp>
          <p:nvSpPr>
            <p:cNvPr id="11" name="Rounded Rectangular Callout 10"/>
            <p:cNvSpPr/>
            <p:nvPr/>
          </p:nvSpPr>
          <p:spPr>
            <a:xfrm>
              <a:off x="3124201" y="3453614"/>
              <a:ext cx="6267450" cy="2280436"/>
            </a:xfrm>
            <a:prstGeom prst="wedgeRoundRectCallout">
              <a:avLst>
                <a:gd name="adj1" fmla="val -63157"/>
                <a:gd name="adj2" fmla="val 7095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16" name="TextBox 15"/>
            <p:cNvSpPr txBox="1"/>
            <p:nvPr/>
          </p:nvSpPr>
          <p:spPr>
            <a:xfrm>
              <a:off x="3124201" y="3719808"/>
              <a:ext cx="6038849" cy="1815882"/>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quanh</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niềm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giúp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cuộc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r>
                <a:rPr lang="en-US" sz="2800"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2234">
            <a:off x="-361212" y="27106"/>
            <a:ext cx="3836989" cy="2169073"/>
          </a:xfrm>
          <a:prstGeom prst="rect">
            <a:avLst/>
          </a:prstGeom>
        </p:spPr>
      </p:pic>
    </p:spTree>
    <p:extLst>
      <p:ext uri="{BB962C8B-B14F-4D97-AF65-F5344CB8AC3E}">
        <p14:creationId xmlns:p14="http://schemas.microsoft.com/office/powerpoint/2010/main" val="24992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043018"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4107348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ị Ong Nâu - Nhạc Thiếu Nhi Hay Nhất - Nhạc Thiếu Nhi Vui Nhộn Cho Bé Yêu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630234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8" y="285750"/>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1149537" y="88741"/>
            <a:ext cx="1528350" cy="669094"/>
          </a:xfrm>
          <a:prstGeom prst="rect">
            <a:avLst/>
          </a:prstGeom>
          <a:noFill/>
        </p:spPr>
        <p:txBody>
          <a:bodyPr wrap="square" rtlCol="0">
            <a:spAutoFit/>
          </a:bodyPr>
          <a:lstStyle/>
          <a:p>
            <a:pPr algn="ctr">
              <a:lnSpc>
                <a:spcPct val="150000"/>
              </a:lnSpc>
            </a:pPr>
            <a:r>
              <a:rPr lang="vi-VN" sz="2800" b="1" dirty="0">
                <a:solidFill>
                  <a:srgbClr val="17479D"/>
                </a:solidFill>
              </a:rPr>
              <a:t>ĐỌC</a:t>
            </a:r>
            <a:endParaRPr lang="en-US" sz="28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227585" y="60682"/>
            <a:ext cx="1137215" cy="93910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2" y="140148"/>
            <a:ext cx="10479165"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rPr>
              <a:t>Làm việc thật là vui</a:t>
            </a:r>
            <a:endParaRPr lang="en-US" sz="2800" b="1" dirty="0">
              <a:solidFill>
                <a:schemeClr val="accent1">
                  <a:lumMod val="50000"/>
                </a:schemeClr>
              </a:solidFill>
            </a:endParaRPr>
          </a:p>
        </p:txBody>
      </p:sp>
      <p:sp>
        <p:nvSpPr>
          <p:cNvPr id="7" name="TextBox 6">
            <a:extLst>
              <a:ext uri="{FF2B5EF4-FFF2-40B4-BE49-F238E27FC236}">
                <a16:creationId xmlns:a16="http://schemas.microsoft.com/office/drawing/2014/main" id="{83DE1F8B-C43D-4B7A-8155-BEAC33AC1D49}"/>
              </a:ext>
            </a:extLst>
          </p:cNvPr>
          <p:cNvSpPr txBox="1"/>
          <p:nvPr/>
        </p:nvSpPr>
        <p:spPr>
          <a:xfrm>
            <a:off x="1364800" y="829997"/>
            <a:ext cx="9669833" cy="6126677"/>
          </a:xfrm>
          <a:prstGeom prst="rect">
            <a:avLst/>
          </a:prstGeom>
          <a:noFill/>
        </p:spPr>
        <p:txBody>
          <a:bodyPr wrap="square" rtlCol="0">
            <a:spAutoFit/>
          </a:bodyPr>
          <a:lstStyle/>
          <a:p>
            <a:pPr algn="just">
              <a:lnSpc>
                <a:spcPct val="150000"/>
              </a:lnSpc>
            </a:pPr>
            <a:r>
              <a:rPr lang="vi-VN" sz="2400" dirty="0"/>
              <a:t>      Quanh ta, mọi vật, mọi người đều làm </a:t>
            </a:r>
            <a:r>
              <a:rPr lang="vi-VN" sz="2400"/>
              <a:t>việc.</a:t>
            </a:r>
          </a:p>
          <a:p>
            <a:pPr algn="just">
              <a:lnSpc>
                <a:spcPct val="150000"/>
              </a:lnSpc>
            </a:pPr>
            <a:r>
              <a:rPr lang="vi-VN" sz="2400"/>
              <a:t>      Cái đồng hồ tích tắc, tích tắc, báo phút, báo giờ. Con gà trống gáy vang ò ó o, báo cho mọi người biết trời sắp sáng, mau mau thức dậy. </a:t>
            </a:r>
            <a:endParaRPr lang="en-US" sz="2400"/>
          </a:p>
          <a:p>
            <a:pPr algn="just">
              <a:lnSpc>
                <a:spcPct val="150000"/>
              </a:lnSpc>
            </a:pPr>
            <a:r>
              <a:rPr lang="vi-VN" sz="2400"/>
              <a:t>Con </a:t>
            </a:r>
            <a:r>
              <a:rPr lang="vi-VN" sz="2400" dirty="0"/>
              <a:t>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2400" dirty="0"/>
              <a:t>      Như mọi vật, mọi người, bé cũng làm việc. Bé làm bài. Bé đi học. Học xong, bé quét nhà, nhặt rau, chơi với em đỡ mẹ. Bé luôn luôn bận rộn, mà lúc nào cũng vui.</a:t>
            </a:r>
          </a:p>
          <a:p>
            <a:pPr algn="r">
              <a:lnSpc>
                <a:spcPct val="150000"/>
              </a:lnSpc>
            </a:pPr>
            <a:r>
              <a:rPr lang="vi-VN" sz="2400" dirty="0"/>
              <a:t>(</a:t>
            </a:r>
            <a:r>
              <a:rPr lang="vi-VN" sz="2400" i="1" dirty="0"/>
              <a:t>Theo </a:t>
            </a:r>
            <a:r>
              <a:rPr lang="vi-VN" sz="2400" dirty="0"/>
              <a:t>Tô Hoài)</a:t>
            </a:r>
            <a:endParaRPr lang="en-US" sz="2400" dirty="0"/>
          </a:p>
        </p:txBody>
      </p:sp>
      <p:pic>
        <p:nvPicPr>
          <p:cNvPr id="15" name="Audio_ Làm việc thật là vui_HTS">
            <a:hlinkClick r:id="" action="ppaction://media"/>
            <a:extLst>
              <a:ext uri="{FF2B5EF4-FFF2-40B4-BE49-F238E27FC236}">
                <a16:creationId xmlns:a16="http://schemas.microsoft.com/office/drawing/2014/main" id="{1162975B-2225-4FAB-B844-C1BE66162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7409" y="6210744"/>
            <a:ext cx="487363" cy="487363"/>
          </a:xfrm>
          <a:prstGeom prst="rect">
            <a:avLst/>
          </a:prstGeom>
        </p:spPr>
      </p:pic>
      <p:pic>
        <p:nvPicPr>
          <p:cNvPr id="8" name="Picture 7">
            <a:extLst>
              <a:ext uri="{FF2B5EF4-FFF2-40B4-BE49-F238E27FC236}">
                <a16:creationId xmlns:a16="http://schemas.microsoft.com/office/drawing/2014/main" id="{C1229724-0728-4662-9DA0-7B825D66FE4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8649"/>
          <a:stretch>
            <a:fillRect/>
          </a:stretch>
        </p:blipFill>
        <p:spPr>
          <a:xfrm>
            <a:off x="942017" y="792605"/>
            <a:ext cx="736995" cy="624764"/>
          </a:xfrm>
          <a:prstGeom prst="rect">
            <a:avLst/>
          </a:prstGeom>
        </p:spPr>
      </p:pic>
      <p:pic>
        <p:nvPicPr>
          <p:cNvPr id="9" name="Picture 8">
            <a:extLst>
              <a:ext uri="{FF2B5EF4-FFF2-40B4-BE49-F238E27FC236}">
                <a16:creationId xmlns:a16="http://schemas.microsoft.com/office/drawing/2014/main" id="{F4E6B08A-B4BA-45EF-A29C-7A3FB6368C1E}"/>
              </a:ext>
            </a:extLst>
          </p:cNvPr>
          <p:cNvPicPr>
            <a:picLocks noChangeAspect="1"/>
          </p:cNvPicPr>
          <p:nvPr/>
        </p:nvPicPr>
        <p:blipFill>
          <a:blip r:embed="rId9" cstate="print">
            <a:extLst>
              <a:ext uri="{28A0092B-C50C-407E-A947-70E740481C1C}">
                <a14:useLocalDpi xmlns:a14="http://schemas.microsoft.com/office/drawing/2010/main" val="0"/>
              </a:ext>
            </a:extLst>
          </a:blip>
          <a:srcRect t="14324" b="14324"/>
          <a:stretch>
            <a:fillRect/>
          </a:stretch>
        </p:blipFill>
        <p:spPr>
          <a:xfrm>
            <a:off x="870321" y="2607632"/>
            <a:ext cx="736995" cy="624764"/>
          </a:xfrm>
          <a:prstGeom prst="rect">
            <a:avLst/>
          </a:prstGeom>
        </p:spPr>
      </p:pic>
      <p:sp>
        <p:nvSpPr>
          <p:cNvPr id="10" name="Oval 9">
            <a:extLst>
              <a:ext uri="{FF2B5EF4-FFF2-40B4-BE49-F238E27FC236}">
                <a16:creationId xmlns:a16="http://schemas.microsoft.com/office/drawing/2014/main" id="{1B5EC04D-25BB-4C93-8870-4582D997A050}"/>
              </a:ext>
            </a:extLst>
          </p:cNvPr>
          <p:cNvSpPr/>
          <p:nvPr/>
        </p:nvSpPr>
        <p:spPr>
          <a:xfrm>
            <a:off x="1112837" y="4757041"/>
            <a:ext cx="370840" cy="337493"/>
          </a:xfrm>
          <a:prstGeom prst="ellipse">
            <a:avLst/>
          </a:prstGeom>
          <a:solidFill>
            <a:srgbClr val="F5738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492554144"/>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7343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583453"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699316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365" y="4456455"/>
            <a:ext cx="2365390" cy="2532358"/>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9113" y="6008021"/>
            <a:ext cx="656057" cy="677220"/>
          </a:xfrm>
          <a:prstGeom prst="rect">
            <a:avLst/>
          </a:prstGeom>
        </p:spPr>
      </p:pic>
      <p:sp>
        <p:nvSpPr>
          <p:cNvPr id="22" name="TextBox 21">
            <a:extLst>
              <a:ext uri="{FF2B5EF4-FFF2-40B4-BE49-F238E27FC236}">
                <a16:creationId xmlns:a16="http://schemas.microsoft.com/office/drawing/2014/main" id="{BF1FA51B-22DB-4900-9DEC-3B95240F1C39}"/>
              </a:ext>
            </a:extLst>
          </p:cNvPr>
          <p:cNvSpPr txBox="1"/>
          <p:nvPr/>
        </p:nvSpPr>
        <p:spPr>
          <a:xfrm>
            <a:off x="866623" y="448440"/>
            <a:ext cx="10804124" cy="1384995"/>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ea typeface="Arial-Rounded" panose="020B0500000000000000" pitchFamily="34" charset="0"/>
                <a:cs typeface="Arial-Rounded" panose="020B0500000000000000" pitchFamily="34" charset="0"/>
                <a:sym typeface="Arial"/>
              </a:rPr>
              <a:t>1. </a:t>
            </a:r>
            <a:r>
              <a:rPr lang="vi-VN" sz="2800" kern="0" dirty="0">
                <a:solidFill>
                  <a:srgbClr val="000000"/>
                </a:solidFill>
                <a:ea typeface="Arial-Rounded" panose="020B0500000000000000" pitchFamily="34" charset="0"/>
                <a:cs typeface="Arial-Rounded" panose="020B0500000000000000" pitchFamily="34" charset="0"/>
                <a:sym typeface="Arial"/>
              </a:rPr>
              <a:t>Kết hợp từ ngữ ở cột A với từ ngữ ở cột B để tạo câu nêu hoạt động.</a:t>
            </a:r>
          </a:p>
        </p:txBody>
      </p:sp>
      <p:pic>
        <p:nvPicPr>
          <p:cNvPr id="23" name="Picture 22">
            <a:extLst>
              <a:ext uri="{FF2B5EF4-FFF2-40B4-BE49-F238E27FC236}">
                <a16:creationId xmlns:a16="http://schemas.microsoft.com/office/drawing/2014/main" id="{F7D0A5B3-10EF-42FB-8318-3465D3EB6FB8}"/>
              </a:ext>
            </a:extLst>
          </p:cNvPr>
          <p:cNvPicPr>
            <a:picLocks noChangeAspect="1"/>
          </p:cNvPicPr>
          <p:nvPr/>
        </p:nvPicPr>
        <p:blipFill>
          <a:blip r:embed="rId6">
            <a:clrChange>
              <a:clrFrom>
                <a:srgbClr val="FEFFFE"/>
              </a:clrFrom>
              <a:clrTo>
                <a:srgbClr val="FEFFFE">
                  <a:alpha val="0"/>
                </a:srgbClr>
              </a:clrTo>
            </a:clrChange>
            <a:extLst>
              <a:ext uri="{BEBA8EAE-BF5A-486C-A8C5-ECC9F3942E4B}">
                <a14:imgProps xmlns:a14="http://schemas.microsoft.com/office/drawing/2010/main">
                  <a14:imgLayer r:embed="rId7">
                    <a14:imgEffect>
                      <a14:sharpenSoften amount="33000"/>
                    </a14:imgEffect>
                    <a14:imgEffect>
                      <a14:brightnessContrast contrast="1000"/>
                    </a14:imgEffect>
                  </a14:imgLayer>
                </a14:imgProps>
              </a:ext>
            </a:extLst>
          </a:blip>
          <a:stretch>
            <a:fillRect/>
          </a:stretch>
        </p:blipFill>
        <p:spPr>
          <a:xfrm>
            <a:off x="0" y="0"/>
            <a:ext cx="866623" cy="799385"/>
          </a:xfrm>
          <a:prstGeom prst="rect">
            <a:avLst/>
          </a:prstGeom>
        </p:spPr>
      </p:pic>
      <p:sp>
        <p:nvSpPr>
          <p:cNvPr id="26" name="TextBox 25">
            <a:extLst>
              <a:ext uri="{FF2B5EF4-FFF2-40B4-BE49-F238E27FC236}">
                <a16:creationId xmlns:a16="http://schemas.microsoft.com/office/drawing/2014/main" id="{219468E8-0716-4F16-932C-411AFEA7A1C0}"/>
              </a:ext>
            </a:extLst>
          </p:cNvPr>
          <p:cNvSpPr txBox="1"/>
          <p:nvPr/>
        </p:nvSpPr>
        <p:spPr>
          <a:xfrm>
            <a:off x="1363163" y="4206320"/>
            <a:ext cx="8437308" cy="738664"/>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ea typeface="Arial-Rounded" panose="020B0500000000000000" pitchFamily="34" charset="0"/>
                <a:cs typeface="Arial-Rounded" panose="020B0500000000000000" pitchFamily="34" charset="0"/>
                <a:sym typeface="Arial"/>
              </a:rPr>
              <a:t>2. </a:t>
            </a:r>
            <a:r>
              <a:rPr lang="vi-VN" sz="2800" kern="0" dirty="0">
                <a:solidFill>
                  <a:srgbClr val="000000"/>
                </a:solidFill>
                <a:ea typeface="Arial-Rounded" panose="020B0500000000000000" pitchFamily="34" charset="0"/>
                <a:cs typeface="Arial-Rounded" panose="020B0500000000000000" pitchFamily="34" charset="0"/>
                <a:sym typeface="Arial"/>
              </a:rPr>
              <a:t>Đặt một câu nêu hoạt động của em ở trường.</a:t>
            </a:r>
          </a:p>
        </p:txBody>
      </p:sp>
      <p:pic>
        <p:nvPicPr>
          <p:cNvPr id="28" name="Picture 27">
            <a:extLst>
              <a:ext uri="{FF2B5EF4-FFF2-40B4-BE49-F238E27FC236}">
                <a16:creationId xmlns:a16="http://schemas.microsoft.com/office/drawing/2014/main" id="{C8249BB7-9F50-42E5-8D47-43E4E470BA26}"/>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2736899" y="1934548"/>
            <a:ext cx="7063572" cy="2215675"/>
          </a:xfrm>
          <a:prstGeom prst="rect">
            <a:avLst/>
          </a:prstGeom>
        </p:spPr>
      </p:pic>
      <p:cxnSp>
        <p:nvCxnSpPr>
          <p:cNvPr id="29" name="Straight Connector 28">
            <a:extLst>
              <a:ext uri="{FF2B5EF4-FFF2-40B4-BE49-F238E27FC236}">
                <a16:creationId xmlns:a16="http://schemas.microsoft.com/office/drawing/2014/main" id="{CF8A7D43-0652-4EA7-8CA1-D4A398A0B2E5}"/>
              </a:ext>
            </a:extLst>
          </p:cNvPr>
          <p:cNvCxnSpPr/>
          <p:nvPr/>
        </p:nvCxnSpPr>
        <p:spPr>
          <a:xfrm>
            <a:off x="4968090" y="2696213"/>
            <a:ext cx="876300" cy="660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6A805B-1E41-4C7B-8125-703127D4220F}"/>
              </a:ext>
            </a:extLst>
          </p:cNvPr>
          <p:cNvCxnSpPr/>
          <p:nvPr/>
        </p:nvCxnSpPr>
        <p:spPr>
          <a:xfrm>
            <a:off x="4968088" y="3214800"/>
            <a:ext cx="876300" cy="660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339391-556E-49B7-89E3-11E113CD1201}"/>
              </a:ext>
            </a:extLst>
          </p:cNvPr>
          <p:cNvCxnSpPr>
            <a:cxnSpLocks/>
          </p:cNvCxnSpPr>
          <p:nvPr/>
        </p:nvCxnSpPr>
        <p:spPr>
          <a:xfrm flipV="1">
            <a:off x="4982347" y="2715015"/>
            <a:ext cx="862041" cy="11601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EED02C4-80C1-4ED7-8CFC-7808FC663B22}"/>
              </a:ext>
            </a:extLst>
          </p:cNvPr>
          <p:cNvSpPr txBox="1"/>
          <p:nvPr/>
        </p:nvSpPr>
        <p:spPr>
          <a:xfrm>
            <a:off x="1526823" y="4807408"/>
            <a:ext cx="7773087" cy="669094"/>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VD: </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Trong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giờ</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ra</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chơi</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em</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chạy</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nhảy</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cùng</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các</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 </a:t>
            </a:r>
            <a:r>
              <a:rPr lang="en-US" sz="2800" kern="0" dirty="0" err="1">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bạn</a:t>
            </a:r>
            <a:r>
              <a:rPr lang="en-US"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rPr>
              <a:t>.</a:t>
            </a:r>
            <a:endParaRPr lang="vi-VN" sz="2800" kern="0" dirty="0">
              <a:solidFill>
                <a:srgbClr val="FC7D77">
                  <a:lumMod val="75000"/>
                </a:srgbClr>
              </a:solidFill>
              <a:ea typeface="Arial-Rounded" panose="020B0500000000000000" pitchFamily="34" charset="0"/>
              <a:cs typeface="Arial-Rounded" panose="020B0500000000000000" pitchFamily="34" charset="0"/>
              <a:sym typeface="Wingdings" panose="05000000000000000000" pitchFamily="2" charset="2"/>
            </a:endParaRPr>
          </a:p>
        </p:txBody>
      </p:sp>
    </p:spTree>
    <p:extLst>
      <p:ext uri="{BB962C8B-B14F-4D97-AF65-F5344CB8AC3E}">
        <p14:creationId xmlns:p14="http://schemas.microsoft.com/office/powerpoint/2010/main" val="9503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 y="21816"/>
            <a:ext cx="12180047" cy="683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1" y="1942428"/>
            <a:ext cx="5486400" cy="2639209"/>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121917" tIns="60959" rIns="121917" bIns="60959" rtlCol="0" anchor="ctr"/>
          <a:lstStyle/>
          <a:p>
            <a:pPr algn="ctr"/>
            <a:endParaRPr lang="en-US" sz="1400"/>
          </a:p>
        </p:txBody>
      </p:sp>
      <p:sp>
        <p:nvSpPr>
          <p:cNvPr id="3" name="Rectangle 2"/>
          <p:cNvSpPr/>
          <p:nvPr/>
        </p:nvSpPr>
        <p:spPr>
          <a:xfrm>
            <a:off x="1524002" y="1803402"/>
            <a:ext cx="5522921" cy="4062649"/>
          </a:xfrm>
          <a:prstGeom prst="rect">
            <a:avLst/>
          </a:prstGeom>
          <a:effectLst>
            <a:glow rad="139700">
              <a:schemeClr val="accent2">
                <a:satMod val="175000"/>
                <a:alpha val="40000"/>
              </a:schemeClr>
            </a:glow>
          </a:effectLst>
          <a:scene3d>
            <a:camera prst="perspectiveFront"/>
            <a:lightRig rig="threePt" dir="t"/>
          </a:scene3d>
        </p:spPr>
        <p:txBody>
          <a:bodyPr wrap="square" lIns="91439" tIns="45719" rIns="91439" bIns="45719">
            <a:spAutoFit/>
          </a:bodyPr>
          <a:lstStyle/>
          <a:p>
            <a:pPr algn="ctr">
              <a:defRPr/>
            </a:pPr>
            <a:r>
              <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TẠM BIỆT CÁC CON VÀ HẸN GẶP LẠI VÀO BUỔI HỌC SAU NHÉ !!!</a:t>
            </a: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095" y="1038165"/>
            <a:ext cx="4196527" cy="3947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276822"/>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2.91667E-6 3.33333E-6 L 2.91667E-6 -0.07223 " pathEditMode="relative" rAng="0" ptsTypes="AA">
                                      <p:cBhvr>
                                        <p:cTn id="10" dur="500" accel="50000" decel="50000" autoRev="1" fill="hold">
                                          <p:stCondLst>
                                            <p:cond delay="0"/>
                                          </p:stCondLst>
                                        </p:cTn>
                                        <p:tgtEl>
                                          <p:spTgt spid="3"/>
                                        </p:tgtEl>
                                        <p:attrNameLst>
                                          <p:attrName>ppt_x</p:attrName>
                                          <p:attrName>ppt_y</p:attrName>
                                        </p:attrNameLst>
                                      </p:cBhvr>
                                      <p:rCtr x="0" y="-3611"/>
                                    </p:animMotion>
                                    <p:animRot by="1500000">
                                      <p:cBhvr>
                                        <p:cTn id="11" dur="250" fill="hold">
                                          <p:stCondLst>
                                            <p:cond delay="0"/>
                                          </p:stCondLst>
                                        </p:cTn>
                                        <p:tgtEl>
                                          <p:spTgt spid="3"/>
                                        </p:tgtEl>
                                        <p:attrNameLst>
                                          <p:attrName>r</p:attrName>
                                        </p:attrNameLst>
                                      </p:cBhvr>
                                    </p:animRot>
                                    <p:animRot by="-1500000">
                                      <p:cBhvr>
                                        <p:cTn id="12" dur="250" fill="hold">
                                          <p:stCondLst>
                                            <p:cond delay="250"/>
                                          </p:stCondLst>
                                        </p:cTn>
                                        <p:tgtEl>
                                          <p:spTgt spid="3"/>
                                        </p:tgtEl>
                                        <p:attrNameLst>
                                          <p:attrName>r</p:attrName>
                                        </p:attrNameLst>
                                      </p:cBhvr>
                                    </p:animRot>
                                    <p:animRot by="-1500000">
                                      <p:cBhvr>
                                        <p:cTn id="13" dur="250" fill="hold">
                                          <p:stCondLst>
                                            <p:cond delay="500"/>
                                          </p:stCondLst>
                                        </p:cTn>
                                        <p:tgtEl>
                                          <p:spTgt spid="3"/>
                                        </p:tgtEl>
                                        <p:attrNameLst>
                                          <p:attrName>r</p:attrName>
                                        </p:attrNameLst>
                                      </p:cBhvr>
                                    </p:animRot>
                                    <p:animRot by="1500000">
                                      <p:cBhvr>
                                        <p:cTn id="14" dur="250" fill="hold">
                                          <p:stCondLst>
                                            <p:cond delay="75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C46793-CB82-4E1B-8D68-98BCC11BDFF6}"/>
              </a:ext>
            </a:extLst>
          </p:cNvPr>
          <p:cNvPicPr>
            <a:picLocks noGrp="1" noChangeAspect="1"/>
          </p:cNvPicPr>
          <p:nvPr>
            <p:ph idx="1"/>
          </p:nvPr>
        </p:nvPicPr>
        <p:blipFill>
          <a:blip r:embed="rId3"/>
          <a:stretch>
            <a:fillRect/>
          </a:stretch>
        </p:blipFill>
        <p:spPr>
          <a:xfrm>
            <a:off x="551543" y="1094267"/>
            <a:ext cx="10591657" cy="5277504"/>
          </a:xfrm>
          <a:prstGeom prst="rect">
            <a:avLst/>
          </a:prstGeom>
        </p:spPr>
      </p:pic>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89372" y="310593"/>
            <a:ext cx="1486971" cy="783674"/>
          </a:xfrm>
          <a:prstGeom prst="rect">
            <a:avLst/>
          </a:prstGeom>
        </p:spPr>
      </p:pic>
      <p:grpSp>
        <p:nvGrpSpPr>
          <p:cNvPr id="8" name="Group 7"/>
          <p:cNvGrpSpPr/>
          <p:nvPr/>
        </p:nvGrpSpPr>
        <p:grpSpPr>
          <a:xfrm>
            <a:off x="2376343" y="10050"/>
            <a:ext cx="9492115" cy="954107"/>
            <a:chOff x="2515199" y="-628"/>
            <a:chExt cx="9492115" cy="954107"/>
          </a:xfrm>
        </p:grpSpPr>
        <p:sp>
          <p:nvSpPr>
            <p:cNvPr id="7" name="Rounded Rectangle 6"/>
            <p:cNvSpPr/>
            <p:nvPr/>
          </p:nvSpPr>
          <p:spPr>
            <a:xfrm>
              <a:off x="2515199" y="25906"/>
              <a:ext cx="9419771"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5199" y="-628"/>
              <a:ext cx="9492115"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tranh và cho biết mỗi người, mỗi vật trong tranh đang làm gì.</a:t>
              </a:r>
            </a:p>
          </p:txBody>
        </p:sp>
      </p:grpSp>
    </p:spTree>
    <p:extLst>
      <p:ext uri="{BB962C8B-B14F-4D97-AF65-F5344CB8AC3E}">
        <p14:creationId xmlns:p14="http://schemas.microsoft.com/office/powerpoint/2010/main" val="6023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8" y="1465701"/>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vi-VN" sz="5400">
                <a:solidFill>
                  <a:schemeClr val="bg1"/>
                </a:solidFill>
                <a:latin typeface="Arial" panose="020B0604020202020204" pitchFamily="34" charset="0"/>
                <a:cs typeface="Arial" panose="020B0604020202020204" pitchFamily="34" charset="0"/>
              </a:rPr>
              <a:t>LÀM VIỆC THẬT LÀ VUI</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454999" y="3823838"/>
            <a:ext cx="3041009" cy="1063433"/>
          </a:xfrm>
          <a:prstGeom prst="rect">
            <a:avLst/>
          </a:prstGeom>
          <a:noFill/>
        </p:spPr>
        <p:txBody>
          <a:bodyPr wrap="square" rtlCol="0">
            <a:spAutoFit/>
          </a:bodyPr>
          <a:lstStyle/>
          <a:p>
            <a:pPr algn="ctr">
              <a:lnSpc>
                <a:spcPct val="150000"/>
              </a:lnSpc>
            </a:pPr>
            <a:r>
              <a:rPr lang="vi-VN" sz="4800" b="1">
                <a:solidFill>
                  <a:schemeClr val="accent1">
                    <a:lumMod val="50000"/>
                  </a:schemeClr>
                </a:solidFill>
                <a:latin typeface="Arial" panose="020B0604020202020204" pitchFamily="34" charset="0"/>
                <a:cs typeface="Arial" panose="020B0604020202020204" pitchFamily="34" charset="0"/>
              </a:rPr>
              <a:t>TIẾT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2E96B82-CFE8-4E3D-9861-F35AD32A3F47}"/>
              </a:ext>
            </a:extLst>
          </p:cNvPr>
          <p:cNvSpPr txBox="1"/>
          <p:nvPr/>
        </p:nvSpPr>
        <p:spPr>
          <a:xfrm>
            <a:off x="4441262" y="4642536"/>
            <a:ext cx="2991297" cy="1615827"/>
          </a:xfrm>
          <a:prstGeom prst="rect">
            <a:avLst/>
          </a:prstGeom>
          <a:noFill/>
        </p:spPr>
        <p:txBody>
          <a:bodyPr wrap="square" rtlCol="0">
            <a:spAutoFit/>
          </a:bodyPr>
          <a:lstStyle/>
          <a:p>
            <a:pPr algn="ctr">
              <a:lnSpc>
                <a:spcPct val="150000"/>
              </a:lnSpc>
            </a:pPr>
            <a:r>
              <a:rPr lang="vi-VN" sz="6600" b="1" dirty="0">
                <a:solidFill>
                  <a:srgbClr val="17479D"/>
                </a:solidFill>
                <a:latin typeface="Arial" panose="020B0604020202020204" pitchFamily="34" charset="0"/>
                <a:cs typeface="Arial" panose="020B0604020202020204" pitchFamily="34" charset="0"/>
              </a:rPr>
              <a:t>ĐỌC</a:t>
            </a:r>
            <a:endParaRPr lang="en-US" sz="6600" b="1" dirty="0">
              <a:solidFill>
                <a:srgbClr val="1747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23"/>
            <a:ext cx="12192000" cy="7459482"/>
          </a:xfrm>
          <a:prstGeom prst="rect">
            <a:avLst/>
          </a:prstGeom>
        </p:spPr>
      </p:pic>
      <p:sp>
        <p:nvSpPr>
          <p:cNvPr id="59" name="TextBox 146">
            <a:extLst>
              <a:ext uri="{FF2B5EF4-FFF2-40B4-BE49-F238E27FC236}">
                <a16:creationId xmlns:a16="http://schemas.microsoft.com/office/drawing/2014/main" id="{0B5A9A30-EC1C-4371-B043-E69E6C2182DA}"/>
              </a:ext>
            </a:extLst>
          </p:cNvPr>
          <p:cNvSpPr txBox="1">
            <a:spLocks noChangeArrowheads="1"/>
          </p:cNvSpPr>
          <p:nvPr/>
        </p:nvSpPr>
        <p:spPr bwMode="auto">
          <a:xfrm>
            <a:off x="51519" y="1602375"/>
            <a:ext cx="1740543"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sz="2667" b="1">
                <a:solidFill>
                  <a:srgbClr val="ED8F9B"/>
                </a:solidFill>
                <a:ea typeface="隶书" panose="02010509060101010101" pitchFamily="49" charset="-122"/>
                <a:cs typeface="Arial" panose="020B0604020202020204" pitchFamily="34" charset="0"/>
              </a:rPr>
              <a:t>Sau bài học này các con sẽ:</a:t>
            </a:r>
            <a:endParaRPr lang="zh-CN" altLang="en-US" sz="2667"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1302085" y="189355"/>
            <a:ext cx="9017436" cy="85672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a:latin typeface="Arial" panose="020B0604020202020204" pitchFamily="34" charset="0"/>
                <a:cs typeface="Arial" panose="020B0604020202020204" pitchFamily="34" charset="0"/>
              </a:rPr>
              <a:t>Yêu cầu cần đạt</a:t>
            </a: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9" y="3928740"/>
            <a:ext cx="2118121" cy="3136449"/>
          </a:xfrm>
          <a:prstGeom prst="rect">
            <a:avLst/>
          </a:prstGeom>
        </p:spPr>
      </p:pic>
      <p:sp>
        <p:nvSpPr>
          <p:cNvPr id="4" name="Rectangle 3"/>
          <p:cNvSpPr/>
          <p:nvPr/>
        </p:nvSpPr>
        <p:spPr>
          <a:xfrm>
            <a:off x="5114566" y="4443369"/>
            <a:ext cx="192101" cy="388064"/>
          </a:xfrm>
          <a:prstGeom prst="rect">
            <a:avLst/>
          </a:prstGeom>
        </p:spPr>
        <p:txBody>
          <a:bodyPr wrap="square">
            <a:spAutoFit/>
          </a:bodyPr>
          <a:lstStyle/>
          <a:p>
            <a:endParaRPr lang="en-US" sz="2400">
              <a:latin typeface="Arial" panose="020B0604020202020204" pitchFamily="34" charset="0"/>
              <a:cs typeface="Arial" panose="020B0604020202020204" pitchFamily="34" charset="0"/>
            </a:endParaRPr>
          </a:p>
        </p:txBody>
      </p:sp>
      <p:sp>
        <p:nvSpPr>
          <p:cNvPr id="6" name="Rectangle 5"/>
          <p:cNvSpPr/>
          <p:nvPr/>
        </p:nvSpPr>
        <p:spPr>
          <a:xfrm>
            <a:off x="4848447" y="5919734"/>
            <a:ext cx="6339220" cy="258710"/>
          </a:xfrm>
          <a:prstGeom prst="rect">
            <a:avLst/>
          </a:prstGeom>
        </p:spPr>
        <p:txBody>
          <a:bodyPr wrap="square">
            <a:spAutoFit/>
          </a:bodyPr>
          <a:lstStyle/>
          <a:p>
            <a:pPr eaLnBrk="1" hangingPunct="1">
              <a:spcBef>
                <a:spcPct val="0"/>
              </a:spcBef>
              <a:buClrTx/>
              <a:buFontTx/>
              <a:buNone/>
            </a:pPr>
            <a:endParaRPr lang="zh-CN" altLang="en-US" sz="140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1949540" y="1738067"/>
            <a:ext cx="9481964" cy="1102874"/>
            <a:chOff x="3174274" y="1000754"/>
            <a:chExt cx="7134322" cy="1350561"/>
          </a:xfrm>
        </p:grpSpPr>
        <p:sp>
          <p:nvSpPr>
            <p:cNvPr id="18" name="Pentagon 17"/>
            <p:cNvSpPr/>
            <p:nvPr/>
          </p:nvSpPr>
          <p:spPr>
            <a:xfrm>
              <a:off x="4183968" y="1000754"/>
              <a:ext cx="6124628" cy="135056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Đọc đúng, rõ ràng bài đọc, biết ngắt nghỉ, nhấn </a:t>
              </a:r>
            </a:p>
            <a:p>
              <a:r>
                <a:rPr lang="en-US" sz="2400">
                  <a:solidFill>
                    <a:schemeClr val="tx1"/>
                  </a:solidFill>
                  <a:latin typeface="Arial" panose="020B0604020202020204" pitchFamily="34" charset="0"/>
                  <a:cs typeface="Arial" panose="020B0604020202020204" pitchFamily="34" charset="0"/>
                </a:rPr>
                <a:t>      giọng phù hợp</a:t>
              </a:r>
              <a:endParaRPr lang="en-US">
                <a:solidFill>
                  <a:schemeClr val="tx1"/>
                </a:solidFill>
                <a:latin typeface="Arial" panose="020B0604020202020204" pitchFamily="34" charset="0"/>
                <a:cs typeface="Arial" panose="020B0604020202020204" pitchFamily="34" charset="0"/>
              </a:endParaRPr>
            </a:p>
          </p:txBody>
        </p:sp>
        <p:grpSp>
          <p:nvGrpSpPr>
            <p:cNvPr id="20" name="Group 19"/>
            <p:cNvGrpSpPr/>
            <p:nvPr/>
          </p:nvGrpSpPr>
          <p:grpSpPr>
            <a:xfrm>
              <a:off x="3174274" y="1005841"/>
              <a:ext cx="1433438" cy="1345474"/>
              <a:chOff x="3370217" y="3148149"/>
              <a:chExt cx="1433438" cy="1345474"/>
            </a:xfrm>
          </p:grpSpPr>
          <p:sp>
            <p:nvSpPr>
              <p:cNvPr id="21" name="Pentagon 20"/>
              <p:cNvSpPr/>
              <p:nvPr/>
            </p:nvSpPr>
            <p:spPr>
              <a:xfrm>
                <a:off x="3735979" y="3148149"/>
                <a:ext cx="1067676" cy="1345474"/>
              </a:xfrm>
              <a:prstGeom prst="homePlate">
                <a:avLst>
                  <a:gd name="adj" fmla="val 45455"/>
                </a:avLst>
              </a:prstGeom>
              <a:solidFill>
                <a:schemeClr val="accent1">
                  <a:lumMod val="7500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370217" y="3148149"/>
                <a:ext cx="796835" cy="1345474"/>
              </a:xfrm>
              <a:prstGeom prst="roundRect">
                <a:avLst/>
              </a:prstGeom>
              <a:solidFill>
                <a:schemeClr val="accent1">
                  <a:lumMod val="75000"/>
                </a:schemeClr>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 </a:t>
                </a:r>
                <a:r>
                  <a:rPr lang="en-US" sz="2400">
                    <a:solidFill>
                      <a:schemeClr val="bg1"/>
                    </a:solidFill>
                  </a:rPr>
                  <a:t>1</a:t>
                </a:r>
                <a:r>
                  <a:rPr lang="en-US">
                    <a:solidFill>
                      <a:schemeClr val="bg1"/>
                    </a:solidFill>
                  </a:rPr>
                  <a:t> </a:t>
                </a:r>
                <a:r>
                  <a:rPr lang="en-US">
                    <a:solidFill>
                      <a:schemeClr val="tx1"/>
                    </a:solidFill>
                  </a:rPr>
                  <a:t> </a:t>
                </a:r>
              </a:p>
            </p:txBody>
          </p:sp>
        </p:grpSp>
      </p:grpSp>
      <p:grpSp>
        <p:nvGrpSpPr>
          <p:cNvPr id="23" name="Group 22"/>
          <p:cNvGrpSpPr/>
          <p:nvPr/>
        </p:nvGrpSpPr>
        <p:grpSpPr>
          <a:xfrm>
            <a:off x="2314063" y="3369046"/>
            <a:ext cx="9313384" cy="1119391"/>
            <a:chOff x="3032258" y="1005841"/>
            <a:chExt cx="8257864" cy="1345474"/>
          </a:xfrm>
        </p:grpSpPr>
        <p:sp>
          <p:nvSpPr>
            <p:cNvPr id="24" name="Pentagon 23"/>
            <p:cNvSpPr/>
            <p:nvPr/>
          </p:nvSpPr>
          <p:spPr>
            <a:xfrm>
              <a:off x="4023907" y="1025642"/>
              <a:ext cx="7266215" cy="1305869"/>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228201" y="3148149"/>
                <a:ext cx="1121732" cy="1345474"/>
              </a:xfrm>
              <a:prstGeom prst="roundRect">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2  </a:t>
                </a:r>
              </a:p>
            </p:txBody>
          </p:sp>
        </p:grpSp>
      </p:grpSp>
      <p:grpSp>
        <p:nvGrpSpPr>
          <p:cNvPr id="28" name="Group 27"/>
          <p:cNvGrpSpPr/>
          <p:nvPr/>
        </p:nvGrpSpPr>
        <p:grpSpPr>
          <a:xfrm>
            <a:off x="2752793" y="5016540"/>
            <a:ext cx="8874654" cy="1176093"/>
            <a:chOff x="2997754" y="973782"/>
            <a:chExt cx="8449720" cy="1377532"/>
          </a:xfrm>
        </p:grpSpPr>
        <p:sp>
          <p:nvSpPr>
            <p:cNvPr id="30" name="Pentagon 29"/>
            <p:cNvSpPr/>
            <p:nvPr/>
          </p:nvSpPr>
          <p:spPr>
            <a:xfrm>
              <a:off x="4170557" y="1017597"/>
              <a:ext cx="7276917" cy="1285039"/>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p>
            <a:p>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Nhận biết được thông điệp của tác giả đối với  </a:t>
              </a:r>
            </a:p>
            <a:p>
              <a:r>
                <a:rPr lang="en-US" sz="2400">
                  <a:solidFill>
                    <a:schemeClr val="tx1"/>
                  </a:solidFill>
                  <a:latin typeface="Arial" panose="020B0604020202020204" pitchFamily="34" charset="0"/>
                  <a:cs typeface="Arial" panose="020B0604020202020204" pitchFamily="34" charset="0"/>
                </a:rPr>
                <a:t>     người đọc</a:t>
              </a:r>
              <a:br>
                <a:rPr lang="vi-VN" sz="2400">
                  <a:solidFill>
                    <a:schemeClr val="tx1"/>
                  </a:solidFill>
                  <a:latin typeface="Arial" panose="020B0604020202020204" pitchFamily="34" charset="0"/>
                  <a:cs typeface="Arial" panose="020B0604020202020204" pitchFamily="34" charset="0"/>
                </a:rPr>
              </a:br>
              <a:r>
                <a:rPr lang="en-US" sz="2400">
                  <a:solidFill>
                    <a:schemeClr val="tx1"/>
                  </a:solidFill>
                </a:rPr>
                <a:t> </a:t>
              </a:r>
            </a:p>
          </p:txBody>
        </p:sp>
        <p:grpSp>
          <p:nvGrpSpPr>
            <p:cNvPr id="32" name="Group 31"/>
            <p:cNvGrpSpPr/>
            <p:nvPr/>
          </p:nvGrpSpPr>
          <p:grpSpPr>
            <a:xfrm>
              <a:off x="2997754" y="973782"/>
              <a:ext cx="1603638" cy="1377532"/>
              <a:chOff x="3193697" y="3116090"/>
              <a:chExt cx="1603638" cy="1377532"/>
            </a:xfrm>
          </p:grpSpPr>
          <p:sp>
            <p:nvSpPr>
              <p:cNvPr id="33" name="Pentagon 32"/>
              <p:cNvSpPr/>
              <p:nvPr/>
            </p:nvSpPr>
            <p:spPr>
              <a:xfrm>
                <a:off x="4167052" y="3148149"/>
                <a:ext cx="630283" cy="1345473"/>
              </a:xfrm>
              <a:prstGeom prst="homePlate">
                <a:avLst>
                  <a:gd name="adj" fmla="val 45455"/>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193697" y="3116090"/>
                <a:ext cx="1285742" cy="1372668"/>
              </a:xfrm>
              <a:prstGeom prst="roundRect">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3</a:t>
                </a:r>
                <a:r>
                  <a:rPr lang="en-US" sz="2000">
                    <a:solidFill>
                      <a:schemeClr val="tx1"/>
                    </a:solidFill>
                  </a:rPr>
                  <a:t>  </a:t>
                </a:r>
              </a:p>
            </p:txBody>
          </p:sp>
        </p:grpSp>
      </p:grpSp>
    </p:spTree>
    <p:extLst>
      <p:ext uri="{BB962C8B-B14F-4D97-AF65-F5344CB8AC3E}">
        <p14:creationId xmlns:p14="http://schemas.microsoft.com/office/powerpoint/2010/main" val="8799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9000" b="-8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8" y="285750"/>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1149537" y="88741"/>
            <a:ext cx="1528350" cy="669094"/>
          </a:xfrm>
          <a:prstGeom prst="rect">
            <a:avLst/>
          </a:prstGeom>
          <a:noFill/>
        </p:spPr>
        <p:txBody>
          <a:bodyPr wrap="square" rtlCol="0">
            <a:spAutoFit/>
          </a:bodyPr>
          <a:lstStyle/>
          <a:p>
            <a:pPr algn="ctr">
              <a:lnSpc>
                <a:spcPct val="150000"/>
              </a:lnSpc>
            </a:pPr>
            <a:r>
              <a:rPr lang="vi-VN" sz="2800" b="1" dirty="0">
                <a:solidFill>
                  <a:srgbClr val="17479D"/>
                </a:solidFill>
              </a:rPr>
              <a:t>ĐỌC</a:t>
            </a:r>
            <a:endParaRPr lang="en-US" sz="28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5" y="60682"/>
            <a:ext cx="1137215" cy="93910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2" y="140148"/>
            <a:ext cx="10479165"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rPr>
              <a:t>Làm việc thật là vui</a:t>
            </a:r>
            <a:endParaRPr lang="en-US" sz="2800" b="1" dirty="0">
              <a:solidFill>
                <a:schemeClr val="accent1">
                  <a:lumMod val="50000"/>
                </a:schemeClr>
              </a:solidFill>
            </a:endParaRPr>
          </a:p>
        </p:txBody>
      </p:sp>
      <p:sp>
        <p:nvSpPr>
          <p:cNvPr id="7" name="TextBox 6">
            <a:extLst>
              <a:ext uri="{FF2B5EF4-FFF2-40B4-BE49-F238E27FC236}">
                <a16:creationId xmlns:a16="http://schemas.microsoft.com/office/drawing/2014/main" id="{83DE1F8B-C43D-4B7A-8155-BEAC33AC1D49}"/>
              </a:ext>
            </a:extLst>
          </p:cNvPr>
          <p:cNvSpPr txBox="1"/>
          <p:nvPr/>
        </p:nvSpPr>
        <p:spPr>
          <a:xfrm>
            <a:off x="1364800" y="829997"/>
            <a:ext cx="9669833" cy="6126677"/>
          </a:xfrm>
          <a:prstGeom prst="rect">
            <a:avLst/>
          </a:prstGeom>
          <a:noFill/>
        </p:spPr>
        <p:txBody>
          <a:bodyPr wrap="square" rtlCol="0">
            <a:spAutoFit/>
          </a:bodyPr>
          <a:lstStyle/>
          <a:p>
            <a:pPr algn="just">
              <a:lnSpc>
                <a:spcPct val="150000"/>
              </a:lnSpc>
            </a:pPr>
            <a:r>
              <a:rPr lang="vi-VN" sz="2400" dirty="0"/>
              <a:t>      Quanh ta, mọi vật, mọi người đều làm </a:t>
            </a:r>
            <a:r>
              <a:rPr lang="vi-VN" sz="2400"/>
              <a:t>việc.</a:t>
            </a:r>
          </a:p>
          <a:p>
            <a:pPr algn="just">
              <a:lnSpc>
                <a:spcPct val="150000"/>
              </a:lnSpc>
            </a:pPr>
            <a:r>
              <a:rPr lang="vi-VN" sz="2400"/>
              <a:t>      Cái đồng hồ tích tắc, tích tắc, báo phút, báo giờ. Con gà trống gáy vang ò ó o, báo cho mọi người biết trời sắp sáng, mau mau thức dậy. </a:t>
            </a:r>
            <a:endParaRPr lang="en-US" sz="2400"/>
          </a:p>
          <a:p>
            <a:pPr algn="just">
              <a:lnSpc>
                <a:spcPct val="150000"/>
              </a:lnSpc>
            </a:pPr>
            <a:r>
              <a:rPr lang="vi-VN" sz="2400"/>
              <a:t>Con </a:t>
            </a:r>
            <a:r>
              <a:rPr lang="vi-VN" sz="2400" dirty="0"/>
              <a:t>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2400" dirty="0"/>
              <a:t>      Như mọi vật, mọi người, bé cũng làm việc. Bé làm bài. Bé đi học. Học xong, bé quét nhà, nhặt rau, chơi với em đỡ mẹ. Bé luôn luôn bận rộn, mà lúc nào cũng vui.</a:t>
            </a:r>
          </a:p>
          <a:p>
            <a:pPr algn="r">
              <a:lnSpc>
                <a:spcPct val="150000"/>
              </a:lnSpc>
            </a:pPr>
            <a:r>
              <a:rPr lang="vi-VN" sz="2400" dirty="0"/>
              <a:t>(</a:t>
            </a:r>
            <a:r>
              <a:rPr lang="vi-VN" sz="2400" i="1" dirty="0"/>
              <a:t>Theo </a:t>
            </a:r>
            <a:r>
              <a:rPr lang="vi-VN" sz="2400" dirty="0"/>
              <a:t>Tô Hoài)</a:t>
            </a:r>
            <a:endParaRPr lang="en-US" sz="2400" dirty="0"/>
          </a:p>
        </p:txBody>
      </p:sp>
    </p:spTree>
    <p:extLst>
      <p:ext uri="{BB962C8B-B14F-4D97-AF65-F5344CB8AC3E}">
        <p14:creationId xmlns:p14="http://schemas.microsoft.com/office/powerpoint/2010/main" val="3402347199"/>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9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285750"/>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1149537" y="88741"/>
            <a:ext cx="1528350" cy="669094"/>
          </a:xfrm>
          <a:prstGeom prst="rect">
            <a:avLst/>
          </a:prstGeom>
          <a:noFill/>
        </p:spPr>
        <p:txBody>
          <a:bodyPr wrap="square" rtlCol="0">
            <a:spAutoFit/>
          </a:bodyPr>
          <a:lstStyle/>
          <a:p>
            <a:pPr algn="ctr">
              <a:lnSpc>
                <a:spcPct val="150000"/>
              </a:lnSpc>
            </a:pPr>
            <a:r>
              <a:rPr lang="vi-VN" sz="2800" b="1" dirty="0">
                <a:solidFill>
                  <a:srgbClr val="17479D"/>
                </a:solidFill>
              </a:rPr>
              <a:t>ĐỌC</a:t>
            </a:r>
            <a:endParaRPr lang="en-US" sz="28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5" y="60682"/>
            <a:ext cx="1137215" cy="93910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112837" y="145399"/>
            <a:ext cx="10479165"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rPr>
              <a:t>Làm việc thật là vui</a:t>
            </a:r>
            <a:endParaRPr lang="en-US" sz="2800" b="1" dirty="0">
              <a:solidFill>
                <a:schemeClr val="accent1">
                  <a:lumMod val="50000"/>
                </a:schemeClr>
              </a:solidFill>
            </a:endParaRPr>
          </a:p>
        </p:txBody>
      </p:sp>
      <p:sp>
        <p:nvSpPr>
          <p:cNvPr id="7" name="TextBox 6">
            <a:extLst>
              <a:ext uri="{FF2B5EF4-FFF2-40B4-BE49-F238E27FC236}">
                <a16:creationId xmlns:a16="http://schemas.microsoft.com/office/drawing/2014/main" id="{83DE1F8B-C43D-4B7A-8155-BEAC33AC1D49}"/>
              </a:ext>
            </a:extLst>
          </p:cNvPr>
          <p:cNvSpPr txBox="1"/>
          <p:nvPr/>
        </p:nvSpPr>
        <p:spPr>
          <a:xfrm>
            <a:off x="1738877" y="731323"/>
            <a:ext cx="9618008" cy="6186309"/>
          </a:xfrm>
          <a:prstGeom prst="rect">
            <a:avLst/>
          </a:prstGeom>
          <a:noFill/>
        </p:spPr>
        <p:txBody>
          <a:bodyPr wrap="square" rtlCol="0">
            <a:spAutoFit/>
          </a:bodyPr>
          <a:lstStyle/>
          <a:p>
            <a:pPr algn="just">
              <a:lnSpc>
                <a:spcPct val="150000"/>
              </a:lnSpc>
            </a:pPr>
            <a:r>
              <a:rPr lang="vi-VN" sz="2400"/>
              <a:t>     Quanh </a:t>
            </a:r>
            <a:r>
              <a:rPr lang="vi-VN" sz="2400" dirty="0"/>
              <a:t>ta, mọi vật, mọi người đều làm việc.</a:t>
            </a:r>
          </a:p>
          <a:p>
            <a:pPr algn="just">
              <a:lnSpc>
                <a:spcPct val="150000"/>
              </a:lnSpc>
            </a:pPr>
            <a:r>
              <a:rPr lang="vi-VN" sz="2400"/>
              <a:t>     Cái </a:t>
            </a:r>
            <a:r>
              <a:rPr lang="vi-VN" sz="2400" dirty="0"/>
              <a:t>đồng hồ tích tắc, tích tắc, báo phút, báo giờ. Con gà trống </a:t>
            </a:r>
            <a:r>
              <a:rPr lang="vi-VN" sz="2400"/>
              <a:t>gáy </a:t>
            </a:r>
            <a:r>
              <a:rPr lang="en-US" sz="2400"/>
              <a:t>  </a:t>
            </a:r>
            <a:r>
              <a:rPr lang="vi-VN" sz="2400"/>
              <a:t>vang </a:t>
            </a:r>
            <a:r>
              <a:rPr lang="vi-VN" sz="2400" dirty="0"/>
              <a:t>ò ó o, báo cho mọi người biết trời sắp sáng, mau mau thức dậy</a:t>
            </a:r>
            <a:r>
              <a:rPr lang="vi-VN" sz="2400"/>
              <a:t>. </a:t>
            </a:r>
            <a:endParaRPr lang="en-US" sz="2400"/>
          </a:p>
          <a:p>
            <a:pPr algn="just">
              <a:lnSpc>
                <a:spcPct val="150000"/>
              </a:lnSpc>
            </a:pPr>
            <a:r>
              <a:rPr lang="vi-VN" sz="2400"/>
              <a:t>Con </a:t>
            </a:r>
            <a:r>
              <a:rPr lang="vi-VN" sz="2400" dirty="0"/>
              <a:t>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2400"/>
              <a:t> Như mọi vật, mọi người, bé cũng làm việc. Bé làm bài. Bé đi học. Học xong, bé quét nhà, nhặt rau, chơi với em đỡ mẹ. Bé luôn luôn bận rộn, mà lúc nào cũng v</a:t>
            </a:r>
            <a:r>
              <a:rPr lang="en-US" sz="2400"/>
              <a:t>ui.</a:t>
            </a:r>
            <a:endParaRPr lang="vi-VN" sz="2400" dirty="0"/>
          </a:p>
          <a:p>
            <a:pPr algn="r">
              <a:lnSpc>
                <a:spcPct val="150000"/>
              </a:lnSpc>
            </a:pPr>
            <a:r>
              <a:rPr lang="vi-VN" sz="2400" dirty="0"/>
              <a:t>(</a:t>
            </a:r>
            <a:r>
              <a:rPr lang="vi-VN" sz="2400" i="1" dirty="0"/>
              <a:t>Theo </a:t>
            </a:r>
            <a:r>
              <a:rPr lang="vi-VN" sz="2400" dirty="0"/>
              <a:t>Tô Hoài)</a:t>
            </a:r>
            <a:endParaRPr lang="en-US" sz="2400" dirty="0"/>
          </a:p>
        </p:txBody>
      </p:sp>
      <p:pic>
        <p:nvPicPr>
          <p:cNvPr id="13" name="Picture 3">
            <a:extLst>
              <a:ext uri="{FF2B5EF4-FFF2-40B4-BE49-F238E27FC236}">
                <a16:creationId xmlns:a16="http://schemas.microsoft.com/office/drawing/2014/main" id="{94A40278-6868-48F3-8951-5A5B28E88AA5}"/>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534" y="530235"/>
            <a:ext cx="527050" cy="186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49"/>
          <a:stretch>
            <a:fillRect/>
          </a:stretch>
        </p:blipFill>
        <p:spPr>
          <a:xfrm>
            <a:off x="1112837" y="737517"/>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7" cstate="print">
            <a:extLst>
              <a:ext uri="{28A0092B-C50C-407E-A947-70E740481C1C}">
                <a14:useLocalDpi xmlns:a14="http://schemas.microsoft.com/office/drawing/2010/main" val="0"/>
              </a:ext>
            </a:extLst>
          </a:blip>
          <a:srcRect t="14324" b="14324"/>
          <a:stretch>
            <a:fillRect/>
          </a:stretch>
        </p:blipFill>
        <p:spPr>
          <a:xfrm>
            <a:off x="1176717" y="2496269"/>
            <a:ext cx="736995" cy="624764"/>
          </a:xfrm>
          <a:prstGeom prst="rect">
            <a:avLst/>
          </a:prstGeom>
        </p:spPr>
      </p:pic>
      <p:pic>
        <p:nvPicPr>
          <p:cNvPr id="16" name="Picture 3">
            <a:extLst>
              <a:ext uri="{FF2B5EF4-FFF2-40B4-BE49-F238E27FC236}">
                <a16:creationId xmlns:a16="http://schemas.microsoft.com/office/drawing/2014/main" id="{3F52473E-E4BC-46B1-AD59-33B810B1CFD5}"/>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802640" y="2603549"/>
            <a:ext cx="481965" cy="1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a:extLst>
              <a:ext uri="{FF2B5EF4-FFF2-40B4-BE49-F238E27FC236}">
                <a16:creationId xmlns:a16="http://schemas.microsoft.com/office/drawing/2014/main" id="{1B5EC04D-25BB-4C93-8870-4582D997A050}"/>
              </a:ext>
            </a:extLst>
          </p:cNvPr>
          <p:cNvSpPr/>
          <p:nvPr/>
        </p:nvSpPr>
        <p:spPr>
          <a:xfrm>
            <a:off x="1378493" y="4717735"/>
            <a:ext cx="370840" cy="337493"/>
          </a:xfrm>
          <a:prstGeom prst="ellipse">
            <a:avLst/>
          </a:prstGeom>
          <a:solidFill>
            <a:srgbClr val="F5738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3</a:t>
            </a:r>
          </a:p>
        </p:txBody>
      </p:sp>
      <p:pic>
        <p:nvPicPr>
          <p:cNvPr id="18" name="Picture 3">
            <a:extLst>
              <a:ext uri="{FF2B5EF4-FFF2-40B4-BE49-F238E27FC236}">
                <a16:creationId xmlns:a16="http://schemas.microsoft.com/office/drawing/2014/main" id="{03C55666-A09F-427C-882B-621D6E46D6C3}"/>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908554" y="4668789"/>
            <a:ext cx="481965" cy="158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3667FBFB-023E-455C-A81C-9465D3655B11}"/>
              </a:ext>
            </a:extLst>
          </p:cNvPr>
          <p:cNvGrpSpPr/>
          <p:nvPr/>
        </p:nvGrpSpPr>
        <p:grpSpPr>
          <a:xfrm>
            <a:off x="4117251" y="6251845"/>
            <a:ext cx="4240126" cy="584775"/>
            <a:chOff x="708943" y="6023994"/>
            <a:chExt cx="5825836" cy="712360"/>
          </a:xfrm>
        </p:grpSpPr>
        <p:sp>
          <p:nvSpPr>
            <p:cNvPr id="20" name="TextBox 19">
              <a:extLst>
                <a:ext uri="{FF2B5EF4-FFF2-40B4-BE49-F238E27FC236}">
                  <a16:creationId xmlns:a16="http://schemas.microsoft.com/office/drawing/2014/main" id="{CEC9DE29-B131-40A6-96E3-D4E5CF635DF9}"/>
                </a:ext>
              </a:extLst>
            </p:cNvPr>
            <p:cNvSpPr txBox="1"/>
            <p:nvPr/>
          </p:nvSpPr>
          <p:spPr>
            <a:xfrm>
              <a:off x="708943" y="6110866"/>
              <a:ext cx="5825836" cy="562579"/>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id="{5202C13A-8BA6-4963-8B5A-BBE1CCB84EDA}"/>
                </a:ext>
              </a:extLst>
            </p:cNvPr>
            <p:cNvSpPr txBox="1"/>
            <p:nvPr/>
          </p:nvSpPr>
          <p:spPr>
            <a:xfrm>
              <a:off x="1015154" y="6023994"/>
              <a:ext cx="5167386" cy="712360"/>
            </a:xfrm>
            <a:prstGeom prst="rect">
              <a:avLst/>
            </a:prstGeom>
            <a:noFill/>
          </p:spPr>
          <p:txBody>
            <a:bodyPr wrap="square">
              <a:spAutoFit/>
            </a:bodyPr>
            <a:lstStyle/>
            <a:p>
              <a:pPr algn="ct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đoạn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nối</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tiếp</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p>
          </p:txBody>
        </p:sp>
      </p:grpSp>
    </p:spTree>
    <p:extLst>
      <p:ext uri="{BB962C8B-B14F-4D97-AF65-F5344CB8AC3E}">
        <p14:creationId xmlns:p14="http://schemas.microsoft.com/office/powerpoint/2010/main" val="30158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449629" y="1193270"/>
            <a:ext cx="3329087" cy="502766"/>
          </a:xfrm>
          <a:prstGeom prst="rect">
            <a:avLst/>
          </a:prstGeom>
          <a:noFill/>
        </p:spPr>
        <p:txBody>
          <a:bodyPr wrap="square" rtlCol="0">
            <a:spAutoFit/>
          </a:bodyPr>
          <a:lstStyle/>
          <a:p>
            <a:r>
              <a:rPr lang="en-US" altLang="zh-CN" sz="2667">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667"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593" y="5221494"/>
            <a:ext cx="2612367" cy="1572060"/>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722" y="69117"/>
            <a:ext cx="2049767" cy="2098364"/>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2694" y="957561"/>
            <a:ext cx="8104959" cy="4449271"/>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2386917" y="2950278"/>
            <a:ext cx="7418167" cy="847604"/>
          </a:xfrm>
          <a:prstGeom prst="rect">
            <a:avLst/>
          </a:prstGeom>
        </p:spPr>
        <p:txBody>
          <a:bodyPr wrap="square">
            <a:spAutoFit/>
          </a:bodyPr>
          <a:lstStyle/>
          <a:p>
            <a:pPr defTabSz="829523">
              <a:lnSpc>
                <a:spcPct val="150000"/>
              </a:lnSpc>
              <a:defRPr/>
            </a:pPr>
            <a:r>
              <a:rPr lang="en-US" sz="3733">
                <a:latin typeface="Arial" panose="020B0604020202020204" pitchFamily="34" charset="0"/>
                <a:cs typeface="Arial" panose="020B0604020202020204" pitchFamily="34" charset="0"/>
              </a:rPr>
              <a:t>Con thấy có từ ngữ nào khó đọc?</a:t>
            </a:r>
            <a:endParaRPr lang="zh-CN" altLang="en-US" sz="48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0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1222359"/>
</p:tagLst>
</file>

<file path=ppt/tags/tag2.xml><?xml version="1.0" encoding="utf-8"?>
<p:tagLst xmlns:a="http://schemas.openxmlformats.org/drawingml/2006/main" xmlns:r="http://schemas.openxmlformats.org/officeDocument/2006/relationships" xmlns:p="http://schemas.openxmlformats.org/presentationml/2006/main">
  <p:tag name="TIMING" val="|2.2|2.7|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2456</TotalTime>
  <Words>1788</Words>
  <Application>Microsoft Office PowerPoint</Application>
  <PresentationFormat>Widescreen</PresentationFormat>
  <Paragraphs>160</Paragraphs>
  <Slides>33</Slides>
  <Notes>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等线</vt:lpstr>
      <vt:lpstr>微软雅黑</vt:lpstr>
      <vt:lpstr>Arial</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66</cp:revision>
  <dcterms:created xsi:type="dcterms:W3CDTF">2021-09-06T18:07:14Z</dcterms:created>
  <dcterms:modified xsi:type="dcterms:W3CDTF">2023-09-10T18:17:13Z</dcterms:modified>
</cp:coreProperties>
</file>