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3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1"/>
  </p:notesMasterIdLst>
  <p:sldIdLst>
    <p:sldId id="260" r:id="rId2"/>
    <p:sldId id="264" r:id="rId3"/>
    <p:sldId id="266" r:id="rId4"/>
    <p:sldId id="285" r:id="rId5"/>
    <p:sldId id="286" r:id="rId6"/>
    <p:sldId id="287" r:id="rId7"/>
    <p:sldId id="274" r:id="rId8"/>
    <p:sldId id="296" r:id="rId9"/>
    <p:sldId id="262" r:id="rId10"/>
    <p:sldId id="261" r:id="rId11"/>
    <p:sldId id="288" r:id="rId12"/>
    <p:sldId id="272" r:id="rId13"/>
    <p:sldId id="277" r:id="rId14"/>
    <p:sldId id="290" r:id="rId15"/>
    <p:sldId id="281" r:id="rId16"/>
    <p:sldId id="291" r:id="rId17"/>
    <p:sldId id="293" r:id="rId18"/>
    <p:sldId id="292" r:id="rId19"/>
    <p:sldId id="289" r:id="rId20"/>
    <p:sldId id="294" r:id="rId21"/>
    <p:sldId id="271" r:id="rId22"/>
    <p:sldId id="282" r:id="rId23"/>
    <p:sldId id="270" r:id="rId24"/>
    <p:sldId id="267" r:id="rId25"/>
    <p:sldId id="276" r:id="rId26"/>
    <p:sldId id="298" r:id="rId27"/>
    <p:sldId id="297" r:id="rId28"/>
    <p:sldId id="279" r:id="rId29"/>
    <p:sldId id="28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32708"/>
    <a:srgbClr val="DC581C"/>
    <a:srgbClr val="476D96"/>
    <a:srgbClr val="F79C00"/>
    <a:srgbClr val="3C618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5" autoAdjust="0"/>
    <p:restoredTop sz="88909" autoAdjust="0"/>
  </p:normalViewPr>
  <p:slideViewPr>
    <p:cSldViewPr snapToGrid="0">
      <p:cViewPr varScale="1">
        <p:scale>
          <a:sx n="61" d="100"/>
          <a:sy n="61" d="100"/>
        </p:scale>
        <p:origin x="103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131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30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426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505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79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92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20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670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345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65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24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874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714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53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167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06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9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518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5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01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85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327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7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11.wdp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5.wdp"/><Relationship Id="rId3" Type="http://schemas.openxmlformats.org/officeDocument/2006/relationships/image" Target="../media/image3.png"/><Relationship Id="rId7" Type="http://schemas.microsoft.com/office/2007/relationships/hdphoto" Target="../media/hdphoto1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14.wdp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17.wdp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1.wdp"/><Relationship Id="rId3" Type="http://schemas.openxmlformats.org/officeDocument/2006/relationships/image" Target="../media/image3.png"/><Relationship Id="rId7" Type="http://schemas.microsoft.com/office/2007/relationships/hdphoto" Target="../media/hdphoto18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20.wdp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hdphoto" Target="../media/hdphoto2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84649C-F081-4D79-BD2B-6C5448CA0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BC1028-D1D3-41F8-8DF8-B65852BBD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44" y="4700633"/>
            <a:ext cx="795063" cy="10722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E0DB3D-850E-4AFD-9E74-8F96FC6C3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53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D8254E-85EB-4E8A-8E49-EAC344DB6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3158859"/>
            <a:ext cx="266700" cy="26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641431-30D1-4ACC-8F72-B12216C50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93" y="193562"/>
            <a:ext cx="563357" cy="473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FBEFE3-6963-441F-BA84-656A7C9E4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07" y="2519930"/>
            <a:ext cx="2564990" cy="25649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250580A-29CD-4585-B7F2-D612CA6419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68" y="15167"/>
            <a:ext cx="4129293" cy="27528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3E1E97-D2FA-47C6-B197-DA31F0FA87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0" y="828742"/>
            <a:ext cx="10176285" cy="380428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F3778ED-2F03-477F-942D-09EE18ECF6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20" y="1914703"/>
            <a:ext cx="2564991" cy="29347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005925-F69F-4E98-ABD1-76CE4E3031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5B6E0AC-75D0-420D-8115-7F5EC28FE8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48" y="495036"/>
            <a:ext cx="924177" cy="563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5C49922-A717-462B-B843-BA4653D5F5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3" y="455983"/>
            <a:ext cx="924177" cy="120461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4220873" y="1518347"/>
            <a:ext cx="387798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>
                <a:solidFill>
                  <a:srgbClr val="476D96"/>
                </a:solidFill>
                <a:ea typeface="微软雅黑" panose="020B0503020204020204" pitchFamily="34" charset="-122"/>
              </a:rPr>
              <a:t>Tiếng Việt</a:t>
            </a:r>
            <a:endParaRPr lang="zh-CN" altLang="en-US" sz="9600" b="1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61472D2-7E79-4B9A-8DF0-22CD568186B3}"/>
              </a:ext>
            </a:extLst>
          </p:cNvPr>
          <p:cNvGrpSpPr/>
          <p:nvPr/>
        </p:nvGrpSpPr>
        <p:grpSpPr>
          <a:xfrm>
            <a:off x="4220873" y="2170508"/>
            <a:ext cx="3830306" cy="913352"/>
            <a:chOff x="4548135" y="2426421"/>
            <a:chExt cx="3111859" cy="37571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6DE6D67-C1C8-4446-A0DF-2DB3F7E1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35" y="2426421"/>
              <a:ext cx="3111859" cy="37571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046A226-A9AE-483B-82D1-5655BEA6F93C}"/>
                </a:ext>
              </a:extLst>
            </p:cNvPr>
            <p:cNvSpPr txBox="1"/>
            <p:nvPr/>
          </p:nvSpPr>
          <p:spPr>
            <a:xfrm>
              <a:off x="5473498" y="2518124"/>
              <a:ext cx="1520704" cy="189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rPr>
                <a:t>Luyện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5bff3aa549dd1">
            <a:hlinkClick r:id="" action="ppaction://media"/>
            <a:extLst>
              <a:ext uri="{FF2B5EF4-FFF2-40B4-BE49-F238E27FC236}">
                <a16:creationId xmlns:a16="http://schemas.microsoft.com/office/drawing/2014/main" id="{D95921E0-47F7-4C0D-86C5-16AB9F11C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16605" y="-929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2BA8062-F2FB-4E62-AC75-2A9F547BA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53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B641B-A120-47CF-89B3-330832EEA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6E8D2B-7D49-4EE1-A34D-22ACFDDC5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66" y="4553675"/>
            <a:ext cx="904033" cy="12192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006F55-4DC2-4F73-953D-315A1FEB8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1F2622-2456-436B-B419-56A4CE1C0E92}"/>
              </a:ext>
            </a:extLst>
          </p:cNvPr>
          <p:cNvGrpSpPr/>
          <p:nvPr/>
        </p:nvGrpSpPr>
        <p:grpSpPr>
          <a:xfrm>
            <a:off x="730023" y="2519930"/>
            <a:ext cx="10746874" cy="2564990"/>
            <a:chOff x="844323" y="2519930"/>
            <a:chExt cx="10746874" cy="256499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3C4DAA0-F7C5-40CF-84E1-56F7103AB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07" y="2519930"/>
              <a:ext cx="2564990" cy="256499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4536CD0-E506-47BA-9612-BFEEF6F0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323" y="2519930"/>
              <a:ext cx="2564990" cy="256499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5808E954-A014-47BE-B7DF-1D6F3D5ED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2" y="1068887"/>
            <a:ext cx="5617433" cy="40920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07B5409-089D-475E-AAD2-F95405976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9" y="329771"/>
            <a:ext cx="563357" cy="4734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F2A8336-2847-4117-923B-7235E68E4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8" y="721904"/>
            <a:ext cx="924177" cy="56325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ACF4C93-0DD6-4665-A5BD-CE5886C844F1}"/>
              </a:ext>
            </a:extLst>
          </p:cNvPr>
          <p:cNvSpPr txBox="1"/>
          <p:nvPr/>
        </p:nvSpPr>
        <p:spPr>
          <a:xfrm rot="21221573">
            <a:off x="4289390" y="1721196"/>
            <a:ext cx="3963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chemeClr val="bg1"/>
                </a:solidFill>
              </a:rPr>
              <a:t>Tìm và gọi tên các vật trong tranh.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F4B2BD8-BE39-4151-BD6E-26E7CF61317F}"/>
              </a:ext>
            </a:extLst>
          </p:cNvPr>
          <p:cNvSpPr txBox="1"/>
          <p:nvPr/>
        </p:nvSpPr>
        <p:spPr>
          <a:xfrm>
            <a:off x="4186100" y="318730"/>
            <a:ext cx="1305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>
                <a:solidFill>
                  <a:srgbClr val="F79C00"/>
                </a:solidFill>
                <a:ea typeface="微软雅黑" panose="020B0503020204020204" pitchFamily="34" charset="-122"/>
              </a:rPr>
              <a:t>Bài 1</a:t>
            </a:r>
            <a:endParaRPr lang="zh-CN" altLang="en-US" sz="4400" dirty="0">
              <a:solidFill>
                <a:srgbClr val="F79C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83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655" y="954192"/>
            <a:ext cx="7791656" cy="55027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389655" y="375024"/>
            <a:ext cx="74126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1. </a:t>
            </a:r>
            <a:r>
              <a:rPr lang="vi-VN" sz="2667" b="1" dirty="0"/>
              <a:t>Tìm và gọi </a:t>
            </a:r>
            <a:r>
              <a:rPr lang="vi-VN" sz="2667" b="1"/>
              <a:t>tên các</a:t>
            </a:r>
            <a:r>
              <a:rPr lang="en-US" sz="2667" b="1"/>
              <a:t> đồ</a:t>
            </a:r>
            <a:r>
              <a:rPr lang="vi-VN" sz="2667" b="1"/>
              <a:t> </a:t>
            </a:r>
            <a:r>
              <a:rPr lang="vi-VN" sz="2667" b="1" dirty="0"/>
              <a:t>vật trong tranh.</a:t>
            </a:r>
            <a:endParaRPr lang="en-US" sz="2667" b="1" dirty="0"/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3778103" y="4302454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5609666" y="5478255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4109806" y="5465252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8776409" y="3948370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6632638" y="4183907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7017483" y="5075549"/>
            <a:ext cx="1062265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4185913" y="3132823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5220604" y="4142611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4539063" y="1838902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8150157" y="3193084"/>
            <a:ext cx="1447212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6096001" y="2288552"/>
            <a:ext cx="1305444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118752" y="3854433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8162921" y="2027709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5F437559-5EBF-4E4D-8B3C-FF33236F40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5" y="157675"/>
            <a:ext cx="1284386" cy="1033440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524D2798-D6E2-49BA-8757-42CF1A6B8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2" y="5438718"/>
            <a:ext cx="923925" cy="1419282"/>
          </a:xfrm>
          <a:prstGeom prst="rect">
            <a:avLst/>
          </a:prstGeom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7291745-7897-4097-84F3-285B13A0A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7" y="5608087"/>
            <a:ext cx="923925" cy="1204913"/>
          </a:xfrm>
          <a:prstGeom prst="rect">
            <a:avLst/>
          </a:prstGeom>
        </p:spPr>
      </p:pic>
      <p:pic>
        <p:nvPicPr>
          <p:cNvPr id="3" name="Thời gian đếm ngược 3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35162" y="1414273"/>
            <a:ext cx="1281953" cy="721099"/>
          </a:xfrm>
          <a:prstGeom prst="rect">
            <a:avLst/>
          </a:prstGeom>
        </p:spPr>
      </p:pic>
      <p:pic>
        <p:nvPicPr>
          <p:cNvPr id="23" name="Picture 2" descr="Đồng hồ treo tường Seiko Clock QXA638S chính hãng - SUNWatc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3667" y1="6333" x2="18000" y2="17000"/>
                        <a14:foregroundMark x1="18667" y1="22333" x2="6667" y2="46833"/>
                        <a14:foregroundMark x1="17500" y1="24833" x2="10333" y2="30667"/>
                        <a14:foregroundMark x1="6167" y1="42000" x2="9667" y2="69500"/>
                        <a14:foregroundMark x1="9167" y1="40833" x2="9167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757" y="207922"/>
            <a:ext cx="932945" cy="93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955296" y="1990843"/>
            <a:ext cx="1752630" cy="69356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20711950">
            <a:off x="2836649" y="3494782"/>
            <a:ext cx="1341104" cy="2442579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33862" y="1717992"/>
            <a:ext cx="2118369" cy="1323934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79282" y="3041926"/>
            <a:ext cx="2064317" cy="113191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20412542">
            <a:off x="7305966" y="2757936"/>
            <a:ext cx="1494517" cy="69356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21164125">
            <a:off x="8159702" y="3768489"/>
            <a:ext cx="896402" cy="1844452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32686" y="4360776"/>
            <a:ext cx="731773" cy="72167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59610" y="5684171"/>
            <a:ext cx="1433382" cy="617484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09029" y="5011409"/>
            <a:ext cx="740523" cy="686277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48054" y="4498775"/>
            <a:ext cx="1461612" cy="817946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0522" y="2247266"/>
            <a:ext cx="1846141" cy="871061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1055028">
            <a:off x="5960177" y="3504369"/>
            <a:ext cx="1393467" cy="1960883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920747" y="4750140"/>
            <a:ext cx="374204" cy="39140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18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45" y="64494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2916353" y="892868"/>
            <a:ext cx="7042191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17B1FD-F348-4E98-8517-5EABA4F85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7" y="833151"/>
            <a:ext cx="11494697" cy="561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15179" y="2594688"/>
            <a:ext cx="4841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Tên các vật trong tranh: </a:t>
            </a:r>
            <a:r>
              <a:rPr lang="en-US" sz="3600" b="1" i="1"/>
              <a:t>ghế, quạt trần, quạt điện, bát, đĩa, chổi, mắc áo, giường, chăn, gối, ấm chén, nồi, ti vi. </a:t>
            </a:r>
            <a:endParaRPr lang="en-US" sz="6000" b="1" i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731102" y="197439"/>
            <a:ext cx="74126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1. </a:t>
            </a:r>
            <a:r>
              <a:rPr lang="vi-VN" sz="2667" b="1" dirty="0"/>
              <a:t>Tìm và gọi tên các vật trong tranh.</a:t>
            </a:r>
            <a:endParaRPr lang="en-US" sz="2667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95175" y="2639481"/>
            <a:ext cx="5139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rgbClr val="FF0000"/>
                </a:solidFill>
              </a:rPr>
              <a:t>Các từ vừa tìm được đều là các từ chỉ sự vật.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9202" y="1046784"/>
            <a:ext cx="1784025" cy="400110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en-US" sz="2000" i="1"/>
              <a:t>Ghi nhớ</a:t>
            </a:r>
          </a:p>
        </p:txBody>
      </p:sp>
      <p:pic>
        <p:nvPicPr>
          <p:cNvPr id="25" name="图片 10">
            <a:extLst>
              <a:ext uri="{FF2B5EF4-FFF2-40B4-BE49-F238E27FC236}">
                <a16:creationId xmlns:a16="http://schemas.microsoft.com/office/drawing/2014/main" id="{E5A2F9F5-CFE6-4043-B73D-F2204DBC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39" y="3445577"/>
            <a:ext cx="4475255" cy="242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378206" y="3933243"/>
            <a:ext cx="3222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Tìm thêm các từ chỉ sự vật khác?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95175" y="3764837"/>
            <a:ext cx="4075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VD: Bút chì, thước kẻ, tủ lạnh, máy giặt, máy tính, điện thoại….</a:t>
            </a:r>
          </a:p>
        </p:txBody>
      </p:sp>
    </p:spTree>
    <p:extLst>
      <p:ext uri="{BB962C8B-B14F-4D97-AF65-F5344CB8AC3E}">
        <p14:creationId xmlns:p14="http://schemas.microsoft.com/office/powerpoint/2010/main" val="34565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4" grpId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90841C2-8E3F-47DC-82CF-3C33DC9A8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905000"/>
            <a:ext cx="12192000" cy="4953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9FBF5A4-0203-4816-8518-2969D9841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E2B66A-9275-4BAB-8629-5311F197B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66" y="4553675"/>
            <a:ext cx="904033" cy="1219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4B22A5C-03C3-45B4-9DBC-E1FB83DE9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9D3EE9D-FAAF-4258-8A34-80BEDFEC38B8}"/>
              </a:ext>
            </a:extLst>
          </p:cNvPr>
          <p:cNvGrpSpPr/>
          <p:nvPr/>
        </p:nvGrpSpPr>
        <p:grpSpPr>
          <a:xfrm>
            <a:off x="730023" y="2519930"/>
            <a:ext cx="10746874" cy="2564990"/>
            <a:chOff x="844323" y="2519930"/>
            <a:chExt cx="10746874" cy="256499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E76DDE2-3B49-47B3-9675-93A7F5F3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07" y="2519930"/>
              <a:ext cx="2564990" cy="256499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3853D2D-24B3-4545-9A04-405F2891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323" y="2519930"/>
              <a:ext cx="2564990" cy="2564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E6A5793-1083-495E-A7FF-ED8B7A9DF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9" y="329771"/>
            <a:ext cx="563357" cy="473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7B0E004-FD32-4C0E-BC1C-9AA5BB66CC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8" y="721904"/>
            <a:ext cx="924177" cy="56325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FE3C5C0-83F0-4343-94BD-35801C35C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21" y="1190086"/>
            <a:ext cx="4794204" cy="349240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49DCD7D-7084-4404-8843-655B10A155B8}"/>
              </a:ext>
            </a:extLst>
          </p:cNvPr>
          <p:cNvSpPr txBox="1"/>
          <p:nvPr/>
        </p:nvSpPr>
        <p:spPr>
          <a:xfrm rot="21221573">
            <a:off x="4204032" y="2113608"/>
            <a:ext cx="418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ea typeface="微软雅黑" panose="020B0503020204020204" pitchFamily="34" charset="-122"/>
              </a:rPr>
              <a:t>Tìm từ ngữ chỉ hoạt động</a:t>
            </a:r>
            <a:endParaRPr lang="zh-CN" altLang="en-US" sz="4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A5B2819-5262-422A-A27D-79D87A2B6960}"/>
              </a:ext>
            </a:extLst>
          </p:cNvPr>
          <p:cNvSpPr txBox="1"/>
          <p:nvPr/>
        </p:nvSpPr>
        <p:spPr>
          <a:xfrm>
            <a:off x="4238348" y="182332"/>
            <a:ext cx="1745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>
                <a:solidFill>
                  <a:srgbClr val="F79C00"/>
                </a:solidFill>
                <a:ea typeface="微软雅黑" panose="020B0503020204020204" pitchFamily="34" charset="-122"/>
              </a:rPr>
              <a:t>Bài 2:</a:t>
            </a:r>
            <a:endParaRPr lang="zh-CN" altLang="en-US" sz="5400" dirty="0">
              <a:solidFill>
                <a:srgbClr val="F79C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33990DC1-EC75-4286-A037-B9F83AF6F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394">
            <a:off x="3826978" y="846402"/>
            <a:ext cx="4528071" cy="3881204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524D2798-D6E2-49BA-8757-42CF1A6B8A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27" y="1253796"/>
            <a:ext cx="923925" cy="1419282"/>
          </a:xfrm>
          <a:prstGeom prst="rect">
            <a:avLst/>
          </a:prstGeom>
        </p:spPr>
      </p:pic>
      <p:sp>
        <p:nvSpPr>
          <p:cNvPr id="21" name="文本框 12">
            <a:extLst>
              <a:ext uri="{FF2B5EF4-FFF2-40B4-BE49-F238E27FC236}">
                <a16:creationId xmlns:a16="http://schemas.microsoft.com/office/drawing/2014/main" id="{971BF6F9-029F-491C-870B-65F324AF8C4E}"/>
              </a:ext>
            </a:extLst>
          </p:cNvPr>
          <p:cNvSpPr txBox="1"/>
          <p:nvPr/>
        </p:nvSpPr>
        <p:spPr bwMode="auto">
          <a:xfrm>
            <a:off x="4472690" y="1559384"/>
            <a:ext cx="31513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nl-NL" sz="3200"/>
              <a:t>Mỗi từ chỉ sự </a:t>
            </a:r>
            <a:r>
              <a:rPr lang="nl-NL" sz="3600"/>
              <a:t>vật</a:t>
            </a:r>
            <a:r>
              <a:rPr lang="nl-NL" sz="3200"/>
              <a:t> đều gắn với các hoạt động khác nhau. 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97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655" y="954192"/>
            <a:ext cx="7791656" cy="5502712"/>
          </a:xfrm>
          <a:prstGeom prst="rect">
            <a:avLst/>
          </a:prstGeom>
        </p:spPr>
      </p:pic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3778103" y="4302454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5546422" y="5465252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4109806" y="5465252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8460962" y="4637026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6632638" y="4183907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7017483" y="5075549"/>
            <a:ext cx="1062265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4185913" y="3132823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5398541" y="3977094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4539063" y="1838902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7817290" y="3147797"/>
            <a:ext cx="1447212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6096001" y="2288552"/>
            <a:ext cx="1305444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495097" y="3715276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8162921" y="2027709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8248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>
                <a:latin typeface="UTM Avo" panose="02040603050506020204" pitchFamily="18" charset="0"/>
              </a:rPr>
              <a:t>2. </a:t>
            </a:r>
            <a:r>
              <a:rPr lang="vi-VN" sz="2400" b="1">
                <a:latin typeface="UTM Avo" panose="02040603050506020204" pitchFamily="18" charset="0"/>
              </a:rPr>
              <a:t>Tìm 3 – 5 từ ngữ chỉ hoạt động gắn với các vật trong tranh ở bài tập 1.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09" y="185536"/>
            <a:ext cx="600359" cy="7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30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/>
              <a:t>2. </a:t>
            </a:r>
            <a:r>
              <a:rPr lang="vi-VN" sz="3200" b="1"/>
              <a:t>Tìm 3 – 5 từ ngữ chỉ hoạt động gắn với các vật trong tranh ở bài tập 1.</a:t>
            </a:r>
            <a:endParaRPr 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76" y="5329023"/>
            <a:ext cx="2019300" cy="13496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F2803F-077B-4DA7-9050-120B91F6470F}"/>
              </a:ext>
            </a:extLst>
          </p:cNvPr>
          <p:cNvSpPr/>
          <p:nvPr/>
        </p:nvSpPr>
        <p:spPr>
          <a:xfrm>
            <a:off x="1726168" y="1490858"/>
            <a:ext cx="4040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M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/>
              <a:t>ti vi </a:t>
            </a:r>
            <a:r>
              <a:rPr lang="vi-VN" sz="2400"/>
              <a:t>–</a:t>
            </a:r>
            <a:r>
              <a:rPr lang="en-US" sz="2400"/>
              <a:t> xem ti vi</a:t>
            </a:r>
            <a:endParaRPr lang="vi-VN" sz="2400" dirty="0"/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1222913" y="2155864"/>
            <a:ext cx="1278243" cy="4932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ti vi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5140831" y="2155863"/>
            <a:ext cx="2207385" cy="4932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giường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9608244" y="2149743"/>
            <a:ext cx="1278243" cy="4932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gối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" name="Picture 4" descr="Smart Tivi LG 4K 49 inch 49SM8100PTA giá rẻ tại Điện Máy Đất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818" y1="10588" x2="10364" y2="9412"/>
                        <a14:foregroundMark x1="49636" y1="81176" x2="51273" y2="90882"/>
                        <a14:foregroundMark x1="50909" y1="91176" x2="22727" y2="95294"/>
                        <a14:foregroundMark x1="53273" y1="91471" x2="76545" y2="95000"/>
                        <a14:foregroundMark x1="77818" y1="95294" x2="75273" y2="9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6" y="3059928"/>
            <a:ext cx="2019575" cy="124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iường ngủ gỗ tự nhiên: Đặc điểm cấu tạo, thông tin đầy đủ nhấ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7" b="89677" l="0" r="90286">
                        <a14:foregroundMark x1="53143" y1="26452" x2="75857" y2="52903"/>
                        <a14:foregroundMark x1="78571" y1="23011" x2="49714" y2="83226"/>
                        <a14:foregroundMark x1="8143" y1="67097" x2="8143" y2="74194"/>
                        <a14:foregroundMark x1="8000" y1="78710" x2="8286" y2="70538"/>
                        <a14:foregroundMark x1="76143" y1="41075" x2="84000" y2="30108"/>
                        <a14:backgroundMark x1="32571" y1="37419" x2="44857" y2="34409"/>
                        <a14:backgroundMark x1="17857" y1="34839" x2="714" y2="3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00" y="2857737"/>
            <a:ext cx="2716246" cy="180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ối Nằm Siêu Rẻ Tặng Vỏ Loại Lớn 40x60cm | Shopee Việt Na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00" b="85167" l="0" r="100000">
                        <a14:foregroundMark x1="52500" y1="34167" x2="29000" y2="64000"/>
                        <a14:foregroundMark x1="52500" y1="69667" x2="17000" y2="28333"/>
                        <a14:foregroundMark x1="27333" y1="31833" x2="68000" y2="58167"/>
                        <a14:foregroundMark x1="86833" y1="63333" x2="77667" y2="39333"/>
                        <a14:foregroundMark x1="85667" y1="65167" x2="80000" y2="46833"/>
                        <a14:foregroundMark x1="81667" y1="45667" x2="84500" y2="41667"/>
                        <a14:foregroundMark x1="78833" y1="33500" x2="69667" y2="26667"/>
                        <a14:foregroundMark x1="10667" y1="53667" x2="6000" y2="53667"/>
                        <a14:backgroundMark x1="18000" y1="71333" x2="64000" y2="79500"/>
                        <a14:backgroundMark x1="97833" y1="68500" x2="83500" y2="81667"/>
                        <a14:backgroundMark x1="25000" y1="70333" x2="37000" y2="7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30" y="2628015"/>
            <a:ext cx="2345581" cy="23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904149" y="4639154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xem phim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bật ti vi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5181506" y="4580064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nằm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ngồi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9608244" y="4675507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gối đầu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lồng ruột gối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latin typeface="UTM Avo" panose="02040603050506020204" pitchFamily="18" charset="0"/>
              </a:rPr>
              <a:t>2. </a:t>
            </a:r>
            <a:r>
              <a:rPr lang="vi-VN" sz="3200" b="1">
                <a:latin typeface="UTM Avo" panose="02040603050506020204" pitchFamily="18" charset="0"/>
              </a:rPr>
              <a:t>Tìm </a:t>
            </a:r>
            <a:r>
              <a:rPr lang="en-US" sz="3200" b="1">
                <a:latin typeface="UTM Avo" panose="02040603050506020204" pitchFamily="18" charset="0"/>
              </a:rPr>
              <a:t>1 - 2</a:t>
            </a:r>
            <a:r>
              <a:rPr lang="vi-VN" sz="3200" b="1">
                <a:latin typeface="UTM Avo" panose="02040603050506020204" pitchFamily="18" charset="0"/>
              </a:rPr>
              <a:t> từ ngữ chỉ hoạt động gắn với các vật trong tranh ở bài tập 1.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76" y="5329023"/>
            <a:ext cx="2019300" cy="1349608"/>
          </a:xfrm>
          <a:prstGeom prst="rect">
            <a:avLst/>
          </a:prstGeom>
        </p:spPr>
      </p:pic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10041916" y="2193766"/>
            <a:ext cx="1177250" cy="457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nồi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776895" y="2219948"/>
            <a:ext cx="2319624" cy="457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quạt trần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6818445" y="2224836"/>
            <a:ext cx="2088875" cy="457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mắc 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7" name="Picture 2" descr="Quạt trần Chiều dài ti: Từ 30cm - 40cm, Lưu lượng gió: 319,15 m3/phút |  META.v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1" y="2662958"/>
            <a:ext cx="3110139" cy="233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T 10 MẮC ÁO NHÔM SIÊU TIỆN LỢI CAO CẤP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>
                        <a14:foregroundMark x1="46875" y1="48594" x2="19531" y2="62813"/>
                        <a14:foregroundMark x1="21406" y1="61250" x2="46094" y2="48594"/>
                        <a14:foregroundMark x1="45469" y1="48594" x2="18438" y2="6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45" y="2558145"/>
            <a:ext cx="2433008" cy="243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ồi Inox 430 Sharp PR-HEC26A 26cm (dùng được cho bếp từ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09" b="90000" l="0" r="100000">
                        <a14:foregroundMark x1="12909" y1="37455" x2="83091" y2="31818"/>
                        <a14:foregroundMark x1="55091" y1="56727" x2="38182" y2="65273"/>
                        <a14:foregroundMark x1="59636" y1="25091" x2="18727" y2="27636"/>
                        <a14:foregroundMark x1="24182" y1="25273" x2="39091" y2="22545"/>
                        <a14:foregroundMark x1="43636" y1="22364" x2="64545" y2="23091"/>
                        <a14:foregroundMark x1="45818" y1="21818" x2="55636" y2="21091"/>
                        <a14:foregroundMark x1="66909" y1="24364" x2="83818" y2="31091"/>
                        <a14:foregroundMark x1="79091" y1="27636" x2="57636" y2="21818"/>
                        <a14:foregroundMark x1="83273" y1="32727" x2="86545" y2="39091"/>
                        <a14:foregroundMark x1="83636" y1="32727" x2="92727" y2="32000"/>
                        <a14:foregroundMark x1="92727" y1="32000" x2="97091" y2="40182"/>
                        <a14:foregroundMark x1="3091" y1="41455" x2="3091" y2="38000"/>
                        <a14:foregroundMark x1="6545" y1="45273" x2="2182" y2="3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872" y="2651520"/>
            <a:ext cx="1996778" cy="199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6877626" y="4575653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treo </a:t>
            </a:r>
            <a:r>
              <a:rPr lang="vi-VN" sz="2400">
                <a:solidFill>
                  <a:srgbClr val="0070C0"/>
                </a:solidFill>
              </a:rPr>
              <a:t>quần áo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phơi quần áo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9534344" y="4575654"/>
            <a:ext cx="2314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nấu </a:t>
            </a:r>
            <a:r>
              <a:rPr lang="vi-VN" sz="2400">
                <a:solidFill>
                  <a:srgbClr val="0070C0"/>
                </a:solidFill>
              </a:rPr>
              <a:t>đồ ăn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đun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nấu canh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3436146" y="2211230"/>
            <a:ext cx="23937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quạt điện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Picture 6" descr="Quạt bàn SenKo BX12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80" b="93200" l="10000" r="90000">
                        <a14:foregroundMark x1="60160" y1="57520" x2="73520" y2="24480"/>
                        <a14:foregroundMark x1="73520" y1="24480" x2="29120" y2="15680"/>
                        <a14:foregroundMark x1="60880" y1="7680" x2="26880" y2="46240"/>
                        <a14:foregroundMark x1="46400" y1="58000" x2="24080" y2="28560"/>
                        <a14:backgroundMark x1="39280" y1="28480" x2="30400" y2="18960"/>
                        <a14:backgroundMark x1="63120" y1="29040" x2="68480" y2="24320"/>
                        <a14:backgroundMark x1="42880" y1="57600" x2="19680" y2="41600"/>
                        <a14:backgroundMark x1="24400" y1="37360" x2="17280" y2="23120"/>
                        <a14:backgroundMark x1="34560" y1="14800" x2="52400" y2="8240"/>
                        <a14:backgroundMark x1="57760" y1="11840" x2="70880" y2="19520"/>
                        <a14:backgroundMark x1="70880" y1="19520" x2="75040" y2="43920"/>
                        <a14:backgroundMark x1="67280" y1="48080" x2="55360" y2="57600"/>
                        <a14:backgroundMark x1="48800" y1="51120" x2="42880" y2="64800"/>
                        <a14:backgroundMark x1="45280" y1="51120" x2="42880" y2="54640"/>
                        <a14:backgroundMark x1="28560" y1="42720" x2="22640" y2="27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06" y="2830134"/>
            <a:ext cx="1812465" cy="181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2310337" y="5088573"/>
            <a:ext cx="1835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quay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tắt quạt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bật quạt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07197" y="4606575"/>
            <a:ext cx="4532074" cy="507453"/>
          </a:xfrm>
          <a:custGeom>
            <a:avLst/>
            <a:gdLst>
              <a:gd name="connsiteX0" fmla="*/ 0 w 3303639"/>
              <a:gd name="connsiteY0" fmla="*/ 14749 h 294968"/>
              <a:gd name="connsiteX1" fmla="*/ 117987 w 3303639"/>
              <a:gd name="connsiteY1" fmla="*/ 103239 h 294968"/>
              <a:gd name="connsiteX2" fmla="*/ 162232 w 3303639"/>
              <a:gd name="connsiteY2" fmla="*/ 117988 h 294968"/>
              <a:gd name="connsiteX3" fmla="*/ 250723 w 3303639"/>
              <a:gd name="connsiteY3" fmla="*/ 162233 h 294968"/>
              <a:gd name="connsiteX4" fmla="*/ 501445 w 3303639"/>
              <a:gd name="connsiteY4" fmla="*/ 191730 h 294968"/>
              <a:gd name="connsiteX5" fmla="*/ 1386348 w 3303639"/>
              <a:gd name="connsiteY5" fmla="*/ 176981 h 294968"/>
              <a:gd name="connsiteX6" fmla="*/ 1637071 w 3303639"/>
              <a:gd name="connsiteY6" fmla="*/ 176981 h 294968"/>
              <a:gd name="connsiteX7" fmla="*/ 1696065 w 3303639"/>
              <a:gd name="connsiteY7" fmla="*/ 265471 h 294968"/>
              <a:gd name="connsiteX8" fmla="*/ 1651819 w 3303639"/>
              <a:gd name="connsiteY8" fmla="*/ 294968 h 294968"/>
              <a:gd name="connsiteX9" fmla="*/ 1578077 w 3303639"/>
              <a:gd name="connsiteY9" fmla="*/ 280220 h 294968"/>
              <a:gd name="connsiteX10" fmla="*/ 1622323 w 3303639"/>
              <a:gd name="connsiteY10" fmla="*/ 265471 h 294968"/>
              <a:gd name="connsiteX11" fmla="*/ 1725561 w 3303639"/>
              <a:gd name="connsiteY11" fmla="*/ 221226 h 294968"/>
              <a:gd name="connsiteX12" fmla="*/ 2359742 w 3303639"/>
              <a:gd name="connsiteY12" fmla="*/ 235975 h 294968"/>
              <a:gd name="connsiteX13" fmla="*/ 2964426 w 3303639"/>
              <a:gd name="connsiteY13" fmla="*/ 206478 h 294968"/>
              <a:gd name="connsiteX14" fmla="*/ 3008671 w 3303639"/>
              <a:gd name="connsiteY14" fmla="*/ 191730 h 294968"/>
              <a:gd name="connsiteX15" fmla="*/ 3052916 w 3303639"/>
              <a:gd name="connsiteY15" fmla="*/ 162233 h 294968"/>
              <a:gd name="connsiteX16" fmla="*/ 3097161 w 3303639"/>
              <a:gd name="connsiteY16" fmla="*/ 147484 h 294968"/>
              <a:gd name="connsiteX17" fmla="*/ 3185652 w 3303639"/>
              <a:gd name="connsiteY17" fmla="*/ 88491 h 294968"/>
              <a:gd name="connsiteX18" fmla="*/ 3229897 w 3303639"/>
              <a:gd name="connsiteY18" fmla="*/ 58994 h 294968"/>
              <a:gd name="connsiteX19" fmla="*/ 3274142 w 3303639"/>
              <a:gd name="connsiteY19" fmla="*/ 29497 h 294968"/>
              <a:gd name="connsiteX20" fmla="*/ 3303639 w 3303639"/>
              <a:gd name="connsiteY20" fmla="*/ 0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3639" h="294968">
                <a:moveTo>
                  <a:pt x="0" y="14749"/>
                </a:moveTo>
                <a:cubicBezTo>
                  <a:pt x="18087" y="29218"/>
                  <a:pt x="86683" y="87587"/>
                  <a:pt x="117987" y="103239"/>
                </a:cubicBezTo>
                <a:cubicBezTo>
                  <a:pt x="131892" y="110192"/>
                  <a:pt x="148327" y="111036"/>
                  <a:pt x="162232" y="117988"/>
                </a:cubicBezTo>
                <a:cubicBezTo>
                  <a:pt x="220234" y="146989"/>
                  <a:pt x="188941" y="149877"/>
                  <a:pt x="250723" y="162233"/>
                </a:cubicBezTo>
                <a:cubicBezTo>
                  <a:pt x="315921" y="175273"/>
                  <a:pt x="442952" y="185880"/>
                  <a:pt x="501445" y="191730"/>
                </a:cubicBezTo>
                <a:lnTo>
                  <a:pt x="1386348" y="176981"/>
                </a:lnTo>
                <a:cubicBezTo>
                  <a:pt x="1670906" y="168487"/>
                  <a:pt x="1266808" y="139956"/>
                  <a:pt x="1637071" y="176981"/>
                </a:cubicBezTo>
                <a:cubicBezTo>
                  <a:pt x="1647309" y="187219"/>
                  <a:pt x="1708261" y="234980"/>
                  <a:pt x="1696065" y="265471"/>
                </a:cubicBezTo>
                <a:cubicBezTo>
                  <a:pt x="1689482" y="281929"/>
                  <a:pt x="1666568" y="285136"/>
                  <a:pt x="1651819" y="294968"/>
                </a:cubicBezTo>
                <a:cubicBezTo>
                  <a:pt x="1627238" y="290052"/>
                  <a:pt x="1595802" y="297946"/>
                  <a:pt x="1578077" y="280220"/>
                </a:cubicBezTo>
                <a:cubicBezTo>
                  <a:pt x="1567084" y="269227"/>
                  <a:pt x="1608418" y="272424"/>
                  <a:pt x="1622323" y="265471"/>
                </a:cubicBezTo>
                <a:cubicBezTo>
                  <a:pt x="1724174" y="214546"/>
                  <a:pt x="1602783" y="251922"/>
                  <a:pt x="1725561" y="221226"/>
                </a:cubicBezTo>
                <a:cubicBezTo>
                  <a:pt x="1936955" y="226142"/>
                  <a:pt x="2148291" y="235975"/>
                  <a:pt x="2359742" y="235975"/>
                </a:cubicBezTo>
                <a:cubicBezTo>
                  <a:pt x="2463921" y="235975"/>
                  <a:pt x="2782912" y="246814"/>
                  <a:pt x="2964426" y="206478"/>
                </a:cubicBezTo>
                <a:cubicBezTo>
                  <a:pt x="2979602" y="203106"/>
                  <a:pt x="2993923" y="196646"/>
                  <a:pt x="3008671" y="191730"/>
                </a:cubicBezTo>
                <a:cubicBezTo>
                  <a:pt x="3023419" y="181898"/>
                  <a:pt x="3037062" y="170160"/>
                  <a:pt x="3052916" y="162233"/>
                </a:cubicBezTo>
                <a:cubicBezTo>
                  <a:pt x="3066821" y="155280"/>
                  <a:pt x="3083571" y="155034"/>
                  <a:pt x="3097161" y="147484"/>
                </a:cubicBezTo>
                <a:cubicBezTo>
                  <a:pt x="3128151" y="130268"/>
                  <a:pt x="3156155" y="108155"/>
                  <a:pt x="3185652" y="88491"/>
                </a:cubicBezTo>
                <a:lnTo>
                  <a:pt x="3229897" y="58994"/>
                </a:lnTo>
                <a:cubicBezTo>
                  <a:pt x="3244645" y="49162"/>
                  <a:pt x="3261608" y="42031"/>
                  <a:pt x="3274142" y="29497"/>
                </a:cubicBezTo>
                <a:lnTo>
                  <a:pt x="3303639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1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/>
              <a:t>2. </a:t>
            </a:r>
            <a:r>
              <a:rPr lang="vi-VN" sz="3200" b="1"/>
              <a:t>Tìm 3 – 5 từ ngữ chỉ hoạt động gắn với các vật trong tranh ở bài tập 1.</a:t>
            </a:r>
            <a:endParaRPr 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25" y="5508392"/>
            <a:ext cx="2019300" cy="1349608"/>
          </a:xfrm>
          <a:prstGeom prst="rect">
            <a:avLst/>
          </a:prstGeom>
        </p:spPr>
      </p:pic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5058354" y="2187329"/>
            <a:ext cx="23937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quạt điện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1358166" y="2192732"/>
            <a:ext cx="13814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ấm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9605315" y="2186794"/>
            <a:ext cx="13814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chổi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Ấm nước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06" b="9580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6" y="2710188"/>
            <a:ext cx="2692084" cy="208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ạt bàn SenKo BX12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80" b="93200" l="10000" r="90000">
                        <a14:foregroundMark x1="60160" y1="57520" x2="73520" y2="24480"/>
                        <a14:foregroundMark x1="73520" y1="24480" x2="29120" y2="15680"/>
                        <a14:foregroundMark x1="60880" y1="7680" x2="26880" y2="46240"/>
                        <a14:foregroundMark x1="46400" y1="58000" x2="24080" y2="28560"/>
                        <a14:backgroundMark x1="39280" y1="28480" x2="30400" y2="18960"/>
                        <a14:backgroundMark x1="63120" y1="29040" x2="68480" y2="24320"/>
                        <a14:backgroundMark x1="42880" y1="57600" x2="19680" y2="41600"/>
                        <a14:backgroundMark x1="24400" y1="37360" x2="17280" y2="23120"/>
                        <a14:backgroundMark x1="34560" y1="14800" x2="52400" y2="8240"/>
                        <a14:backgroundMark x1="57760" y1="11840" x2="70880" y2="19520"/>
                        <a14:backgroundMark x1="70880" y1="19520" x2="75040" y2="43920"/>
                        <a14:backgroundMark x1="67280" y1="48080" x2="55360" y2="57600"/>
                        <a14:backgroundMark x1="48800" y1="51120" x2="42880" y2="64800"/>
                        <a14:backgroundMark x1="45280" y1="51120" x2="42880" y2="54640"/>
                        <a14:backgroundMark x1="28560" y1="42720" x2="22640" y2="27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14" y="2806233"/>
            <a:ext cx="1812465" cy="181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ổi đót quét nhà giá r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43" y="2519881"/>
            <a:ext cx="2385167" cy="238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890044" y="4713251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rót nước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đun nước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5488528" y="450362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tắt quạt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bật quạt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9298827" y="4787235"/>
            <a:ext cx="1835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quét nhà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đan chổi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quét sân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/>
              <a:t>2. </a:t>
            </a:r>
            <a:r>
              <a:rPr lang="vi-VN" sz="3200" b="1"/>
              <a:t>Tìm 3 – 5 từ ngữ chỉ hoạt động gắn với các vật trong tranh ở bài tập 1.</a:t>
            </a:r>
            <a:endParaRPr 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76" y="5329023"/>
            <a:ext cx="2019300" cy="1349608"/>
          </a:xfrm>
          <a:prstGeom prst="rect">
            <a:avLst/>
          </a:prstGeom>
        </p:spPr>
      </p:pic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6504299" y="2239953"/>
            <a:ext cx="1272952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bát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4237446" y="2235120"/>
            <a:ext cx="1272952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đĩa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9007349" y="2235911"/>
            <a:ext cx="1657893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chén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1337357" y="2235120"/>
            <a:ext cx="1447512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ghế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074" name="Picture 2" descr="Ghế Dựa 7 Sọc - Đại Đồng Tiế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81" l="9981" r="89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50" y="2857737"/>
            <a:ext cx="1461540" cy="219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ĩa gốm sứ Mèo mập cute 3x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27" y="2819839"/>
            <a:ext cx="1657573" cy="165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én bát sứ, nhựa, thuỷ tinh bền đẹp, an toàn, giao siêu tốc 2h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100000">
                        <a14:foregroundMark x1="50000" y1="81000" x2="19000" y2="67000"/>
                        <a14:foregroundMark x1="17333" y1="59667" x2="2000" y2="37667"/>
                        <a14:foregroundMark x1="7333" y1="39000" x2="11000" y2="62667"/>
                        <a14:backgroundMark x1="2667" y1="54667" x2="667" y2="2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87" y="2886148"/>
            <a:ext cx="1546978" cy="154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én uống trà và đĩa lót 32231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250" y="1855679"/>
            <a:ext cx="2618000" cy="36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1250864" y="516434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ngồi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lau ghế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5047211" y="4763517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đựng thức ăn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rửa đĩa, bát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8784999" y="4913524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đựng nước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uống nước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350511" y="4235450"/>
            <a:ext cx="3224764" cy="507453"/>
          </a:xfrm>
          <a:custGeom>
            <a:avLst/>
            <a:gdLst>
              <a:gd name="connsiteX0" fmla="*/ 0 w 3303639"/>
              <a:gd name="connsiteY0" fmla="*/ 14749 h 294968"/>
              <a:gd name="connsiteX1" fmla="*/ 117987 w 3303639"/>
              <a:gd name="connsiteY1" fmla="*/ 103239 h 294968"/>
              <a:gd name="connsiteX2" fmla="*/ 162232 w 3303639"/>
              <a:gd name="connsiteY2" fmla="*/ 117988 h 294968"/>
              <a:gd name="connsiteX3" fmla="*/ 250723 w 3303639"/>
              <a:gd name="connsiteY3" fmla="*/ 162233 h 294968"/>
              <a:gd name="connsiteX4" fmla="*/ 501445 w 3303639"/>
              <a:gd name="connsiteY4" fmla="*/ 191730 h 294968"/>
              <a:gd name="connsiteX5" fmla="*/ 1386348 w 3303639"/>
              <a:gd name="connsiteY5" fmla="*/ 176981 h 294968"/>
              <a:gd name="connsiteX6" fmla="*/ 1637071 w 3303639"/>
              <a:gd name="connsiteY6" fmla="*/ 176981 h 294968"/>
              <a:gd name="connsiteX7" fmla="*/ 1696065 w 3303639"/>
              <a:gd name="connsiteY7" fmla="*/ 265471 h 294968"/>
              <a:gd name="connsiteX8" fmla="*/ 1651819 w 3303639"/>
              <a:gd name="connsiteY8" fmla="*/ 294968 h 294968"/>
              <a:gd name="connsiteX9" fmla="*/ 1578077 w 3303639"/>
              <a:gd name="connsiteY9" fmla="*/ 280220 h 294968"/>
              <a:gd name="connsiteX10" fmla="*/ 1622323 w 3303639"/>
              <a:gd name="connsiteY10" fmla="*/ 265471 h 294968"/>
              <a:gd name="connsiteX11" fmla="*/ 1725561 w 3303639"/>
              <a:gd name="connsiteY11" fmla="*/ 221226 h 294968"/>
              <a:gd name="connsiteX12" fmla="*/ 2359742 w 3303639"/>
              <a:gd name="connsiteY12" fmla="*/ 235975 h 294968"/>
              <a:gd name="connsiteX13" fmla="*/ 2964426 w 3303639"/>
              <a:gd name="connsiteY13" fmla="*/ 206478 h 294968"/>
              <a:gd name="connsiteX14" fmla="*/ 3008671 w 3303639"/>
              <a:gd name="connsiteY14" fmla="*/ 191730 h 294968"/>
              <a:gd name="connsiteX15" fmla="*/ 3052916 w 3303639"/>
              <a:gd name="connsiteY15" fmla="*/ 162233 h 294968"/>
              <a:gd name="connsiteX16" fmla="*/ 3097161 w 3303639"/>
              <a:gd name="connsiteY16" fmla="*/ 147484 h 294968"/>
              <a:gd name="connsiteX17" fmla="*/ 3185652 w 3303639"/>
              <a:gd name="connsiteY17" fmla="*/ 88491 h 294968"/>
              <a:gd name="connsiteX18" fmla="*/ 3229897 w 3303639"/>
              <a:gd name="connsiteY18" fmla="*/ 58994 h 294968"/>
              <a:gd name="connsiteX19" fmla="*/ 3274142 w 3303639"/>
              <a:gd name="connsiteY19" fmla="*/ 29497 h 294968"/>
              <a:gd name="connsiteX20" fmla="*/ 3303639 w 3303639"/>
              <a:gd name="connsiteY20" fmla="*/ 0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3639" h="294968">
                <a:moveTo>
                  <a:pt x="0" y="14749"/>
                </a:moveTo>
                <a:cubicBezTo>
                  <a:pt x="18087" y="29218"/>
                  <a:pt x="86683" y="87587"/>
                  <a:pt x="117987" y="103239"/>
                </a:cubicBezTo>
                <a:cubicBezTo>
                  <a:pt x="131892" y="110192"/>
                  <a:pt x="148327" y="111036"/>
                  <a:pt x="162232" y="117988"/>
                </a:cubicBezTo>
                <a:cubicBezTo>
                  <a:pt x="220234" y="146989"/>
                  <a:pt x="188941" y="149877"/>
                  <a:pt x="250723" y="162233"/>
                </a:cubicBezTo>
                <a:cubicBezTo>
                  <a:pt x="315921" y="175273"/>
                  <a:pt x="442952" y="185880"/>
                  <a:pt x="501445" y="191730"/>
                </a:cubicBezTo>
                <a:lnTo>
                  <a:pt x="1386348" y="176981"/>
                </a:lnTo>
                <a:cubicBezTo>
                  <a:pt x="1670906" y="168487"/>
                  <a:pt x="1266808" y="139956"/>
                  <a:pt x="1637071" y="176981"/>
                </a:cubicBezTo>
                <a:cubicBezTo>
                  <a:pt x="1647309" y="187219"/>
                  <a:pt x="1708261" y="234980"/>
                  <a:pt x="1696065" y="265471"/>
                </a:cubicBezTo>
                <a:cubicBezTo>
                  <a:pt x="1689482" y="281929"/>
                  <a:pt x="1666568" y="285136"/>
                  <a:pt x="1651819" y="294968"/>
                </a:cubicBezTo>
                <a:cubicBezTo>
                  <a:pt x="1627238" y="290052"/>
                  <a:pt x="1595802" y="297946"/>
                  <a:pt x="1578077" y="280220"/>
                </a:cubicBezTo>
                <a:cubicBezTo>
                  <a:pt x="1567084" y="269227"/>
                  <a:pt x="1608418" y="272424"/>
                  <a:pt x="1622323" y="265471"/>
                </a:cubicBezTo>
                <a:cubicBezTo>
                  <a:pt x="1724174" y="214546"/>
                  <a:pt x="1602783" y="251922"/>
                  <a:pt x="1725561" y="221226"/>
                </a:cubicBezTo>
                <a:cubicBezTo>
                  <a:pt x="1936955" y="226142"/>
                  <a:pt x="2148291" y="235975"/>
                  <a:pt x="2359742" y="235975"/>
                </a:cubicBezTo>
                <a:cubicBezTo>
                  <a:pt x="2463921" y="235975"/>
                  <a:pt x="2782912" y="246814"/>
                  <a:pt x="2964426" y="206478"/>
                </a:cubicBezTo>
                <a:cubicBezTo>
                  <a:pt x="2979602" y="203106"/>
                  <a:pt x="2993923" y="196646"/>
                  <a:pt x="3008671" y="191730"/>
                </a:cubicBezTo>
                <a:cubicBezTo>
                  <a:pt x="3023419" y="181898"/>
                  <a:pt x="3037062" y="170160"/>
                  <a:pt x="3052916" y="162233"/>
                </a:cubicBezTo>
                <a:cubicBezTo>
                  <a:pt x="3066821" y="155280"/>
                  <a:pt x="3083571" y="155034"/>
                  <a:pt x="3097161" y="147484"/>
                </a:cubicBezTo>
                <a:cubicBezTo>
                  <a:pt x="3128151" y="130268"/>
                  <a:pt x="3156155" y="108155"/>
                  <a:pt x="3185652" y="88491"/>
                </a:cubicBezTo>
                <a:lnTo>
                  <a:pt x="3229897" y="58994"/>
                </a:lnTo>
                <a:cubicBezTo>
                  <a:pt x="3244645" y="49162"/>
                  <a:pt x="3261608" y="42031"/>
                  <a:pt x="3274142" y="29497"/>
                </a:cubicBezTo>
                <a:lnTo>
                  <a:pt x="3303639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0559" y="328005"/>
            <a:ext cx="783542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667" b="1" dirty="0"/>
              <a:t>2. </a:t>
            </a:r>
            <a:r>
              <a:rPr lang="vi-VN" sz="2667" b="1" dirty="0"/>
              <a:t>Tìm 3 – 5 từ ngữ chỉ hoạt động gắn với các vật trong tranh ở bài tập 1.</a:t>
            </a:r>
            <a:endParaRPr lang="en-US" sz="2667" b="1" dirty="0"/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4826948" y="3504096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nồi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6964173" y="5168288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bát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5620887" y="5193516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đĩa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8168257" y="3483136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quạt điện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6517780" y="3487403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ấm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8440343" y="5168289"/>
            <a:ext cx="1062265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chén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8168257" y="1931333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quạt trần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4112331" y="5211214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ghế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9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2697895" y="1931331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ti vi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2416666" y="3504096"/>
            <a:ext cx="1447212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mắc áo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4355785" y="1945901"/>
            <a:ext cx="1305444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giường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2657554" y="5193516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chổi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3" name="Rounded Rectangle 11"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6603538" y="1935599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gối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2158118" y="2273172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xem phim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bật ti vi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3907317" y="2286732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nằm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ngồi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5885602" y="2286732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gối đầu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lồng ruột gối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86A90B-153C-48A3-B554-DF003C30CFF9}"/>
              </a:ext>
            </a:extLst>
          </p:cNvPr>
          <p:cNvSpPr/>
          <p:nvPr/>
        </p:nvSpPr>
        <p:spPr>
          <a:xfrm>
            <a:off x="7666048" y="2259555"/>
            <a:ext cx="2611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làm mát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quay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1820006" y="3845231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treo </a:t>
            </a:r>
            <a:r>
              <a:rPr lang="vi-VN" sz="2400">
                <a:solidFill>
                  <a:srgbClr val="0070C0"/>
                </a:solidFill>
              </a:rPr>
              <a:t>quần áo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phơi quần áo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3993620" y="3824976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nấu </a:t>
            </a:r>
            <a:r>
              <a:rPr lang="vi-VN" sz="2400">
                <a:solidFill>
                  <a:srgbClr val="0070C0"/>
                </a:solidFill>
              </a:rPr>
              <a:t>đồ ăn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đun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5824190" y="3824975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rót nước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đun nước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7992871" y="3824975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làm mát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bật quạt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2084518" y="552631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quét nhà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đan chổi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3625362" y="552631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ngồi</a:t>
            </a:r>
            <a:endParaRPr lang="en-US" sz="240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lau ghế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5460865" y="5526311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rửa đĩa, bát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lau đĩa, bát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7715939" y="5496796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uống nước</a:t>
            </a:r>
          </a:p>
          <a:p>
            <a:pPr algn="ctr"/>
            <a:r>
              <a:rPr lang="en-US" sz="2400">
                <a:solidFill>
                  <a:srgbClr val="0070C0"/>
                </a:solidFill>
              </a:rPr>
              <a:t>rửa chén</a:t>
            </a:r>
            <a:endParaRPr lang="vi-VN" sz="2400" dirty="0">
              <a:solidFill>
                <a:srgbClr val="0070C0"/>
              </a:solidFill>
            </a:endParaRPr>
          </a:p>
        </p:txBody>
      </p:sp>
      <p:pic>
        <p:nvPicPr>
          <p:cNvPr id="31" name="图片 5">
            <a:extLst>
              <a:ext uri="{FF2B5EF4-FFF2-40B4-BE49-F238E27FC236}">
                <a16:creationId xmlns:a16="http://schemas.microsoft.com/office/drawing/2014/main" id="{5F437559-5EBF-4E4D-8B3C-FF33236F4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0" y="5267119"/>
            <a:ext cx="1354915" cy="1090189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C915DE01-409C-48A8-B278-24405E42E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51" y="261910"/>
            <a:ext cx="1306050" cy="10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000183" y="540763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476D96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KHỞI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476D96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ĐỘNG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76D96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60" y="1759963"/>
            <a:ext cx="7019364" cy="4677958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81" y="1112838"/>
            <a:ext cx="2706547" cy="28651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66BB4C-7786-4D03-9760-51517FE7E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8" y="4533934"/>
            <a:ext cx="4089026" cy="2044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0704" y="3154241"/>
            <a:ext cx="3897572" cy="1647402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en-US" sz="480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Đố vui</a:t>
            </a:r>
          </a:p>
        </p:txBody>
      </p:sp>
    </p:spTree>
    <p:extLst>
      <p:ext uri="{BB962C8B-B14F-4D97-AF65-F5344CB8AC3E}">
        <p14:creationId xmlns:p14="http://schemas.microsoft.com/office/powerpoint/2010/main" val="12894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5" y="0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2916353" y="892868"/>
            <a:ext cx="7042191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17B1FD-F348-4E98-8517-5EABA4F85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7" y="833151"/>
            <a:ext cx="11494697" cy="561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15179" y="2210858"/>
            <a:ext cx="4841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Các từ: </a:t>
            </a:r>
            <a:r>
              <a:rPr lang="en-US" sz="3600" b="1" i="1"/>
              <a:t>xem ti vi, nằm, gối đầu, làm mát, treo quần áo, nấu đồ ăn, rót nước, làm mát, quét nhà, </a:t>
            </a:r>
            <a:endParaRPr lang="en-US" sz="6000" b="1" i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658640" y="108712"/>
            <a:ext cx="104037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667" b="1"/>
              <a:t>2. </a:t>
            </a:r>
            <a:r>
              <a:rPr lang="vi-VN" sz="2667" b="1"/>
              <a:t>Tìm 3 – 5 từ ngữ chỉ hoạt động gắn với các vật trong tranh ở bài tập 1.</a:t>
            </a:r>
            <a:endParaRPr lang="en-US" sz="2667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43565" y="4912019"/>
            <a:ext cx="4242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rgbClr val="FF0000"/>
                </a:solidFill>
              </a:rPr>
              <a:t>Đây đều là các từ chỉ hoạt động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9202" y="1046784"/>
            <a:ext cx="1784025" cy="400110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en-US" sz="2000" i="1"/>
              <a:t>Ghi nhớ</a:t>
            </a:r>
          </a:p>
        </p:txBody>
      </p:sp>
      <p:pic>
        <p:nvPicPr>
          <p:cNvPr id="25" name="图片 10">
            <a:extLst>
              <a:ext uri="{FF2B5EF4-FFF2-40B4-BE49-F238E27FC236}">
                <a16:creationId xmlns:a16="http://schemas.microsoft.com/office/drawing/2014/main" id="{E5A2F9F5-CFE6-4043-B73D-F2204DBC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78" y="3006193"/>
            <a:ext cx="4811582" cy="241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288277" y="3387804"/>
            <a:ext cx="3677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Tìm thêm các từ chỉ sự vật và hoạt đông khác?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2772" y="2520993"/>
            <a:ext cx="47408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sách – đọc sách, mở sách….</a:t>
            </a:r>
          </a:p>
          <a:p>
            <a:r>
              <a:rPr lang="en-US" sz="2800"/>
              <a:t>bút mực – viết, bơm mực….</a:t>
            </a:r>
          </a:p>
          <a:p>
            <a:r>
              <a:rPr lang="en-US" sz="2800"/>
              <a:t>máy tính – học online, xem tin tức…</a:t>
            </a:r>
          </a:p>
          <a:p>
            <a:r>
              <a:rPr lang="en-US" sz="2800"/>
              <a:t>máy giặt – giặt quần áo, vắt quần áo….</a:t>
            </a:r>
          </a:p>
          <a:p>
            <a:r>
              <a:rPr lang="en-US" sz="280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67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4" grpId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31038A-362F-4715-B248-C31998316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905000"/>
            <a:ext cx="12192000" cy="4953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EB1A09D-8B9B-420C-BF8E-1C942A28B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E3B91B-287C-454D-AF77-C5C33D595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66" y="4553675"/>
            <a:ext cx="904033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479C50-C0E9-4902-A365-865922987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E0731BE0-58AA-47D2-8074-DA5AB2D84DB6}"/>
              </a:ext>
            </a:extLst>
          </p:cNvPr>
          <p:cNvGrpSpPr/>
          <p:nvPr/>
        </p:nvGrpSpPr>
        <p:grpSpPr>
          <a:xfrm>
            <a:off x="730023" y="2519930"/>
            <a:ext cx="10746874" cy="2564990"/>
            <a:chOff x="844323" y="2519930"/>
            <a:chExt cx="10746874" cy="256499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3DA2B4E-0FA4-408F-B74D-68AF7B88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07" y="2519930"/>
              <a:ext cx="2564990" cy="256499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DB29971-2430-4EA6-8B9C-1151E538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323" y="2519930"/>
              <a:ext cx="2564990" cy="256499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0449508-1DFE-4B4B-A8BB-B99F3B6C46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9" y="329771"/>
            <a:ext cx="563357" cy="4734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7D2BD61-66C3-4272-977E-600A0E813A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8" y="721904"/>
            <a:ext cx="924177" cy="563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3B929D8-1251-4B34-B243-C543E40CD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00" y="897553"/>
            <a:ext cx="5567282" cy="405556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C7841CA-0263-4EA0-9C6C-83377807F99F}"/>
              </a:ext>
            </a:extLst>
          </p:cNvPr>
          <p:cNvSpPr txBox="1"/>
          <p:nvPr/>
        </p:nvSpPr>
        <p:spPr>
          <a:xfrm rot="21221573">
            <a:off x="3765741" y="2263615"/>
            <a:ext cx="4972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Đặt câu nói về việc em làm ở nhà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C21A2CC-E4A2-4463-A213-51119B8EBDCD}"/>
              </a:ext>
            </a:extLst>
          </p:cNvPr>
          <p:cNvSpPr txBox="1"/>
          <p:nvPr/>
        </p:nvSpPr>
        <p:spPr>
          <a:xfrm>
            <a:off x="4361780" y="198623"/>
            <a:ext cx="1499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>
                <a:solidFill>
                  <a:srgbClr val="F79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3</a:t>
            </a:r>
            <a:endParaRPr lang="zh-CN" altLang="en-US" sz="4400" dirty="0">
              <a:solidFill>
                <a:srgbClr val="F79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2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1964164" y="540763"/>
            <a:ext cx="826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>
                <a:solidFill>
                  <a:srgbClr val="476D96"/>
                </a:solidFill>
                <a:ea typeface="微软雅黑" panose="020B0503020204020204" pitchFamily="34" charset="-122"/>
              </a:rPr>
              <a:t>Tìm các từ chỉ hoạt động em hay làm ở nhà</a:t>
            </a:r>
            <a:endParaRPr lang="zh-CN" altLang="en-US" sz="36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1" y="123509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2063894" y="788131"/>
            <a:ext cx="9916549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762333" y="2419350"/>
            <a:ext cx="3189287" cy="1140721"/>
            <a:chOff x="2897671" y="2107016"/>
            <a:chExt cx="2207729" cy="1149249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29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95410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quét nhà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2809075" y="5477364"/>
            <a:ext cx="3189287" cy="740188"/>
            <a:chOff x="2897671" y="2107016"/>
            <a:chExt cx="2207729" cy="745722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33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học bài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650597" y="4052449"/>
            <a:ext cx="3189287" cy="740188"/>
            <a:chOff x="2897671" y="2107016"/>
            <a:chExt cx="2207729" cy="745722"/>
          </a:xfrm>
        </p:grpSpPr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36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lau nhà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8436750" y="3960424"/>
            <a:ext cx="3189287" cy="740188"/>
            <a:chOff x="2897671" y="2107016"/>
            <a:chExt cx="2207729" cy="745722"/>
          </a:xfrm>
        </p:grpSpPr>
        <p:pic>
          <p:nvPicPr>
            <p:cNvPr id="38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39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728260" cy="52713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gấp quần áo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8098267" y="2358036"/>
            <a:ext cx="3189287" cy="740188"/>
            <a:chOff x="2897671" y="2107016"/>
            <a:chExt cx="2207729" cy="745722"/>
          </a:xfrm>
        </p:grpSpPr>
        <p:pic>
          <p:nvPicPr>
            <p:cNvPr id="41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nhặt rau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4403718" y="1458259"/>
            <a:ext cx="3189287" cy="740188"/>
            <a:chOff x="2897671" y="2107016"/>
            <a:chExt cx="2207729" cy="745722"/>
          </a:xfrm>
        </p:grpSpPr>
        <p:pic>
          <p:nvPicPr>
            <p:cNvPr id="44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45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xem ti vi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7405626" y="5562574"/>
            <a:ext cx="3189287" cy="740188"/>
            <a:chOff x="2897671" y="2107016"/>
            <a:chExt cx="2207729" cy="745722"/>
          </a:xfrm>
        </p:grpSpPr>
        <p:pic>
          <p:nvPicPr>
            <p:cNvPr id="47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48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trông em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9" name="图片 15">
            <a:extLst>
              <a:ext uri="{FF2B5EF4-FFF2-40B4-BE49-F238E27FC236}">
                <a16:creationId xmlns:a16="http://schemas.microsoft.com/office/drawing/2014/main" id="{524D2798-D6E2-49BA-8757-42CF1A6B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18" y="2613044"/>
            <a:ext cx="1086890" cy="1669619"/>
          </a:xfrm>
          <a:prstGeom prst="rect">
            <a:avLst/>
          </a:prstGeom>
        </p:spPr>
      </p:pic>
      <p:pic>
        <p:nvPicPr>
          <p:cNvPr id="50" name="图片 17">
            <a:extLst>
              <a:ext uri="{FF2B5EF4-FFF2-40B4-BE49-F238E27FC236}">
                <a16:creationId xmlns:a16="http://schemas.microsoft.com/office/drawing/2014/main" id="{97291745-7897-4097-84F3-285B13A0A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33" y="2694028"/>
            <a:ext cx="1143298" cy="1491003"/>
          </a:xfrm>
          <a:prstGeom prst="rect">
            <a:avLst/>
          </a:prstGeom>
        </p:spPr>
      </p:pic>
      <p:pic>
        <p:nvPicPr>
          <p:cNvPr id="51" name="图片 19">
            <a:extLst>
              <a:ext uri="{FF2B5EF4-FFF2-40B4-BE49-F238E27FC236}">
                <a16:creationId xmlns:a16="http://schemas.microsoft.com/office/drawing/2014/main" id="{34D3C115-EC23-415F-8DAD-EC3E1A252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0" y="4052449"/>
            <a:ext cx="938442" cy="14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3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63947" y="-27271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41" y="81948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269673" y="494021"/>
            <a:ext cx="84455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F0BAB97-95D5-4483-953E-2EC5ED770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4" y="1871072"/>
            <a:ext cx="758458" cy="12008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7AAE4E-62C9-4B3D-B994-E172127A1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4" y="4006047"/>
            <a:ext cx="758458" cy="12008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11" y="2246376"/>
            <a:ext cx="3375998" cy="22498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9" y="1356682"/>
            <a:ext cx="2606071" cy="275874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9882580-D104-4E36-BE33-D1A740D84AE7}"/>
              </a:ext>
            </a:extLst>
          </p:cNvPr>
          <p:cNvGrpSpPr>
            <a:grpSpLocks/>
          </p:cNvGrpSpPr>
          <p:nvPr/>
        </p:nvGrpSpPr>
        <p:grpSpPr bwMode="auto">
          <a:xfrm>
            <a:off x="2645278" y="1831801"/>
            <a:ext cx="4014650" cy="1110161"/>
            <a:chOff x="1798135" y="2387372"/>
            <a:chExt cx="4802575" cy="111089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4B7E2B7-5333-4E2B-8DD5-9CE0D3115237}"/>
                </a:ext>
              </a:extLst>
            </p:cNvPr>
            <p:cNvSpPr txBox="1"/>
            <p:nvPr/>
          </p:nvSpPr>
          <p:spPr>
            <a:xfrm>
              <a:off x="1798135" y="2387372"/>
              <a:ext cx="1493881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>
                  <a:solidFill>
                    <a:srgbClr val="FF0000"/>
                  </a:solidFill>
                  <a:ea typeface="微软雅黑" panose="020B0503020204020204" pitchFamily="34" charset="-122"/>
                </a:rPr>
                <a:t>Mẫu: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7D13C33-5BA8-4549-8B6E-B5406726FB06}"/>
                </a:ext>
              </a:extLst>
            </p:cNvPr>
            <p:cNvSpPr txBox="1"/>
            <p:nvPr/>
          </p:nvSpPr>
          <p:spPr>
            <a:xfrm>
              <a:off x="1798135" y="2728318"/>
              <a:ext cx="4802575" cy="7699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4400">
                  <a:ea typeface="微软雅黑" panose="020B0503020204020204" pitchFamily="34" charset="-122"/>
                </a:rPr>
                <a:t>Em quét nhà</a:t>
              </a:r>
              <a:endParaRPr lang="en-US" altLang="zh-CN" sz="4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D2A94B7-4CA5-44A1-AC75-B87CC0D90AF6}"/>
              </a:ext>
            </a:extLst>
          </p:cNvPr>
          <p:cNvGrpSpPr>
            <a:grpSpLocks/>
          </p:cNvGrpSpPr>
          <p:nvPr/>
        </p:nvGrpSpPr>
        <p:grpSpPr bwMode="auto">
          <a:xfrm>
            <a:off x="2645278" y="3966769"/>
            <a:ext cx="6867432" cy="1110160"/>
            <a:chOff x="1798135" y="2387372"/>
            <a:chExt cx="8215251" cy="111090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68E4E34-0E2D-4BCC-BFAC-439DBFD23337}"/>
                </a:ext>
              </a:extLst>
            </p:cNvPr>
            <p:cNvSpPr txBox="1"/>
            <p:nvPr/>
          </p:nvSpPr>
          <p:spPr>
            <a:xfrm>
              <a:off x="1798135" y="2387372"/>
              <a:ext cx="1493881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>
                  <a:solidFill>
                    <a:srgbClr val="FF0000"/>
                  </a:solidFill>
                  <a:ea typeface="微软雅黑" panose="020B0503020204020204" pitchFamily="34" charset="-122"/>
                </a:rPr>
                <a:t>Mẹo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81C12DE-217B-47F3-B66C-39230C215555}"/>
                </a:ext>
              </a:extLst>
            </p:cNvPr>
            <p:cNvSpPr txBox="1"/>
            <p:nvPr/>
          </p:nvSpPr>
          <p:spPr>
            <a:xfrm>
              <a:off x="1798135" y="2728318"/>
              <a:ext cx="8215251" cy="7699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4400">
                  <a:ea typeface="微软雅黑" panose="020B0503020204020204" pitchFamily="34" charset="-122"/>
                </a:rPr>
                <a:t>Em + Từ chỉ hoạt động</a:t>
              </a:r>
            </a:p>
          </p:txBody>
        </p:sp>
      </p:grpSp>
      <p:sp>
        <p:nvSpPr>
          <p:cNvPr id="21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3334832" y="439814"/>
            <a:ext cx="71220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>
                <a:solidFill>
                  <a:schemeClr val="accent4">
                    <a:lumMod val="50000"/>
                  </a:schemeClr>
                </a:solidFill>
              </a:rPr>
              <a:t>3. </a:t>
            </a:r>
            <a:r>
              <a:rPr lang="vi-VN" sz="3200" b="1">
                <a:solidFill>
                  <a:schemeClr val="accent4">
                    <a:lumMod val="50000"/>
                  </a:schemeClr>
                </a:solidFill>
              </a:rPr>
              <a:t>Đặt một câu nói về việc em làm ở nhà.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20" name="组合 16">
            <a:extLst>
              <a:ext uri="{FF2B5EF4-FFF2-40B4-BE49-F238E27FC236}">
                <a16:creationId xmlns:a16="http://schemas.microsoft.com/office/drawing/2014/main" id="{ED2A94B7-4CA5-44A1-AC75-B87CC0D90AF6}"/>
              </a:ext>
            </a:extLst>
          </p:cNvPr>
          <p:cNvGrpSpPr>
            <a:grpSpLocks/>
          </p:cNvGrpSpPr>
          <p:nvPr/>
        </p:nvGrpSpPr>
        <p:grpSpPr bwMode="auto">
          <a:xfrm>
            <a:off x="2645278" y="4805582"/>
            <a:ext cx="8091548" cy="1110160"/>
            <a:chOff x="1798135" y="2387372"/>
            <a:chExt cx="9679615" cy="1110900"/>
          </a:xfrm>
        </p:grpSpPr>
        <p:sp>
          <p:nvSpPr>
            <p:cNvPr id="22" name="文本框 17">
              <a:extLst>
                <a:ext uri="{FF2B5EF4-FFF2-40B4-BE49-F238E27FC236}">
                  <a16:creationId xmlns:a16="http://schemas.microsoft.com/office/drawing/2014/main" id="{F68E4E34-0E2D-4BCC-BFAC-439DBFD23337}"/>
                </a:ext>
              </a:extLst>
            </p:cNvPr>
            <p:cNvSpPr txBox="1"/>
            <p:nvPr/>
          </p:nvSpPr>
          <p:spPr>
            <a:xfrm>
              <a:off x="1798135" y="2387372"/>
              <a:ext cx="1493881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>
                  <a:solidFill>
                    <a:srgbClr val="FF0000"/>
                  </a:solidFill>
                  <a:ea typeface="微软雅黑" panose="020B0503020204020204" pitchFamily="34" charset="-122"/>
                </a:rPr>
                <a:t>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681C12DE-217B-47F3-B66C-39230C215555}"/>
                </a:ext>
              </a:extLst>
            </p:cNvPr>
            <p:cNvSpPr txBox="1"/>
            <p:nvPr/>
          </p:nvSpPr>
          <p:spPr>
            <a:xfrm>
              <a:off x="1798135" y="2728318"/>
              <a:ext cx="9679615" cy="7699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4400">
                  <a:ea typeface="微软雅黑" panose="020B0503020204020204" pitchFamily="34" charset="-122"/>
                </a:rPr>
                <a:t>Từ chỉ người + Từ chỉ hoạt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3746500" y="496340"/>
            <a:ext cx="71220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>
                <a:solidFill>
                  <a:schemeClr val="accent4">
                    <a:lumMod val="50000"/>
                  </a:schemeClr>
                </a:solidFill>
              </a:rPr>
              <a:t>3. </a:t>
            </a:r>
            <a:r>
              <a:rPr lang="vi-VN" sz="3200" b="1">
                <a:solidFill>
                  <a:schemeClr val="accent4">
                    <a:lumMod val="50000"/>
                  </a:schemeClr>
                </a:solidFill>
              </a:rPr>
              <a:t>Đặt một câu nói về việc em làm ở nhà.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4" y="258394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3746500" y="727372"/>
            <a:ext cx="7978468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CC84D5-08D2-4C89-A765-799C54005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2" y="1637702"/>
            <a:ext cx="2893516" cy="40546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5AF7C0-F1AC-4F6F-BCDE-4F1D35B48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16" y="2229636"/>
            <a:ext cx="2621915" cy="26679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29E2D9-297C-44E8-8C4A-FBAB7E5CCAB8}"/>
              </a:ext>
            </a:extLst>
          </p:cNvPr>
          <p:cNvSpPr txBox="1"/>
          <p:nvPr/>
        </p:nvSpPr>
        <p:spPr bwMode="auto">
          <a:xfrm>
            <a:off x="4043151" y="2452598"/>
            <a:ext cx="193535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học bài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586ECD-06AC-4F4E-88B3-00F2DC61FD9B}"/>
              </a:ext>
            </a:extLst>
          </p:cNvPr>
          <p:cNvSpPr txBox="1"/>
          <p:nvPr/>
        </p:nvSpPr>
        <p:spPr bwMode="auto">
          <a:xfrm>
            <a:off x="4043151" y="3391975"/>
            <a:ext cx="193535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nhặt rau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01FA6F5-D7FD-4B8D-B6E9-E91C38575C47}"/>
              </a:ext>
            </a:extLst>
          </p:cNvPr>
          <p:cNvSpPr txBox="1"/>
          <p:nvPr/>
        </p:nvSpPr>
        <p:spPr bwMode="auto">
          <a:xfrm>
            <a:off x="4043151" y="4308493"/>
            <a:ext cx="193535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trông em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文本框 15">
            <a:extLst>
              <a:ext uri="{FF2B5EF4-FFF2-40B4-BE49-F238E27FC236}">
                <a16:creationId xmlns:a16="http://schemas.microsoft.com/office/drawing/2014/main" id="{E7D13C33-5BA8-4549-8B6E-B5406726FB06}"/>
              </a:ext>
            </a:extLst>
          </p:cNvPr>
          <p:cNvSpPr txBox="1"/>
          <p:nvPr/>
        </p:nvSpPr>
        <p:spPr bwMode="auto">
          <a:xfrm>
            <a:off x="6853928" y="2270376"/>
            <a:ext cx="4014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4400">
                <a:ea typeface="微软雅黑" panose="020B0503020204020204" pitchFamily="34" charset="-122"/>
              </a:rPr>
              <a:t>Em học bài.</a:t>
            </a:r>
            <a:endParaRPr lang="en-US" altLang="zh-CN" sz="4400" dirty="0"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D13C33-5BA8-4549-8B6E-B5406726FB06}"/>
              </a:ext>
            </a:extLst>
          </p:cNvPr>
          <p:cNvSpPr txBox="1"/>
          <p:nvPr/>
        </p:nvSpPr>
        <p:spPr bwMode="auto">
          <a:xfrm>
            <a:off x="6853928" y="3242563"/>
            <a:ext cx="4014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4400">
                <a:ea typeface="微软雅黑" panose="020B0503020204020204" pitchFamily="34" charset="-122"/>
              </a:rPr>
              <a:t>Em nhặt rau.</a:t>
            </a:r>
            <a:endParaRPr lang="en-US" altLang="zh-CN" sz="4400" dirty="0">
              <a:ea typeface="微软雅黑" panose="020B0503020204020204" pitchFamily="34" charset="-122"/>
            </a:endParaRPr>
          </a:p>
        </p:txBody>
      </p:sp>
      <p:sp>
        <p:nvSpPr>
          <p:cNvPr id="17" name="文本框 15">
            <a:extLst>
              <a:ext uri="{FF2B5EF4-FFF2-40B4-BE49-F238E27FC236}">
                <a16:creationId xmlns:a16="http://schemas.microsoft.com/office/drawing/2014/main" id="{E7D13C33-5BA8-4549-8B6E-B5406726FB06}"/>
              </a:ext>
            </a:extLst>
          </p:cNvPr>
          <p:cNvSpPr txBox="1"/>
          <p:nvPr/>
        </p:nvSpPr>
        <p:spPr bwMode="auto">
          <a:xfrm>
            <a:off x="6853928" y="4205051"/>
            <a:ext cx="4014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4400">
                <a:ea typeface="微软雅黑" panose="020B0503020204020204" pitchFamily="34" charset="-122"/>
              </a:rPr>
              <a:t>Con trông em.</a:t>
            </a:r>
            <a:endParaRPr lang="en-US" altLang="zh-CN" sz="44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4320513" y="540763"/>
            <a:ext cx="3550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rgbClr val="476D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Lưu ý khi viết câu</a:t>
            </a:r>
            <a:endParaRPr lang="zh-CN" altLang="en-US" sz="3200" dirty="0">
              <a:solidFill>
                <a:srgbClr val="476D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B8ECF8-F1E0-4D20-9310-9F31A83B7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" y="2162687"/>
            <a:ext cx="11600207" cy="27152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B6B083C-A77F-4CE2-A64A-6F5A3C0C1AF3}"/>
              </a:ext>
            </a:extLst>
          </p:cNvPr>
          <p:cNvSpPr txBox="1"/>
          <p:nvPr/>
        </p:nvSpPr>
        <p:spPr bwMode="auto">
          <a:xfrm>
            <a:off x="1702656" y="4650271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A47E855-CE1C-46DF-86A2-78B72D3AA000}"/>
              </a:ext>
            </a:extLst>
          </p:cNvPr>
          <p:cNvSpPr txBox="1"/>
          <p:nvPr/>
        </p:nvSpPr>
        <p:spPr bwMode="auto">
          <a:xfrm>
            <a:off x="5598810" y="4679437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80C03ED-60C8-4E7F-86A1-4F5559E2B556}"/>
              </a:ext>
            </a:extLst>
          </p:cNvPr>
          <p:cNvSpPr txBox="1"/>
          <p:nvPr/>
        </p:nvSpPr>
        <p:spPr bwMode="auto">
          <a:xfrm>
            <a:off x="9018952" y="4679437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91A344C-6728-4E66-8BFC-251C7DDA100A}"/>
              </a:ext>
            </a:extLst>
          </p:cNvPr>
          <p:cNvSpPr txBox="1"/>
          <p:nvPr/>
        </p:nvSpPr>
        <p:spPr bwMode="auto">
          <a:xfrm>
            <a:off x="438611" y="3044882"/>
            <a:ext cx="252581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Lùi vào 1 ô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F7EE1E6-EDD2-4A6F-8FAA-9376446E6F15}"/>
              </a:ext>
            </a:extLst>
          </p:cNvPr>
          <p:cNvSpPr txBox="1"/>
          <p:nvPr/>
        </p:nvSpPr>
        <p:spPr bwMode="auto">
          <a:xfrm>
            <a:off x="5373640" y="2874847"/>
            <a:ext cx="194893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Viết hoa đầu câu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5F899F3-41F0-4931-B47F-30831D160C90}"/>
              </a:ext>
            </a:extLst>
          </p:cNvPr>
          <p:cNvSpPr txBox="1"/>
          <p:nvPr/>
        </p:nvSpPr>
        <p:spPr bwMode="auto">
          <a:xfrm>
            <a:off x="8945585" y="2993928"/>
            <a:ext cx="266139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Cuối câu có dấu chấm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50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EC4663-8EA0-4BAE-A639-15ACFA4AC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61" y="4557093"/>
            <a:ext cx="5742038" cy="2163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" y="743258"/>
            <a:ext cx="10907431" cy="39804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20" y="358930"/>
            <a:ext cx="569956" cy="768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505" y="1186578"/>
            <a:ext cx="7596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14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2023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342" y="2771526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vui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5877" y="3536214"/>
            <a:ext cx="9045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Từ ngữ chỉ sự vật, hoạt động. Câu nêu hoạt động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01645" y="743258"/>
            <a:ext cx="0" cy="3980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F65B46-F2AD-E873-507F-61B165DDA19D}"/>
              </a:ext>
            </a:extLst>
          </p:cNvPr>
          <p:cNvSpPr txBox="1"/>
          <p:nvPr/>
        </p:nvSpPr>
        <p:spPr>
          <a:xfrm>
            <a:off x="3888595" y="1979052"/>
            <a:ext cx="208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58C-8B4D-A2B9-0048-F68529F6A205}"/>
              </a:ext>
            </a:extLst>
          </p:cNvPr>
          <p:cNvSpPr txBox="1"/>
          <p:nvPr/>
        </p:nvSpPr>
        <p:spPr>
          <a:xfrm>
            <a:off x="1485505" y="4300902"/>
            <a:ext cx="1412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21657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541639" y="1628588"/>
            <a:ext cx="2369792" cy="1320653"/>
            <a:chOff x="3323294" y="1310672"/>
            <a:chExt cx="2369792" cy="1320653"/>
          </a:xfrm>
        </p:grpSpPr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1E02C951-37D3-435F-B921-ABC43C59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3294" y="1310672"/>
              <a:ext cx="2369792" cy="1320653"/>
            </a:xfrm>
            <a:prstGeom prst="rect">
              <a:avLst/>
            </a:prstGeom>
          </p:spPr>
        </p:pic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0B4589E5-308F-43F8-99B9-1ECBB461448E}"/>
                </a:ext>
              </a:extLst>
            </p:cNvPr>
            <p:cNvSpPr txBox="1"/>
            <p:nvPr/>
          </p:nvSpPr>
          <p:spPr>
            <a:xfrm>
              <a:off x="3649796" y="1645494"/>
              <a:ext cx="1716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喵呜体" panose="02010600010101010101" pitchFamily="2" charset="-122"/>
                  <a:cs typeface="Arial" panose="020B0604020202020204" pitchFamily="34" charset="0"/>
                </a:rPr>
                <a:t>Người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8C2DC7-4583-4F71-AC34-A69B278FE5A7}"/>
              </a:ext>
            </a:extLst>
          </p:cNvPr>
          <p:cNvCxnSpPr>
            <a:cxnSpLocks/>
          </p:cNvCxnSpPr>
          <p:nvPr/>
        </p:nvCxnSpPr>
        <p:spPr>
          <a:xfrm flipV="1">
            <a:off x="5895260" y="2442374"/>
            <a:ext cx="972881" cy="11196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43D79A-2B00-46EA-8FFD-0D183265EC4D}"/>
              </a:ext>
            </a:extLst>
          </p:cNvPr>
          <p:cNvCxnSpPr>
            <a:cxnSpLocks/>
          </p:cNvCxnSpPr>
          <p:nvPr/>
        </p:nvCxnSpPr>
        <p:spPr>
          <a:xfrm>
            <a:off x="5895260" y="3618445"/>
            <a:ext cx="1048630" cy="1057801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541639" y="4340326"/>
            <a:ext cx="2369792" cy="1320653"/>
            <a:chOff x="3428609" y="3735402"/>
            <a:chExt cx="2369792" cy="1320653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1E02C951-37D3-435F-B921-ABC43C59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8609" y="3735402"/>
              <a:ext cx="2369792" cy="1320653"/>
            </a:xfrm>
            <a:prstGeom prst="rect">
              <a:avLst/>
            </a:prstGeom>
          </p:spPr>
        </p:pic>
        <p:sp>
          <p:nvSpPr>
            <p:cNvPr id="10" name="文本框 49">
              <a:extLst>
                <a:ext uri="{FF2B5EF4-FFF2-40B4-BE49-F238E27FC236}">
                  <a16:creationId xmlns:a16="http://schemas.microsoft.com/office/drawing/2014/main" id="{0B4589E5-308F-43F8-99B9-1ECBB461448E}"/>
                </a:ext>
              </a:extLst>
            </p:cNvPr>
            <p:cNvSpPr txBox="1"/>
            <p:nvPr/>
          </p:nvSpPr>
          <p:spPr>
            <a:xfrm>
              <a:off x="3755111" y="4134118"/>
              <a:ext cx="17167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anose="020B0604020202020204" pitchFamily="34" charset="0"/>
                  <a:ea typeface="方正喵呜体" panose="02010600010101010101" pitchFamily="2" charset="-122"/>
                  <a:cs typeface="Arial" panose="020B0604020202020204" pitchFamily="34" charset="0"/>
                </a:rPr>
                <a:t>Vật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549627" y="2743921"/>
            <a:ext cx="2312423" cy="174904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chỉ sự vật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3AD78-58E0-41F7-96AC-0408C897D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5" b="37399" l="4417" r="39833">
                        <a14:foregroundMark x1="7417" y1="20743" x2="7417" y2="29721"/>
                        <a14:foregroundMark x1="16250" y1="14675" x2="28000" y2="15108"/>
                        <a14:foregroundMark x1="21000" y1="36285" x2="26583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54" b="59524"/>
          <a:stretch/>
        </p:blipFill>
        <p:spPr>
          <a:xfrm>
            <a:off x="3197752" y="1457020"/>
            <a:ext cx="3016171" cy="3848738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5173312" y="315175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>
                <a:solidFill>
                  <a:srgbClr val="476D96"/>
                </a:solidFill>
                <a:ea typeface="微软雅黑" panose="020B0503020204020204" pitchFamily="34" charset="-122"/>
              </a:rPr>
              <a:t>Ghi nhớ</a:t>
            </a:r>
            <a:endParaRPr lang="zh-CN" altLang="en-US" sz="40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9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591901" y="1978709"/>
            <a:ext cx="1462567" cy="11514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485659" y="1947232"/>
            <a:ext cx="1462567" cy="11514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1540" y="4015743"/>
            <a:ext cx="1462567" cy="1151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3491759" y="540763"/>
            <a:ext cx="5208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rgbClr val="476D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Đâu là câu nêu hoạt động</a:t>
            </a:r>
            <a:endParaRPr lang="zh-CN" altLang="en-US" sz="3200" dirty="0">
              <a:solidFill>
                <a:srgbClr val="476D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03" y="106998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3746499" y="727372"/>
            <a:ext cx="5694183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DBD79B-4E30-427A-88CF-09ECA7135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0" y="2073276"/>
            <a:ext cx="1306050" cy="10708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816C85-3BA3-40AD-A2F5-330665029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0" y="4056063"/>
            <a:ext cx="1306050" cy="107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5DE01-409C-48A8-B278-24405E42E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52" y="2046677"/>
            <a:ext cx="1306050" cy="10708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271161-5C21-4990-92BC-1CEBDF54A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35" y="4056063"/>
            <a:ext cx="1306050" cy="10708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2130754" y="2107016"/>
            <a:ext cx="3222607" cy="778418"/>
            <a:chOff x="2897671" y="2107016"/>
            <a:chExt cx="2691968" cy="77841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691968" cy="745722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149602" y="2423769"/>
              <a:ext cx="1955798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>
                  <a:ea typeface="微软雅黑" panose="020B0503020204020204" pitchFamily="34" charset="-122"/>
                </a:rPr>
                <a:t>Em là học sinh 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1E57575-F6CD-4EBC-B499-A2A2FC420307}"/>
              </a:ext>
            </a:extLst>
          </p:cNvPr>
          <p:cNvGrpSpPr/>
          <p:nvPr/>
        </p:nvGrpSpPr>
        <p:grpSpPr>
          <a:xfrm>
            <a:off x="2130755" y="4156752"/>
            <a:ext cx="2854200" cy="1120423"/>
            <a:chOff x="2897671" y="4156752"/>
            <a:chExt cx="2207729" cy="112042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872BC8E-62C2-4D7B-A461-52AFD1F71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4156752"/>
              <a:ext cx="2207729" cy="74572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A6D6027-DEE1-46FB-938D-6406DE6E3521}"/>
                </a:ext>
              </a:extLst>
            </p:cNvPr>
            <p:cNvSpPr txBox="1"/>
            <p:nvPr/>
          </p:nvSpPr>
          <p:spPr bwMode="auto">
            <a:xfrm>
              <a:off x="3149601" y="4446178"/>
              <a:ext cx="1850101" cy="83099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>
                  <a:ea typeface="微软雅黑" panose="020B0503020204020204" pitchFamily="34" charset="-122"/>
                </a:rPr>
                <a:t>Em nghe giảng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25F4CB-D371-4233-BF18-B057075B7CC0}"/>
              </a:ext>
            </a:extLst>
          </p:cNvPr>
          <p:cNvGrpSpPr/>
          <p:nvPr/>
        </p:nvGrpSpPr>
        <p:grpSpPr>
          <a:xfrm>
            <a:off x="7021359" y="2107016"/>
            <a:ext cx="4612768" cy="1147750"/>
            <a:chOff x="7788275" y="2107016"/>
            <a:chExt cx="3567985" cy="114775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FBF78E5-30A2-40C4-A496-3EA5C47DF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7788275" y="2107016"/>
              <a:ext cx="3567983" cy="745722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9809266-159C-463B-A83C-8A40FCC1E6D8}"/>
                </a:ext>
              </a:extLst>
            </p:cNvPr>
            <p:cNvSpPr txBox="1"/>
            <p:nvPr/>
          </p:nvSpPr>
          <p:spPr bwMode="auto">
            <a:xfrm>
              <a:off x="8191893" y="2423769"/>
              <a:ext cx="3164367" cy="83099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>
                  <a:ea typeface="微软雅黑" panose="020B0503020204020204" pitchFamily="34" charset="-122"/>
                </a:rPr>
                <a:t>Bút chì là đồ dùng học tập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384A6FB-F813-43B2-91CE-27883DDFEEC7}"/>
              </a:ext>
            </a:extLst>
          </p:cNvPr>
          <p:cNvGrpSpPr/>
          <p:nvPr/>
        </p:nvGrpSpPr>
        <p:grpSpPr>
          <a:xfrm>
            <a:off x="7021359" y="4156752"/>
            <a:ext cx="4612766" cy="751092"/>
            <a:chOff x="7788275" y="4156752"/>
            <a:chExt cx="3567983" cy="75109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676843-C6EB-4547-B384-CDCC2CF24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7788275" y="4156752"/>
              <a:ext cx="3567983" cy="745722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52F3506-B689-478E-B901-62CD2DA54243}"/>
                </a:ext>
              </a:extLst>
            </p:cNvPr>
            <p:cNvSpPr txBox="1"/>
            <p:nvPr/>
          </p:nvSpPr>
          <p:spPr bwMode="auto">
            <a:xfrm>
              <a:off x="8191892" y="4446179"/>
              <a:ext cx="2662463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>
                  <a:ea typeface="微软雅黑" panose="020B0503020204020204" pitchFamily="34" charset="-122"/>
                </a:rPr>
                <a:t>Trời mưa to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2921803" y="5598481"/>
            <a:ext cx="6814894" cy="10913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Đâu là câu giới thiệu?</a:t>
            </a:r>
          </a:p>
        </p:txBody>
      </p:sp>
    </p:spTree>
    <p:extLst>
      <p:ext uri="{BB962C8B-B14F-4D97-AF65-F5344CB8AC3E}">
        <p14:creationId xmlns:p14="http://schemas.microsoft.com/office/powerpoint/2010/main" val="152058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84649C-F081-4D79-BD2B-6C5448CA0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BC1028-D1D3-41F8-8DF8-B65852BBD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44" y="4700633"/>
            <a:ext cx="795063" cy="10722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E0DB3D-850E-4AFD-9E74-8F96FC6C3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53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D8254E-85EB-4E8A-8E49-EAC344DB6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3158859"/>
            <a:ext cx="266700" cy="26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641431-30D1-4ACC-8F72-B12216C50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93" y="193562"/>
            <a:ext cx="563357" cy="473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FBEFE3-6963-441F-BA84-656A7C9E4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07" y="2519930"/>
            <a:ext cx="2564990" cy="25649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250580A-29CD-4585-B7F2-D612CA6419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68" y="15167"/>
            <a:ext cx="4129293" cy="27528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3E1E97-D2FA-47C6-B197-DA31F0FA8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0" y="828742"/>
            <a:ext cx="10176285" cy="380428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F3778ED-2F03-477F-942D-09EE18ECF6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20" y="1914703"/>
            <a:ext cx="2564991" cy="29347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005925-F69F-4E98-ABD1-76CE4E3031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5B6E0AC-75D0-420D-8115-7F5EC28FE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48" y="495036"/>
            <a:ext cx="924177" cy="563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5C49922-A717-462B-B843-BA4653D5F5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3" y="455983"/>
            <a:ext cx="924177" cy="1204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61472D2-7E79-4B9A-8DF0-22CD568186B3}"/>
              </a:ext>
            </a:extLst>
          </p:cNvPr>
          <p:cNvGrpSpPr/>
          <p:nvPr/>
        </p:nvGrpSpPr>
        <p:grpSpPr>
          <a:xfrm>
            <a:off x="4640736" y="2630066"/>
            <a:ext cx="3111859" cy="375710"/>
            <a:chOff x="4640736" y="2630066"/>
            <a:chExt cx="3111859" cy="37571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6DE6D67-C1C8-4446-A0DF-2DB3F7E1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736" y="2630066"/>
              <a:ext cx="3111859" cy="37571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046A226-A9AE-483B-82D1-5655BEA6F93C}"/>
                </a:ext>
              </a:extLst>
            </p:cNvPr>
            <p:cNvSpPr txBox="1"/>
            <p:nvPr/>
          </p:nvSpPr>
          <p:spPr>
            <a:xfrm>
              <a:off x="5498449" y="2709740"/>
              <a:ext cx="1362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800" spc="-15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rPr>
                <a:t>Bye bye</a:t>
              </a:r>
              <a:endParaRPr lang="zh-CN" altLang="en-US" sz="8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0327555-3BFA-4058-A0F1-2B5A85E7634F}"/>
              </a:ext>
            </a:extLst>
          </p:cNvPr>
          <p:cNvSpPr txBox="1"/>
          <p:nvPr/>
        </p:nvSpPr>
        <p:spPr>
          <a:xfrm>
            <a:off x="4110078" y="1454428"/>
            <a:ext cx="3971844" cy="164305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724345"/>
              </a:avLst>
            </a:prstTxWarp>
            <a:spAutoFit/>
          </a:bodyPr>
          <a:lstStyle/>
          <a:p>
            <a:pPr algn="ctr"/>
            <a:r>
              <a:rPr lang="en-US" altLang="zh-CN" sz="8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Hẹn gặp lại các con!</a:t>
            </a:r>
            <a:endParaRPr lang="zh-CN" alt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2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072031" y="540763"/>
            <a:ext cx="204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>
                <a:solidFill>
                  <a:srgbClr val="476D96"/>
                </a:solidFill>
                <a:ea typeface="微软雅黑" panose="020B0503020204020204" pitchFamily="34" charset="-122"/>
              </a:rPr>
              <a:t>Là cái gì?</a:t>
            </a:r>
            <a:endParaRPr lang="zh-CN" altLang="en-US" sz="40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063682"/>
            <a:ext cx="1600418" cy="10669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1997686" y="2283428"/>
            <a:ext cx="4284697" cy="35394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sz="3200"/>
              <a:t>Không mắt, không tai, không mũi,…</a:t>
            </a:r>
            <a:br>
              <a:rPr lang="vi-VN" sz="3200"/>
            </a:br>
            <a:r>
              <a:rPr lang="vi-VN" sz="3200"/>
              <a:t>Hễ đâu có mặt, ai ai cũng nhìn!</a:t>
            </a:r>
            <a:br>
              <a:rPr lang="vi-VN" sz="3200"/>
            </a:br>
            <a:r>
              <a:rPr lang="vi-VN" sz="3200"/>
              <a:t>Chẳng nói mà ai cũng tin</a:t>
            </a:r>
            <a:br>
              <a:rPr lang="vi-VN" sz="3200"/>
            </a:br>
            <a:r>
              <a:rPr lang="vi-VN" sz="3200"/>
              <a:t>Sáng, chiều, sớm, muộn cứ nhìn biết ngay</a:t>
            </a:r>
            <a:r>
              <a:rPr lang="en-US" sz="3200"/>
              <a:t>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Đồng hồ treo tường Seiko Clock QXA638S chính hãng - SUNWatc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3667" y1="6333" x2="18000" y2="17000"/>
                        <a14:foregroundMark x1="18667" y1="22333" x2="6667" y2="46833"/>
                        <a14:foregroundMark x1="17500" y1="24833" x2="10333" y2="30667"/>
                        <a14:foregroundMark x1="6167" y1="42000" x2="9667" y2="69500"/>
                        <a14:foregroundMark x1="9167" y1="40833" x2="9167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79" y="2507401"/>
            <a:ext cx="2255841" cy="22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21369962">
            <a:off x="7779301" y="2005276"/>
            <a:ext cx="17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Đồng hồ</a:t>
            </a:r>
          </a:p>
        </p:txBody>
      </p:sp>
    </p:spTree>
    <p:extLst>
      <p:ext uri="{BB962C8B-B14F-4D97-AF65-F5344CB8AC3E}">
        <p14:creationId xmlns:p14="http://schemas.microsoft.com/office/powerpoint/2010/main" val="14458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106784" y="540763"/>
            <a:ext cx="1978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rgbClr val="476D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Là cái gì?</a:t>
            </a:r>
            <a:endParaRPr lang="zh-CN" altLang="en-US" sz="3200" dirty="0">
              <a:solidFill>
                <a:srgbClr val="476D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364498"/>
            <a:ext cx="1149194" cy="7661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2115810" y="2440204"/>
            <a:ext cx="4284697" cy="60324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/>
              <a:t>Đặt đâu nằm đấy vậy thôi</a:t>
            </a:r>
            <a:br>
              <a:rPr lang="en-US" sz="3200"/>
            </a:br>
            <a:r>
              <a:rPr lang="en-US" sz="3200"/>
              <a:t>Mà hay mọi chuyện trên đời đông,tây</a:t>
            </a:r>
            <a:br>
              <a:rPr lang="en-US" sz="3200"/>
            </a:br>
            <a:r>
              <a:rPr lang="en-US" sz="3200"/>
              <a:t>Nói, cười, ca hát vui say</a:t>
            </a:r>
            <a:br>
              <a:rPr lang="en-US" sz="3200"/>
            </a:br>
            <a:r>
              <a:rPr lang="en-US" sz="3200"/>
              <a:t>Biết đêm, biết ngày mưa nắng tài chưa.</a:t>
            </a:r>
            <a:br>
              <a:rPr lang="en-US" sz="3200"/>
            </a:br>
            <a:br>
              <a:rPr lang="en-US" sz="6600"/>
            </a:br>
            <a:endParaRPr lang="en-US" sz="96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 rot="21369962">
            <a:off x="7631908" y="2059933"/>
            <a:ext cx="177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Ti vi</a:t>
            </a:r>
          </a:p>
        </p:txBody>
      </p:sp>
      <p:pic>
        <p:nvPicPr>
          <p:cNvPr id="2052" name="Picture 4" descr="Smart Tivi LG 4K 49 inch 49SM8100PTA giá rẻ tại Điện Máy Đất Việt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818" y1="10588" x2="10364" y2="9412"/>
                        <a14:foregroundMark x1="49636" y1="81176" x2="51273" y2="90882"/>
                        <a14:foregroundMark x1="50909" y1="91176" x2="22727" y2="95294"/>
                        <a14:foregroundMark x1="53273" y1="91471" x2="76545" y2="95000"/>
                        <a14:foregroundMark x1="77818" y1="95294" x2="75273" y2="9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837">
            <a:off x="6571080" y="2661054"/>
            <a:ext cx="3875216" cy="239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148419" y="373429"/>
            <a:ext cx="2009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>
                <a:solidFill>
                  <a:srgbClr val="476D96"/>
                </a:solidFill>
                <a:ea typeface="微软雅黑" panose="020B0503020204020204" pitchFamily="34" charset="-122"/>
              </a:rPr>
              <a:t>Là cái gì</a:t>
            </a:r>
            <a:r>
              <a:rPr lang="en-US" altLang="zh-CN" sz="3200">
                <a:solidFill>
                  <a:srgbClr val="476D96"/>
                </a:solidFill>
                <a:ea typeface="微软雅黑" panose="020B0503020204020204" pitchFamily="34" charset="-122"/>
              </a:rPr>
              <a:t>?</a:t>
            </a:r>
            <a:endParaRPr lang="zh-CN" altLang="en-US" sz="32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364498"/>
            <a:ext cx="1149194" cy="7661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2288691" y="2744094"/>
            <a:ext cx="3791979" cy="85869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600" dirty="0" err="1"/>
              <a:t>Thân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xưa</a:t>
            </a:r>
            <a:r>
              <a:rPr lang="en-US" sz="3600" dirty="0"/>
              <a:t> ở </a:t>
            </a:r>
            <a:r>
              <a:rPr lang="en-US" sz="3600" dirty="0" err="1"/>
              <a:t>bụi</a:t>
            </a:r>
            <a:r>
              <a:rPr lang="en-US" sz="3600" dirty="0"/>
              <a:t> </a:t>
            </a:r>
            <a:r>
              <a:rPr lang="en-US" sz="3600" dirty="0" err="1"/>
              <a:t>tre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 err="1"/>
              <a:t>Mùa</a:t>
            </a:r>
            <a:r>
              <a:rPr lang="en-US" sz="3600" dirty="0"/>
              <a:t> </a:t>
            </a:r>
            <a:r>
              <a:rPr lang="en-US" sz="3600" dirty="0" err="1"/>
              <a:t>đông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r>
              <a:rPr lang="en-US" sz="3600" dirty="0"/>
              <a:t> </a:t>
            </a:r>
            <a:r>
              <a:rPr lang="en-US" sz="3600" dirty="0" err="1"/>
              <a:t>hè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ra.</a:t>
            </a:r>
            <a:br>
              <a:rPr lang="en-US" sz="3600" dirty="0"/>
            </a:br>
            <a:br>
              <a:rPr lang="en-US" sz="5400" dirty="0"/>
            </a:br>
            <a:br>
              <a:rPr lang="en-US" sz="11500" dirty="0"/>
            </a:br>
            <a:endParaRPr lang="en-US" sz="239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 rot="21369962">
            <a:off x="7628597" y="2029156"/>
            <a:ext cx="177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Quạt giấy</a:t>
            </a:r>
          </a:p>
        </p:txBody>
      </p:sp>
      <p:pic>
        <p:nvPicPr>
          <p:cNvPr id="3074" name="Picture 2" descr="Quạt Giấy Cổ Trang Trung Hoa Kèm Dây Tuyến | Tiki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542">
            <a:off x="6395094" y="2232806"/>
            <a:ext cx="4010475" cy="401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4422303" y="540763"/>
            <a:ext cx="334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>
                <a:solidFill>
                  <a:srgbClr val="476D96"/>
                </a:solidFill>
                <a:ea typeface="微软雅黑" panose="020B0503020204020204" pitchFamily="34" charset="-122"/>
              </a:rPr>
              <a:t>Là những thứ gì?</a:t>
            </a:r>
            <a:endParaRPr lang="zh-CN" altLang="en-US" sz="36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364498"/>
            <a:ext cx="1149194" cy="7661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2638160" y="2548575"/>
            <a:ext cx="3791979" cy="187128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600"/>
              <a:t>Miệng tròn, lòng trắng phau phau</a:t>
            </a:r>
            <a:br>
              <a:rPr lang="en-US" sz="3600"/>
            </a:br>
            <a:r>
              <a:rPr lang="en-US" sz="3600"/>
              <a:t>Đựng cơm, đựng thịt, đựng rau hàng ngày.</a:t>
            </a:r>
            <a:br>
              <a:rPr lang="en-US" sz="3600"/>
            </a:br>
            <a:br>
              <a:rPr lang="en-US" sz="6000"/>
            </a:br>
            <a:br>
              <a:rPr lang="en-US" sz="8800"/>
            </a:br>
            <a:br>
              <a:rPr lang="en-US" sz="28700"/>
            </a:br>
            <a:endParaRPr lang="en-US" sz="595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 rot="21369962">
            <a:off x="7628597" y="2029156"/>
            <a:ext cx="177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Bát đĩa</a:t>
            </a:r>
          </a:p>
        </p:txBody>
      </p:sp>
      <p:pic>
        <p:nvPicPr>
          <p:cNvPr id="4098" name="Picture 2" descr="Bộ bát đĩa Bát Tràng sen nâu cao cấp 10 sản phẩm - Gốm sứ Hoàng Gi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818">
            <a:off x="6766703" y="2240236"/>
            <a:ext cx="3495105" cy="349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26126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3408386" y="1589346"/>
            <a:ext cx="56964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476D96"/>
                </a:solidFill>
                <a:ea typeface="微软雅黑" panose="020B0503020204020204" pitchFamily="34" charset="-122"/>
              </a:rPr>
              <a:t>Từ chỉ sự vật, hoạt động</a:t>
            </a:r>
          </a:p>
          <a:p>
            <a:r>
              <a:rPr lang="en-US" altLang="zh-CN" sz="4400">
                <a:solidFill>
                  <a:srgbClr val="476D96"/>
                </a:solidFill>
                <a:ea typeface="微软雅黑" panose="020B0503020204020204" pitchFamily="34" charset="-122"/>
              </a:rPr>
              <a:t>Câu nêu hoạt động</a:t>
            </a:r>
            <a:endParaRPr lang="zh-CN" altLang="en-US" sz="44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882" y="2072935"/>
            <a:ext cx="1023802" cy="138072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849984" y="3286168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128280-ADF9-4D75-8407-3FEF12986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12" y="3640140"/>
            <a:ext cx="1645912" cy="14824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9DF74D-181C-49B7-96F7-1684447DA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4" y="4494655"/>
            <a:ext cx="1645912" cy="19636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E0F28F-5D8D-485C-9B1D-73CF24968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44" y="3839631"/>
            <a:ext cx="1645912" cy="163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2367" y="4585"/>
            <a:ext cx="3968533" cy="979746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4400">
                <a:ea typeface="微软雅黑" panose="020B0503020204020204" pitchFamily="34" charset="-122"/>
              </a:rPr>
              <a:t>Luyện tập</a:t>
            </a:r>
            <a:endParaRPr lang="zh-CN" altLang="en-US" sz="44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96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EC4663-8EA0-4BAE-A639-15ACFA4AC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61" y="4557093"/>
            <a:ext cx="5742038" cy="2163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" y="743258"/>
            <a:ext cx="10907431" cy="39804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20" y="358930"/>
            <a:ext cx="569956" cy="768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505" y="1186578"/>
            <a:ext cx="7596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14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342" y="2771526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4: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Làm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việc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thật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vui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5877" y="3536214"/>
            <a:ext cx="9045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C0099"/>
                </a:solidFill>
                <a:latin typeface="HP001 4 hàng" panose="020B0603050302020204" pitchFamily="34" charset="0"/>
              </a:rPr>
              <a:t>Từ ngữ chỉ sự vật, hoạt động. Câu nêu hoạt động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01645" y="743258"/>
            <a:ext cx="0" cy="3980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F65B46-F2AD-E873-507F-61B165DDA19D}"/>
              </a:ext>
            </a:extLst>
          </p:cNvPr>
          <p:cNvSpPr txBox="1"/>
          <p:nvPr/>
        </p:nvSpPr>
        <p:spPr>
          <a:xfrm>
            <a:off x="3888595" y="1979052"/>
            <a:ext cx="208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Việt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4514572" y="540763"/>
            <a:ext cx="3162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476D96"/>
                </a:solidFill>
                <a:ea typeface="微软雅黑" panose="020B0503020204020204" pitchFamily="34" charset="-122"/>
              </a:rPr>
              <a:t>Yêu cầu cần đạt</a:t>
            </a:r>
            <a:endParaRPr lang="zh-CN" altLang="en-US" sz="3600" b="1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009" y="290431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2D59CD5-8A3B-4D22-AB2E-3037EA621B7D}"/>
              </a:ext>
            </a:extLst>
          </p:cNvPr>
          <p:cNvGrpSpPr/>
          <p:nvPr/>
        </p:nvGrpSpPr>
        <p:grpSpPr>
          <a:xfrm>
            <a:off x="510846" y="1435316"/>
            <a:ext cx="4032962" cy="2727324"/>
            <a:chOff x="1099385" y="2069348"/>
            <a:chExt cx="2860812" cy="2084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1C8A93E-846B-43E2-BB82-10D0EDF6A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9F55380-F066-48D0-AB8F-A6D664EF14D6}"/>
                </a:ext>
              </a:extLst>
            </p:cNvPr>
            <p:cNvSpPr txBox="1"/>
            <p:nvPr/>
          </p:nvSpPr>
          <p:spPr>
            <a:xfrm rot="21221573">
              <a:off x="1144038" y="2511645"/>
              <a:ext cx="2625225" cy="119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Tìm được từ chỉ sự vật, hoạt động có trong tranh.</a:t>
              </a:r>
              <a:endParaRPr lang="zh-CN" altLang="en-US" sz="48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59D630B-50A1-4AE3-A651-778A67ADC93D}"/>
              </a:ext>
            </a:extLst>
          </p:cNvPr>
          <p:cNvGrpSpPr/>
          <p:nvPr/>
        </p:nvGrpSpPr>
        <p:grpSpPr>
          <a:xfrm>
            <a:off x="8445726" y="2528047"/>
            <a:ext cx="3746274" cy="2642157"/>
            <a:chOff x="5857797" y="2069348"/>
            <a:chExt cx="2860812" cy="2084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C420C1E-A6B3-4BE7-AF81-CC553458E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797" y="2069348"/>
              <a:ext cx="2860812" cy="208400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4CD82F0-A03E-4DC0-A6BD-B1D875EAFE25}"/>
                </a:ext>
              </a:extLst>
            </p:cNvPr>
            <p:cNvSpPr txBox="1"/>
            <p:nvPr/>
          </p:nvSpPr>
          <p:spPr>
            <a:xfrm rot="21221573">
              <a:off x="6172016" y="2686519"/>
              <a:ext cx="2126308" cy="849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ea typeface="微软雅黑" panose="020B0503020204020204" pitchFamily="34" charset="-122"/>
                </a:rPr>
                <a:t>Đặt câu có từ chỉ hoạt động</a:t>
              </a:r>
              <a:endPara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6E51EB2-F434-4834-BDE3-95A05AEA7C11}"/>
              </a:ext>
            </a:extLst>
          </p:cNvPr>
          <p:cNvGrpSpPr/>
          <p:nvPr/>
        </p:nvGrpSpPr>
        <p:grpSpPr>
          <a:xfrm>
            <a:off x="3830516" y="3500280"/>
            <a:ext cx="4175891" cy="2873212"/>
            <a:chOff x="3478591" y="3933468"/>
            <a:chExt cx="2860812" cy="2084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E01EB83-5201-48A8-BDC7-F9F3D098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591" y="3933468"/>
              <a:ext cx="2860812" cy="2084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F3169F3-B61B-49F8-8856-57170BB4099C}"/>
                </a:ext>
              </a:extLst>
            </p:cNvPr>
            <p:cNvSpPr txBox="1"/>
            <p:nvPr/>
          </p:nvSpPr>
          <p:spPr>
            <a:xfrm rot="21221573">
              <a:off x="3673913" y="4386993"/>
              <a:ext cx="2249860" cy="1138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ea typeface="微软雅黑" panose="020B0503020204020204" pitchFamily="34" charset="-122"/>
                </a:rPr>
                <a:t>Tìm được từ chỉ hoạt động tương ứng với sự vật</a:t>
              </a:r>
              <a:endPara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72EA619-4A19-4FF8-A7DE-8C0980E7F1FF}"/>
              </a:ext>
            </a:extLst>
          </p:cNvPr>
          <p:cNvSpPr txBox="1"/>
          <p:nvPr/>
        </p:nvSpPr>
        <p:spPr>
          <a:xfrm>
            <a:off x="676831" y="1242148"/>
            <a:ext cx="845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79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400" dirty="0">
              <a:solidFill>
                <a:srgbClr val="F79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D2CA768-9E91-4156-9A2E-956B3AA013A3}"/>
              </a:ext>
            </a:extLst>
          </p:cNvPr>
          <p:cNvSpPr txBox="1"/>
          <p:nvPr/>
        </p:nvSpPr>
        <p:spPr>
          <a:xfrm>
            <a:off x="5077736" y="272750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532708"/>
                </a:solidFill>
                <a:ea typeface="微软雅黑" panose="020B0503020204020204" pitchFamily="34" charset="-122"/>
              </a:rPr>
              <a:t>02</a:t>
            </a:r>
            <a:endParaRPr lang="zh-CN" altLang="en-US" sz="4400" dirty="0">
              <a:solidFill>
                <a:srgbClr val="532708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A0E39A4-99F2-430A-90A8-74808C019873}"/>
              </a:ext>
            </a:extLst>
          </p:cNvPr>
          <p:cNvSpPr txBox="1"/>
          <p:nvPr/>
        </p:nvSpPr>
        <p:spPr>
          <a:xfrm>
            <a:off x="9520362" y="1674730"/>
            <a:ext cx="989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DC581C"/>
                </a:solidFill>
                <a:ea typeface="微软雅黑" panose="020B0503020204020204" pitchFamily="34" charset="-122"/>
              </a:rPr>
              <a:t>03</a:t>
            </a:r>
            <a:endParaRPr lang="zh-CN" altLang="en-US" sz="4400" dirty="0">
              <a:solidFill>
                <a:srgbClr val="DC581C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03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920</TotalTime>
  <Words>1035</Words>
  <Application>Microsoft Office PowerPoint</Application>
  <PresentationFormat>Widescreen</PresentationFormat>
  <Paragraphs>237</Paragraphs>
  <Slides>29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HP001 4 hàng</vt:lpstr>
      <vt:lpstr>UTM Avo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161</cp:revision>
  <dcterms:created xsi:type="dcterms:W3CDTF">2017-08-18T03:02:00Z</dcterms:created>
  <dcterms:modified xsi:type="dcterms:W3CDTF">2023-09-10T18:22:38Z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