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302" r:id="rId4"/>
    <p:sldId id="259" r:id="rId5"/>
    <p:sldId id="258" r:id="rId6"/>
    <p:sldId id="272" r:id="rId7"/>
    <p:sldId id="262" r:id="rId8"/>
    <p:sldId id="293" r:id="rId9"/>
    <p:sldId id="264" r:id="rId10"/>
    <p:sldId id="260" r:id="rId11"/>
    <p:sldId id="265" r:id="rId12"/>
    <p:sldId id="266" r:id="rId13"/>
    <p:sldId id="267" r:id="rId14"/>
    <p:sldId id="276" r:id="rId15"/>
    <p:sldId id="279" r:id="rId16"/>
    <p:sldId id="295" r:id="rId17"/>
    <p:sldId id="281" r:id="rId18"/>
    <p:sldId id="294" r:id="rId19"/>
    <p:sldId id="274" r:id="rId20"/>
    <p:sldId id="285" r:id="rId21"/>
    <p:sldId id="297" r:id="rId22"/>
    <p:sldId id="298" r:id="rId23"/>
    <p:sldId id="283" r:id="rId24"/>
    <p:sldId id="286" r:id="rId25"/>
    <p:sldId id="289" r:id="rId26"/>
    <p:sldId id="299" r:id="rId27"/>
    <p:sldId id="300" r:id="rId28"/>
    <p:sldId id="291" r:id="rId29"/>
    <p:sldId id="292" r:id="rId30"/>
    <p:sldId id="301" r:id="rId31"/>
    <p:sldId id="263"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0E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65" autoAdjust="0"/>
    <p:restoredTop sz="94660"/>
  </p:normalViewPr>
  <p:slideViewPr>
    <p:cSldViewPr snapToGrid="0">
      <p:cViewPr varScale="1">
        <p:scale>
          <a:sx n="65" d="100"/>
          <a:sy n="65" d="100"/>
        </p:scale>
        <p:origin x="90" y="5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B6629E-A5D6-4CB1-B454-F056604712DA}" type="datetimeFigureOut">
              <a:rPr lang="en-US" smtClean="0"/>
              <a:t>13/9/2024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51D86C-1A9F-417F-A39E-34E56907B1B7}" type="slidenum">
              <a:rPr lang="en-US" smtClean="0"/>
              <a:t>‹#›</a:t>
            </a:fld>
            <a:endParaRPr lang="en-US"/>
          </a:p>
        </p:txBody>
      </p:sp>
    </p:spTree>
    <p:extLst>
      <p:ext uri="{BB962C8B-B14F-4D97-AF65-F5344CB8AC3E}">
        <p14:creationId xmlns:p14="http://schemas.microsoft.com/office/powerpoint/2010/main" val="3617189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7</a:t>
            </a:fld>
            <a:endParaRPr lang="zh-CN" altLang="en-US"/>
          </a:p>
        </p:txBody>
      </p:sp>
    </p:spTree>
    <p:extLst>
      <p:ext uri="{BB962C8B-B14F-4D97-AF65-F5344CB8AC3E}">
        <p14:creationId xmlns:p14="http://schemas.microsoft.com/office/powerpoint/2010/main" val="895744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11</a:t>
            </a:fld>
            <a:endParaRPr lang="zh-CN" altLang="en-US"/>
          </a:p>
        </p:txBody>
      </p:sp>
    </p:spTree>
    <p:extLst>
      <p:ext uri="{BB962C8B-B14F-4D97-AF65-F5344CB8AC3E}">
        <p14:creationId xmlns:p14="http://schemas.microsoft.com/office/powerpoint/2010/main" val="1443319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2489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DA7BC3D-F7BC-4D36-BDB7-4BFA0057167D}" type="datetimeFigureOut">
              <a:rPr lang="en-US" smtClean="0"/>
              <a:t>13/9/2024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848346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A7BC3D-F7BC-4D36-BDB7-4BFA0057167D}" type="datetimeFigureOut">
              <a:rPr lang="en-US" smtClean="0"/>
              <a:t>13/9/2024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2193674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13/9/2024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136619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13/9/2024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829348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081" y="1600468"/>
            <a:ext cx="5430971" cy="452565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50794" y="1600469"/>
            <a:ext cx="5432125" cy="220710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50794" y="3917873"/>
            <a:ext cx="5432125" cy="220825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02457510"/>
      </p:ext>
    </p:extLst>
  </p:cSld>
  <p:clrMapOvr>
    <a:masterClrMapping/>
  </p:clrMapOvr>
  <p:transition spd="slow" advTm="1000">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13/9/2024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1715296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13/9/2024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972233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A7BC3D-F7BC-4D36-BDB7-4BFA0057167D}" type="datetimeFigureOut">
              <a:rPr lang="en-US" smtClean="0"/>
              <a:t>13/9/2024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1901577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7BC3D-F7BC-4D36-BDB7-4BFA0057167D}" type="datetimeFigureOut">
              <a:rPr lang="en-US" smtClean="0"/>
              <a:t>13/9/2024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1098070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7BC3D-F7BC-4D36-BDB7-4BFA0057167D}" type="datetimeFigureOut">
              <a:rPr lang="en-US" smtClean="0"/>
              <a:t>13/9/2024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2559412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7BC3D-F7BC-4D36-BDB7-4BFA0057167D}" type="datetimeFigureOut">
              <a:rPr lang="en-US" smtClean="0"/>
              <a:t>13/9/2024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195660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7BC3D-F7BC-4D36-BDB7-4BFA0057167D}" type="datetimeFigureOut">
              <a:rPr lang="en-US" smtClean="0"/>
              <a:t>13/9/2024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2877383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A7BC3D-F7BC-4D36-BDB7-4BFA0057167D}" type="datetimeFigureOut">
              <a:rPr lang="en-US" smtClean="0"/>
              <a:t>13/9/2024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604264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38000" b="-3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7BC3D-F7BC-4D36-BDB7-4BFA0057167D}" type="datetimeFigureOut">
              <a:rPr lang="en-US" smtClean="0"/>
              <a:t>13/9/2024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7ECCA5-E25D-46D1-99C1-543C92C95756}" type="slidenum">
              <a:rPr lang="en-US" smtClean="0"/>
              <a:t>‹#›</a:t>
            </a:fld>
            <a:endParaRPr lang="en-US"/>
          </a:p>
        </p:txBody>
      </p:sp>
    </p:spTree>
    <p:extLst>
      <p:ext uri="{BB962C8B-B14F-4D97-AF65-F5344CB8AC3E}">
        <p14:creationId xmlns:p14="http://schemas.microsoft.com/office/powerpoint/2010/main" val="3939728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30.jpe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7.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8.xml"/><Relationship Id="rId6" Type="http://schemas.microsoft.com/office/2007/relationships/hdphoto" Target="../media/hdphoto12.wdp"/><Relationship Id="rId5" Type="http://schemas.openxmlformats.org/officeDocument/2006/relationships/image" Target="../media/image41.png"/><Relationship Id="rId4" Type="http://schemas.microsoft.com/office/2007/relationships/hdphoto" Target="../media/hdphoto11.wdp"/></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2.xml"/><Relationship Id="rId6" Type="http://schemas.microsoft.com/office/2007/relationships/hdphoto" Target="../media/hdphoto7.wdp"/><Relationship Id="rId5" Type="http://schemas.openxmlformats.org/officeDocument/2006/relationships/image" Target="../media/image36.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8.xml"/><Relationship Id="rId5" Type="http://schemas.microsoft.com/office/2007/relationships/hdphoto" Target="../media/hdphoto4.wdp"/><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5.wdp"/><Relationship Id="rId5" Type="http://schemas.openxmlformats.org/officeDocument/2006/relationships/image" Target="../media/image17.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8.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7.png"/><Relationship Id="rId5" Type="http://schemas.microsoft.com/office/2007/relationships/hdphoto" Target="../media/hdphoto14.wdp"/><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8.png"/><Relationship Id="rId5" Type="http://schemas.openxmlformats.org/officeDocument/2006/relationships/image" Target="../media/image47.gif"/><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5.wdp"/><Relationship Id="rId5" Type="http://schemas.openxmlformats.org/officeDocument/2006/relationships/image" Target="../media/image17.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56FBF10-BC0D-4914-8E62-5AEE3D96C63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636842" y="1"/>
            <a:ext cx="6985263" cy="6858000"/>
          </a:xfrm>
          <a:prstGeom prst="ellipse">
            <a:avLst/>
          </a:prstGeom>
        </p:spPr>
      </p:pic>
    </p:spTree>
    <p:extLst>
      <p:ext uri="{BB962C8B-B14F-4D97-AF65-F5344CB8AC3E}">
        <p14:creationId xmlns:p14="http://schemas.microsoft.com/office/powerpoint/2010/main" val="2005764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9000"/>
          </a:stretch>
        </a:blipFill>
        <a:effectLst/>
      </p:bgPr>
    </p:bg>
    <p:spTree>
      <p:nvGrpSpPr>
        <p:cNvPr id="1" name=""/>
        <p:cNvGrpSpPr/>
        <p:nvPr/>
      </p:nvGrpSpPr>
      <p:grpSpPr>
        <a:xfrm>
          <a:off x="0" y="0"/>
          <a:ext cx="0" cy="0"/>
          <a:chOff x="0" y="0"/>
          <a:chExt cx="0" cy="0"/>
        </a:xfrm>
      </p:grpSpPr>
      <p:sp>
        <p:nvSpPr>
          <p:cNvPr id="22" name="Rounded Rectangle 21"/>
          <p:cNvSpPr/>
          <p:nvPr/>
        </p:nvSpPr>
        <p:spPr>
          <a:xfrm>
            <a:off x="4414838" y="40786"/>
            <a:ext cx="3686175" cy="48944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BB3F568F-BE16-4A9E-B05E-3C60823DCFDC}"/>
              </a:ext>
            </a:extLst>
          </p:cNvPr>
          <p:cNvSpPr txBox="1"/>
          <p:nvPr/>
        </p:nvSpPr>
        <p:spPr>
          <a:xfrm>
            <a:off x="655016" y="104402"/>
            <a:ext cx="1528350" cy="504305"/>
          </a:xfrm>
          <a:prstGeom prst="rect">
            <a:avLst/>
          </a:prstGeom>
          <a:noFill/>
        </p:spPr>
        <p:txBody>
          <a:bodyPr wrap="square" rtlCol="0">
            <a:spAutoFit/>
          </a:bodyPr>
          <a:lstStyle/>
          <a:p>
            <a:pPr algn="ctr">
              <a:lnSpc>
                <a:spcPct val="150000"/>
              </a:lnSpc>
            </a:pPr>
            <a:r>
              <a:rPr lang="vi-VN" sz="2000" b="1" dirty="0">
                <a:solidFill>
                  <a:srgbClr val="17479D"/>
                </a:solidFill>
              </a:rPr>
              <a:t>ĐỌC</a:t>
            </a:r>
            <a:endParaRPr lang="en-US" sz="2000" b="1" dirty="0">
              <a:solidFill>
                <a:srgbClr val="17479D"/>
              </a:solidFill>
            </a:endParaRPr>
          </a:p>
        </p:txBody>
      </p:sp>
      <p:pic>
        <p:nvPicPr>
          <p:cNvPr id="5" name="Picture 4">
            <a:extLst>
              <a:ext uri="{FF2B5EF4-FFF2-40B4-BE49-F238E27FC236}">
                <a16:creationId xmlns:a16="http://schemas.microsoft.com/office/drawing/2014/main" xmlns="" id="{B038C1AA-8DDF-4A47-AC89-F4E2EFE79787}"/>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27586" y="60682"/>
            <a:ext cx="843474" cy="696536"/>
          </a:xfrm>
          <a:prstGeom prst="rect">
            <a:avLst/>
          </a:prstGeom>
        </p:spPr>
      </p:pic>
      <p:sp>
        <p:nvSpPr>
          <p:cNvPr id="6" name="TextBox 5">
            <a:extLst>
              <a:ext uri="{FF2B5EF4-FFF2-40B4-BE49-F238E27FC236}">
                <a16:creationId xmlns:a16="http://schemas.microsoft.com/office/drawing/2014/main" xmlns="" id="{EC1E3D26-0FBF-489D-9BF9-77F94C02DE90}"/>
              </a:ext>
            </a:extLst>
          </p:cNvPr>
          <p:cNvSpPr txBox="1"/>
          <p:nvPr/>
        </p:nvSpPr>
        <p:spPr>
          <a:xfrm>
            <a:off x="1071059" y="-97727"/>
            <a:ext cx="10479165" cy="671851"/>
          </a:xfrm>
          <a:prstGeom prst="rect">
            <a:avLst/>
          </a:prstGeom>
          <a:noFill/>
        </p:spPr>
        <p:txBody>
          <a:bodyPr wrap="square" rtlCol="0">
            <a:spAutoFit/>
          </a:bodyPr>
          <a:lstStyle/>
          <a:p>
            <a:pPr algn="ctr">
              <a:lnSpc>
                <a:spcPct val="150000"/>
              </a:lnSpc>
            </a:pPr>
            <a:r>
              <a:rPr lang="en-US" sz="2800" b="1">
                <a:solidFill>
                  <a:schemeClr val="accent1">
                    <a:lumMod val="50000"/>
                  </a:schemeClr>
                </a:solidFill>
              </a:rPr>
              <a:t>EM CÓ XINH KHÔNG?</a:t>
            </a:r>
            <a:endParaRPr lang="en-US" sz="2800" b="1" dirty="0">
              <a:solidFill>
                <a:schemeClr val="accent1">
                  <a:lumMod val="50000"/>
                </a:schemeClr>
              </a:solidFill>
            </a:endParaRPr>
          </a:p>
        </p:txBody>
      </p:sp>
      <p:pic>
        <p:nvPicPr>
          <p:cNvPr id="13" name="Picture 3">
            <a:extLst>
              <a:ext uri="{FF2B5EF4-FFF2-40B4-BE49-F238E27FC236}">
                <a16:creationId xmlns:a16="http://schemas.microsoft.com/office/drawing/2014/main" xmlns="" id="{94A40278-6868-48F3-8951-5A5B28E88AA5}"/>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7571" y="-220472"/>
            <a:ext cx="527050" cy="4056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xmlns="" id="{C1229724-0728-4662-9DA0-7B825D66FE4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8649"/>
          <a:stretch>
            <a:fillRect/>
          </a:stretch>
        </p:blipFill>
        <p:spPr>
          <a:xfrm>
            <a:off x="992367" y="364416"/>
            <a:ext cx="736995" cy="624764"/>
          </a:xfrm>
          <a:prstGeom prst="rect">
            <a:avLst/>
          </a:prstGeom>
        </p:spPr>
      </p:pic>
      <p:pic>
        <p:nvPicPr>
          <p:cNvPr id="15" name="Picture 14">
            <a:extLst>
              <a:ext uri="{FF2B5EF4-FFF2-40B4-BE49-F238E27FC236}">
                <a16:creationId xmlns:a16="http://schemas.microsoft.com/office/drawing/2014/main" xmlns="" id="{F4E6B08A-B4BA-45EF-A29C-7A3FB6368C1E}"/>
              </a:ext>
            </a:extLst>
          </p:cNvPr>
          <p:cNvPicPr>
            <a:picLocks noChangeAspect="1"/>
          </p:cNvPicPr>
          <p:nvPr/>
        </p:nvPicPr>
        <p:blipFill>
          <a:blip r:embed="rId7" cstate="print">
            <a:extLst>
              <a:ext uri="{28A0092B-C50C-407E-A947-70E740481C1C}">
                <a14:useLocalDpi xmlns:a14="http://schemas.microsoft.com/office/drawing/2010/main" val="0"/>
              </a:ext>
            </a:extLst>
          </a:blip>
          <a:srcRect t="14324" b="14324"/>
          <a:stretch>
            <a:fillRect/>
          </a:stretch>
        </p:blipFill>
        <p:spPr>
          <a:xfrm>
            <a:off x="966086" y="3836386"/>
            <a:ext cx="736995" cy="624764"/>
          </a:xfrm>
          <a:prstGeom prst="rect">
            <a:avLst/>
          </a:prstGeom>
        </p:spPr>
      </p:pic>
      <p:pic>
        <p:nvPicPr>
          <p:cNvPr id="16" name="Picture 3">
            <a:extLst>
              <a:ext uri="{FF2B5EF4-FFF2-40B4-BE49-F238E27FC236}">
                <a16:creationId xmlns:a16="http://schemas.microsoft.com/office/drawing/2014/main" xmlns="" id="{3F52473E-E4BC-46B1-AD59-33B810B1CFD5}"/>
              </a:ext>
            </a:extLst>
          </p:cNvPr>
          <p:cNvPicPr>
            <a:picLocks noChangeAspect="1" noChangeArrowheads="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t="16632" r="8514"/>
          <a:stretch>
            <a:fillRect/>
          </a:stretch>
        </p:blipFill>
        <p:spPr bwMode="auto">
          <a:xfrm>
            <a:off x="751384" y="3836385"/>
            <a:ext cx="481965" cy="27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a:extLst>
              <a:ext uri="{FF2B5EF4-FFF2-40B4-BE49-F238E27FC236}">
                <a16:creationId xmlns:a16="http://schemas.microsoft.com/office/drawing/2014/main" xmlns="" id="{3667FBFB-023E-455C-A81C-9465D3655B11}"/>
              </a:ext>
            </a:extLst>
          </p:cNvPr>
          <p:cNvGrpSpPr/>
          <p:nvPr/>
        </p:nvGrpSpPr>
        <p:grpSpPr>
          <a:xfrm>
            <a:off x="4206240" y="6323158"/>
            <a:ext cx="3894773" cy="523046"/>
            <a:chOff x="809459" y="5880071"/>
            <a:chExt cx="5725320" cy="712360"/>
          </a:xfrm>
        </p:grpSpPr>
        <p:sp>
          <p:nvSpPr>
            <p:cNvPr id="20" name="TextBox 19">
              <a:extLst>
                <a:ext uri="{FF2B5EF4-FFF2-40B4-BE49-F238E27FC236}">
                  <a16:creationId xmlns:a16="http://schemas.microsoft.com/office/drawing/2014/main" xmlns="" id="{CEC9DE29-B131-40A6-96E3-D4E5CF635DF9}"/>
                </a:ext>
              </a:extLst>
            </p:cNvPr>
            <p:cNvSpPr txBox="1"/>
            <p:nvPr/>
          </p:nvSpPr>
          <p:spPr>
            <a:xfrm>
              <a:off x="809459" y="5970515"/>
              <a:ext cx="5725320" cy="604727"/>
            </a:xfrm>
            <a:prstGeom prst="roundRect">
              <a:avLst>
                <a:gd name="adj" fmla="val 50000"/>
              </a:avLst>
            </a:prstGeom>
            <a:solidFill>
              <a:srgbClr val="F15A88"/>
            </a:solidFill>
          </p:spPr>
          <p:txBody>
            <a:bodyPr wrap="square" lIns="91403" tIns="45702" rIns="91403" bIns="45702" rtlCol="0">
              <a:spAutoFit/>
            </a:bodyPr>
            <a:lstStyle/>
            <a:p>
              <a:pPr algn="ctr"/>
              <a:endParaRPr lang="en-US" sz="2000" dirty="0">
                <a:solidFill>
                  <a:schemeClr val="bg1"/>
                </a:solidFill>
                <a:latin typeface="Arial-Rounded" panose="020B0500000000000000" charset="0"/>
                <a:ea typeface="Arial-Rounded" panose="020B0500000000000000" charset="0"/>
                <a:cs typeface="Arial-Rounded" panose="020B0500000000000000" charset="0"/>
              </a:endParaRPr>
            </a:p>
          </p:txBody>
        </p:sp>
        <p:sp>
          <p:nvSpPr>
            <p:cNvPr id="21" name="TextBox 20">
              <a:extLst>
                <a:ext uri="{FF2B5EF4-FFF2-40B4-BE49-F238E27FC236}">
                  <a16:creationId xmlns:a16="http://schemas.microsoft.com/office/drawing/2014/main" xmlns="" id="{5202C13A-8BA6-4963-8B5A-BBE1CCB84EDA}"/>
                </a:ext>
              </a:extLst>
            </p:cNvPr>
            <p:cNvSpPr txBox="1"/>
            <p:nvPr/>
          </p:nvSpPr>
          <p:spPr>
            <a:xfrm>
              <a:off x="1125934" y="5880071"/>
              <a:ext cx="5167386" cy="712360"/>
            </a:xfrm>
            <a:prstGeom prst="rect">
              <a:avLst/>
            </a:prstGeom>
            <a:noFill/>
          </p:spPr>
          <p:txBody>
            <a:bodyPr wrap="square">
              <a:spAutoFit/>
            </a:bodyPr>
            <a:lstStyle/>
            <a:p>
              <a:pPr algn="ctr"/>
              <a:r>
                <a:rPr lang="en-US" sz="3200" dirty="0" err="1">
                  <a:solidFill>
                    <a:schemeClr val="bg1"/>
                  </a:solidFill>
                  <a:latin typeface="Times New Roman" panose="02020603050405020304" pitchFamily="18" charset="0"/>
                  <a:ea typeface="Arial-Rounded" panose="020B0500000000000000" charset="0"/>
                  <a:cs typeface="Times New Roman" panose="02020603050405020304" pitchFamily="18" charset="0"/>
                </a:rPr>
                <a:t>Đọc</a:t>
              </a:r>
              <a:r>
                <a:rPr lang="en-US" sz="3200" dirty="0">
                  <a:solidFill>
                    <a:schemeClr val="bg1"/>
                  </a:solidFill>
                  <a:latin typeface="Times New Roman" panose="02020603050405020304" pitchFamily="18" charset="0"/>
                  <a:ea typeface="Arial-Rounded" panose="020B0500000000000000" charset="0"/>
                  <a:cs typeface="Times New Roman" panose="02020603050405020304" pitchFamily="18" charset="0"/>
                </a:rPr>
                <a:t> đoạn </a:t>
              </a:r>
              <a:r>
                <a:rPr lang="en-US" sz="3200" dirty="0" err="1">
                  <a:solidFill>
                    <a:schemeClr val="bg1"/>
                  </a:solidFill>
                  <a:latin typeface="Times New Roman" panose="02020603050405020304" pitchFamily="18" charset="0"/>
                  <a:ea typeface="Arial-Rounded" panose="020B0500000000000000" charset="0"/>
                  <a:cs typeface="Times New Roman" panose="02020603050405020304" pitchFamily="18" charset="0"/>
                </a:rPr>
                <a:t>nối</a:t>
              </a:r>
              <a:r>
                <a:rPr lang="en-US" sz="3200" dirty="0">
                  <a:solidFill>
                    <a:schemeClr val="bg1"/>
                  </a:solidFill>
                  <a:latin typeface="Times New Roman" panose="02020603050405020304" pitchFamily="18" charset="0"/>
                  <a:ea typeface="Arial-Rounded" panose="020B0500000000000000" charset="0"/>
                  <a:cs typeface="Times New Roman" panose="02020603050405020304" pitchFamily="18" charset="0"/>
                </a:rPr>
                <a:t> </a:t>
              </a:r>
              <a:r>
                <a:rPr lang="en-US" sz="3200" dirty="0" err="1">
                  <a:solidFill>
                    <a:schemeClr val="bg1"/>
                  </a:solidFill>
                  <a:latin typeface="Times New Roman" panose="02020603050405020304" pitchFamily="18" charset="0"/>
                  <a:ea typeface="Arial-Rounded" panose="020B0500000000000000" charset="0"/>
                  <a:cs typeface="Times New Roman" panose="02020603050405020304" pitchFamily="18" charset="0"/>
                </a:rPr>
                <a:t>tiếp</a:t>
              </a:r>
              <a:r>
                <a:rPr lang="en-US" sz="3200" dirty="0">
                  <a:solidFill>
                    <a:schemeClr val="bg1"/>
                  </a:solidFill>
                  <a:latin typeface="Times New Roman" panose="02020603050405020304" pitchFamily="18" charset="0"/>
                  <a:ea typeface="Arial-Rounded" panose="020B0500000000000000" charset="0"/>
                  <a:cs typeface="Times New Roman" panose="02020603050405020304" pitchFamily="18" charset="0"/>
                </a:rPr>
                <a:t> </a:t>
              </a:r>
            </a:p>
          </p:txBody>
        </p:sp>
      </p:grpSp>
      <p:sp>
        <p:nvSpPr>
          <p:cNvPr id="23" name="TextBox 22">
            <a:extLst>
              <a:ext uri="{FF2B5EF4-FFF2-40B4-BE49-F238E27FC236}">
                <a16:creationId xmlns:a16="http://schemas.microsoft.com/office/drawing/2014/main" xmlns="" id="{C70B1CBA-9307-4C83-B537-F2B5BB1C01B7}"/>
              </a:ext>
            </a:extLst>
          </p:cNvPr>
          <p:cNvSpPr txBox="1"/>
          <p:nvPr/>
        </p:nvSpPr>
        <p:spPr>
          <a:xfrm>
            <a:off x="1267162" y="530235"/>
            <a:ext cx="10283062" cy="6186309"/>
          </a:xfrm>
          <a:prstGeom prst="rect">
            <a:avLst/>
          </a:prstGeom>
          <a:noFill/>
        </p:spPr>
        <p:txBody>
          <a:bodyPr wrap="square" rtlCol="0">
            <a:spAutoFit/>
          </a:bodyPr>
          <a:lstStyle/>
          <a:p>
            <a:pPr algn="just">
              <a:lnSpc>
                <a:spcPct val="110000"/>
              </a:lnSpc>
            </a:pPr>
            <a:r>
              <a:rPr lang="vi-VN" sz="2000" dirty="0"/>
              <a:t>      Voi em thích mặc đẹp và thích được khen xinh. Ở nhà, voi em luôn hỏi anh: “Em có </a:t>
            </a:r>
            <a:r>
              <a:rPr lang="vi-VN" sz="2000"/>
              <a:t>xinh không</a:t>
            </a:r>
            <a:r>
              <a:rPr lang="vi-VN" sz="2000" dirty="0"/>
              <a:t>?”. Voi anh bao giờ cũng khen: “Em xinh lắm!”</a:t>
            </a:r>
          </a:p>
          <a:p>
            <a:pPr algn="just">
              <a:lnSpc>
                <a:spcPct val="110000"/>
              </a:lnSpc>
            </a:pPr>
            <a:r>
              <a:rPr lang="vi-VN" sz="2000" dirty="0"/>
              <a:t>      Một hôm, gặp hươu, voi em hỏi:</a:t>
            </a:r>
          </a:p>
          <a:p>
            <a:pPr algn="just">
              <a:lnSpc>
                <a:spcPct val="110000"/>
              </a:lnSpc>
            </a:pPr>
            <a:r>
              <a:rPr lang="vi-VN" sz="2000" dirty="0"/>
              <a:t>      - Em có xinh không?</a:t>
            </a:r>
          </a:p>
          <a:p>
            <a:pPr algn="just">
              <a:lnSpc>
                <a:spcPct val="110000"/>
              </a:lnSpc>
            </a:pPr>
            <a:r>
              <a:rPr lang="vi-VN" sz="2000" dirty="0"/>
              <a:t>      Hươu ngắm voi rồi lắc đầu:</a:t>
            </a:r>
          </a:p>
          <a:p>
            <a:pPr algn="just">
              <a:lnSpc>
                <a:spcPct val="110000"/>
              </a:lnSpc>
            </a:pPr>
            <a:r>
              <a:rPr lang="vi-VN" sz="2000" dirty="0"/>
              <a:t>      - Chưa xinh lắm vì em không có đôi sừng giống anh.</a:t>
            </a:r>
          </a:p>
          <a:p>
            <a:pPr algn="just">
              <a:lnSpc>
                <a:spcPct val="110000"/>
              </a:lnSpc>
            </a:pPr>
            <a:r>
              <a:rPr lang="vi-VN" sz="2000" dirty="0"/>
              <a:t>      Nghe vậy, voi nhặt vài cành cây khô, gài lên đầu rồi đi tiếp.</a:t>
            </a:r>
          </a:p>
          <a:p>
            <a:pPr algn="just">
              <a:lnSpc>
                <a:spcPct val="110000"/>
              </a:lnSpc>
            </a:pPr>
            <a:r>
              <a:rPr lang="vi-VN" sz="2000" dirty="0"/>
              <a:t>      Gặp dê, voi hỏi:</a:t>
            </a:r>
          </a:p>
          <a:p>
            <a:pPr algn="just">
              <a:lnSpc>
                <a:spcPct val="110000"/>
              </a:lnSpc>
            </a:pPr>
            <a:r>
              <a:rPr lang="vi-VN" sz="2000" dirty="0"/>
              <a:t>      - Em có xinh không?</a:t>
            </a:r>
          </a:p>
          <a:p>
            <a:pPr algn="just">
              <a:lnSpc>
                <a:spcPct val="110000"/>
              </a:lnSpc>
            </a:pPr>
            <a:r>
              <a:rPr lang="vi-VN" sz="2000" dirty="0"/>
              <a:t>      - Không, vì cậu không có bộ râu giống tôi.</a:t>
            </a:r>
          </a:p>
          <a:p>
            <a:pPr algn="just">
              <a:lnSpc>
                <a:spcPct val="110000"/>
              </a:lnSpc>
            </a:pPr>
            <a:r>
              <a:rPr lang="vi-VN" sz="2000" dirty="0"/>
              <a:t>      Voi liền nhổ một khóm cỏ dại bên đường, gắn vào cằm rồi về nhà.</a:t>
            </a:r>
          </a:p>
          <a:p>
            <a:pPr algn="just">
              <a:lnSpc>
                <a:spcPct val="110000"/>
              </a:lnSpc>
            </a:pPr>
            <a:r>
              <a:rPr lang="vi-VN" sz="2000" dirty="0"/>
              <a:t>      Về nhà với đôi sừng và bộ râu giả, voi em hớn hở hỏi anh:</a:t>
            </a:r>
          </a:p>
          <a:p>
            <a:pPr algn="just">
              <a:lnSpc>
                <a:spcPct val="110000"/>
              </a:lnSpc>
            </a:pPr>
            <a:r>
              <a:rPr lang="vi-VN" sz="2000" dirty="0"/>
              <a:t>      - Em có xinh hơn không?</a:t>
            </a:r>
          </a:p>
          <a:p>
            <a:pPr algn="just">
              <a:lnSpc>
                <a:spcPct val="110000"/>
              </a:lnSpc>
            </a:pPr>
            <a:r>
              <a:rPr lang="vi-VN" sz="2000" dirty="0"/>
              <a:t>      Voi anh nói:</a:t>
            </a:r>
          </a:p>
          <a:p>
            <a:pPr algn="just">
              <a:lnSpc>
                <a:spcPct val="110000"/>
              </a:lnSpc>
            </a:pPr>
            <a:r>
              <a:rPr lang="vi-VN" sz="2000" dirty="0"/>
              <a:t>      - Trời ơi, sao em lại thêm sừng và râu thế này? Xấu lắm!</a:t>
            </a:r>
          </a:p>
          <a:p>
            <a:pPr algn="just">
              <a:lnSpc>
                <a:spcPct val="110000"/>
              </a:lnSpc>
            </a:pPr>
            <a:r>
              <a:rPr lang="vi-VN" sz="2000" dirty="0"/>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dirty="0"/>
              <a:t>(Theo </a:t>
            </a:r>
            <a:r>
              <a:rPr lang="vi-VN" sz="2000" i="1" dirty="0"/>
              <a:t>Voi em đi tìm tự tin</a:t>
            </a:r>
            <a:r>
              <a:rPr lang="vi-VN" sz="2000" dirty="0"/>
              <a:t>)</a:t>
            </a:r>
            <a:endParaRPr lang="en-US" sz="2000" dirty="0"/>
          </a:p>
        </p:txBody>
      </p:sp>
    </p:spTree>
    <p:extLst>
      <p:ext uri="{BB962C8B-B14F-4D97-AF65-F5344CB8AC3E}">
        <p14:creationId xmlns:p14="http://schemas.microsoft.com/office/powerpoint/2010/main" val="301580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linds(horizont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9"/>
            <a:ext cx="12192000" cy="6857532"/>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010" y="-248847"/>
            <a:ext cx="4473044" cy="2556025"/>
          </a:xfrm>
          <a:prstGeom prst="rect">
            <a:avLst/>
          </a:prstGeom>
        </p:spPr>
      </p:pic>
      <p:sp>
        <p:nvSpPr>
          <p:cNvPr id="5" name="文本框 4"/>
          <p:cNvSpPr txBox="1"/>
          <p:nvPr/>
        </p:nvSpPr>
        <p:spPr>
          <a:xfrm rot="21049605">
            <a:off x="449629" y="1193270"/>
            <a:ext cx="3329087" cy="502766"/>
          </a:xfrm>
          <a:prstGeom prst="rect">
            <a:avLst/>
          </a:prstGeom>
          <a:noFill/>
        </p:spPr>
        <p:txBody>
          <a:bodyPr wrap="square" rtlCol="0">
            <a:spAutoFit/>
          </a:bodyPr>
          <a:lstStyle/>
          <a:p>
            <a:r>
              <a:rPr lang="en-US" altLang="zh-CN" sz="2667">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my question</a:t>
            </a:r>
            <a:endParaRPr lang="zh-CN" altLang="en-US" sz="2667"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7434" y="4871827"/>
            <a:ext cx="10852367" cy="2165035"/>
          </a:xfrm>
          <a:prstGeom prst="rect">
            <a:avLst/>
          </a:prstGeom>
        </p:spPr>
      </p:pic>
      <p:pic>
        <p:nvPicPr>
          <p:cNvPr id="27" name="图片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5593" y="5221494"/>
            <a:ext cx="2612367" cy="1572060"/>
          </a:xfrm>
          <a:prstGeom prst="rect">
            <a:avLst/>
          </a:prstGeom>
        </p:spPr>
      </p:pic>
      <p:pic>
        <p:nvPicPr>
          <p:cNvPr id="28" name="图片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6722" y="69117"/>
            <a:ext cx="2049767" cy="2098364"/>
          </a:xfrm>
          <a:prstGeom prst="rect">
            <a:avLst/>
          </a:prstGeom>
        </p:spPr>
      </p:pic>
      <p:pic>
        <p:nvPicPr>
          <p:cNvPr id="9" name="图片 8" descr="图片包含 餐桌, 就坐&#10;&#10;已生成高可信度的说明">
            <a:extLst>
              <a:ext uri="{FF2B5EF4-FFF2-40B4-BE49-F238E27FC236}">
                <a16:creationId xmlns:a16="http://schemas.microsoft.com/office/drawing/2014/main" xmlns="" id="{9C8B84EB-A9B3-45A9-991E-B6221A816C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822694" y="957561"/>
            <a:ext cx="8104959" cy="4449271"/>
          </a:xfrm>
          <a:prstGeom prst="rect">
            <a:avLst/>
          </a:prstGeom>
        </p:spPr>
      </p:pic>
      <p:sp>
        <p:nvSpPr>
          <p:cNvPr id="10" name="矩形 9">
            <a:extLst>
              <a:ext uri="{FF2B5EF4-FFF2-40B4-BE49-F238E27FC236}">
                <a16:creationId xmlns:a16="http://schemas.microsoft.com/office/drawing/2014/main" xmlns="" id="{44F7C351-8070-40F3-A534-4BA185BF2041}"/>
              </a:ext>
            </a:extLst>
          </p:cNvPr>
          <p:cNvSpPr/>
          <p:nvPr/>
        </p:nvSpPr>
        <p:spPr>
          <a:xfrm>
            <a:off x="2386917" y="2950278"/>
            <a:ext cx="7418167" cy="847604"/>
          </a:xfrm>
          <a:prstGeom prst="rect">
            <a:avLst/>
          </a:prstGeom>
        </p:spPr>
        <p:txBody>
          <a:bodyPr wrap="square">
            <a:spAutoFit/>
          </a:bodyPr>
          <a:lstStyle/>
          <a:p>
            <a:pPr defTabSz="829523">
              <a:lnSpc>
                <a:spcPct val="150000"/>
              </a:lnSpc>
              <a:defRPr/>
            </a:pPr>
            <a:r>
              <a:rPr lang="en-US" sz="3733">
                <a:latin typeface="Arial" panose="020B0604020202020204" pitchFamily="34" charset="0"/>
                <a:cs typeface="Arial" panose="020B0604020202020204" pitchFamily="34" charset="0"/>
              </a:rPr>
              <a:t>Con thấy có từ ngữ nào khó đọc?</a:t>
            </a:r>
            <a:endParaRPr lang="zh-CN" altLang="en-US" sz="4800"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708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37"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900" decel="100000" fill="hold"/>
                                        <p:tgtEl>
                                          <p:spTgt spid="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4" name="Rounded Rectangle 33"/>
          <p:cNvSpPr/>
          <p:nvPr/>
        </p:nvSpPr>
        <p:spPr>
          <a:xfrm>
            <a:off x="4433515" y="32068"/>
            <a:ext cx="3686175" cy="46885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BB3F568F-BE16-4A9E-B05E-3C60823DCFDC}"/>
              </a:ext>
            </a:extLst>
          </p:cNvPr>
          <p:cNvSpPr txBox="1"/>
          <p:nvPr/>
        </p:nvSpPr>
        <p:spPr>
          <a:xfrm>
            <a:off x="545084" y="61430"/>
            <a:ext cx="1528350" cy="504305"/>
          </a:xfrm>
          <a:prstGeom prst="rect">
            <a:avLst/>
          </a:prstGeom>
          <a:noFill/>
        </p:spPr>
        <p:txBody>
          <a:bodyPr wrap="square" rtlCol="0">
            <a:spAutoFit/>
          </a:bodyPr>
          <a:lstStyle/>
          <a:p>
            <a:pPr algn="ctr">
              <a:lnSpc>
                <a:spcPct val="150000"/>
              </a:lnSpc>
            </a:pPr>
            <a:r>
              <a:rPr lang="vi-VN" sz="2000" b="1" dirty="0">
                <a:solidFill>
                  <a:srgbClr val="17479D"/>
                </a:solidFill>
              </a:rPr>
              <a:t>ĐỌC</a:t>
            </a:r>
            <a:endParaRPr lang="en-US" sz="2000" b="1" dirty="0">
              <a:solidFill>
                <a:srgbClr val="17479D"/>
              </a:solidFill>
            </a:endParaRPr>
          </a:p>
        </p:txBody>
      </p:sp>
      <p:pic>
        <p:nvPicPr>
          <p:cNvPr id="5" name="Picture 4">
            <a:extLst>
              <a:ext uri="{FF2B5EF4-FFF2-40B4-BE49-F238E27FC236}">
                <a16:creationId xmlns:a16="http://schemas.microsoft.com/office/drawing/2014/main" xmlns="" id="{B038C1AA-8DDF-4A47-AC89-F4E2EFE79787}"/>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27586" y="60682"/>
            <a:ext cx="696264" cy="574971"/>
          </a:xfrm>
          <a:prstGeom prst="rect">
            <a:avLst/>
          </a:prstGeom>
        </p:spPr>
      </p:pic>
      <p:sp>
        <p:nvSpPr>
          <p:cNvPr id="6" name="TextBox 5">
            <a:extLst>
              <a:ext uri="{FF2B5EF4-FFF2-40B4-BE49-F238E27FC236}">
                <a16:creationId xmlns:a16="http://schemas.microsoft.com/office/drawing/2014/main" xmlns="" id="{EC1E3D26-0FBF-489D-9BF9-77F94C02DE90}"/>
              </a:ext>
            </a:extLst>
          </p:cNvPr>
          <p:cNvSpPr txBox="1"/>
          <p:nvPr/>
        </p:nvSpPr>
        <p:spPr>
          <a:xfrm>
            <a:off x="3979353" y="-139213"/>
            <a:ext cx="4594497" cy="669094"/>
          </a:xfrm>
          <a:prstGeom prst="rect">
            <a:avLst/>
          </a:prstGeom>
          <a:noFill/>
        </p:spPr>
        <p:txBody>
          <a:bodyPr wrap="square" rtlCol="0">
            <a:spAutoFit/>
          </a:bodyPr>
          <a:lstStyle/>
          <a:p>
            <a:pPr algn="ctr">
              <a:lnSpc>
                <a:spcPct val="150000"/>
              </a:lnSpc>
            </a:pPr>
            <a:r>
              <a:rPr lang="en-US" sz="2800" b="1">
                <a:solidFill>
                  <a:schemeClr val="accent1">
                    <a:lumMod val="50000"/>
                  </a:schemeClr>
                </a:solidFill>
              </a:rPr>
              <a:t>EM CÓ XINH KHÔNG?</a:t>
            </a:r>
            <a:endParaRPr lang="en-US" sz="2800" b="1" dirty="0">
              <a:solidFill>
                <a:schemeClr val="accent1">
                  <a:lumMod val="50000"/>
                </a:schemeClr>
              </a:solidFill>
            </a:endParaRPr>
          </a:p>
        </p:txBody>
      </p:sp>
      <p:pic>
        <p:nvPicPr>
          <p:cNvPr id="14" name="Picture 13">
            <a:extLst>
              <a:ext uri="{FF2B5EF4-FFF2-40B4-BE49-F238E27FC236}">
                <a16:creationId xmlns:a16="http://schemas.microsoft.com/office/drawing/2014/main" xmlns="" id="{C1229724-0728-4662-9DA0-7B825D66FE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8649"/>
          <a:stretch>
            <a:fillRect/>
          </a:stretch>
        </p:blipFill>
        <p:spPr>
          <a:xfrm>
            <a:off x="762095" y="364073"/>
            <a:ext cx="736995" cy="624764"/>
          </a:xfrm>
          <a:prstGeom prst="rect">
            <a:avLst/>
          </a:prstGeom>
        </p:spPr>
      </p:pic>
      <p:pic>
        <p:nvPicPr>
          <p:cNvPr id="15" name="Picture 14">
            <a:extLst>
              <a:ext uri="{FF2B5EF4-FFF2-40B4-BE49-F238E27FC236}">
                <a16:creationId xmlns:a16="http://schemas.microsoft.com/office/drawing/2014/main" xmlns="" id="{F4E6B08A-B4BA-45EF-A29C-7A3FB6368C1E}"/>
              </a:ext>
            </a:extLst>
          </p:cNvPr>
          <p:cNvPicPr>
            <a:picLocks noChangeAspect="1"/>
          </p:cNvPicPr>
          <p:nvPr/>
        </p:nvPicPr>
        <p:blipFill>
          <a:blip r:embed="rId6" cstate="print">
            <a:extLst>
              <a:ext uri="{28A0092B-C50C-407E-A947-70E740481C1C}">
                <a14:useLocalDpi xmlns:a14="http://schemas.microsoft.com/office/drawing/2010/main" val="0"/>
              </a:ext>
            </a:extLst>
          </a:blip>
          <a:srcRect t="14324" b="14324"/>
          <a:stretch>
            <a:fillRect/>
          </a:stretch>
        </p:blipFill>
        <p:spPr>
          <a:xfrm>
            <a:off x="762094" y="3875798"/>
            <a:ext cx="736995" cy="624764"/>
          </a:xfrm>
          <a:prstGeom prst="rect">
            <a:avLst/>
          </a:prstGeom>
        </p:spPr>
      </p:pic>
      <p:cxnSp>
        <p:nvCxnSpPr>
          <p:cNvPr id="22" name="Straight Connector 21">
            <a:extLst>
              <a:ext uri="{FF2B5EF4-FFF2-40B4-BE49-F238E27FC236}">
                <a16:creationId xmlns:a16="http://schemas.microsoft.com/office/drawing/2014/main" xmlns="" id="{50C8E469-6A37-4AFF-B27B-B4D7A90140CB}"/>
              </a:ext>
            </a:extLst>
          </p:cNvPr>
          <p:cNvCxnSpPr>
            <a:cxnSpLocks/>
          </p:cNvCxnSpPr>
          <p:nvPr/>
        </p:nvCxnSpPr>
        <p:spPr>
          <a:xfrm>
            <a:off x="3101788" y="1506912"/>
            <a:ext cx="720973" cy="10764"/>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xmlns="" id="{BDF7239A-E3C4-4BF5-9BF3-1D1DF234CBCC}"/>
              </a:ext>
            </a:extLst>
          </p:cNvPr>
          <p:cNvCxnSpPr>
            <a:cxnSpLocks/>
          </p:cNvCxnSpPr>
          <p:nvPr/>
        </p:nvCxnSpPr>
        <p:spPr>
          <a:xfrm flipV="1">
            <a:off x="3691823" y="2168734"/>
            <a:ext cx="846935" cy="1869"/>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xmlns="" id="{96702EC6-62DF-42FA-9D92-3AAD7801AAE8}"/>
              </a:ext>
            </a:extLst>
          </p:cNvPr>
          <p:cNvCxnSpPr>
            <a:cxnSpLocks/>
          </p:cNvCxnSpPr>
          <p:nvPr/>
        </p:nvCxnSpPr>
        <p:spPr>
          <a:xfrm>
            <a:off x="4354100" y="3875798"/>
            <a:ext cx="917357"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xmlns="" id="{EE47864D-FE4F-4F45-AB8D-43AC90B1D087}"/>
              </a:ext>
            </a:extLst>
          </p:cNvPr>
          <p:cNvCxnSpPr>
            <a:cxnSpLocks/>
          </p:cNvCxnSpPr>
          <p:nvPr/>
        </p:nvCxnSpPr>
        <p:spPr>
          <a:xfrm flipV="1">
            <a:off x="6276601" y="4554349"/>
            <a:ext cx="878541" cy="705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xmlns="" id="{C718D85A-DE6E-4CC7-9B66-3965CAA98DB2}"/>
              </a:ext>
            </a:extLst>
          </p:cNvPr>
          <p:cNvCxnSpPr>
            <a:cxnSpLocks/>
          </p:cNvCxnSpPr>
          <p:nvPr/>
        </p:nvCxnSpPr>
        <p:spPr>
          <a:xfrm flipV="1">
            <a:off x="4483197" y="5882930"/>
            <a:ext cx="822487" cy="3628"/>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7" name="Straight Connector 26">
            <a:extLst>
              <a:ext uri="{FF2B5EF4-FFF2-40B4-BE49-F238E27FC236}">
                <a16:creationId xmlns:a16="http://schemas.microsoft.com/office/drawing/2014/main" xmlns="" id="{16029970-57C3-4CB4-82C0-ABA9458A7611}"/>
              </a:ext>
            </a:extLst>
          </p:cNvPr>
          <p:cNvCxnSpPr>
            <a:cxnSpLocks/>
          </p:cNvCxnSpPr>
          <p:nvPr/>
        </p:nvCxnSpPr>
        <p:spPr>
          <a:xfrm>
            <a:off x="3294572" y="6226653"/>
            <a:ext cx="528189" cy="1"/>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xmlns="" id="{6EF4475A-705A-434B-A851-EC2DEBFC426E}"/>
              </a:ext>
            </a:extLst>
          </p:cNvPr>
          <p:cNvCxnSpPr>
            <a:cxnSpLocks/>
          </p:cNvCxnSpPr>
          <p:nvPr/>
        </p:nvCxnSpPr>
        <p:spPr>
          <a:xfrm>
            <a:off x="5271457" y="2537012"/>
            <a:ext cx="987219"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
        <p:nvSpPr>
          <p:cNvPr id="18" name="TextBox 17">
            <a:extLst>
              <a:ext uri="{FF2B5EF4-FFF2-40B4-BE49-F238E27FC236}">
                <a16:creationId xmlns:a16="http://schemas.microsoft.com/office/drawing/2014/main" xmlns="" id="{C70B1CBA-9307-4C83-B537-F2B5BB1C01B7}"/>
              </a:ext>
            </a:extLst>
          </p:cNvPr>
          <p:cNvSpPr txBox="1"/>
          <p:nvPr/>
        </p:nvSpPr>
        <p:spPr>
          <a:xfrm>
            <a:off x="1055836" y="502880"/>
            <a:ext cx="10405680" cy="6186309"/>
          </a:xfrm>
          <a:prstGeom prst="rect">
            <a:avLst/>
          </a:prstGeom>
          <a:noFill/>
        </p:spPr>
        <p:txBody>
          <a:bodyPr wrap="square" rtlCol="0">
            <a:spAutoFit/>
          </a:bodyPr>
          <a:lstStyle/>
          <a:p>
            <a:pPr algn="just">
              <a:lnSpc>
                <a:spcPct val="110000"/>
              </a:lnSpc>
            </a:pPr>
            <a:r>
              <a:rPr lang="vi-VN" sz="2000" dirty="0"/>
              <a:t>      Voi em thích mặc đẹp và thích được khen xinh. Ở nhà, voi em luôn hỏi anh: “Em có </a:t>
            </a:r>
            <a:r>
              <a:rPr lang="vi-VN" sz="2000"/>
              <a:t>xinh không</a:t>
            </a:r>
            <a:r>
              <a:rPr lang="vi-VN" sz="2000" dirty="0"/>
              <a:t>?”. Voi anh bao giờ cũng khen: “Em xinh lắm!”</a:t>
            </a:r>
          </a:p>
          <a:p>
            <a:pPr algn="just">
              <a:lnSpc>
                <a:spcPct val="110000"/>
              </a:lnSpc>
            </a:pPr>
            <a:r>
              <a:rPr lang="vi-VN" sz="2000" dirty="0"/>
              <a:t>      Một hôm, gặp hươu, voi em hỏi:</a:t>
            </a:r>
          </a:p>
          <a:p>
            <a:pPr algn="just">
              <a:lnSpc>
                <a:spcPct val="110000"/>
              </a:lnSpc>
            </a:pPr>
            <a:r>
              <a:rPr lang="vi-VN" sz="2000" dirty="0"/>
              <a:t>      - Em có xinh không?</a:t>
            </a:r>
          </a:p>
          <a:p>
            <a:pPr algn="just">
              <a:lnSpc>
                <a:spcPct val="110000"/>
              </a:lnSpc>
            </a:pPr>
            <a:r>
              <a:rPr lang="vi-VN" sz="2000" dirty="0"/>
              <a:t>      Hươu ngắm voi rồi lắc đầu:</a:t>
            </a:r>
          </a:p>
          <a:p>
            <a:pPr algn="just">
              <a:lnSpc>
                <a:spcPct val="110000"/>
              </a:lnSpc>
            </a:pPr>
            <a:r>
              <a:rPr lang="vi-VN" sz="2000" dirty="0"/>
              <a:t>      - Chưa xinh lắm vì em không có đôi sừng giống anh.</a:t>
            </a:r>
          </a:p>
          <a:p>
            <a:pPr algn="just">
              <a:lnSpc>
                <a:spcPct val="110000"/>
              </a:lnSpc>
            </a:pPr>
            <a:r>
              <a:rPr lang="vi-VN" sz="2000" dirty="0"/>
              <a:t>      Nghe vậy, voi nhặt vài cành cây khô, gài lên đầu rồi đi tiếp.</a:t>
            </a:r>
          </a:p>
          <a:p>
            <a:pPr algn="just">
              <a:lnSpc>
                <a:spcPct val="110000"/>
              </a:lnSpc>
            </a:pPr>
            <a:r>
              <a:rPr lang="vi-VN" sz="2000" dirty="0"/>
              <a:t>      Gặp dê, voi hỏi:</a:t>
            </a:r>
          </a:p>
          <a:p>
            <a:pPr algn="just">
              <a:lnSpc>
                <a:spcPct val="110000"/>
              </a:lnSpc>
            </a:pPr>
            <a:r>
              <a:rPr lang="vi-VN" sz="2000" dirty="0"/>
              <a:t>      - Em có xinh không?</a:t>
            </a:r>
          </a:p>
          <a:p>
            <a:pPr algn="just">
              <a:lnSpc>
                <a:spcPct val="110000"/>
              </a:lnSpc>
            </a:pPr>
            <a:r>
              <a:rPr lang="vi-VN" sz="2000" dirty="0"/>
              <a:t>      - Không, vì cậu không có bộ râu giống tôi.</a:t>
            </a:r>
          </a:p>
          <a:p>
            <a:pPr algn="just">
              <a:lnSpc>
                <a:spcPct val="110000"/>
              </a:lnSpc>
            </a:pPr>
            <a:r>
              <a:rPr lang="vi-VN" sz="2000" dirty="0"/>
              <a:t>      Voi liền nhổ một khóm cỏ dại bên đường, gắn vào cằm rồi về nhà.</a:t>
            </a:r>
          </a:p>
          <a:p>
            <a:pPr algn="just">
              <a:lnSpc>
                <a:spcPct val="110000"/>
              </a:lnSpc>
            </a:pPr>
            <a:r>
              <a:rPr lang="vi-VN" sz="2000" dirty="0"/>
              <a:t>      Về nhà với đôi sừng và bộ râu giả, voi em hớn hở hỏi anh:</a:t>
            </a:r>
          </a:p>
          <a:p>
            <a:pPr algn="just">
              <a:lnSpc>
                <a:spcPct val="110000"/>
              </a:lnSpc>
            </a:pPr>
            <a:r>
              <a:rPr lang="vi-VN" sz="2000" dirty="0"/>
              <a:t>      - Em có xinh hơn không?</a:t>
            </a:r>
          </a:p>
          <a:p>
            <a:pPr algn="just">
              <a:lnSpc>
                <a:spcPct val="110000"/>
              </a:lnSpc>
            </a:pPr>
            <a:r>
              <a:rPr lang="vi-VN" sz="2000" dirty="0"/>
              <a:t>      Voi anh nói:</a:t>
            </a:r>
          </a:p>
          <a:p>
            <a:pPr algn="just">
              <a:lnSpc>
                <a:spcPct val="110000"/>
              </a:lnSpc>
            </a:pPr>
            <a:r>
              <a:rPr lang="vi-VN" sz="2000" dirty="0"/>
              <a:t>      - Trời ơi, sao em lại thêm sừng và râu thế này? Xấu lắm!</a:t>
            </a:r>
          </a:p>
          <a:p>
            <a:pPr algn="just">
              <a:lnSpc>
                <a:spcPct val="110000"/>
              </a:lnSpc>
            </a:pPr>
            <a:r>
              <a:rPr lang="vi-VN" sz="2000" dirty="0"/>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dirty="0"/>
              <a:t>(Theo </a:t>
            </a:r>
            <a:r>
              <a:rPr lang="vi-VN" sz="2000" i="1" dirty="0"/>
              <a:t>Voi em đi tìm tự tin</a:t>
            </a:r>
            <a:r>
              <a:rPr lang="vi-VN" sz="2000" dirty="0"/>
              <a:t>)</a:t>
            </a:r>
            <a:endParaRPr lang="en-US" sz="2000" dirty="0"/>
          </a:p>
        </p:txBody>
      </p:sp>
    </p:spTree>
    <p:extLst>
      <p:ext uri="{BB962C8B-B14F-4D97-AF65-F5344CB8AC3E}">
        <p14:creationId xmlns:p14="http://schemas.microsoft.com/office/powerpoint/2010/main" val="241910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74055">
            <a:off x="5797335" y="-182503"/>
            <a:ext cx="6374753" cy="2100546"/>
          </a:xfrm>
          <a:prstGeom prst="rect">
            <a:avLst/>
          </a:prstGeom>
        </p:spPr>
      </p:pic>
      <p:sp>
        <p:nvSpPr>
          <p:cNvPr id="8" name="TextBox 7"/>
          <p:cNvSpPr txBox="1"/>
          <p:nvPr/>
        </p:nvSpPr>
        <p:spPr>
          <a:xfrm>
            <a:off x="5930040" y="640008"/>
            <a:ext cx="4611536" cy="830997"/>
          </a:xfrm>
          <a:prstGeom prst="rect">
            <a:avLst/>
          </a:prstGeom>
          <a:noFill/>
        </p:spPr>
        <p:txBody>
          <a:bodyPr wrap="square" rtlCol="0">
            <a:spAutoFit/>
          </a:bodyPr>
          <a:lstStyle/>
          <a:p>
            <a:r>
              <a:rPr lang="en-US" sz="4800">
                <a:solidFill>
                  <a:schemeClr val="tx2">
                    <a:lumMod val="75000"/>
                  </a:schemeClr>
                </a:solidFill>
                <a:latin typeface="Arial" panose="020B0604020202020204" pitchFamily="34" charset="0"/>
                <a:cs typeface="Arial" panose="020B0604020202020204" pitchFamily="34" charset="0"/>
              </a:rPr>
              <a:t>TỪ KHÓ ĐỌC</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349" y="1403718"/>
            <a:ext cx="9592454" cy="5734680"/>
          </a:xfrm>
          <a:prstGeom prst="rect">
            <a:avLst/>
          </a:prstGeom>
        </p:spPr>
      </p:pic>
      <p:sp>
        <p:nvSpPr>
          <p:cNvPr id="12" name="Rounded Rectangle 11"/>
          <p:cNvSpPr/>
          <p:nvPr/>
        </p:nvSpPr>
        <p:spPr>
          <a:xfrm>
            <a:off x="1891898" y="2573602"/>
            <a:ext cx="1899138" cy="791307"/>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Hươu</a:t>
            </a:r>
          </a:p>
        </p:txBody>
      </p:sp>
      <p:sp>
        <p:nvSpPr>
          <p:cNvPr id="13" name="Rounded Rectangle 12"/>
          <p:cNvSpPr/>
          <p:nvPr/>
        </p:nvSpPr>
        <p:spPr>
          <a:xfrm>
            <a:off x="4381672" y="2583667"/>
            <a:ext cx="1899138"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Lắc đầu</a:t>
            </a:r>
          </a:p>
        </p:txBody>
      </p:sp>
      <p:sp>
        <p:nvSpPr>
          <p:cNvPr id="14" name="Rounded Rectangle 13"/>
          <p:cNvSpPr/>
          <p:nvPr/>
        </p:nvSpPr>
        <p:spPr>
          <a:xfrm>
            <a:off x="6758698" y="2546064"/>
            <a:ext cx="1899138"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Đôi sừng</a:t>
            </a:r>
          </a:p>
        </p:txBody>
      </p:sp>
      <p:sp>
        <p:nvSpPr>
          <p:cNvPr id="15" name="Rounded Rectangle 14"/>
          <p:cNvSpPr/>
          <p:nvPr/>
        </p:nvSpPr>
        <p:spPr>
          <a:xfrm>
            <a:off x="1891898" y="3989182"/>
            <a:ext cx="2011887"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Bộ râu</a:t>
            </a:r>
          </a:p>
        </p:txBody>
      </p:sp>
      <p:sp>
        <p:nvSpPr>
          <p:cNvPr id="16" name="Rounded Rectangle 15"/>
          <p:cNvSpPr/>
          <p:nvPr/>
        </p:nvSpPr>
        <p:spPr>
          <a:xfrm>
            <a:off x="6846001" y="4042413"/>
            <a:ext cx="1899138"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Gương</a:t>
            </a:r>
          </a:p>
        </p:txBody>
      </p:sp>
      <p:sp>
        <p:nvSpPr>
          <p:cNvPr id="17" name="Rounded Rectangle 16"/>
          <p:cNvSpPr/>
          <p:nvPr/>
        </p:nvSpPr>
        <p:spPr>
          <a:xfrm>
            <a:off x="4373134" y="4042413"/>
            <a:ext cx="1899138"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Hớn hở</a:t>
            </a:r>
          </a:p>
        </p:txBody>
      </p:sp>
      <p:sp>
        <p:nvSpPr>
          <p:cNvPr id="18" name="Rounded Rectangle 17"/>
          <p:cNvSpPr/>
          <p:nvPr/>
        </p:nvSpPr>
        <p:spPr>
          <a:xfrm>
            <a:off x="4381672" y="5363617"/>
            <a:ext cx="1899138"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Hẳn</a:t>
            </a:r>
          </a:p>
        </p:txBody>
      </p:sp>
    </p:spTree>
    <p:extLst>
      <p:ext uri="{BB962C8B-B14F-4D97-AF65-F5344CB8AC3E}">
        <p14:creationId xmlns:p14="http://schemas.microsoft.com/office/powerpoint/2010/main" val="872369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633044" y="1557103"/>
            <a:ext cx="11218986" cy="5306068"/>
          </a:xfrm>
          <a:prstGeom prst="rect">
            <a:avLst/>
          </a:prstGeom>
        </p:spPr>
        <p:txBody>
          <a:bodyPr wrap="square">
            <a:spAutoFit/>
          </a:bodyPr>
          <a:lstStyle/>
          <a:p>
            <a:pPr algn="just">
              <a:lnSpc>
                <a:spcPct val="110000"/>
              </a:lnSpc>
            </a:pPr>
            <a:r>
              <a:rPr lang="en-US" sz="2800"/>
              <a:t>                                                                                                     </a:t>
            </a:r>
            <a:r>
              <a:rPr lang="vi-VN" sz="2800"/>
              <a:t>Ở</a:t>
            </a:r>
            <a:r>
              <a:rPr lang="en-US" sz="2800"/>
              <a:t> </a:t>
            </a:r>
            <a:r>
              <a:rPr lang="vi-VN" sz="2800"/>
              <a:t>nhà, voi em luôn hỏi anh: “Em có xinh không?”. Voi anh bao giờ cũng khen: “Em xinh lắm!”</a:t>
            </a:r>
          </a:p>
          <a:p>
            <a:pPr algn="just">
              <a:lnSpc>
                <a:spcPct val="110000"/>
              </a:lnSpc>
            </a:pPr>
            <a:r>
              <a:rPr lang="vi-VN" sz="2800"/>
              <a:t>      Một hôm, gặp hươu, voi em hỏi:</a:t>
            </a:r>
          </a:p>
          <a:p>
            <a:pPr algn="just">
              <a:lnSpc>
                <a:spcPct val="110000"/>
              </a:lnSpc>
            </a:pPr>
            <a:r>
              <a:rPr lang="vi-VN" sz="2800"/>
              <a:t>      - Em có xinh không?</a:t>
            </a:r>
            <a:endParaRPr lang="en-US" sz="2800"/>
          </a:p>
          <a:p>
            <a:pPr algn="just">
              <a:lnSpc>
                <a:spcPct val="110000"/>
              </a:lnSpc>
            </a:pPr>
            <a:endParaRPr lang="vi-VN" sz="2800"/>
          </a:p>
          <a:p>
            <a:pPr algn="just">
              <a:lnSpc>
                <a:spcPct val="110000"/>
              </a:lnSpc>
            </a:pPr>
            <a:r>
              <a:rPr lang="vi-VN" sz="2800"/>
              <a:t>      Hươu ngắm voi rồi lắc đầu:</a:t>
            </a:r>
          </a:p>
          <a:p>
            <a:pPr algn="just">
              <a:lnSpc>
                <a:spcPct val="110000"/>
              </a:lnSpc>
            </a:pPr>
            <a:r>
              <a:rPr lang="vi-VN" sz="2800"/>
              <a:t>Nghe vậy, voi nhặt vài cành cây khô, gài lên đầu rồi đi tiếp.</a:t>
            </a:r>
          </a:p>
          <a:p>
            <a:pPr algn="just">
              <a:lnSpc>
                <a:spcPct val="110000"/>
              </a:lnSpc>
            </a:pPr>
            <a:r>
              <a:rPr lang="vi-VN" sz="2800"/>
              <a:t>      Gặp dê, voi hỏi:</a:t>
            </a:r>
          </a:p>
          <a:p>
            <a:pPr algn="just">
              <a:lnSpc>
                <a:spcPct val="110000"/>
              </a:lnSpc>
            </a:pPr>
            <a:r>
              <a:rPr lang="vi-VN" sz="2800"/>
              <a:t>      - Em có xinh không?</a:t>
            </a:r>
          </a:p>
          <a:p>
            <a:pPr algn="just">
              <a:lnSpc>
                <a:spcPct val="110000"/>
              </a:lnSpc>
            </a:pPr>
            <a:r>
              <a:rPr lang="vi-VN" sz="2800"/>
              <a:t>      - Không, vì cậu không có bộ râu giống tôi.</a:t>
            </a:r>
            <a:endParaRPr lang="en-US" sz="2800"/>
          </a:p>
        </p:txBody>
      </p:sp>
      <p:pic>
        <p:nvPicPr>
          <p:cNvPr id="7" name="Picture 6">
            <a:extLst>
              <a:ext uri="{FF2B5EF4-FFF2-40B4-BE49-F238E27FC236}">
                <a16:creationId xmlns:a16="http://schemas.microsoft.com/office/drawing/2014/main" xmlns="" id="{C1229724-0728-4662-9DA0-7B825D66FE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649"/>
          <a:stretch>
            <a:fillRect/>
          </a:stretch>
        </p:blipFill>
        <p:spPr>
          <a:xfrm>
            <a:off x="302335" y="1309495"/>
            <a:ext cx="962148" cy="815630"/>
          </a:xfrm>
          <a:prstGeom prst="rect">
            <a:avLst/>
          </a:prstGeom>
        </p:spPr>
      </p:pic>
      <p:grpSp>
        <p:nvGrpSpPr>
          <p:cNvPr id="11" name="Group 10"/>
          <p:cNvGrpSpPr/>
          <p:nvPr/>
        </p:nvGrpSpPr>
        <p:grpSpPr>
          <a:xfrm>
            <a:off x="1002955" y="402807"/>
            <a:ext cx="10479165" cy="950940"/>
            <a:chOff x="1002955" y="402807"/>
            <a:chExt cx="10479165" cy="950940"/>
          </a:xfrm>
        </p:grpSpPr>
        <p:sp>
          <p:nvSpPr>
            <p:cNvPr id="10" name="Rounded Rectangle 9"/>
            <p:cNvSpPr/>
            <p:nvPr/>
          </p:nvSpPr>
          <p:spPr>
            <a:xfrm>
              <a:off x="4009291" y="402807"/>
              <a:ext cx="4466492" cy="9509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EC1E3D26-0FBF-489D-9BF9-77F94C02DE90}"/>
                </a:ext>
              </a:extLst>
            </p:cNvPr>
            <p:cNvSpPr txBox="1"/>
            <p:nvPr/>
          </p:nvSpPr>
          <p:spPr>
            <a:xfrm>
              <a:off x="1002955" y="402807"/>
              <a:ext cx="10479165" cy="833883"/>
            </a:xfrm>
            <a:prstGeom prst="rect">
              <a:avLst/>
            </a:prstGeom>
            <a:noFill/>
          </p:spPr>
          <p:txBody>
            <a:bodyPr wrap="square" rtlCol="0">
              <a:spAutoFit/>
            </a:bodyPr>
            <a:lstStyle/>
            <a:p>
              <a:pPr algn="ctr">
                <a:lnSpc>
                  <a:spcPct val="150000"/>
                </a:lnSpc>
              </a:pPr>
              <a:r>
                <a:rPr lang="en-US" sz="3600" b="1">
                  <a:solidFill>
                    <a:schemeClr val="accent1">
                      <a:lumMod val="50000"/>
                    </a:schemeClr>
                  </a:solidFill>
                </a:rPr>
                <a:t>Em có xinh không?</a:t>
              </a:r>
              <a:endParaRPr lang="en-US" sz="3600" b="1" dirty="0">
                <a:solidFill>
                  <a:schemeClr val="accent1">
                    <a:lumMod val="50000"/>
                  </a:schemeClr>
                </a:solidFill>
              </a:endParaRPr>
            </a:p>
          </p:txBody>
        </p:sp>
      </p:grpSp>
      <p:pic>
        <p:nvPicPr>
          <p:cNvPr id="9" name="Picture 8">
            <a:extLst>
              <a:ext uri="{FF2B5EF4-FFF2-40B4-BE49-F238E27FC236}">
                <a16:creationId xmlns:a16="http://schemas.microsoft.com/office/drawing/2014/main" xmlns="" id="{B038C1AA-8DDF-4A47-AC89-F4E2EFE79787}"/>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562706" y="0"/>
            <a:ext cx="1885582" cy="1557103"/>
          </a:xfrm>
          <a:prstGeom prst="rect">
            <a:avLst/>
          </a:prstGeom>
        </p:spPr>
      </p:pic>
      <p:sp>
        <p:nvSpPr>
          <p:cNvPr id="2" name="TextBox 1"/>
          <p:cNvSpPr txBox="1"/>
          <p:nvPr/>
        </p:nvSpPr>
        <p:spPr>
          <a:xfrm>
            <a:off x="1264483" y="1570550"/>
            <a:ext cx="7960659" cy="523220"/>
          </a:xfrm>
          <a:prstGeom prst="rect">
            <a:avLst/>
          </a:prstGeom>
          <a:noFill/>
        </p:spPr>
        <p:txBody>
          <a:bodyPr wrap="square" rtlCol="0">
            <a:spAutoFit/>
          </a:bodyPr>
          <a:lstStyle/>
          <a:p>
            <a:r>
              <a:rPr lang="vi-VN" sz="2800"/>
              <a:t>Voi em thích mặc đẹp và thích được khen xinh.</a:t>
            </a:r>
            <a:endParaRPr lang="en-US" sz="2800"/>
          </a:p>
        </p:txBody>
      </p:sp>
      <p:sp>
        <p:nvSpPr>
          <p:cNvPr id="12" name="TextBox 11"/>
          <p:cNvSpPr txBox="1"/>
          <p:nvPr/>
        </p:nvSpPr>
        <p:spPr>
          <a:xfrm>
            <a:off x="1227933" y="3882884"/>
            <a:ext cx="10254187" cy="954107"/>
          </a:xfrm>
          <a:prstGeom prst="rect">
            <a:avLst/>
          </a:prstGeom>
          <a:noFill/>
        </p:spPr>
        <p:txBody>
          <a:bodyPr wrap="square" rtlCol="0">
            <a:spAutoFit/>
          </a:bodyPr>
          <a:lstStyle/>
          <a:p>
            <a:r>
              <a:rPr lang="vi-VN" sz="2800"/>
              <a:t>- Chưa xinh lắm vì em không có đôi sừng giống anh.</a:t>
            </a:r>
          </a:p>
          <a:p>
            <a:r>
              <a:rPr lang="vi-VN" sz="2800"/>
              <a:t>.</a:t>
            </a:r>
            <a:endParaRPr lang="en-US" sz="2800"/>
          </a:p>
        </p:txBody>
      </p:sp>
      <p:cxnSp>
        <p:nvCxnSpPr>
          <p:cNvPr id="13" name="Straight Connector 12">
            <a:extLst>
              <a:ext uri="{FF2B5EF4-FFF2-40B4-BE49-F238E27FC236}">
                <a16:creationId xmlns:a16="http://schemas.microsoft.com/office/drawing/2014/main" xmlns="" id="{16029970-57C3-4CB4-82C0-ABA9458A7611}"/>
              </a:ext>
            </a:extLst>
          </p:cNvPr>
          <p:cNvCxnSpPr>
            <a:cxnSpLocks/>
          </p:cNvCxnSpPr>
          <p:nvPr/>
        </p:nvCxnSpPr>
        <p:spPr>
          <a:xfrm flipH="1">
            <a:off x="4795038" y="1537176"/>
            <a:ext cx="140676" cy="589967"/>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xmlns="" id="{16029970-57C3-4CB4-82C0-ABA9458A7611}"/>
              </a:ext>
            </a:extLst>
          </p:cNvPr>
          <p:cNvCxnSpPr>
            <a:cxnSpLocks/>
          </p:cNvCxnSpPr>
          <p:nvPr/>
        </p:nvCxnSpPr>
        <p:spPr>
          <a:xfrm flipH="1">
            <a:off x="3851682" y="3865951"/>
            <a:ext cx="140676" cy="589967"/>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5424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1" nodeType="clickEffect">
                                  <p:stCondLst>
                                    <p:cond delay="0"/>
                                  </p:stCondLst>
                                  <p:childTnLst>
                                    <p:animClr clrSpc="rgb" dir="cw">
                                      <p:cBhvr override="childStyle">
                                        <p:cTn id="10" dur="2000" fill="hold"/>
                                        <p:tgtEl>
                                          <p:spTgt spid="2"/>
                                        </p:tgtEl>
                                        <p:attrNameLst>
                                          <p:attrName>style.color</p:attrName>
                                        </p:attrNameLst>
                                      </p:cBhvr>
                                      <p:to>
                                        <a:srgbClr val="FF0000"/>
                                      </p:to>
                                    </p:animClr>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1" nodeType="clickEffect">
                                  <p:stCondLst>
                                    <p:cond delay="0"/>
                                  </p:stCondLst>
                                  <p:childTnLst>
                                    <p:animClr clrSpc="rgb" dir="cw">
                                      <p:cBhvr override="childStyle">
                                        <p:cTn id="18" dur="2000" fill="hold"/>
                                        <p:tgtEl>
                                          <p:spTgt spid="12"/>
                                        </p:tgtEl>
                                        <p:attrNameLst>
                                          <p:attrName>style.color</p:attrName>
                                        </p:attrNameLst>
                                      </p:cBhvr>
                                      <p:to>
                                        <a:srgbClr val="FF0000"/>
                                      </p:to>
                                    </p:animClr>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2"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Oval 18"/>
          <p:cNvSpPr/>
          <p:nvPr/>
        </p:nvSpPr>
        <p:spPr>
          <a:xfrm>
            <a:off x="3481755" y="1637840"/>
            <a:ext cx="2074983" cy="78923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0" y="-404391"/>
            <a:ext cx="1885582" cy="1557103"/>
          </a:xfrm>
          <a:prstGeom prst="rect">
            <a:avLst/>
          </a:prstGeom>
        </p:spPr>
      </p:pic>
      <p:grpSp>
        <p:nvGrpSpPr>
          <p:cNvPr id="8" name="Group 7"/>
          <p:cNvGrpSpPr/>
          <p:nvPr/>
        </p:nvGrpSpPr>
        <p:grpSpPr>
          <a:xfrm>
            <a:off x="835270" y="540572"/>
            <a:ext cx="10479165" cy="950940"/>
            <a:chOff x="1002955" y="402807"/>
            <a:chExt cx="10479165" cy="950940"/>
          </a:xfrm>
        </p:grpSpPr>
        <p:sp>
          <p:nvSpPr>
            <p:cNvPr id="9" name="Rounded Rectangle 8"/>
            <p:cNvSpPr/>
            <p:nvPr/>
          </p:nvSpPr>
          <p:spPr>
            <a:xfrm>
              <a:off x="4009291" y="402807"/>
              <a:ext cx="4466492" cy="9509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EC1E3D26-0FBF-489D-9BF9-77F94C02DE90}"/>
                </a:ext>
              </a:extLst>
            </p:cNvPr>
            <p:cNvSpPr txBox="1"/>
            <p:nvPr/>
          </p:nvSpPr>
          <p:spPr>
            <a:xfrm>
              <a:off x="1002955" y="402807"/>
              <a:ext cx="10479165" cy="833883"/>
            </a:xfrm>
            <a:prstGeom prst="rect">
              <a:avLst/>
            </a:prstGeom>
            <a:noFill/>
          </p:spPr>
          <p:txBody>
            <a:bodyPr wrap="square" rtlCol="0">
              <a:spAutoFit/>
            </a:bodyPr>
            <a:lstStyle/>
            <a:p>
              <a:pPr algn="ctr">
                <a:lnSpc>
                  <a:spcPct val="150000"/>
                </a:lnSpc>
              </a:pPr>
              <a:r>
                <a:rPr lang="vi-VN" sz="3600" b="1" dirty="0">
                  <a:solidFill>
                    <a:schemeClr val="accent1">
                      <a:lumMod val="50000"/>
                    </a:schemeClr>
                  </a:solidFill>
                </a:rPr>
                <a:t>Làm việc thật là vui</a:t>
              </a:r>
              <a:endParaRPr lang="en-US" sz="3600" b="1" dirty="0">
                <a:solidFill>
                  <a:schemeClr val="accent1">
                    <a:lumMod val="50000"/>
                  </a:schemeClr>
                </a:solidFill>
              </a:endParaRPr>
            </a:p>
          </p:txBody>
        </p:sp>
      </p:grpSp>
      <p:pic>
        <p:nvPicPr>
          <p:cNvPr id="11" name="Picture 10">
            <a:extLst>
              <a:ext uri="{FF2B5EF4-FFF2-40B4-BE49-F238E27FC236}">
                <a16:creationId xmlns:a16="http://schemas.microsoft.com/office/drawing/2014/main" xmlns="" id="{F4E6B08A-B4BA-45EF-A29C-7A3FB6368C1E}"/>
              </a:ext>
            </a:extLst>
          </p:cNvPr>
          <p:cNvPicPr>
            <a:picLocks noChangeAspect="1"/>
          </p:cNvPicPr>
          <p:nvPr/>
        </p:nvPicPr>
        <p:blipFill>
          <a:blip r:embed="rId4" cstate="print">
            <a:extLst>
              <a:ext uri="{28A0092B-C50C-407E-A947-70E740481C1C}">
                <a14:useLocalDpi xmlns:a14="http://schemas.microsoft.com/office/drawing/2010/main" val="0"/>
              </a:ext>
            </a:extLst>
          </a:blip>
          <a:srcRect t="14324" b="14324"/>
          <a:stretch>
            <a:fillRect/>
          </a:stretch>
        </p:blipFill>
        <p:spPr>
          <a:xfrm>
            <a:off x="0" y="1624999"/>
            <a:ext cx="1037493" cy="879502"/>
          </a:xfrm>
          <a:prstGeom prst="rect">
            <a:avLst/>
          </a:prstGeom>
        </p:spPr>
      </p:pic>
      <p:cxnSp>
        <p:nvCxnSpPr>
          <p:cNvPr id="15" name="Straight Connector 14">
            <a:extLst>
              <a:ext uri="{FF2B5EF4-FFF2-40B4-BE49-F238E27FC236}">
                <a16:creationId xmlns:a16="http://schemas.microsoft.com/office/drawing/2014/main" xmlns="" id="{16029970-57C3-4CB4-82C0-ABA9458A7611}"/>
              </a:ext>
            </a:extLst>
          </p:cNvPr>
          <p:cNvCxnSpPr>
            <a:cxnSpLocks/>
          </p:cNvCxnSpPr>
          <p:nvPr/>
        </p:nvCxnSpPr>
        <p:spPr>
          <a:xfrm flipH="1">
            <a:off x="1653711" y="5158126"/>
            <a:ext cx="140676" cy="589967"/>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xmlns="" id="{16029970-57C3-4CB4-82C0-ABA9458A7611}"/>
              </a:ext>
            </a:extLst>
          </p:cNvPr>
          <p:cNvCxnSpPr>
            <a:cxnSpLocks/>
          </p:cNvCxnSpPr>
          <p:nvPr/>
        </p:nvCxnSpPr>
        <p:spPr>
          <a:xfrm flipV="1">
            <a:off x="6194488" y="4116357"/>
            <a:ext cx="85044" cy="549578"/>
          </a:xfrm>
          <a:prstGeom prst="line">
            <a:avLst/>
          </a:prstGeom>
          <a:ln w="28575">
            <a:solidFill>
              <a:schemeClr val="tx2"/>
            </a:solidFill>
          </a:ln>
        </p:spPr>
        <p:style>
          <a:lnRef idx="3">
            <a:schemeClr val="accent2"/>
          </a:lnRef>
          <a:fillRef idx="0">
            <a:schemeClr val="accent2"/>
          </a:fillRef>
          <a:effectRef idx="2">
            <a:schemeClr val="accent2"/>
          </a:effectRef>
          <a:fontRef idx="minor">
            <a:schemeClr val="tx1"/>
          </a:fontRef>
        </p:style>
      </p:cxnSp>
      <p:sp>
        <p:nvSpPr>
          <p:cNvPr id="3" name="Rectangle 2"/>
          <p:cNvSpPr/>
          <p:nvPr/>
        </p:nvSpPr>
        <p:spPr>
          <a:xfrm>
            <a:off x="850915" y="1782479"/>
            <a:ext cx="11034997" cy="3410164"/>
          </a:xfrm>
          <a:prstGeom prst="rect">
            <a:avLst/>
          </a:prstGeom>
        </p:spPr>
        <p:txBody>
          <a:bodyPr wrap="square">
            <a:spAutoFit/>
          </a:bodyPr>
          <a:lstStyle/>
          <a:p>
            <a:pPr>
              <a:lnSpc>
                <a:spcPct val="110000"/>
              </a:lnSpc>
            </a:pPr>
            <a:r>
              <a:rPr lang="vi-VN" sz="2800"/>
              <a:t>Voi liền nhổ một khóm cỏ dại bên đường, gắn vào cằm rồi về nhà.</a:t>
            </a:r>
          </a:p>
          <a:p>
            <a:pPr>
              <a:lnSpc>
                <a:spcPct val="110000"/>
              </a:lnSpc>
            </a:pPr>
            <a:r>
              <a:rPr lang="vi-VN" sz="2800"/>
              <a:t> Về nhà với đôi sừng và bộ râu giả, voi em hớn hở hỏi anh:</a:t>
            </a:r>
          </a:p>
          <a:p>
            <a:pPr>
              <a:lnSpc>
                <a:spcPct val="110000"/>
              </a:lnSpc>
            </a:pPr>
            <a:r>
              <a:rPr lang="vi-VN" sz="2800"/>
              <a:t>  - Em có xinh hơn không?</a:t>
            </a:r>
          </a:p>
          <a:p>
            <a:pPr>
              <a:lnSpc>
                <a:spcPct val="110000"/>
              </a:lnSpc>
            </a:pPr>
            <a:r>
              <a:rPr lang="vi-VN" sz="2800"/>
              <a:t>   Voi anh nói:</a:t>
            </a:r>
          </a:p>
          <a:p>
            <a:pPr>
              <a:lnSpc>
                <a:spcPct val="110000"/>
              </a:lnSpc>
            </a:pPr>
            <a:r>
              <a:rPr lang="vi-VN" sz="2800"/>
              <a:t>   - Trời ơi, sao em lại thêm sừng và râu thế này? Xấu lắm!</a:t>
            </a:r>
          </a:p>
          <a:p>
            <a:pPr>
              <a:lnSpc>
                <a:spcPct val="110000"/>
              </a:lnSpc>
            </a:pPr>
            <a:r>
              <a:rPr lang="en-US" sz="2800"/>
              <a:t>                                                                                                 </a:t>
            </a:r>
            <a:r>
              <a:rPr lang="vi-VN" sz="2800"/>
              <a:t>. Sau khi bỏ sừng và râu đi, voi em thấy mình xinh đẹp hẳn lên. </a:t>
            </a:r>
            <a:endParaRPr lang="en-US" sz="2800"/>
          </a:p>
        </p:txBody>
      </p:sp>
      <p:sp>
        <p:nvSpPr>
          <p:cNvPr id="5" name="TextBox 4"/>
          <p:cNvSpPr txBox="1"/>
          <p:nvPr/>
        </p:nvSpPr>
        <p:spPr>
          <a:xfrm>
            <a:off x="904646" y="4129536"/>
            <a:ext cx="8016362" cy="523220"/>
          </a:xfrm>
          <a:prstGeom prst="rect">
            <a:avLst/>
          </a:prstGeom>
          <a:noFill/>
        </p:spPr>
        <p:txBody>
          <a:bodyPr wrap="none" rtlCol="0">
            <a:spAutoFit/>
          </a:bodyPr>
          <a:lstStyle/>
          <a:p>
            <a:r>
              <a:rPr lang="en-US" sz="2800">
                <a:latin typeface="Arial" panose="020B0604020202020204" pitchFamily="34" charset="0"/>
                <a:cs typeface="Arial" panose="020B0604020202020204" pitchFamily="34" charset="0"/>
              </a:rPr>
              <a:t> </a:t>
            </a:r>
            <a:r>
              <a:rPr lang="vi-VN" sz="2800">
                <a:latin typeface="Arial" panose="020B0604020202020204" pitchFamily="34" charset="0"/>
                <a:cs typeface="Arial" panose="020B0604020202020204" pitchFamily="34" charset="0"/>
              </a:rPr>
              <a:t>Voi em ngắm mình trong gương và thấy xấu thật</a:t>
            </a:r>
            <a:endParaRPr lang="en-US" sz="2800">
              <a:latin typeface="Arial" panose="020B0604020202020204" pitchFamily="34" charset="0"/>
              <a:cs typeface="Arial" panose="020B0604020202020204" pitchFamily="34" charset="0"/>
            </a:endParaRPr>
          </a:p>
        </p:txBody>
      </p:sp>
      <p:sp>
        <p:nvSpPr>
          <p:cNvPr id="13" name="TextBox 12"/>
          <p:cNvSpPr txBox="1"/>
          <p:nvPr/>
        </p:nvSpPr>
        <p:spPr>
          <a:xfrm>
            <a:off x="8021634" y="4616603"/>
            <a:ext cx="3471400" cy="523220"/>
          </a:xfrm>
          <a:prstGeom prst="rect">
            <a:avLst/>
          </a:prstGeom>
          <a:noFill/>
        </p:spPr>
        <p:txBody>
          <a:bodyPr wrap="none" rtlCol="0">
            <a:spAutoFit/>
          </a:bodyPr>
          <a:lstStyle/>
          <a:p>
            <a:r>
              <a:rPr lang="vi-VN" sz="2800"/>
              <a:t>Giờ đây, voi em hiểu</a:t>
            </a:r>
            <a:endParaRPr lang="en-US" sz="2800"/>
          </a:p>
        </p:txBody>
      </p:sp>
      <p:sp>
        <p:nvSpPr>
          <p:cNvPr id="16" name="TextBox 15"/>
          <p:cNvSpPr txBox="1"/>
          <p:nvPr/>
        </p:nvSpPr>
        <p:spPr>
          <a:xfrm>
            <a:off x="884605" y="5117036"/>
            <a:ext cx="7071965" cy="566309"/>
          </a:xfrm>
          <a:prstGeom prst="rect">
            <a:avLst/>
          </a:prstGeom>
          <a:noFill/>
        </p:spPr>
        <p:txBody>
          <a:bodyPr wrap="square" rtlCol="0">
            <a:spAutoFit/>
          </a:bodyPr>
          <a:lstStyle/>
          <a:p>
            <a:pPr>
              <a:lnSpc>
                <a:spcPct val="110000"/>
              </a:lnSpc>
            </a:pPr>
            <a:r>
              <a:rPr lang="vi-VN" sz="2800"/>
              <a:t>rằng mình chỉ xinh đẹp khi đúng là voi.</a:t>
            </a:r>
            <a:endParaRPr lang="vi-VN" sz="2800" dirty="0"/>
          </a:p>
        </p:txBody>
      </p:sp>
    </p:spTree>
    <p:extLst>
      <p:ext uri="{BB962C8B-B14F-4D97-AF65-F5344CB8AC3E}">
        <p14:creationId xmlns:p14="http://schemas.microsoft.com/office/powerpoint/2010/main" val="79769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1" nodeType="clickEffect">
                                  <p:stCondLst>
                                    <p:cond delay="0"/>
                                  </p:stCondLst>
                                  <p:childTnLst>
                                    <p:animClr clrSpc="rgb" dir="cw">
                                      <p:cBhvr override="childStyle">
                                        <p:cTn id="10" dur="2000" fill="hold"/>
                                        <p:tgtEl>
                                          <p:spTgt spid="5"/>
                                        </p:tgtEl>
                                        <p:attrNameLst>
                                          <p:attrName>style.color</p:attrName>
                                        </p:attrNameLst>
                                      </p:cBhvr>
                                      <p:to>
                                        <a:srgbClr val="FF0000"/>
                                      </p:to>
                                    </p:animClr>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1" nodeType="clickEffect">
                                  <p:stCondLst>
                                    <p:cond delay="0"/>
                                  </p:stCondLst>
                                  <p:childTnLst>
                                    <p:animClr clrSpc="rgb" dir="cw">
                                      <p:cBhvr override="childStyle">
                                        <p:cTn id="18" dur="2000" fill="hold"/>
                                        <p:tgtEl>
                                          <p:spTgt spid="13"/>
                                        </p:tgtEl>
                                        <p:attrNameLst>
                                          <p:attrName>style.color</p:attrName>
                                        </p:attrNameLst>
                                      </p:cBhvr>
                                      <p:to>
                                        <a:srgbClr val="FF0000"/>
                                      </p:to>
                                    </p:animClr>
                                  </p:childTnLst>
                                </p:cTn>
                              </p:par>
                              <p:par>
                                <p:cTn id="19" presetID="3" presetClass="emph" presetSubtype="2" fill="hold" grpId="1" nodeType="withEffect">
                                  <p:stCondLst>
                                    <p:cond delay="0"/>
                                  </p:stCondLst>
                                  <p:childTnLst>
                                    <p:animClr clrSpc="rgb" dir="cw">
                                      <p:cBhvr override="childStyle">
                                        <p:cTn id="20" dur="2000" fill="hold"/>
                                        <p:tgtEl>
                                          <p:spTgt spid="16"/>
                                        </p:tgtEl>
                                        <p:attrNameLst>
                                          <p:attrName>style.color</p:attrName>
                                        </p:attrNameLst>
                                      </p:cBhvr>
                                      <p:to>
                                        <a:srgbClr val="FF0000"/>
                                      </p:to>
                                    </p:animClr>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p:bldP spid="5" grpId="1"/>
      <p:bldP spid="13" grpId="1"/>
      <p:bldP spid="16"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A95A42-971E-46BB-B58C-F25B59CE45F8}"/>
              </a:ext>
            </a:extLst>
          </p:cNvPr>
          <p:cNvSpPr txBox="1"/>
          <p:nvPr/>
        </p:nvSpPr>
        <p:spPr>
          <a:xfrm>
            <a:off x="1433999" y="498643"/>
            <a:ext cx="1084780" cy="646331"/>
          </a:xfrm>
          <a:prstGeom prst="rect">
            <a:avLst/>
          </a:prstGeom>
          <a:noFill/>
        </p:spPr>
        <p:txBody>
          <a:bodyPr wrap="square" rtlCol="0">
            <a:spAutoFit/>
          </a:bodyPr>
          <a:lstStyle/>
          <a:p>
            <a:pPr algn="ctr">
              <a:lnSpc>
                <a:spcPct val="150000"/>
              </a:lnSpc>
            </a:pPr>
            <a:r>
              <a:rPr lang="vi-VN" sz="2400" b="1" dirty="0">
                <a:solidFill>
                  <a:srgbClr val="17479D"/>
                </a:solidFill>
                <a:latin typeface="UTM Avo" panose="02040603050506020204" pitchFamily="18" charset="0"/>
              </a:rPr>
              <a:t>ĐỌC</a:t>
            </a:r>
            <a:endParaRPr lang="en-US" sz="24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xmlns="" id="{16894977-4FD0-4585-9732-6A15A6D3FE50}"/>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0848" y="263876"/>
            <a:ext cx="1098832" cy="991014"/>
          </a:xfrm>
          <a:prstGeom prst="rect">
            <a:avLst/>
          </a:prstGeom>
        </p:spPr>
      </p:pic>
      <p:sp>
        <p:nvSpPr>
          <p:cNvPr id="4" name="TextBox 3">
            <a:extLst>
              <a:ext uri="{FF2B5EF4-FFF2-40B4-BE49-F238E27FC236}">
                <a16:creationId xmlns:a16="http://schemas.microsoft.com/office/drawing/2014/main" xmlns="" id="{CFF6F651-678D-424F-92CF-1BC2316FF20F}"/>
              </a:ext>
            </a:extLst>
          </p:cNvPr>
          <p:cNvSpPr txBox="1"/>
          <p:nvPr/>
        </p:nvSpPr>
        <p:spPr>
          <a:xfrm>
            <a:off x="2518779" y="1254890"/>
            <a:ext cx="7154436" cy="751488"/>
          </a:xfrm>
          <a:prstGeom prst="rect">
            <a:avLst/>
          </a:prstGeom>
          <a:noFill/>
        </p:spPr>
        <p:txBody>
          <a:bodyPr wrap="square" rtlCol="0">
            <a:spAutoFit/>
          </a:bodyPr>
          <a:lstStyle/>
          <a:p>
            <a:pPr algn="ctr">
              <a:lnSpc>
                <a:spcPct val="150000"/>
              </a:lnSpc>
            </a:pPr>
            <a:r>
              <a:rPr lang="vi-VN" sz="3200" b="1" dirty="0">
                <a:solidFill>
                  <a:schemeClr val="accent6">
                    <a:lumMod val="50000"/>
                  </a:schemeClr>
                </a:solidFill>
              </a:rPr>
              <a:t>Từ ngữ</a:t>
            </a:r>
            <a:endParaRPr lang="en-US" sz="3200" b="1" dirty="0">
              <a:solidFill>
                <a:schemeClr val="accent6">
                  <a:lumMod val="50000"/>
                </a:schemeClr>
              </a:solidFill>
            </a:endParaRPr>
          </a:p>
        </p:txBody>
      </p:sp>
      <p:sp>
        <p:nvSpPr>
          <p:cNvPr id="5" name="Rectangle 4">
            <a:extLst>
              <a:ext uri="{FF2B5EF4-FFF2-40B4-BE49-F238E27FC236}">
                <a16:creationId xmlns:a16="http://schemas.microsoft.com/office/drawing/2014/main" xmlns="" id="{880A00B3-C599-4EDE-A4E9-C7A3092F5501}"/>
              </a:ext>
            </a:extLst>
          </p:cNvPr>
          <p:cNvSpPr/>
          <p:nvPr/>
        </p:nvSpPr>
        <p:spPr>
          <a:xfrm>
            <a:off x="1005277" y="2012459"/>
            <a:ext cx="7995683" cy="739754"/>
          </a:xfrm>
          <a:prstGeom prst="rect">
            <a:avLst/>
          </a:prstGeom>
        </p:spPr>
        <p:txBody>
          <a:bodyPr wrap="square">
            <a:spAutoFit/>
          </a:bodyPr>
          <a:lstStyle/>
          <a:p>
            <a:pPr algn="just">
              <a:lnSpc>
                <a:spcPct val="150000"/>
              </a:lnSpc>
            </a:pPr>
            <a:r>
              <a:rPr lang="vi-VN" sz="3200" dirty="0"/>
              <a:t>     khóm cỏ dại</a:t>
            </a:r>
          </a:p>
        </p:txBody>
      </p:sp>
      <p:sp>
        <p:nvSpPr>
          <p:cNvPr id="6" name="Oval 5">
            <a:extLst>
              <a:ext uri="{FF2B5EF4-FFF2-40B4-BE49-F238E27FC236}">
                <a16:creationId xmlns:a16="http://schemas.microsoft.com/office/drawing/2014/main" xmlns="" id="{157E0FDE-4F7A-4A94-BB75-0D7AEC232F08}"/>
              </a:ext>
            </a:extLst>
          </p:cNvPr>
          <p:cNvSpPr/>
          <p:nvPr/>
        </p:nvSpPr>
        <p:spPr>
          <a:xfrm>
            <a:off x="1274369" y="2323100"/>
            <a:ext cx="319260" cy="299891"/>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7" name="TextBox 6">
            <a:extLst>
              <a:ext uri="{FF2B5EF4-FFF2-40B4-BE49-F238E27FC236}">
                <a16:creationId xmlns:a16="http://schemas.microsoft.com/office/drawing/2014/main" xmlns="" id="{EDA7D632-B893-4A22-B989-7D0F5995E7B5}"/>
              </a:ext>
            </a:extLst>
          </p:cNvPr>
          <p:cNvSpPr txBox="1"/>
          <p:nvPr/>
        </p:nvSpPr>
        <p:spPr>
          <a:xfrm>
            <a:off x="3930456" y="2057546"/>
            <a:ext cx="7816067" cy="830997"/>
          </a:xfrm>
          <a:prstGeom prst="rect">
            <a:avLst/>
          </a:prstGeom>
          <a:noFill/>
        </p:spPr>
        <p:txBody>
          <a:bodyPr wrap="square" rtlCol="0">
            <a:spAutoFit/>
          </a:bodyPr>
          <a:lstStyle/>
          <a:p>
            <a:pPr>
              <a:lnSpc>
                <a:spcPct val="150000"/>
              </a:lnSpc>
            </a:pPr>
            <a:r>
              <a:rPr lang="vi-VN" sz="3200" dirty="0">
                <a:solidFill>
                  <a:schemeClr val="accent6">
                    <a:lumMod val="50000"/>
                  </a:schemeClr>
                </a:solidFill>
              </a:rPr>
              <a:t>: một nhóm cỏ dại đứng chụm vào nhau.</a:t>
            </a:r>
            <a:endParaRPr lang="en-US" sz="3200" dirty="0">
              <a:solidFill>
                <a:schemeClr val="accent6">
                  <a:lumMod val="50000"/>
                </a:schemeClr>
              </a:solidFill>
            </a:endParaRPr>
          </a:p>
        </p:txBody>
      </p:sp>
      <p:pic>
        <p:nvPicPr>
          <p:cNvPr id="8" name="Picture 2" descr="Hình ảnh Cỏ, Cỏ, Cỏ, Cỏ miễn phí tải tập tin PNG PSDComment và Vector">
            <a:extLst>
              <a:ext uri="{FF2B5EF4-FFF2-40B4-BE49-F238E27FC236}">
                <a16:creationId xmlns:a16="http://schemas.microsoft.com/office/drawing/2014/main" xmlns="" id="{D73B223E-1CB7-430F-8AAE-0817349769D3}"/>
              </a:ext>
            </a:extLst>
          </p:cNvPr>
          <p:cNvPicPr>
            <a:picLocks noChangeAspect="1" noChangeArrowheads="1"/>
          </p:cNvPicPr>
          <p:nvPr/>
        </p:nvPicPr>
        <p:blipFill rotWithShape="1">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t="19747" b="31370"/>
          <a:stretch/>
        </p:blipFill>
        <p:spPr bwMode="auto">
          <a:xfrm>
            <a:off x="2518779" y="3059448"/>
            <a:ext cx="7770697" cy="379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95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6435969" y="836433"/>
            <a:ext cx="4177983" cy="623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71938" cy="6857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0074" y="836433"/>
            <a:ext cx="3847757" cy="6021566"/>
          </a:xfrm>
          <a:prstGeom prst="rect">
            <a:avLst/>
          </a:prstGeom>
        </p:spPr>
      </p:pic>
      <p:sp>
        <p:nvSpPr>
          <p:cNvPr id="7" name="TextBox 6"/>
          <p:cNvSpPr txBox="1"/>
          <p:nvPr/>
        </p:nvSpPr>
        <p:spPr>
          <a:xfrm>
            <a:off x="6449473" y="836433"/>
            <a:ext cx="5191542" cy="707886"/>
          </a:xfrm>
          <a:prstGeom prst="rect">
            <a:avLst/>
          </a:prstGeom>
          <a:solidFill>
            <a:schemeClr val="tx2">
              <a:lumMod val="20000"/>
              <a:lumOff val="80000"/>
            </a:schemeClr>
          </a:solidFill>
        </p:spPr>
        <p:txBody>
          <a:bodyPr wrap="square" rtlCol="0">
            <a:spAutoFit/>
          </a:bodyPr>
          <a:lstStyle/>
          <a:p>
            <a:r>
              <a:rPr lang="en-US" sz="4000">
                <a:latin typeface="Arial" panose="020B0604020202020204" pitchFamily="34" charset="0"/>
                <a:cs typeface="Arial" panose="020B0604020202020204" pitchFamily="34" charset="0"/>
              </a:rPr>
              <a:t>LUYỆN ĐỌC CẢ BÀI</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295" y="492368"/>
            <a:ext cx="8674036" cy="6131383"/>
          </a:xfrm>
          <a:prstGeom prst="rect">
            <a:avLst/>
          </a:prstGeom>
        </p:spPr>
      </p:pic>
      <p:sp>
        <p:nvSpPr>
          <p:cNvPr id="9" name="TextBox 8"/>
          <p:cNvSpPr txBox="1"/>
          <p:nvPr/>
        </p:nvSpPr>
        <p:spPr>
          <a:xfrm>
            <a:off x="1709612" y="3428999"/>
            <a:ext cx="6945923" cy="255454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Lưu ý khi đọc: </a:t>
            </a:r>
          </a:p>
          <a:p>
            <a:pPr marL="285750" indent="-285750">
              <a:buFontTx/>
              <a:buChar char="-"/>
            </a:pPr>
            <a:r>
              <a:rPr lang="en-US" sz="3200">
                <a:latin typeface="Arial" panose="020B0604020202020204" pitchFamily="34" charset="0"/>
                <a:cs typeface="Arial" panose="020B0604020202020204" pitchFamily="34" charset="0"/>
              </a:rPr>
              <a:t>Đọc đúng các từ, tiếng dễ lẫn</a:t>
            </a:r>
          </a:p>
          <a:p>
            <a:pPr marL="285750" indent="-285750">
              <a:buFontTx/>
              <a:buChar char="-"/>
            </a:pPr>
            <a:r>
              <a:rPr lang="en-US" sz="3200">
                <a:latin typeface="Arial" panose="020B0604020202020204" pitchFamily="34" charset="0"/>
                <a:cs typeface="Arial" panose="020B0604020202020204" pitchFamily="34" charset="0"/>
              </a:rPr>
              <a:t>Đọc ngắt hơi đúng sau cụm từ dài</a:t>
            </a:r>
          </a:p>
          <a:p>
            <a:pPr marL="285750" indent="-285750">
              <a:buFontTx/>
              <a:buChar char="-"/>
            </a:pPr>
            <a:r>
              <a:rPr lang="en-US" sz="3200">
                <a:latin typeface="Arial" panose="020B0604020202020204" pitchFamily="34" charset="0"/>
                <a:cs typeface="Arial" panose="020B0604020202020204" pitchFamily="34" charset="0"/>
              </a:rPr>
              <a:t>Đọc rõ ràng, dừng hơi lâu hơn sau mỗi đoạn của bài học</a:t>
            </a:r>
          </a:p>
        </p:txBody>
      </p:sp>
    </p:spTree>
    <p:extLst>
      <p:ext uri="{BB962C8B-B14F-4D97-AF65-F5344CB8AC3E}">
        <p14:creationId xmlns:p14="http://schemas.microsoft.com/office/powerpoint/2010/main" val="57514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2" name="Rounded Rectangle 21"/>
          <p:cNvSpPr/>
          <p:nvPr/>
        </p:nvSpPr>
        <p:spPr>
          <a:xfrm>
            <a:off x="4414838" y="40786"/>
            <a:ext cx="3686175" cy="48944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BB3F568F-BE16-4A9E-B05E-3C60823DCFDC}"/>
              </a:ext>
            </a:extLst>
          </p:cNvPr>
          <p:cNvSpPr txBox="1"/>
          <p:nvPr/>
        </p:nvSpPr>
        <p:spPr>
          <a:xfrm>
            <a:off x="655016" y="104402"/>
            <a:ext cx="1528350" cy="504305"/>
          </a:xfrm>
          <a:prstGeom prst="rect">
            <a:avLst/>
          </a:prstGeom>
          <a:noFill/>
        </p:spPr>
        <p:txBody>
          <a:bodyPr wrap="square" rtlCol="0">
            <a:spAutoFit/>
          </a:bodyPr>
          <a:lstStyle/>
          <a:p>
            <a:pPr algn="ctr">
              <a:lnSpc>
                <a:spcPct val="150000"/>
              </a:lnSpc>
            </a:pPr>
            <a:r>
              <a:rPr lang="vi-VN" sz="2000" b="1" dirty="0">
                <a:solidFill>
                  <a:srgbClr val="17479D"/>
                </a:solidFill>
              </a:rPr>
              <a:t>ĐỌC</a:t>
            </a:r>
            <a:endParaRPr lang="en-US" sz="2000" b="1" dirty="0">
              <a:solidFill>
                <a:srgbClr val="17479D"/>
              </a:solidFill>
            </a:endParaRPr>
          </a:p>
        </p:txBody>
      </p:sp>
      <p:pic>
        <p:nvPicPr>
          <p:cNvPr id="5" name="Picture 4">
            <a:extLst>
              <a:ext uri="{FF2B5EF4-FFF2-40B4-BE49-F238E27FC236}">
                <a16:creationId xmlns:a16="http://schemas.microsoft.com/office/drawing/2014/main" xmlns="" id="{B038C1AA-8DDF-4A47-AC89-F4E2EFE79787}"/>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27586" y="60682"/>
            <a:ext cx="843474" cy="696536"/>
          </a:xfrm>
          <a:prstGeom prst="rect">
            <a:avLst/>
          </a:prstGeom>
        </p:spPr>
      </p:pic>
      <p:sp>
        <p:nvSpPr>
          <p:cNvPr id="6" name="TextBox 5">
            <a:extLst>
              <a:ext uri="{FF2B5EF4-FFF2-40B4-BE49-F238E27FC236}">
                <a16:creationId xmlns:a16="http://schemas.microsoft.com/office/drawing/2014/main" xmlns="" id="{EC1E3D26-0FBF-489D-9BF9-77F94C02DE90}"/>
              </a:ext>
            </a:extLst>
          </p:cNvPr>
          <p:cNvSpPr txBox="1"/>
          <p:nvPr/>
        </p:nvSpPr>
        <p:spPr>
          <a:xfrm>
            <a:off x="1071059" y="-97727"/>
            <a:ext cx="10479165" cy="671851"/>
          </a:xfrm>
          <a:prstGeom prst="rect">
            <a:avLst/>
          </a:prstGeom>
          <a:noFill/>
        </p:spPr>
        <p:txBody>
          <a:bodyPr wrap="square" rtlCol="0">
            <a:spAutoFit/>
          </a:bodyPr>
          <a:lstStyle/>
          <a:p>
            <a:pPr algn="ctr">
              <a:lnSpc>
                <a:spcPct val="150000"/>
              </a:lnSpc>
            </a:pPr>
            <a:r>
              <a:rPr lang="en-US" sz="2800" b="1">
                <a:solidFill>
                  <a:schemeClr val="accent1">
                    <a:lumMod val="50000"/>
                  </a:schemeClr>
                </a:solidFill>
              </a:rPr>
              <a:t>EM CÓ XINH KHÔNG?</a:t>
            </a:r>
            <a:endParaRPr lang="en-US" sz="2800" b="1" dirty="0">
              <a:solidFill>
                <a:schemeClr val="accent1">
                  <a:lumMod val="50000"/>
                </a:schemeClr>
              </a:solidFill>
            </a:endParaRPr>
          </a:p>
        </p:txBody>
      </p:sp>
      <p:pic>
        <p:nvPicPr>
          <p:cNvPr id="14" name="Picture 13">
            <a:extLst>
              <a:ext uri="{FF2B5EF4-FFF2-40B4-BE49-F238E27FC236}">
                <a16:creationId xmlns:a16="http://schemas.microsoft.com/office/drawing/2014/main" xmlns="" id="{C1229724-0728-4662-9DA0-7B825D66FE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8649"/>
          <a:stretch>
            <a:fillRect/>
          </a:stretch>
        </p:blipFill>
        <p:spPr>
          <a:xfrm>
            <a:off x="992367" y="364416"/>
            <a:ext cx="736995" cy="624764"/>
          </a:xfrm>
          <a:prstGeom prst="rect">
            <a:avLst/>
          </a:prstGeom>
        </p:spPr>
      </p:pic>
      <p:pic>
        <p:nvPicPr>
          <p:cNvPr id="15" name="Picture 14">
            <a:extLst>
              <a:ext uri="{FF2B5EF4-FFF2-40B4-BE49-F238E27FC236}">
                <a16:creationId xmlns:a16="http://schemas.microsoft.com/office/drawing/2014/main" xmlns="" id="{F4E6B08A-B4BA-45EF-A29C-7A3FB6368C1E}"/>
              </a:ext>
            </a:extLst>
          </p:cNvPr>
          <p:cNvPicPr>
            <a:picLocks noChangeAspect="1"/>
          </p:cNvPicPr>
          <p:nvPr/>
        </p:nvPicPr>
        <p:blipFill>
          <a:blip r:embed="rId6" cstate="print">
            <a:extLst>
              <a:ext uri="{28A0092B-C50C-407E-A947-70E740481C1C}">
                <a14:useLocalDpi xmlns:a14="http://schemas.microsoft.com/office/drawing/2010/main" val="0"/>
              </a:ext>
            </a:extLst>
          </a:blip>
          <a:srcRect t="14324" b="14324"/>
          <a:stretch>
            <a:fillRect/>
          </a:stretch>
        </p:blipFill>
        <p:spPr>
          <a:xfrm>
            <a:off x="966086" y="3836386"/>
            <a:ext cx="736995" cy="624764"/>
          </a:xfrm>
          <a:prstGeom prst="rect">
            <a:avLst/>
          </a:prstGeom>
        </p:spPr>
      </p:pic>
      <p:grpSp>
        <p:nvGrpSpPr>
          <p:cNvPr id="19" name="Group 18">
            <a:extLst>
              <a:ext uri="{FF2B5EF4-FFF2-40B4-BE49-F238E27FC236}">
                <a16:creationId xmlns:a16="http://schemas.microsoft.com/office/drawing/2014/main" xmlns="" id="{3667FBFB-023E-455C-A81C-9465D3655B11}"/>
              </a:ext>
            </a:extLst>
          </p:cNvPr>
          <p:cNvGrpSpPr/>
          <p:nvPr/>
        </p:nvGrpSpPr>
        <p:grpSpPr>
          <a:xfrm>
            <a:off x="4206240" y="6297588"/>
            <a:ext cx="3894773" cy="584775"/>
            <a:chOff x="809459" y="5880071"/>
            <a:chExt cx="5725320" cy="796432"/>
          </a:xfrm>
        </p:grpSpPr>
        <p:sp>
          <p:nvSpPr>
            <p:cNvPr id="20" name="TextBox 19">
              <a:extLst>
                <a:ext uri="{FF2B5EF4-FFF2-40B4-BE49-F238E27FC236}">
                  <a16:creationId xmlns:a16="http://schemas.microsoft.com/office/drawing/2014/main" xmlns="" id="{CEC9DE29-B131-40A6-96E3-D4E5CF635DF9}"/>
                </a:ext>
              </a:extLst>
            </p:cNvPr>
            <p:cNvSpPr txBox="1"/>
            <p:nvPr/>
          </p:nvSpPr>
          <p:spPr>
            <a:xfrm>
              <a:off x="809459" y="5970515"/>
              <a:ext cx="5725320" cy="604727"/>
            </a:xfrm>
            <a:prstGeom prst="roundRect">
              <a:avLst>
                <a:gd name="adj" fmla="val 50000"/>
              </a:avLst>
            </a:prstGeom>
            <a:solidFill>
              <a:srgbClr val="F15A88"/>
            </a:solidFill>
          </p:spPr>
          <p:txBody>
            <a:bodyPr wrap="square" lIns="91403" tIns="45702" rIns="91403" bIns="45702" rtlCol="0">
              <a:spAutoFit/>
            </a:bodyPr>
            <a:lstStyle/>
            <a:p>
              <a:pPr algn="ctr"/>
              <a:endParaRPr lang="en-US" sz="2000" dirty="0">
                <a:solidFill>
                  <a:schemeClr val="bg1"/>
                </a:solidFill>
                <a:latin typeface="Arial-Rounded" panose="020B0500000000000000" charset="0"/>
                <a:ea typeface="Arial-Rounded" panose="020B0500000000000000" charset="0"/>
                <a:cs typeface="Arial-Rounded" panose="020B0500000000000000" charset="0"/>
              </a:endParaRPr>
            </a:p>
          </p:txBody>
        </p:sp>
        <p:sp>
          <p:nvSpPr>
            <p:cNvPr id="21" name="TextBox 20">
              <a:extLst>
                <a:ext uri="{FF2B5EF4-FFF2-40B4-BE49-F238E27FC236}">
                  <a16:creationId xmlns:a16="http://schemas.microsoft.com/office/drawing/2014/main" xmlns="" id="{5202C13A-8BA6-4963-8B5A-BBE1CCB84EDA}"/>
                </a:ext>
              </a:extLst>
            </p:cNvPr>
            <p:cNvSpPr txBox="1"/>
            <p:nvPr/>
          </p:nvSpPr>
          <p:spPr>
            <a:xfrm>
              <a:off x="1125934" y="5880071"/>
              <a:ext cx="5167386" cy="796432"/>
            </a:xfrm>
            <a:prstGeom prst="rect">
              <a:avLst/>
            </a:prstGeom>
            <a:noFill/>
          </p:spPr>
          <p:txBody>
            <a:bodyPr wrap="square">
              <a:spAutoFit/>
            </a:bodyPr>
            <a:lstStyle/>
            <a:p>
              <a:pPr algn="ctr"/>
              <a:r>
                <a:rPr lang="en-US" sz="3200" err="1">
                  <a:solidFill>
                    <a:schemeClr val="bg1"/>
                  </a:solidFill>
                  <a:latin typeface="Times New Roman" panose="02020603050405020304" pitchFamily="18" charset="0"/>
                  <a:ea typeface="Arial-Rounded" panose="020B0500000000000000" charset="0"/>
                  <a:cs typeface="Times New Roman" panose="02020603050405020304" pitchFamily="18" charset="0"/>
                </a:rPr>
                <a:t>Đọc</a:t>
              </a:r>
              <a:r>
                <a:rPr lang="en-US" sz="3200">
                  <a:solidFill>
                    <a:schemeClr val="bg1"/>
                  </a:solidFill>
                  <a:latin typeface="Times New Roman" panose="02020603050405020304" pitchFamily="18" charset="0"/>
                  <a:ea typeface="Arial-Rounded" panose="020B0500000000000000" charset="0"/>
                  <a:cs typeface="Times New Roman" panose="02020603050405020304" pitchFamily="18" charset="0"/>
                </a:rPr>
                <a:t> toàn bài </a:t>
              </a:r>
              <a:endParaRPr lang="en-US" sz="3200" dirty="0">
                <a:solidFill>
                  <a:schemeClr val="bg1"/>
                </a:solidFill>
                <a:latin typeface="Times New Roman" panose="02020603050405020304" pitchFamily="18" charset="0"/>
                <a:ea typeface="Arial-Rounded" panose="020B0500000000000000" charset="0"/>
                <a:cs typeface="Times New Roman" panose="02020603050405020304" pitchFamily="18" charset="0"/>
              </a:endParaRPr>
            </a:p>
          </p:txBody>
        </p:sp>
      </p:grpSp>
      <p:sp>
        <p:nvSpPr>
          <p:cNvPr id="23" name="TextBox 22">
            <a:extLst>
              <a:ext uri="{FF2B5EF4-FFF2-40B4-BE49-F238E27FC236}">
                <a16:creationId xmlns:a16="http://schemas.microsoft.com/office/drawing/2014/main" xmlns="" id="{C70B1CBA-9307-4C83-B537-F2B5BB1C01B7}"/>
              </a:ext>
            </a:extLst>
          </p:cNvPr>
          <p:cNvSpPr txBox="1"/>
          <p:nvPr/>
        </p:nvSpPr>
        <p:spPr>
          <a:xfrm>
            <a:off x="1267162" y="530235"/>
            <a:ext cx="10283062" cy="6186309"/>
          </a:xfrm>
          <a:prstGeom prst="rect">
            <a:avLst/>
          </a:prstGeom>
          <a:noFill/>
        </p:spPr>
        <p:txBody>
          <a:bodyPr wrap="square" rtlCol="0">
            <a:spAutoFit/>
          </a:bodyPr>
          <a:lstStyle/>
          <a:p>
            <a:pPr algn="just">
              <a:lnSpc>
                <a:spcPct val="110000"/>
              </a:lnSpc>
            </a:pPr>
            <a:r>
              <a:rPr lang="vi-VN" sz="2000" dirty="0"/>
              <a:t>      Voi em thích mặc đẹp và thích được khen xinh. Ở nhà, voi em luôn hỏi anh: “Em có </a:t>
            </a:r>
            <a:r>
              <a:rPr lang="vi-VN" sz="2000"/>
              <a:t>xinh không</a:t>
            </a:r>
            <a:r>
              <a:rPr lang="vi-VN" sz="2000" dirty="0"/>
              <a:t>?”. Voi anh bao giờ cũng khen: “Em xinh lắm!”</a:t>
            </a:r>
          </a:p>
          <a:p>
            <a:pPr algn="just">
              <a:lnSpc>
                <a:spcPct val="110000"/>
              </a:lnSpc>
            </a:pPr>
            <a:r>
              <a:rPr lang="vi-VN" sz="2000" dirty="0"/>
              <a:t>      Một hôm, gặp hươu, voi em hỏi:</a:t>
            </a:r>
          </a:p>
          <a:p>
            <a:pPr algn="just">
              <a:lnSpc>
                <a:spcPct val="110000"/>
              </a:lnSpc>
            </a:pPr>
            <a:r>
              <a:rPr lang="vi-VN" sz="2000" dirty="0"/>
              <a:t>      - Em có xinh không?</a:t>
            </a:r>
          </a:p>
          <a:p>
            <a:pPr algn="just">
              <a:lnSpc>
                <a:spcPct val="110000"/>
              </a:lnSpc>
            </a:pPr>
            <a:r>
              <a:rPr lang="vi-VN" sz="2000" dirty="0"/>
              <a:t>      Hươu ngắm voi rồi lắc đầu:</a:t>
            </a:r>
          </a:p>
          <a:p>
            <a:pPr algn="just">
              <a:lnSpc>
                <a:spcPct val="110000"/>
              </a:lnSpc>
            </a:pPr>
            <a:r>
              <a:rPr lang="vi-VN" sz="2000" dirty="0"/>
              <a:t>      - Chưa xinh lắm vì em không có đôi sừng giống anh.</a:t>
            </a:r>
          </a:p>
          <a:p>
            <a:pPr algn="just">
              <a:lnSpc>
                <a:spcPct val="110000"/>
              </a:lnSpc>
            </a:pPr>
            <a:r>
              <a:rPr lang="vi-VN" sz="2000" dirty="0"/>
              <a:t>      Nghe vậy, voi nhặt vài cành cây khô, gài lên đầu rồi đi tiếp.</a:t>
            </a:r>
          </a:p>
          <a:p>
            <a:pPr algn="just">
              <a:lnSpc>
                <a:spcPct val="110000"/>
              </a:lnSpc>
            </a:pPr>
            <a:r>
              <a:rPr lang="vi-VN" sz="2000" dirty="0"/>
              <a:t>      Gặp dê, voi hỏi:</a:t>
            </a:r>
          </a:p>
          <a:p>
            <a:pPr algn="just">
              <a:lnSpc>
                <a:spcPct val="110000"/>
              </a:lnSpc>
            </a:pPr>
            <a:r>
              <a:rPr lang="vi-VN" sz="2000" dirty="0"/>
              <a:t>      - Em có xinh không?</a:t>
            </a:r>
          </a:p>
          <a:p>
            <a:pPr algn="just">
              <a:lnSpc>
                <a:spcPct val="110000"/>
              </a:lnSpc>
            </a:pPr>
            <a:r>
              <a:rPr lang="vi-VN" sz="2000" dirty="0"/>
              <a:t>      - Không, vì cậu không có bộ râu giống tôi.</a:t>
            </a:r>
          </a:p>
          <a:p>
            <a:pPr algn="just">
              <a:lnSpc>
                <a:spcPct val="110000"/>
              </a:lnSpc>
            </a:pPr>
            <a:r>
              <a:rPr lang="vi-VN" sz="2000" dirty="0"/>
              <a:t>      Voi liền nhổ một khóm cỏ dại bên đường, gắn vào cằm rồi về nhà.</a:t>
            </a:r>
          </a:p>
          <a:p>
            <a:pPr algn="just">
              <a:lnSpc>
                <a:spcPct val="110000"/>
              </a:lnSpc>
            </a:pPr>
            <a:r>
              <a:rPr lang="vi-VN" sz="2000" dirty="0"/>
              <a:t>      Về nhà với đôi sừng và bộ râu giả, voi em hớn hở hỏi anh:</a:t>
            </a:r>
          </a:p>
          <a:p>
            <a:pPr algn="just">
              <a:lnSpc>
                <a:spcPct val="110000"/>
              </a:lnSpc>
            </a:pPr>
            <a:r>
              <a:rPr lang="vi-VN" sz="2000" dirty="0"/>
              <a:t>      - Em có xinh hơn không?</a:t>
            </a:r>
          </a:p>
          <a:p>
            <a:pPr algn="just">
              <a:lnSpc>
                <a:spcPct val="110000"/>
              </a:lnSpc>
            </a:pPr>
            <a:r>
              <a:rPr lang="vi-VN" sz="2000" dirty="0"/>
              <a:t>      Voi anh nói:</a:t>
            </a:r>
          </a:p>
          <a:p>
            <a:pPr algn="just">
              <a:lnSpc>
                <a:spcPct val="110000"/>
              </a:lnSpc>
            </a:pPr>
            <a:r>
              <a:rPr lang="vi-VN" sz="2000" dirty="0"/>
              <a:t>      - Trời ơi, sao em lại thêm sừng và râu thế này? Xấu lắm!</a:t>
            </a:r>
          </a:p>
          <a:p>
            <a:pPr algn="just">
              <a:lnSpc>
                <a:spcPct val="110000"/>
              </a:lnSpc>
            </a:pPr>
            <a:r>
              <a:rPr lang="vi-VN" sz="2000" dirty="0"/>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dirty="0"/>
              <a:t>(Theo </a:t>
            </a:r>
            <a:r>
              <a:rPr lang="vi-VN" sz="2000" i="1" dirty="0"/>
              <a:t>Voi em đi tìm tự tin</a:t>
            </a:r>
            <a:r>
              <a:rPr lang="vi-VN" sz="2000" dirty="0"/>
              <a:t>)</a:t>
            </a:r>
            <a:endParaRPr lang="en-US" sz="2000" dirty="0"/>
          </a:p>
        </p:txBody>
      </p:sp>
    </p:spTree>
    <p:extLst>
      <p:ext uri="{BB962C8B-B14F-4D97-AF65-F5344CB8AC3E}">
        <p14:creationId xmlns:p14="http://schemas.microsoft.com/office/powerpoint/2010/main" val="64894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F86228A-6437-445F-B487-0BD01EAFDA14}"/>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015999" y="1278766"/>
            <a:ext cx="8293979" cy="5629142"/>
          </a:xfrm>
          <a:prstGeom prst="rect">
            <a:avLst/>
          </a:prstGeom>
        </p:spPr>
      </p:pic>
      <p:sp>
        <p:nvSpPr>
          <p:cNvPr id="5" name="Rounded Rectangle 4"/>
          <p:cNvSpPr/>
          <p:nvPr/>
        </p:nvSpPr>
        <p:spPr>
          <a:xfrm>
            <a:off x="382541" y="385007"/>
            <a:ext cx="11756571" cy="1505243"/>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latin typeface="Arial" panose="020B0604020202020204" pitchFamily="34" charset="0"/>
              <a:cs typeface="Arial" panose="020B0604020202020204" pitchFamily="34" charset="0"/>
            </a:endParaRPr>
          </a:p>
        </p:txBody>
      </p:sp>
      <p:pic>
        <p:nvPicPr>
          <p:cNvPr id="6" name="Picture 4">
            <a:extLst>
              <a:ext uri="{FF2B5EF4-FFF2-40B4-BE49-F238E27FC236}">
                <a16:creationId xmlns:a16="http://schemas.microsoft.com/office/drawing/2014/main" xmlns="" id="{92AC510F-4E04-400B-8C1C-074ABFBB20F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49288" y="3643532"/>
            <a:ext cx="3613836" cy="361383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0" y="188686"/>
            <a:ext cx="2772229" cy="193553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xmlns="" id="{204DF970-48E5-48AB-9708-9CCA8255B628}"/>
              </a:ext>
            </a:extLst>
          </p:cNvPr>
          <p:cNvGrpSpPr/>
          <p:nvPr/>
        </p:nvGrpSpPr>
        <p:grpSpPr>
          <a:xfrm>
            <a:off x="509438" y="632524"/>
            <a:ext cx="2430330" cy="930019"/>
            <a:chOff x="341899" y="617893"/>
            <a:chExt cx="1641091" cy="930019"/>
          </a:xfrm>
        </p:grpSpPr>
        <p:sp>
          <p:nvSpPr>
            <p:cNvPr id="9" name="TextBox 8">
              <a:extLst>
                <a:ext uri="{FF2B5EF4-FFF2-40B4-BE49-F238E27FC236}">
                  <a16:creationId xmlns:a16="http://schemas.microsoft.com/office/drawing/2014/main" xmlns="" id="{F9EBF4D9-7DFC-4360-A7A6-8642B5D8DE7B}"/>
                </a:ext>
              </a:extLst>
            </p:cNvPr>
            <p:cNvSpPr txBox="1"/>
            <p:nvPr/>
          </p:nvSpPr>
          <p:spPr>
            <a:xfrm>
              <a:off x="369343" y="617893"/>
              <a:ext cx="1613647" cy="923330"/>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BÀI 4</a:t>
              </a:r>
            </a:p>
          </p:txBody>
        </p:sp>
        <p:sp>
          <p:nvSpPr>
            <p:cNvPr id="10" name="TextBox 9">
              <a:extLst>
                <a:ext uri="{FF2B5EF4-FFF2-40B4-BE49-F238E27FC236}">
                  <a16:creationId xmlns:a16="http://schemas.microsoft.com/office/drawing/2014/main" xmlns="" id="{ED1BA16C-7EA5-48F4-8346-56A3175E0110}"/>
                </a:ext>
              </a:extLst>
            </p:cNvPr>
            <p:cNvSpPr txBox="1"/>
            <p:nvPr/>
          </p:nvSpPr>
          <p:spPr>
            <a:xfrm>
              <a:off x="341899" y="624582"/>
              <a:ext cx="1613647" cy="923330"/>
            </a:xfrm>
            <a:prstGeom prst="rect">
              <a:avLst/>
            </a:prstGeom>
            <a:noFill/>
          </p:spPr>
          <p:txBody>
            <a:bodyPr wrap="square" rtlCol="0">
              <a:spAutoFit/>
            </a:bodyPr>
            <a:lstStyle/>
            <a:p>
              <a:r>
                <a:rPr lang="en-US" sz="5400" dirty="0">
                  <a:solidFill>
                    <a:schemeClr val="accent1">
                      <a:lumMod val="75000"/>
                    </a:schemeClr>
                  </a:solidFill>
                  <a:latin typeface="Arial" panose="020B0604020202020204" pitchFamily="34" charset="0"/>
                  <a:cs typeface="Arial" panose="020B0604020202020204" pitchFamily="34" charset="0"/>
                </a:rPr>
                <a:t>BÀI 4</a:t>
              </a:r>
            </a:p>
          </p:txBody>
        </p:sp>
      </p:grpSp>
      <p:sp>
        <p:nvSpPr>
          <p:cNvPr id="11" name="TextBox 10">
            <a:extLst>
              <a:ext uri="{FF2B5EF4-FFF2-40B4-BE49-F238E27FC236}">
                <a16:creationId xmlns:a16="http://schemas.microsoft.com/office/drawing/2014/main" xmlns="" id="{75E32ADA-523D-4ACC-BA1B-20E677F68055}"/>
              </a:ext>
            </a:extLst>
          </p:cNvPr>
          <p:cNvSpPr txBox="1"/>
          <p:nvPr/>
        </p:nvSpPr>
        <p:spPr>
          <a:xfrm>
            <a:off x="3365044" y="639213"/>
            <a:ext cx="8423356" cy="923330"/>
          </a:xfrm>
          <a:prstGeom prst="rect">
            <a:avLst/>
          </a:prstGeom>
          <a:noFill/>
        </p:spPr>
        <p:txBody>
          <a:bodyPr wrap="square" rtlCol="0">
            <a:spAutoFit/>
          </a:bodyPr>
          <a:lstStyle/>
          <a:p>
            <a:r>
              <a:rPr lang="en-US" sz="5400">
                <a:solidFill>
                  <a:schemeClr val="bg1"/>
                </a:solidFill>
                <a:latin typeface="Arial" panose="020B0604020202020204" pitchFamily="34" charset="0"/>
                <a:cs typeface="Arial" panose="020B0604020202020204" pitchFamily="34" charset="0"/>
              </a:rPr>
              <a:t>EM CÓ XINH KHÔNG?</a:t>
            </a:r>
            <a:endParaRPr lang="en-US" sz="54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47C20E4F-5598-4543-99AA-79D922EC798E}"/>
              </a:ext>
            </a:extLst>
          </p:cNvPr>
          <p:cNvSpPr txBox="1"/>
          <p:nvPr/>
        </p:nvSpPr>
        <p:spPr>
          <a:xfrm>
            <a:off x="4391550" y="4144195"/>
            <a:ext cx="3041009" cy="1306255"/>
          </a:xfrm>
          <a:prstGeom prst="rect">
            <a:avLst/>
          </a:prstGeom>
          <a:noFill/>
        </p:spPr>
        <p:txBody>
          <a:bodyPr wrap="square" rtlCol="0">
            <a:spAutoFit/>
          </a:bodyPr>
          <a:lstStyle/>
          <a:p>
            <a:pPr algn="ctr">
              <a:lnSpc>
                <a:spcPct val="150000"/>
              </a:lnSpc>
            </a:pPr>
            <a:r>
              <a:rPr lang="vi-VN" sz="6000" b="1">
                <a:solidFill>
                  <a:schemeClr val="accent1">
                    <a:lumMod val="50000"/>
                  </a:schemeClr>
                </a:solidFill>
                <a:latin typeface="Arial" panose="020B0604020202020204" pitchFamily="34" charset="0"/>
                <a:cs typeface="Arial" panose="020B0604020202020204" pitchFamily="34" charset="0"/>
              </a:rPr>
              <a:t>TIẾT </a:t>
            </a:r>
            <a:r>
              <a:rPr lang="en-US" sz="6000" b="1">
                <a:solidFill>
                  <a:schemeClr val="accent1">
                    <a:lumMod val="50000"/>
                  </a:schemeClr>
                </a:solidFill>
                <a:latin typeface="Arial" panose="020B0604020202020204" pitchFamily="34" charset="0"/>
                <a:cs typeface="Arial" panose="020B0604020202020204" pitchFamily="34" charset="0"/>
              </a:rPr>
              <a:t>2</a:t>
            </a:r>
            <a:endParaRPr lang="en-US" sz="60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6738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768" y="928466"/>
            <a:ext cx="9085866" cy="3575665"/>
          </a:xfrm>
          <a:prstGeom prst="rect">
            <a:avLst/>
          </a:prstGeom>
        </p:spPr>
      </p:pic>
      <p:sp>
        <p:nvSpPr>
          <p:cNvPr id="5" name="TextBox 4"/>
          <p:cNvSpPr txBox="1"/>
          <p:nvPr/>
        </p:nvSpPr>
        <p:spPr>
          <a:xfrm>
            <a:off x="3671669" y="2278807"/>
            <a:ext cx="5809956" cy="1107996"/>
          </a:xfrm>
          <a:prstGeom prst="rect">
            <a:avLst/>
          </a:prstGeom>
          <a:noFill/>
        </p:spPr>
        <p:txBody>
          <a:bodyPr wrap="square" rtlCol="0">
            <a:spAutoFit/>
          </a:bodyPr>
          <a:lstStyle/>
          <a:p>
            <a:r>
              <a:rPr lang="en-US" sz="6600">
                <a:solidFill>
                  <a:schemeClr val="accent1">
                    <a:lumMod val="50000"/>
                  </a:schemeClr>
                </a:solidFill>
                <a:latin typeface="Arial" panose="020B0604020202020204" pitchFamily="34" charset="0"/>
                <a:cs typeface="Arial" panose="020B0604020202020204" pitchFamily="34" charset="0"/>
              </a:rPr>
              <a:t>KHỞI ĐỘNG</a:t>
            </a:r>
          </a:p>
        </p:txBody>
      </p:sp>
    </p:spTree>
    <p:extLst>
      <p:ext uri="{BB962C8B-B14F-4D97-AF65-F5344CB8AC3E}">
        <p14:creationId xmlns:p14="http://schemas.microsoft.com/office/powerpoint/2010/main" val="1391779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952803" y="133604"/>
            <a:ext cx="11092659" cy="1154794"/>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75000"/>
                  </a:schemeClr>
                </a:solidFill>
                <a:latin typeface="Arial" panose="020B0604020202020204" pitchFamily="34" charset="0"/>
                <a:cs typeface="Arial" panose="020B0604020202020204" pitchFamily="34" charset="0"/>
              </a:rPr>
              <a:t>lơi</a:t>
            </a:r>
          </a:p>
        </p:txBody>
      </p:sp>
      <p:sp>
        <p:nvSpPr>
          <p:cNvPr id="5" name="Oval 4"/>
          <p:cNvSpPr/>
          <p:nvPr/>
        </p:nvSpPr>
        <p:spPr>
          <a:xfrm>
            <a:off x="357412" y="106387"/>
            <a:ext cx="2151042" cy="17188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75E32ADA-523D-4ACC-BA1B-20E677F68055}"/>
              </a:ext>
            </a:extLst>
          </p:cNvPr>
          <p:cNvSpPr txBox="1"/>
          <p:nvPr/>
        </p:nvSpPr>
        <p:spPr>
          <a:xfrm>
            <a:off x="3433790" y="260876"/>
            <a:ext cx="8423356" cy="923330"/>
          </a:xfrm>
          <a:prstGeom prst="rect">
            <a:avLst/>
          </a:prstGeom>
          <a:noFill/>
        </p:spPr>
        <p:txBody>
          <a:bodyPr wrap="square" rtlCol="0">
            <a:spAutoFit/>
          </a:bodyPr>
          <a:lstStyle/>
          <a:p>
            <a:r>
              <a:rPr lang="en-US" sz="5400">
                <a:solidFill>
                  <a:schemeClr val="bg1"/>
                </a:solidFill>
                <a:latin typeface="Arial" panose="020B0604020202020204" pitchFamily="34" charset="0"/>
                <a:cs typeface="Arial" panose="020B0604020202020204" pitchFamily="34" charset="0"/>
              </a:rPr>
              <a:t>TRẢ LỜI CÂU HỎI</a:t>
            </a:r>
            <a:endParaRPr lang="en-US" sz="54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B600F577-F819-4602-BCEB-985221633540}"/>
              </a:ext>
            </a:extLst>
          </p:cNvPr>
          <p:cNvSpPr txBox="1"/>
          <p:nvPr/>
        </p:nvSpPr>
        <p:spPr>
          <a:xfrm>
            <a:off x="2215749" y="1279937"/>
            <a:ext cx="9829713" cy="751488"/>
          </a:xfrm>
          <a:prstGeom prst="rect">
            <a:avLst/>
          </a:prstGeom>
          <a:noFill/>
        </p:spPr>
        <p:txBody>
          <a:bodyPr wrap="square" rtlCol="0">
            <a:spAutoFit/>
          </a:bodyPr>
          <a:lstStyle/>
          <a:p>
            <a:pPr algn="just">
              <a:lnSpc>
                <a:spcPct val="150000"/>
              </a:lnSpc>
            </a:pPr>
            <a:r>
              <a:rPr lang="en-US" sz="3200" b="1">
                <a:solidFill>
                  <a:schemeClr val="accent6">
                    <a:lumMod val="75000"/>
                  </a:schemeClr>
                </a:solidFill>
                <a:latin typeface="Arial" panose="020B0604020202020204" pitchFamily="34" charset="0"/>
                <a:cs typeface="Arial" panose="020B0604020202020204" pitchFamily="34" charset="0"/>
              </a:rPr>
              <a:t>Câu </a:t>
            </a:r>
            <a:r>
              <a:rPr lang="vi-VN" sz="3200" b="1">
                <a:solidFill>
                  <a:schemeClr val="accent6">
                    <a:lumMod val="75000"/>
                  </a:schemeClr>
                </a:solidFill>
                <a:latin typeface="Arial" panose="020B0604020202020204" pitchFamily="34" charset="0"/>
                <a:cs typeface="Arial" panose="020B0604020202020204" pitchFamily="34" charset="0"/>
              </a:rPr>
              <a:t>1.</a:t>
            </a:r>
            <a:r>
              <a:rPr lang="vi-VN" sz="3200">
                <a:latin typeface="Arial" panose="020B0604020202020204" pitchFamily="34" charset="0"/>
                <a:cs typeface="Arial" panose="020B0604020202020204" pitchFamily="34" charset="0"/>
              </a:rPr>
              <a:t> Voi em đã hỏi voi anh, hươu và dê điều gì?</a:t>
            </a:r>
          </a:p>
        </p:txBody>
      </p:sp>
      <p:grpSp>
        <p:nvGrpSpPr>
          <p:cNvPr id="11" name="Group 10"/>
          <p:cNvGrpSpPr/>
          <p:nvPr/>
        </p:nvGrpSpPr>
        <p:grpSpPr>
          <a:xfrm>
            <a:off x="6879926" y="2339550"/>
            <a:ext cx="4731881" cy="2916424"/>
            <a:chOff x="5095695" y="2942588"/>
            <a:chExt cx="5829045" cy="3373406"/>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5695" y="2942588"/>
              <a:ext cx="5829045" cy="3373406"/>
            </a:xfrm>
            <a:prstGeom prst="rect">
              <a:avLst/>
            </a:prstGeom>
          </p:spPr>
        </p:pic>
        <p:sp>
          <p:nvSpPr>
            <p:cNvPr id="10" name="TextBox 9"/>
            <p:cNvSpPr txBox="1"/>
            <p:nvPr/>
          </p:nvSpPr>
          <p:spPr>
            <a:xfrm>
              <a:off x="6517684" y="4109918"/>
              <a:ext cx="2985068" cy="1246010"/>
            </a:xfrm>
            <a:prstGeom prst="rect">
              <a:avLst/>
            </a:prstGeom>
            <a:noFill/>
          </p:spPr>
          <p:txBody>
            <a:bodyPr wrap="square" rtlCol="0">
              <a:spAutoFit/>
            </a:bodyPr>
            <a:lstStyle/>
            <a:p>
              <a:pPr algn="ctr"/>
              <a:r>
                <a:rPr lang="en-US" sz="3200" b="1">
                  <a:solidFill>
                    <a:schemeClr val="accent1">
                      <a:lumMod val="75000"/>
                    </a:schemeClr>
                  </a:solidFill>
                  <a:latin typeface="Arial" panose="020B0604020202020204" pitchFamily="34" charset="0"/>
                  <a:cs typeface="Arial" panose="020B0604020202020204" pitchFamily="34" charset="0"/>
                </a:rPr>
                <a:t>ĐỌC THẦM </a:t>
              </a:r>
            </a:p>
            <a:p>
              <a:pPr algn="ctr"/>
              <a:r>
                <a:rPr lang="en-US" sz="3200" b="1">
                  <a:solidFill>
                    <a:schemeClr val="accent1">
                      <a:lumMod val="75000"/>
                    </a:schemeClr>
                  </a:solidFill>
                  <a:latin typeface="Arial" panose="020B0604020202020204" pitchFamily="34" charset="0"/>
                  <a:cs typeface="Arial" panose="020B0604020202020204" pitchFamily="34" charset="0"/>
                </a:rPr>
                <a:t>ĐOẠN 1</a:t>
              </a:r>
            </a:p>
          </p:txBody>
        </p:sp>
      </p:grpSp>
      <p:pic>
        <p:nvPicPr>
          <p:cNvPr id="26" name="Picture 25">
            <a:extLst>
              <a:ext uri="{FF2B5EF4-FFF2-40B4-BE49-F238E27FC236}">
                <a16:creationId xmlns:a16="http://schemas.microsoft.com/office/drawing/2014/main" xmlns="" id="{4F1A9CBF-25E9-4F33-9276-74C1EE16C6B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615463" y="3348746"/>
            <a:ext cx="2406856" cy="2412973"/>
          </a:xfrm>
          <a:prstGeom prst="ellipse">
            <a:avLst/>
          </a:prstGeom>
          <a:ln w="19050">
            <a:solidFill>
              <a:srgbClr val="0070C0"/>
            </a:solidFill>
          </a:ln>
        </p:spPr>
      </p:pic>
      <p:grpSp>
        <p:nvGrpSpPr>
          <p:cNvPr id="27" name="Group 26">
            <a:extLst>
              <a:ext uri="{FF2B5EF4-FFF2-40B4-BE49-F238E27FC236}">
                <a16:creationId xmlns:a16="http://schemas.microsoft.com/office/drawing/2014/main" xmlns="" id="{4EF71524-828E-4BB9-B2A6-34D1E61015BB}"/>
              </a:ext>
            </a:extLst>
          </p:cNvPr>
          <p:cNvGrpSpPr/>
          <p:nvPr/>
        </p:nvGrpSpPr>
        <p:grpSpPr>
          <a:xfrm>
            <a:off x="4176654" y="2945330"/>
            <a:ext cx="5600389" cy="1425553"/>
            <a:chOff x="2158409" y="1724698"/>
            <a:chExt cx="2811600" cy="505898"/>
          </a:xfrm>
        </p:grpSpPr>
        <p:sp>
          <p:nvSpPr>
            <p:cNvPr id="28" name="Speech Bubble: Rectangle with Corners Rounded 4">
              <a:extLst>
                <a:ext uri="{FF2B5EF4-FFF2-40B4-BE49-F238E27FC236}">
                  <a16:creationId xmlns:a16="http://schemas.microsoft.com/office/drawing/2014/main" xmlns="" id="{8D36320A-79E0-4977-9551-179FE0A8024E}"/>
                </a:ext>
              </a:extLst>
            </p:cNvPr>
            <p:cNvSpPr/>
            <p:nvPr/>
          </p:nvSpPr>
          <p:spPr>
            <a:xfrm>
              <a:off x="2158409" y="1724698"/>
              <a:ext cx="2811600" cy="505898"/>
            </a:xfrm>
            <a:prstGeom prst="wedgeRoundRectCallout">
              <a:avLst>
                <a:gd name="adj1" fmla="val -68659"/>
                <a:gd name="adj2" fmla="val 39381"/>
                <a:gd name="adj3" fmla="val 16667"/>
              </a:avLst>
            </a:prstGeom>
            <a:solidFill>
              <a:schemeClr val="accent1">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xmlns="" id="{D78D96A3-CB34-47E6-8F2B-73056CAAED00}"/>
                </a:ext>
              </a:extLst>
            </p:cNvPr>
            <p:cNvSpPr txBox="1"/>
            <p:nvPr/>
          </p:nvSpPr>
          <p:spPr>
            <a:xfrm>
              <a:off x="2335176" y="1777775"/>
              <a:ext cx="2634833" cy="360437"/>
            </a:xfrm>
            <a:prstGeom prst="rect">
              <a:avLst/>
            </a:prstGeom>
            <a:noFill/>
          </p:spPr>
          <p:txBody>
            <a:bodyPr wrap="square" rtlCol="0">
              <a:spAutoFit/>
            </a:bodyPr>
            <a:lstStyle/>
            <a:p>
              <a:pPr algn="ctr">
                <a:lnSpc>
                  <a:spcPct val="150000"/>
                </a:lnSpc>
              </a:pPr>
              <a:r>
                <a:rPr lang="vi-VN" sz="4000" dirty="0">
                  <a:solidFill>
                    <a:schemeClr val="accent6">
                      <a:lumMod val="75000"/>
                    </a:schemeClr>
                  </a:solidFill>
                  <a:latin typeface="Arial" panose="020B0604020202020204" pitchFamily="34" charset="0"/>
                  <a:cs typeface="Arial" panose="020B0604020202020204" pitchFamily="34" charset="0"/>
                </a:rPr>
                <a:t>Em có xinh không?</a:t>
              </a:r>
            </a:p>
          </p:txBody>
        </p:sp>
      </p:grpSp>
      <p:pic>
        <p:nvPicPr>
          <p:cNvPr id="35" name="Picture 34">
            <a:extLst>
              <a:ext uri="{FF2B5EF4-FFF2-40B4-BE49-F238E27FC236}">
                <a16:creationId xmlns:a16="http://schemas.microsoft.com/office/drawing/2014/main" xmlns="" id="{01E515DA-8DFC-47A8-8C9B-D2332B187C2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357412" y="77046"/>
            <a:ext cx="2151042" cy="1777579"/>
          </a:xfrm>
          <a:prstGeom prst="ellipse">
            <a:avLst/>
          </a:prstGeom>
          <a:ln w="19050">
            <a:noFill/>
          </a:ln>
        </p:spPr>
      </p:pic>
    </p:spTree>
    <p:extLst>
      <p:ext uri="{BB962C8B-B14F-4D97-AF65-F5344CB8AC3E}">
        <p14:creationId xmlns:p14="http://schemas.microsoft.com/office/powerpoint/2010/main" val="112023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xit" presetSubtype="10" fill="hold" nodeType="clickEffect">
                                  <p:stCondLst>
                                    <p:cond delay="0"/>
                                  </p:stCondLst>
                                  <p:childTnLst>
                                    <p:animEffect transition="out" filter="checkerboard(across)">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anim calcmode="lin" valueType="num">
                                      <p:cBhvr>
                                        <p:cTn id="22" dur="500" fill="hold"/>
                                        <p:tgtEl>
                                          <p:spTgt spid="26"/>
                                        </p:tgtEl>
                                        <p:attrNameLst>
                                          <p:attrName>ppt_x</p:attrName>
                                        </p:attrNameLst>
                                      </p:cBhvr>
                                      <p:tavLst>
                                        <p:tav tm="0">
                                          <p:val>
                                            <p:strVal val="#ppt_x"/>
                                          </p:val>
                                        </p:tav>
                                        <p:tav tm="100000">
                                          <p:val>
                                            <p:strVal val="#ppt_x"/>
                                          </p:val>
                                        </p:tav>
                                      </p:tavLst>
                                    </p:anim>
                                    <p:anim calcmode="lin" valueType="num">
                                      <p:cBhvr>
                                        <p:cTn id="23" dur="500" fill="hold"/>
                                        <p:tgtEl>
                                          <p:spTgt spid="26"/>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952803" y="133604"/>
            <a:ext cx="11092659" cy="1154794"/>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75000"/>
                  </a:schemeClr>
                </a:solidFill>
                <a:latin typeface="Arial" panose="020B0604020202020204" pitchFamily="34" charset="0"/>
                <a:cs typeface="Arial" panose="020B0604020202020204" pitchFamily="34" charset="0"/>
              </a:rPr>
              <a:t>lơi</a:t>
            </a:r>
          </a:p>
        </p:txBody>
      </p:sp>
      <p:sp>
        <p:nvSpPr>
          <p:cNvPr id="5" name="TextBox 4">
            <a:extLst>
              <a:ext uri="{FF2B5EF4-FFF2-40B4-BE49-F238E27FC236}">
                <a16:creationId xmlns:a16="http://schemas.microsoft.com/office/drawing/2014/main" xmlns="" id="{75E32ADA-523D-4ACC-BA1B-20E677F68055}"/>
              </a:ext>
            </a:extLst>
          </p:cNvPr>
          <p:cNvSpPr txBox="1"/>
          <p:nvPr/>
        </p:nvSpPr>
        <p:spPr>
          <a:xfrm>
            <a:off x="3433790" y="260876"/>
            <a:ext cx="8423356" cy="923330"/>
          </a:xfrm>
          <a:prstGeom prst="rect">
            <a:avLst/>
          </a:prstGeom>
          <a:noFill/>
        </p:spPr>
        <p:txBody>
          <a:bodyPr wrap="square" rtlCol="0">
            <a:spAutoFit/>
          </a:bodyPr>
          <a:lstStyle/>
          <a:p>
            <a:r>
              <a:rPr lang="en-US" sz="5400">
                <a:solidFill>
                  <a:schemeClr val="bg1"/>
                </a:solidFill>
                <a:latin typeface="Arial" panose="020B0604020202020204" pitchFamily="34" charset="0"/>
                <a:cs typeface="Arial" panose="020B0604020202020204" pitchFamily="34" charset="0"/>
              </a:rPr>
              <a:t>TRẢ LỜI CÂU HỎI</a:t>
            </a:r>
            <a:endParaRPr lang="en-US" sz="540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01E515DA-8DFC-47A8-8C9B-D2332B187C2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57412" y="77046"/>
            <a:ext cx="2151042" cy="1777579"/>
          </a:xfrm>
          <a:prstGeom prst="ellipse">
            <a:avLst/>
          </a:prstGeom>
          <a:ln w="19050">
            <a:noFill/>
          </a:ln>
        </p:spPr>
      </p:pic>
      <p:sp>
        <p:nvSpPr>
          <p:cNvPr id="19" name="TextBox 18">
            <a:extLst>
              <a:ext uri="{FF2B5EF4-FFF2-40B4-BE49-F238E27FC236}">
                <a16:creationId xmlns:a16="http://schemas.microsoft.com/office/drawing/2014/main" xmlns="" id="{6DF883E5-4BE7-40F1-98FD-34C559BEDCA2}"/>
              </a:ext>
            </a:extLst>
          </p:cNvPr>
          <p:cNvSpPr txBox="1"/>
          <p:nvPr/>
        </p:nvSpPr>
        <p:spPr>
          <a:xfrm>
            <a:off x="2353300" y="1394776"/>
            <a:ext cx="9678769" cy="830997"/>
          </a:xfrm>
          <a:prstGeom prst="rect">
            <a:avLst/>
          </a:prstGeom>
          <a:noFill/>
        </p:spPr>
        <p:txBody>
          <a:bodyPr wrap="square" rtlCol="0">
            <a:spAutoFit/>
          </a:bodyPr>
          <a:lstStyle/>
          <a:p>
            <a:pPr algn="just">
              <a:lnSpc>
                <a:spcPct val="150000"/>
              </a:lnSpc>
            </a:pPr>
            <a:r>
              <a:rPr lang="vi-VN" sz="3200"/>
              <a:t> </a:t>
            </a:r>
            <a:r>
              <a:rPr lang="vi-VN" sz="3200" dirty="0"/>
              <a:t>Voi em nhận được những câu trả lời như thế nào?</a:t>
            </a:r>
          </a:p>
        </p:txBody>
      </p:sp>
      <p:pic>
        <p:nvPicPr>
          <p:cNvPr id="20" name="Picture 19">
            <a:extLst>
              <a:ext uri="{FF2B5EF4-FFF2-40B4-BE49-F238E27FC236}">
                <a16:creationId xmlns:a16="http://schemas.microsoft.com/office/drawing/2014/main" xmlns="" id="{DB34CB4D-E834-4E55-B1A9-0BB41B391BC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546882" y="2110256"/>
            <a:ext cx="1899285" cy="1584141"/>
          </a:xfrm>
          <a:prstGeom prst="ellipse">
            <a:avLst/>
          </a:prstGeom>
          <a:ln w="19050">
            <a:solidFill>
              <a:srgbClr val="0070C0"/>
            </a:solidFill>
          </a:ln>
        </p:spPr>
      </p:pic>
      <p:sp>
        <p:nvSpPr>
          <p:cNvPr id="21" name="TextBox 20">
            <a:extLst>
              <a:ext uri="{FF2B5EF4-FFF2-40B4-BE49-F238E27FC236}">
                <a16:creationId xmlns:a16="http://schemas.microsoft.com/office/drawing/2014/main" xmlns="" id="{E9877E62-D127-49C4-832F-5ECB3B438E7F}"/>
              </a:ext>
            </a:extLst>
          </p:cNvPr>
          <p:cNvSpPr txBox="1"/>
          <p:nvPr/>
        </p:nvSpPr>
        <p:spPr>
          <a:xfrm>
            <a:off x="2149163" y="2410201"/>
            <a:ext cx="3513111" cy="738664"/>
          </a:xfrm>
          <a:prstGeom prst="rect">
            <a:avLst/>
          </a:prstGeom>
          <a:noFill/>
        </p:spPr>
        <p:txBody>
          <a:bodyPr wrap="square" rtlCol="0">
            <a:spAutoFit/>
          </a:bodyPr>
          <a:lstStyle/>
          <a:p>
            <a:pPr algn="ctr">
              <a:lnSpc>
                <a:spcPct val="150000"/>
              </a:lnSpc>
            </a:pPr>
            <a:r>
              <a:rPr lang="vi-VN" sz="3200" dirty="0">
                <a:solidFill>
                  <a:srgbClr val="002060"/>
                </a:solidFill>
              </a:rPr>
              <a:t>a. Voi anh nói:</a:t>
            </a:r>
          </a:p>
        </p:txBody>
      </p:sp>
      <p:sp>
        <p:nvSpPr>
          <p:cNvPr id="22" name="TextBox 21">
            <a:extLst>
              <a:ext uri="{FF2B5EF4-FFF2-40B4-BE49-F238E27FC236}">
                <a16:creationId xmlns:a16="http://schemas.microsoft.com/office/drawing/2014/main" xmlns="" id="{6125913E-4558-4D7D-A186-B068DB1F84AB}"/>
              </a:ext>
            </a:extLst>
          </p:cNvPr>
          <p:cNvSpPr txBox="1"/>
          <p:nvPr/>
        </p:nvSpPr>
        <p:spPr>
          <a:xfrm>
            <a:off x="8068020" y="2403175"/>
            <a:ext cx="3505987" cy="830997"/>
          </a:xfrm>
          <a:prstGeom prst="rect">
            <a:avLst/>
          </a:prstGeom>
          <a:noFill/>
        </p:spPr>
        <p:txBody>
          <a:bodyPr wrap="square" rtlCol="0">
            <a:spAutoFit/>
          </a:bodyPr>
          <a:lstStyle/>
          <a:p>
            <a:pPr algn="ctr">
              <a:lnSpc>
                <a:spcPct val="150000"/>
              </a:lnSpc>
            </a:pPr>
            <a:r>
              <a:rPr lang="vi-VN" sz="3200" dirty="0">
                <a:solidFill>
                  <a:srgbClr val="002060"/>
                </a:solidFill>
              </a:rPr>
              <a:t>b. Hươu nói:</a:t>
            </a:r>
          </a:p>
        </p:txBody>
      </p:sp>
      <p:pic>
        <p:nvPicPr>
          <p:cNvPr id="23" name="Picture 22">
            <a:extLst>
              <a:ext uri="{FF2B5EF4-FFF2-40B4-BE49-F238E27FC236}">
                <a16:creationId xmlns:a16="http://schemas.microsoft.com/office/drawing/2014/main" xmlns="" id="{C5244799-87BA-4240-98DE-0A38D396601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6404991" y="2287748"/>
            <a:ext cx="1803706" cy="1446207"/>
          </a:xfrm>
          <a:prstGeom prst="ellipse">
            <a:avLst/>
          </a:prstGeom>
          <a:ln w="19050">
            <a:solidFill>
              <a:srgbClr val="0070C0"/>
            </a:solidFill>
          </a:ln>
        </p:spPr>
      </p:pic>
      <p:sp>
        <p:nvSpPr>
          <p:cNvPr id="24" name="TextBox 23">
            <a:extLst>
              <a:ext uri="{FF2B5EF4-FFF2-40B4-BE49-F238E27FC236}">
                <a16:creationId xmlns:a16="http://schemas.microsoft.com/office/drawing/2014/main" xmlns="" id="{1D681D85-1987-4A9E-B72F-ED1B6E936DDD}"/>
              </a:ext>
            </a:extLst>
          </p:cNvPr>
          <p:cNvSpPr txBox="1"/>
          <p:nvPr/>
        </p:nvSpPr>
        <p:spPr>
          <a:xfrm>
            <a:off x="2503112" y="4922273"/>
            <a:ext cx="3513111" cy="830997"/>
          </a:xfrm>
          <a:prstGeom prst="rect">
            <a:avLst/>
          </a:prstGeom>
          <a:noFill/>
        </p:spPr>
        <p:txBody>
          <a:bodyPr wrap="square" rtlCol="0">
            <a:spAutoFit/>
          </a:bodyPr>
          <a:lstStyle/>
          <a:p>
            <a:pPr algn="ctr">
              <a:lnSpc>
                <a:spcPct val="150000"/>
              </a:lnSpc>
            </a:pPr>
            <a:r>
              <a:rPr lang="vi-VN" sz="3200" dirty="0">
                <a:solidFill>
                  <a:srgbClr val="002060"/>
                </a:solidFill>
              </a:rPr>
              <a:t>c</a:t>
            </a:r>
            <a:r>
              <a:rPr lang="vi-VN" sz="3200">
                <a:solidFill>
                  <a:srgbClr val="002060"/>
                </a:solidFill>
              </a:rPr>
              <a:t>. </a:t>
            </a:r>
            <a:r>
              <a:rPr lang="vi-VN" sz="3200" dirty="0">
                <a:solidFill>
                  <a:srgbClr val="002060"/>
                </a:solidFill>
              </a:rPr>
              <a:t>Dê nói:</a:t>
            </a:r>
          </a:p>
        </p:txBody>
      </p:sp>
      <p:pic>
        <p:nvPicPr>
          <p:cNvPr id="25" name="Picture 24">
            <a:extLst>
              <a:ext uri="{FF2B5EF4-FFF2-40B4-BE49-F238E27FC236}">
                <a16:creationId xmlns:a16="http://schemas.microsoft.com/office/drawing/2014/main" xmlns="" id="{DE08EB00-5E93-4192-BE9F-1131B4AA1559}"/>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Layer>
                </a14:imgProps>
              </a:ext>
            </a:extLst>
          </a:blip>
          <a:stretch>
            <a:fillRect/>
          </a:stretch>
        </p:blipFill>
        <p:spPr>
          <a:xfrm>
            <a:off x="1481844" y="4969591"/>
            <a:ext cx="1581287" cy="1694977"/>
          </a:xfrm>
          <a:prstGeom prst="ellipse">
            <a:avLst/>
          </a:prstGeom>
          <a:ln w="19050">
            <a:solidFill>
              <a:srgbClr val="0070C0"/>
            </a:solidFill>
          </a:ln>
        </p:spPr>
      </p:pic>
      <p:sp>
        <p:nvSpPr>
          <p:cNvPr id="26" name="TextBox 25">
            <a:extLst>
              <a:ext uri="{FF2B5EF4-FFF2-40B4-BE49-F238E27FC236}">
                <a16:creationId xmlns:a16="http://schemas.microsoft.com/office/drawing/2014/main" xmlns="" id="{F8C078AD-4632-4B8E-9B6E-524C8B7BDCB3}"/>
              </a:ext>
            </a:extLst>
          </p:cNvPr>
          <p:cNvSpPr txBox="1"/>
          <p:nvPr/>
        </p:nvSpPr>
        <p:spPr>
          <a:xfrm>
            <a:off x="2239797" y="3010852"/>
            <a:ext cx="3327375" cy="830997"/>
          </a:xfrm>
          <a:prstGeom prst="rect">
            <a:avLst/>
          </a:prstGeom>
          <a:noFill/>
        </p:spPr>
        <p:txBody>
          <a:bodyPr wrap="square" rtlCol="0">
            <a:spAutoFit/>
          </a:bodyPr>
          <a:lstStyle/>
          <a:p>
            <a:pPr>
              <a:lnSpc>
                <a:spcPct val="150000"/>
              </a:lnSpc>
            </a:pPr>
            <a:r>
              <a:rPr lang="vi-VN" sz="3200" dirty="0">
                <a:solidFill>
                  <a:srgbClr val="FF0000"/>
                </a:solidFill>
                <a:sym typeface="Wingdings" panose="05000000000000000000" pitchFamily="2" charset="2"/>
              </a:rPr>
              <a:t> </a:t>
            </a:r>
            <a:r>
              <a:rPr lang="vi-VN" sz="3200" dirty="0">
                <a:solidFill>
                  <a:srgbClr val="FF0000"/>
                </a:solidFill>
              </a:rPr>
              <a:t>“Em xinh lắm!”</a:t>
            </a:r>
          </a:p>
        </p:txBody>
      </p:sp>
      <p:sp>
        <p:nvSpPr>
          <p:cNvPr id="27" name="TextBox 26">
            <a:extLst>
              <a:ext uri="{FF2B5EF4-FFF2-40B4-BE49-F238E27FC236}">
                <a16:creationId xmlns:a16="http://schemas.microsoft.com/office/drawing/2014/main" xmlns="" id="{36CE2C2A-CAEB-4881-BD4E-A78A445D924B}"/>
              </a:ext>
            </a:extLst>
          </p:cNvPr>
          <p:cNvSpPr txBox="1"/>
          <p:nvPr/>
        </p:nvSpPr>
        <p:spPr>
          <a:xfrm>
            <a:off x="8291990" y="2948142"/>
            <a:ext cx="3282017" cy="2456057"/>
          </a:xfrm>
          <a:prstGeom prst="rect">
            <a:avLst/>
          </a:prstGeom>
          <a:noFill/>
        </p:spPr>
        <p:txBody>
          <a:bodyPr wrap="square" rtlCol="0">
            <a:spAutoFit/>
          </a:bodyPr>
          <a:lstStyle/>
          <a:p>
            <a:pPr algn="just">
              <a:lnSpc>
                <a:spcPct val="120000"/>
              </a:lnSpc>
            </a:pPr>
            <a:r>
              <a:rPr lang="vi-VN" sz="3200" dirty="0">
                <a:solidFill>
                  <a:srgbClr val="FF0000"/>
                </a:solidFill>
                <a:sym typeface="Wingdings" panose="05000000000000000000" pitchFamily="2" charset="2"/>
              </a:rPr>
              <a:t> </a:t>
            </a:r>
            <a:r>
              <a:rPr lang="vi-VN" sz="3200" dirty="0">
                <a:solidFill>
                  <a:srgbClr val="FF0000"/>
                </a:solidFill>
              </a:rPr>
              <a:t>“Chưa xinh lắm vì em không có đôi sừng giống anh.”</a:t>
            </a:r>
          </a:p>
        </p:txBody>
      </p:sp>
      <p:sp>
        <p:nvSpPr>
          <p:cNvPr id="28" name="TextBox 27">
            <a:extLst>
              <a:ext uri="{FF2B5EF4-FFF2-40B4-BE49-F238E27FC236}">
                <a16:creationId xmlns:a16="http://schemas.microsoft.com/office/drawing/2014/main" xmlns="" id="{F733BB56-2C0C-42BA-B63D-074469176BE0}"/>
              </a:ext>
            </a:extLst>
          </p:cNvPr>
          <p:cNvSpPr txBox="1"/>
          <p:nvPr/>
        </p:nvSpPr>
        <p:spPr>
          <a:xfrm>
            <a:off x="3412887" y="5337771"/>
            <a:ext cx="5966395" cy="1569660"/>
          </a:xfrm>
          <a:prstGeom prst="rect">
            <a:avLst/>
          </a:prstGeom>
          <a:noFill/>
        </p:spPr>
        <p:txBody>
          <a:bodyPr wrap="square" rtlCol="0">
            <a:spAutoFit/>
          </a:bodyPr>
          <a:lstStyle/>
          <a:p>
            <a:pPr>
              <a:lnSpc>
                <a:spcPct val="150000"/>
              </a:lnSpc>
            </a:pPr>
            <a:r>
              <a:rPr lang="vi-VN" sz="3200" dirty="0">
                <a:solidFill>
                  <a:srgbClr val="FF0000"/>
                </a:solidFill>
                <a:sym typeface="Wingdings" panose="05000000000000000000" pitchFamily="2" charset="2"/>
              </a:rPr>
              <a:t> </a:t>
            </a:r>
            <a:r>
              <a:rPr lang="vi-VN" sz="3200" dirty="0">
                <a:solidFill>
                  <a:srgbClr val="FF0000"/>
                </a:solidFill>
              </a:rPr>
              <a:t>“Không, vì cậu không có bộ râu giống tôi.”</a:t>
            </a:r>
          </a:p>
        </p:txBody>
      </p:sp>
    </p:spTree>
    <p:extLst>
      <p:ext uri="{BB962C8B-B14F-4D97-AF65-F5344CB8AC3E}">
        <p14:creationId xmlns:p14="http://schemas.microsoft.com/office/powerpoint/2010/main" val="216715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4" grpId="0"/>
      <p:bldP spid="26" grpId="0"/>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09C44E98-5645-446C-8CDF-33077CAEB219}"/>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25110" y="56353"/>
            <a:ext cx="1129035" cy="6784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8F3B00D9-CAAE-4CA5-B99A-45B5C8A2AEAF}"/>
              </a:ext>
            </a:extLst>
          </p:cNvPr>
          <p:cNvSpPr txBox="1"/>
          <p:nvPr/>
        </p:nvSpPr>
        <p:spPr>
          <a:xfrm>
            <a:off x="1554145" y="207032"/>
            <a:ext cx="9959827" cy="1077218"/>
          </a:xfrm>
          <a:prstGeom prst="rect">
            <a:avLst/>
          </a:prstGeom>
          <a:noFill/>
        </p:spPr>
        <p:txBody>
          <a:bodyPr wrap="square" rtlCol="0">
            <a:spAutoFit/>
          </a:bodyPr>
          <a:lstStyle/>
          <a:p>
            <a:pPr algn="just"/>
            <a:r>
              <a:rPr lang="en-US" sz="3200" b="1" kern="0">
                <a:solidFill>
                  <a:srgbClr val="FC7D77">
                    <a:lumMod val="75000"/>
                  </a:srgbClr>
                </a:solidFill>
                <a:latin typeface="Arial" panose="020B0604020202020204" pitchFamily="34" charset="0"/>
                <a:ea typeface="Arial-Rounded" panose="020B0500000000000000" pitchFamily="34" charset="0"/>
                <a:cs typeface="Arial" panose="020B0604020202020204" pitchFamily="34" charset="0"/>
                <a:sym typeface="Arial"/>
              </a:rPr>
              <a:t>Câu </a:t>
            </a:r>
            <a:r>
              <a:rPr lang="vi-VN" sz="3200" b="1" kern="0">
                <a:solidFill>
                  <a:srgbClr val="FC7D77">
                    <a:lumMod val="75000"/>
                  </a:srgbClr>
                </a:solidFill>
                <a:ea typeface="Arial-Rounded" panose="020B0500000000000000" pitchFamily="34" charset="0"/>
                <a:cs typeface="Arial" panose="020B0604020202020204" pitchFamily="34" charset="0"/>
                <a:sym typeface="Arial"/>
              </a:rPr>
              <a:t>2. </a:t>
            </a:r>
            <a:r>
              <a:rPr lang="vi-VN" sz="3200"/>
              <a:t>Sau </a:t>
            </a:r>
            <a:r>
              <a:rPr lang="vi-VN" sz="3200" dirty="0"/>
              <a:t>khi nghe hươu và dê nói, voi em đã làm gì cho mình xinh hơn?</a:t>
            </a:r>
          </a:p>
        </p:txBody>
      </p:sp>
      <p:pic>
        <p:nvPicPr>
          <p:cNvPr id="4" name="Picture 3">
            <a:extLst>
              <a:ext uri="{FF2B5EF4-FFF2-40B4-BE49-F238E27FC236}">
                <a16:creationId xmlns:a16="http://schemas.microsoft.com/office/drawing/2014/main" xmlns="" id="{6AC7DF0F-D398-4818-99B9-038E957362F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507631" y="1597481"/>
            <a:ext cx="2404501" cy="3053918"/>
          </a:xfrm>
          <a:prstGeom prst="rect">
            <a:avLst/>
          </a:prstGeom>
          <a:ln w="19050">
            <a:solidFill>
              <a:srgbClr val="0070C0"/>
            </a:solidFill>
          </a:ln>
        </p:spPr>
      </p:pic>
      <p:sp>
        <p:nvSpPr>
          <p:cNvPr id="5" name="TextBox 4">
            <a:extLst>
              <a:ext uri="{FF2B5EF4-FFF2-40B4-BE49-F238E27FC236}">
                <a16:creationId xmlns:a16="http://schemas.microsoft.com/office/drawing/2014/main" xmlns="" id="{325D789D-C4FB-420C-9344-F5B1AD8A052A}"/>
              </a:ext>
            </a:extLst>
          </p:cNvPr>
          <p:cNvSpPr txBox="1"/>
          <p:nvPr/>
        </p:nvSpPr>
        <p:spPr>
          <a:xfrm>
            <a:off x="496330" y="1503237"/>
            <a:ext cx="2923274" cy="3323987"/>
          </a:xfrm>
          <a:prstGeom prst="rect">
            <a:avLst/>
          </a:prstGeom>
          <a:noFill/>
        </p:spPr>
        <p:txBody>
          <a:bodyPr wrap="square" rtlCol="0">
            <a:spAutoFit/>
          </a:bodyPr>
          <a:lstStyle/>
          <a:p>
            <a:pPr algn="just">
              <a:lnSpc>
                <a:spcPct val="150000"/>
              </a:lnSpc>
            </a:pPr>
            <a:r>
              <a:rPr lang="vi-VN" sz="2800" dirty="0">
                <a:solidFill>
                  <a:srgbClr val="FF0000"/>
                </a:solidFill>
                <a:sym typeface="Wingdings" panose="05000000000000000000" pitchFamily="2" charset="2"/>
              </a:rPr>
              <a:t> </a:t>
            </a:r>
            <a:r>
              <a:rPr lang="vi-VN" sz="2800" dirty="0">
                <a:solidFill>
                  <a:srgbClr val="FF0000"/>
                </a:solidFill>
              </a:rPr>
              <a:t>Sau khi nghe hươu nói, voi em đã nhặt vài cành cây khô rồi gài lên đầu.</a:t>
            </a:r>
          </a:p>
        </p:txBody>
      </p:sp>
      <p:sp>
        <p:nvSpPr>
          <p:cNvPr id="6" name="TextBox 5">
            <a:extLst>
              <a:ext uri="{FF2B5EF4-FFF2-40B4-BE49-F238E27FC236}">
                <a16:creationId xmlns:a16="http://schemas.microsoft.com/office/drawing/2014/main" xmlns="" id="{D932A12D-DDD6-4155-86BA-BE3265878B67}"/>
              </a:ext>
            </a:extLst>
          </p:cNvPr>
          <p:cNvSpPr txBox="1"/>
          <p:nvPr/>
        </p:nvSpPr>
        <p:spPr>
          <a:xfrm>
            <a:off x="6281616" y="2829313"/>
            <a:ext cx="3062061" cy="3323987"/>
          </a:xfrm>
          <a:prstGeom prst="rect">
            <a:avLst/>
          </a:prstGeom>
          <a:noFill/>
        </p:spPr>
        <p:txBody>
          <a:bodyPr wrap="square" rtlCol="0">
            <a:spAutoFit/>
          </a:bodyPr>
          <a:lstStyle/>
          <a:p>
            <a:pPr algn="just">
              <a:lnSpc>
                <a:spcPct val="150000"/>
              </a:lnSpc>
            </a:pPr>
            <a:r>
              <a:rPr lang="vi-VN" sz="2800" dirty="0">
                <a:solidFill>
                  <a:srgbClr val="FF0000"/>
                </a:solidFill>
                <a:sym typeface="Wingdings" panose="05000000000000000000" pitchFamily="2" charset="2"/>
              </a:rPr>
              <a:t> </a:t>
            </a:r>
            <a:r>
              <a:rPr lang="vi-VN" sz="2800" dirty="0">
                <a:solidFill>
                  <a:srgbClr val="FF0000"/>
                </a:solidFill>
              </a:rPr>
              <a:t>Sau khi nghe dê nói, voi em đã nhổ một khóm cỏ dại bên đường và gắn vào cằm.</a:t>
            </a:r>
          </a:p>
        </p:txBody>
      </p:sp>
      <p:pic>
        <p:nvPicPr>
          <p:cNvPr id="7" name="Picture 6">
            <a:extLst>
              <a:ext uri="{FF2B5EF4-FFF2-40B4-BE49-F238E27FC236}">
                <a16:creationId xmlns:a16="http://schemas.microsoft.com/office/drawing/2014/main" xmlns="" id="{F6FB61D7-4F3A-4318-8DE4-8E2444E6E64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9519731" y="3165231"/>
            <a:ext cx="2478838" cy="2988069"/>
          </a:xfrm>
          <a:prstGeom prst="rect">
            <a:avLst/>
          </a:prstGeom>
          <a:ln w="19050">
            <a:solidFill>
              <a:srgbClr val="0070C0"/>
            </a:solidFill>
          </a:ln>
        </p:spPr>
      </p:pic>
    </p:spTree>
    <p:extLst>
      <p:ext uri="{BB962C8B-B14F-4D97-AF65-F5344CB8AC3E}">
        <p14:creationId xmlns:p14="http://schemas.microsoft.com/office/powerpoint/2010/main" val="51328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500"/>
                            </p:stCondLst>
                            <p:childTnLst>
                              <p:par>
                                <p:cTn id="19" presetID="1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p:tgtEl>
                                          <p:spTgt spid="4"/>
                                        </p:tgtEl>
                                        <p:attrNameLst>
                                          <p:attrName>ppt_x</p:attrName>
                                        </p:attrNameLst>
                                      </p:cBhvr>
                                      <p:tavLst>
                                        <p:tav tm="0">
                                          <p:val>
                                            <p:strVal val="#ppt_x-#ppt_w*1.125000"/>
                                          </p:val>
                                        </p:tav>
                                        <p:tav tm="100000">
                                          <p:val>
                                            <p:strVal val="#ppt_x"/>
                                          </p:val>
                                        </p:tav>
                                      </p:tavLst>
                                    </p:anim>
                                    <p:animEffect transition="in" filter="wipe(righ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500"/>
                            </p:stCondLst>
                            <p:childTnLst>
                              <p:par>
                                <p:cTn id="29" presetID="1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p:tgtEl>
                                          <p:spTgt spid="7"/>
                                        </p:tgtEl>
                                        <p:attrNameLst>
                                          <p:attrName>ppt_x</p:attrName>
                                        </p:attrNameLst>
                                      </p:cBhvr>
                                      <p:tavLst>
                                        <p:tav tm="0">
                                          <p:val>
                                            <p:strVal val="#ppt_x-#ppt_w*1.125000"/>
                                          </p:val>
                                        </p:tav>
                                        <p:tav tm="100000">
                                          <p:val>
                                            <p:strVal val="#ppt_x"/>
                                          </p:val>
                                        </p:tav>
                                      </p:tavLst>
                                    </p:anim>
                                    <p:animEffect transition="in" filter="wipe(right)">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DEEC8A3-6233-4513-850A-83D19282324D}"/>
              </a:ext>
            </a:extLst>
          </p:cNvPr>
          <p:cNvSpPr txBox="1"/>
          <p:nvPr/>
        </p:nvSpPr>
        <p:spPr>
          <a:xfrm>
            <a:off x="908439" y="130991"/>
            <a:ext cx="11283561" cy="1232197"/>
          </a:xfrm>
          <a:prstGeom prst="rect">
            <a:avLst/>
          </a:prstGeom>
          <a:noFill/>
        </p:spPr>
        <p:txBody>
          <a:bodyPr wrap="square" rtlCol="0">
            <a:spAutoFit/>
          </a:bodyPr>
          <a:lstStyle/>
          <a:p>
            <a:pPr algn="just"/>
            <a:r>
              <a:rPr lang="en-US" sz="3200" b="1" kern="0">
                <a:solidFill>
                  <a:srgbClr val="FC7D77">
                    <a:lumMod val="75000"/>
                  </a:srgbClr>
                </a:solidFill>
                <a:latin typeface="Arial" panose="020B0604020202020204" pitchFamily="34" charset="0"/>
                <a:ea typeface="Arial-Rounded" panose="020B0500000000000000" pitchFamily="34" charset="0"/>
                <a:cs typeface="Arial" panose="020B0604020202020204" pitchFamily="34" charset="0"/>
                <a:sym typeface="Arial"/>
              </a:rPr>
              <a:t>Câu 3: </a:t>
            </a:r>
            <a:r>
              <a:rPr lang="vi-VN" sz="3200">
                <a:latin typeface="Arial" panose="020B0604020202020204" pitchFamily="34" charset="0"/>
                <a:cs typeface="Arial" panose="020B0604020202020204" pitchFamily="34" charset="0"/>
              </a:rPr>
              <a:t>Trước sự thay đổi của voi em, voi anh đã nói gì?</a:t>
            </a:r>
          </a:p>
          <a:p>
            <a:pPr algn="just" defTabSz="1219170">
              <a:lnSpc>
                <a:spcPct val="150000"/>
              </a:lnSpc>
              <a:buClr>
                <a:srgbClr val="000000"/>
              </a:buClr>
            </a:pPr>
            <a:endParaRPr lang="vi-VN"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26" y="5317924"/>
            <a:ext cx="12127574" cy="2000250"/>
          </a:xfrm>
          <a:prstGeom prst="rect">
            <a:avLst/>
          </a:prstGeom>
        </p:spPr>
      </p:pic>
      <p:pic>
        <p:nvPicPr>
          <p:cNvPr id="10" name="Picture 9">
            <a:extLst>
              <a:ext uri="{FF2B5EF4-FFF2-40B4-BE49-F238E27FC236}">
                <a16:creationId xmlns:a16="http://schemas.microsoft.com/office/drawing/2014/main" xmlns="" id="{5B25579F-86DB-433C-B21E-911B8FE4BB4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399622" y="3215634"/>
            <a:ext cx="4550593" cy="2923228"/>
          </a:xfrm>
          <a:prstGeom prst="rect">
            <a:avLst/>
          </a:prstGeom>
          <a:ln w="19050">
            <a:solidFill>
              <a:srgbClr val="0070C0"/>
            </a:solidFill>
          </a:ln>
        </p:spPr>
      </p:pic>
      <p:sp>
        <p:nvSpPr>
          <p:cNvPr id="3" name="Cloud Callout 2"/>
          <p:cNvSpPr/>
          <p:nvPr/>
        </p:nvSpPr>
        <p:spPr>
          <a:xfrm>
            <a:off x="4343566" y="1121210"/>
            <a:ext cx="6629234" cy="2336403"/>
          </a:xfrm>
          <a:prstGeom prst="cloudCallout">
            <a:avLst>
              <a:gd name="adj1" fmla="val -57534"/>
              <a:gd name="adj2" fmla="val 5057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UTM Avo" panose="02040603050506020204" pitchFamily="18" charset="0"/>
            </a:endParaRPr>
          </a:p>
          <a:p>
            <a:pPr algn="ctr"/>
            <a:endParaRPr lang="en-US">
              <a:solidFill>
                <a:srgbClr val="FF0000"/>
              </a:solidFill>
              <a:latin typeface="UTM Avo" panose="02040603050506020204" pitchFamily="18" charset="0"/>
            </a:endParaRPr>
          </a:p>
          <a:p>
            <a:pPr algn="ctr"/>
            <a:r>
              <a:rPr lang="vi-VN">
                <a:solidFill>
                  <a:srgbClr val="6E0E6E"/>
                </a:solidFill>
                <a:latin typeface="UTM Avo" panose="02040603050506020204" pitchFamily="18" charset="0"/>
              </a:rPr>
              <a:t> </a:t>
            </a:r>
            <a:r>
              <a:rPr lang="vi-VN" sz="3200">
                <a:solidFill>
                  <a:srgbClr val="6E0E6E"/>
                </a:solidFill>
              </a:rPr>
              <a:t>“</a:t>
            </a:r>
            <a:r>
              <a:rPr lang="vi-VN" sz="3200">
                <a:solidFill>
                  <a:schemeClr val="tx1"/>
                </a:solidFill>
              </a:rPr>
              <a:t>Trời ơi, sao em lại thêm sừng và râu thế này? Xấu lắm!”</a:t>
            </a:r>
          </a:p>
          <a:p>
            <a:pPr algn="ctr"/>
            <a:endParaRPr lang="en-US" sz="3200">
              <a:solidFill>
                <a:schemeClr val="tx1"/>
              </a:solidFill>
            </a:endParaRPr>
          </a:p>
        </p:txBody>
      </p:sp>
      <p:grpSp>
        <p:nvGrpSpPr>
          <p:cNvPr id="16" name="Group 15"/>
          <p:cNvGrpSpPr/>
          <p:nvPr/>
        </p:nvGrpSpPr>
        <p:grpSpPr>
          <a:xfrm>
            <a:off x="7282121" y="3340026"/>
            <a:ext cx="4731881" cy="2916424"/>
            <a:chOff x="5095695" y="2942588"/>
            <a:chExt cx="5829045" cy="3373406"/>
          </a:xfrm>
        </p:grpSpPr>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5695" y="2942588"/>
              <a:ext cx="5829045" cy="3373406"/>
            </a:xfrm>
            <a:prstGeom prst="rect">
              <a:avLst/>
            </a:prstGeom>
          </p:spPr>
        </p:pic>
        <p:sp>
          <p:nvSpPr>
            <p:cNvPr id="18" name="TextBox 17"/>
            <p:cNvSpPr txBox="1"/>
            <p:nvPr/>
          </p:nvSpPr>
          <p:spPr>
            <a:xfrm>
              <a:off x="6517684" y="4109918"/>
              <a:ext cx="2985068" cy="1246010"/>
            </a:xfrm>
            <a:prstGeom prst="rect">
              <a:avLst/>
            </a:prstGeom>
            <a:noFill/>
          </p:spPr>
          <p:txBody>
            <a:bodyPr wrap="square" rtlCol="0">
              <a:spAutoFit/>
            </a:bodyPr>
            <a:lstStyle/>
            <a:p>
              <a:pPr algn="ctr"/>
              <a:r>
                <a:rPr lang="en-US" sz="3200" b="1">
                  <a:solidFill>
                    <a:schemeClr val="accent1">
                      <a:lumMod val="75000"/>
                    </a:schemeClr>
                  </a:solidFill>
                  <a:latin typeface="Arial" panose="020B0604020202020204" pitchFamily="34" charset="0"/>
                  <a:cs typeface="Arial" panose="020B0604020202020204" pitchFamily="34" charset="0"/>
                </a:rPr>
                <a:t>ĐỌC THẦM </a:t>
              </a:r>
            </a:p>
            <a:p>
              <a:pPr algn="ctr"/>
              <a:r>
                <a:rPr lang="en-US" sz="3200" b="1">
                  <a:solidFill>
                    <a:schemeClr val="accent1">
                      <a:lumMod val="75000"/>
                    </a:schemeClr>
                  </a:solidFill>
                  <a:latin typeface="Arial" panose="020B0604020202020204" pitchFamily="34" charset="0"/>
                  <a:cs typeface="Arial" panose="020B0604020202020204" pitchFamily="34" charset="0"/>
                </a:rPr>
                <a:t>ĐOẠN 2</a:t>
              </a:r>
            </a:p>
          </p:txBody>
        </p:sp>
      </p:grpSp>
    </p:spTree>
    <p:custDataLst>
      <p:tags r:id="rId1"/>
    </p:custDataLst>
    <p:extLst>
      <p:ext uri="{BB962C8B-B14F-4D97-AF65-F5344CB8AC3E}">
        <p14:creationId xmlns:p14="http://schemas.microsoft.com/office/powerpoint/2010/main" val="2521105665"/>
      </p:ext>
    </p:extLst>
  </p:cSld>
  <p:clrMapOvr>
    <a:masterClrMapping/>
  </p:clrMapOvr>
  <mc:AlternateContent xmlns:mc="http://schemas.openxmlformats.org/markup-compatibility/2006" xmlns:p14="http://schemas.microsoft.com/office/powerpoint/2010/main">
    <mc:Choice Requires="p14">
      <p:transition spd="slow" p14:dur="2000" advTm="25796"/>
    </mc:Choice>
    <mc:Fallback xmlns="">
      <p:transition spd="slow" advTm="257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xit" presetSubtype="10" fill="hold" nodeType="clickEffect">
                                  <p:stCondLst>
                                    <p:cond delay="0"/>
                                  </p:stCondLst>
                                  <p:childTnLst>
                                    <p:animEffect transition="out" filter="checkerboard(across)">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16071DC-B131-2D45-8C63-61A27880C1EE}"/>
              </a:ext>
            </a:extLst>
          </p:cNvPr>
          <p:cNvSpPr txBox="1"/>
          <p:nvPr/>
        </p:nvSpPr>
        <p:spPr>
          <a:xfrm>
            <a:off x="1168447" y="422983"/>
            <a:ext cx="10542907" cy="830997"/>
          </a:xfrm>
          <a:prstGeom prst="rect">
            <a:avLst/>
          </a:prstGeom>
          <a:noFill/>
        </p:spPr>
        <p:txBody>
          <a:bodyPr wrap="square" rtlCol="0">
            <a:spAutoFit/>
          </a:bodyPr>
          <a:lstStyle/>
          <a:p>
            <a:pPr algn="just" defTabSz="1219170">
              <a:lnSpc>
                <a:spcPct val="150000"/>
              </a:lnSpc>
              <a:buClr>
                <a:srgbClr val="000000"/>
              </a:buClr>
            </a:pPr>
            <a:r>
              <a:rPr lang="en-US" sz="3200" b="1" kern="0">
                <a:solidFill>
                  <a:srgbClr val="FC7D77">
                    <a:lumMod val="75000"/>
                  </a:srgbClr>
                </a:solidFill>
                <a:latin typeface="Arial" panose="020B0604020202020204" pitchFamily="34" charset="0"/>
                <a:ea typeface="Arial-Rounded" panose="020B0500000000000000" pitchFamily="34" charset="0"/>
                <a:cs typeface="Arial" panose="020B0604020202020204" pitchFamily="34" charset="0"/>
                <a:sym typeface="Arial"/>
              </a:rPr>
              <a:t>Câu 4</a:t>
            </a:r>
            <a:r>
              <a:rPr lang="vi-VN" sz="3200" b="1" kern="0">
                <a:solidFill>
                  <a:srgbClr val="FC7D77">
                    <a:lumMod val="75000"/>
                  </a:srgbClr>
                </a:solidFill>
                <a:latin typeface="Arial" panose="020B0604020202020204" pitchFamily="34" charset="0"/>
                <a:ea typeface="Arial-Rounded" panose="020B0500000000000000" pitchFamily="34" charset="0"/>
                <a:cs typeface="Arial" panose="020B0604020202020204" pitchFamily="34" charset="0"/>
                <a:sym typeface="Arial"/>
              </a:rPr>
              <a:t>.</a:t>
            </a:r>
            <a:r>
              <a:rPr lang="vi-VN" sz="3200">
                <a:latin typeface="UTM Avo" panose="02040603050506020204" pitchFamily="18" charset="0"/>
              </a:rPr>
              <a:t> </a:t>
            </a:r>
            <a:r>
              <a:rPr lang="vi-VN" sz="3200"/>
              <a:t>Em học được điều gì từ câu chuyện của voi em</a:t>
            </a:r>
            <a:r>
              <a:rPr lang="en-US" sz="3200"/>
              <a:t>?</a:t>
            </a:r>
            <a:endParaRPr lang="vi-VN" sz="3200" kern="0" dirty="0">
              <a:solidFill>
                <a:srgbClr val="000000"/>
              </a:solidFill>
              <a:ea typeface="Arial-Rounded" panose="020B0500000000000000" pitchFamily="34" charset="0"/>
              <a:cs typeface="Arial" panose="020B0604020202020204" pitchFamily="34" charset="0"/>
              <a:sym typeface="Arial"/>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73" y="5151100"/>
            <a:ext cx="11963400" cy="2000250"/>
          </a:xfrm>
          <a:prstGeom prst="rect">
            <a:avLst/>
          </a:prstGeom>
        </p:spPr>
      </p:pic>
      <p:pic>
        <p:nvPicPr>
          <p:cNvPr id="13" name="Picture 12">
            <a:extLst>
              <a:ext uri="{FF2B5EF4-FFF2-40B4-BE49-F238E27FC236}">
                <a16:creationId xmlns:a16="http://schemas.microsoft.com/office/drawing/2014/main" xmlns="" id="{E393DF4B-9063-4F30-AFB4-2C9302134FF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943769" y="3505998"/>
            <a:ext cx="8395985" cy="3551631"/>
          </a:xfrm>
          <a:prstGeom prst="rect">
            <a:avLst/>
          </a:prstGeom>
        </p:spPr>
      </p:pic>
      <p:grpSp>
        <p:nvGrpSpPr>
          <p:cNvPr id="14" name="Group 13">
            <a:extLst>
              <a:ext uri="{FF2B5EF4-FFF2-40B4-BE49-F238E27FC236}">
                <a16:creationId xmlns:a16="http://schemas.microsoft.com/office/drawing/2014/main" xmlns="" id="{A07FBCC3-5ABA-4DEB-AA53-1EA369220EB4}"/>
              </a:ext>
            </a:extLst>
          </p:cNvPr>
          <p:cNvGrpSpPr/>
          <p:nvPr/>
        </p:nvGrpSpPr>
        <p:grpSpPr>
          <a:xfrm>
            <a:off x="1668259" y="2287150"/>
            <a:ext cx="8341119" cy="1964989"/>
            <a:chOff x="1628027" y="1539617"/>
            <a:chExt cx="3810563" cy="1794187"/>
          </a:xfrm>
        </p:grpSpPr>
        <p:sp>
          <p:nvSpPr>
            <p:cNvPr id="19" name="Rectangle: Rounded Corners 6">
              <a:extLst>
                <a:ext uri="{FF2B5EF4-FFF2-40B4-BE49-F238E27FC236}">
                  <a16:creationId xmlns:a16="http://schemas.microsoft.com/office/drawing/2014/main" xmlns="" id="{BE82F17D-D7F7-488D-AEE6-F71868913B58}"/>
                </a:ext>
              </a:extLst>
            </p:cNvPr>
            <p:cNvSpPr/>
            <p:nvPr/>
          </p:nvSpPr>
          <p:spPr>
            <a:xfrm>
              <a:off x="1753891" y="1539617"/>
              <a:ext cx="3558836" cy="1794187"/>
            </a:xfrm>
            <a:prstGeom prst="roundRect">
              <a:avLst/>
            </a:prstGeom>
            <a:solidFill>
              <a:schemeClr val="accent5">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800"/>
            </a:p>
          </p:txBody>
        </p:sp>
        <p:sp>
          <p:nvSpPr>
            <p:cNvPr id="20" name="TextBox 19">
              <a:extLst>
                <a:ext uri="{FF2B5EF4-FFF2-40B4-BE49-F238E27FC236}">
                  <a16:creationId xmlns:a16="http://schemas.microsoft.com/office/drawing/2014/main" xmlns="" id="{85476D79-532C-4239-B0E8-AC1501305745}"/>
                </a:ext>
              </a:extLst>
            </p:cNvPr>
            <p:cNvSpPr txBox="1"/>
            <p:nvPr/>
          </p:nvSpPr>
          <p:spPr>
            <a:xfrm>
              <a:off x="1628027" y="1884364"/>
              <a:ext cx="3810563" cy="1095993"/>
            </a:xfrm>
            <a:prstGeom prst="rect">
              <a:avLst/>
            </a:prstGeom>
            <a:noFill/>
          </p:spPr>
          <p:txBody>
            <a:bodyPr wrap="square" rtlCol="0">
              <a:spAutoFit/>
            </a:bodyPr>
            <a:lstStyle/>
            <a:p>
              <a:pPr algn="ctr"/>
              <a:r>
                <a:rPr lang="vi-VN" sz="3600" dirty="0">
                  <a:solidFill>
                    <a:srgbClr val="002060"/>
                  </a:solidFill>
                  <a:sym typeface="Wingdings" panose="05000000000000000000" pitchFamily="2" charset="2"/>
                </a:rPr>
                <a:t>Mình chỉ xinh đẹp khi là chính mình. Hãy tự tin vào vẻ đẹp của bản thân.</a:t>
              </a:r>
              <a:endParaRPr lang="vi-VN" sz="3600" dirty="0">
                <a:solidFill>
                  <a:srgbClr val="002060"/>
                </a:solidFill>
              </a:endParaRPr>
            </a:p>
          </p:txBody>
        </p:sp>
      </p:grpSp>
      <p:sp>
        <p:nvSpPr>
          <p:cNvPr id="8" name="Rounded Rectangle 7"/>
          <p:cNvSpPr/>
          <p:nvPr/>
        </p:nvSpPr>
        <p:spPr>
          <a:xfrm>
            <a:off x="4343652" y="1250633"/>
            <a:ext cx="3492042" cy="754743"/>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NỘI DUNG BÀI</a:t>
            </a:r>
          </a:p>
        </p:txBody>
      </p:sp>
    </p:spTree>
    <p:extLst>
      <p:ext uri="{BB962C8B-B14F-4D97-AF65-F5344CB8AC3E}">
        <p14:creationId xmlns:p14="http://schemas.microsoft.com/office/powerpoint/2010/main" val="23935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fltVal val="0"/>
                                          </p:val>
                                        </p:tav>
                                        <p:tav tm="100000">
                                          <p:val>
                                            <p:strVal val="#ppt_w"/>
                                          </p:val>
                                        </p:tav>
                                      </p:tavLst>
                                    </p:anim>
                                    <p:anim calcmode="lin" valueType="num">
                                      <p:cBhvr>
                                        <p:cTn id="21" dur="1000" fill="hold"/>
                                        <p:tgtEl>
                                          <p:spTgt spid="14"/>
                                        </p:tgtEl>
                                        <p:attrNameLst>
                                          <p:attrName>ppt_h</p:attrName>
                                        </p:attrNameLst>
                                      </p:cBhvr>
                                      <p:tavLst>
                                        <p:tav tm="0">
                                          <p:val>
                                            <p:fltVal val="0"/>
                                          </p:val>
                                        </p:tav>
                                        <p:tav tm="100000">
                                          <p:val>
                                            <p:strVal val="#ppt_h"/>
                                          </p:val>
                                        </p:tav>
                                      </p:tavLst>
                                    </p:anim>
                                    <p:anim calcmode="lin" valueType="num">
                                      <p:cBhvr>
                                        <p:cTn id="22" dur="1000" fill="hold"/>
                                        <p:tgtEl>
                                          <p:spTgt spid="14"/>
                                        </p:tgtEl>
                                        <p:attrNameLst>
                                          <p:attrName>style.rotation</p:attrName>
                                        </p:attrNameLst>
                                      </p:cBhvr>
                                      <p:tavLst>
                                        <p:tav tm="0">
                                          <p:val>
                                            <p:fltVal val="90"/>
                                          </p:val>
                                        </p:tav>
                                        <p:tav tm="100000">
                                          <p:val>
                                            <p:fltVal val="0"/>
                                          </p:val>
                                        </p:tav>
                                      </p:tavLst>
                                    </p:anim>
                                    <p:animEffect transition="in" filter="fade">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8133" y="838819"/>
            <a:ext cx="9085866" cy="3575665"/>
          </a:xfrm>
          <a:prstGeom prst="rect">
            <a:avLst/>
          </a:prstGeom>
        </p:spPr>
      </p:pic>
      <p:sp>
        <p:nvSpPr>
          <p:cNvPr id="5" name="TextBox 4"/>
          <p:cNvSpPr txBox="1"/>
          <p:nvPr/>
        </p:nvSpPr>
        <p:spPr>
          <a:xfrm>
            <a:off x="3043018" y="2162300"/>
            <a:ext cx="6939181" cy="1107996"/>
          </a:xfrm>
          <a:prstGeom prst="rect">
            <a:avLst/>
          </a:prstGeom>
          <a:noFill/>
        </p:spPr>
        <p:txBody>
          <a:bodyPr wrap="square" rtlCol="0">
            <a:spAutoFit/>
          </a:bodyPr>
          <a:lstStyle/>
          <a:p>
            <a:r>
              <a:rPr lang="en-US" sz="6600">
                <a:solidFill>
                  <a:schemeClr val="accent1">
                    <a:lumMod val="50000"/>
                  </a:schemeClr>
                </a:solidFill>
                <a:latin typeface="Arial" panose="020B0604020202020204" pitchFamily="34" charset="0"/>
                <a:cs typeface="Arial" panose="020B0604020202020204" pitchFamily="34" charset="0"/>
              </a:rPr>
              <a:t>LUYỆN ĐỌC LẠI</a:t>
            </a:r>
          </a:p>
        </p:txBody>
      </p:sp>
    </p:spTree>
    <p:extLst>
      <p:ext uri="{BB962C8B-B14F-4D97-AF65-F5344CB8AC3E}">
        <p14:creationId xmlns:p14="http://schemas.microsoft.com/office/powerpoint/2010/main" val="4107348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13" name="Rounded Rectangle 12"/>
          <p:cNvSpPr/>
          <p:nvPr/>
        </p:nvSpPr>
        <p:spPr>
          <a:xfrm>
            <a:off x="4414836" y="88741"/>
            <a:ext cx="3686175" cy="5442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BB3F568F-BE16-4A9E-B05E-3C60823DCFDC}"/>
              </a:ext>
            </a:extLst>
          </p:cNvPr>
          <p:cNvSpPr txBox="1"/>
          <p:nvPr/>
        </p:nvSpPr>
        <p:spPr>
          <a:xfrm>
            <a:off x="701851" y="50520"/>
            <a:ext cx="1528350" cy="504305"/>
          </a:xfrm>
          <a:prstGeom prst="rect">
            <a:avLst/>
          </a:prstGeom>
          <a:noFill/>
        </p:spPr>
        <p:txBody>
          <a:bodyPr wrap="square" rtlCol="0">
            <a:spAutoFit/>
          </a:bodyPr>
          <a:lstStyle/>
          <a:p>
            <a:pPr algn="ctr">
              <a:lnSpc>
                <a:spcPct val="150000"/>
              </a:lnSpc>
            </a:pPr>
            <a:r>
              <a:rPr lang="vi-VN" sz="2000" b="1" dirty="0">
                <a:solidFill>
                  <a:srgbClr val="17479D"/>
                </a:solidFill>
              </a:rPr>
              <a:t>ĐỌC</a:t>
            </a:r>
            <a:endParaRPr lang="en-US" sz="2000" b="1" dirty="0">
              <a:solidFill>
                <a:srgbClr val="17479D"/>
              </a:solidFill>
            </a:endParaRPr>
          </a:p>
        </p:txBody>
      </p:sp>
      <p:pic>
        <p:nvPicPr>
          <p:cNvPr id="5" name="Picture 4">
            <a:extLst>
              <a:ext uri="{FF2B5EF4-FFF2-40B4-BE49-F238E27FC236}">
                <a16:creationId xmlns:a16="http://schemas.microsoft.com/office/drawing/2014/main" xmlns="" id="{B038C1AA-8DDF-4A47-AC89-F4E2EFE79787}"/>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177725" y="22029"/>
            <a:ext cx="840615" cy="694175"/>
          </a:xfrm>
          <a:prstGeom prst="rect">
            <a:avLst/>
          </a:prstGeom>
        </p:spPr>
      </p:pic>
      <p:sp>
        <p:nvSpPr>
          <p:cNvPr id="6" name="TextBox 5">
            <a:extLst>
              <a:ext uri="{FF2B5EF4-FFF2-40B4-BE49-F238E27FC236}">
                <a16:creationId xmlns:a16="http://schemas.microsoft.com/office/drawing/2014/main" xmlns="" id="{EC1E3D26-0FBF-489D-9BF9-77F94C02DE90}"/>
              </a:ext>
            </a:extLst>
          </p:cNvPr>
          <p:cNvSpPr txBox="1"/>
          <p:nvPr/>
        </p:nvSpPr>
        <p:spPr>
          <a:xfrm>
            <a:off x="1018340" y="-62076"/>
            <a:ext cx="10479165" cy="669094"/>
          </a:xfrm>
          <a:prstGeom prst="rect">
            <a:avLst/>
          </a:prstGeom>
          <a:noFill/>
        </p:spPr>
        <p:txBody>
          <a:bodyPr wrap="square" rtlCol="0">
            <a:spAutoFit/>
          </a:bodyPr>
          <a:lstStyle/>
          <a:p>
            <a:pPr algn="ctr">
              <a:lnSpc>
                <a:spcPct val="150000"/>
              </a:lnSpc>
            </a:pPr>
            <a:r>
              <a:rPr lang="en-US" sz="2800" b="1">
                <a:solidFill>
                  <a:schemeClr val="accent1">
                    <a:lumMod val="50000"/>
                  </a:schemeClr>
                </a:solidFill>
              </a:rPr>
              <a:t>EM CÓ XINH KHÔNG?</a:t>
            </a:r>
            <a:endParaRPr lang="en-US" sz="2800" b="1" dirty="0">
              <a:solidFill>
                <a:schemeClr val="accent1">
                  <a:lumMod val="50000"/>
                </a:schemeClr>
              </a:solidFill>
            </a:endParaRPr>
          </a:p>
        </p:txBody>
      </p:sp>
      <p:sp>
        <p:nvSpPr>
          <p:cNvPr id="8" name="TextBox 7">
            <a:extLst>
              <a:ext uri="{FF2B5EF4-FFF2-40B4-BE49-F238E27FC236}">
                <a16:creationId xmlns:a16="http://schemas.microsoft.com/office/drawing/2014/main" xmlns="" id="{C70B1CBA-9307-4C83-B537-F2B5BB1C01B7}"/>
              </a:ext>
            </a:extLst>
          </p:cNvPr>
          <p:cNvSpPr txBox="1"/>
          <p:nvPr/>
        </p:nvSpPr>
        <p:spPr>
          <a:xfrm>
            <a:off x="1199397" y="671691"/>
            <a:ext cx="10123714" cy="6186309"/>
          </a:xfrm>
          <a:prstGeom prst="rect">
            <a:avLst/>
          </a:prstGeom>
          <a:noFill/>
        </p:spPr>
        <p:txBody>
          <a:bodyPr wrap="square" rtlCol="0">
            <a:spAutoFit/>
          </a:bodyPr>
          <a:lstStyle/>
          <a:p>
            <a:pPr algn="just">
              <a:lnSpc>
                <a:spcPct val="110000"/>
              </a:lnSpc>
            </a:pPr>
            <a:r>
              <a:rPr lang="vi-VN" sz="2000" dirty="0"/>
              <a:t>      Voi em thích mặc đẹp và thích được khen xinh. Ở nhà, voi em luôn hỏi anh: “Em có </a:t>
            </a:r>
            <a:r>
              <a:rPr lang="vi-VN" sz="2000"/>
              <a:t>xinh không</a:t>
            </a:r>
            <a:r>
              <a:rPr lang="vi-VN" sz="2000" dirty="0"/>
              <a:t>?”. Voi anh bao giờ cũng khen: “Em xinh lắm!”</a:t>
            </a:r>
          </a:p>
          <a:p>
            <a:pPr algn="just">
              <a:lnSpc>
                <a:spcPct val="110000"/>
              </a:lnSpc>
            </a:pPr>
            <a:r>
              <a:rPr lang="vi-VN" sz="2000" dirty="0"/>
              <a:t>      Một hôm, gặp hươu, voi em hỏi:</a:t>
            </a:r>
          </a:p>
          <a:p>
            <a:pPr algn="just">
              <a:lnSpc>
                <a:spcPct val="110000"/>
              </a:lnSpc>
            </a:pPr>
            <a:r>
              <a:rPr lang="vi-VN" sz="2000" dirty="0"/>
              <a:t>      - Em có xinh không?</a:t>
            </a:r>
          </a:p>
          <a:p>
            <a:pPr algn="just">
              <a:lnSpc>
                <a:spcPct val="110000"/>
              </a:lnSpc>
            </a:pPr>
            <a:r>
              <a:rPr lang="vi-VN" sz="2000" dirty="0"/>
              <a:t>      Hươu ngắm voi rồi lắc đầu:</a:t>
            </a:r>
          </a:p>
          <a:p>
            <a:pPr algn="just">
              <a:lnSpc>
                <a:spcPct val="110000"/>
              </a:lnSpc>
            </a:pPr>
            <a:r>
              <a:rPr lang="vi-VN" sz="2000" dirty="0"/>
              <a:t>      - Chưa xinh lắm vì em không có đôi sừng giống anh.</a:t>
            </a:r>
          </a:p>
          <a:p>
            <a:pPr algn="just">
              <a:lnSpc>
                <a:spcPct val="110000"/>
              </a:lnSpc>
            </a:pPr>
            <a:r>
              <a:rPr lang="vi-VN" sz="2000" dirty="0"/>
              <a:t>      Nghe vậy, voi nhặt vài cành cây khô, gài lên đầu rồi đi tiếp.</a:t>
            </a:r>
          </a:p>
          <a:p>
            <a:pPr algn="just">
              <a:lnSpc>
                <a:spcPct val="110000"/>
              </a:lnSpc>
            </a:pPr>
            <a:r>
              <a:rPr lang="vi-VN" sz="2000" dirty="0"/>
              <a:t>      Gặp dê, voi hỏi:</a:t>
            </a:r>
          </a:p>
          <a:p>
            <a:pPr algn="just">
              <a:lnSpc>
                <a:spcPct val="110000"/>
              </a:lnSpc>
            </a:pPr>
            <a:r>
              <a:rPr lang="vi-VN" sz="2000" dirty="0"/>
              <a:t>      - Em có xinh không?</a:t>
            </a:r>
          </a:p>
          <a:p>
            <a:pPr algn="just">
              <a:lnSpc>
                <a:spcPct val="110000"/>
              </a:lnSpc>
            </a:pPr>
            <a:r>
              <a:rPr lang="vi-VN" sz="2000" dirty="0"/>
              <a:t>      - Không, vì cậu không có bộ râu giống tôi.</a:t>
            </a:r>
          </a:p>
          <a:p>
            <a:pPr algn="just">
              <a:lnSpc>
                <a:spcPct val="110000"/>
              </a:lnSpc>
            </a:pPr>
            <a:r>
              <a:rPr lang="vi-VN" sz="2000" dirty="0"/>
              <a:t>      Voi liền nhổ một khóm cỏ dại bên đường, gắn vào cằm rồi về nhà.</a:t>
            </a:r>
          </a:p>
          <a:p>
            <a:pPr algn="just">
              <a:lnSpc>
                <a:spcPct val="110000"/>
              </a:lnSpc>
            </a:pPr>
            <a:r>
              <a:rPr lang="vi-VN" sz="2000" dirty="0"/>
              <a:t>      Về nhà với đôi sừng và bộ râu giả, voi em hớn hở hỏi anh:</a:t>
            </a:r>
          </a:p>
          <a:p>
            <a:pPr algn="just">
              <a:lnSpc>
                <a:spcPct val="110000"/>
              </a:lnSpc>
            </a:pPr>
            <a:r>
              <a:rPr lang="vi-VN" sz="2000" dirty="0"/>
              <a:t>      - Em có xinh hơn không?</a:t>
            </a:r>
          </a:p>
          <a:p>
            <a:pPr algn="just">
              <a:lnSpc>
                <a:spcPct val="110000"/>
              </a:lnSpc>
            </a:pPr>
            <a:r>
              <a:rPr lang="vi-VN" sz="2000" dirty="0"/>
              <a:t>      Voi anh nói:</a:t>
            </a:r>
          </a:p>
          <a:p>
            <a:pPr algn="just">
              <a:lnSpc>
                <a:spcPct val="110000"/>
              </a:lnSpc>
            </a:pPr>
            <a:r>
              <a:rPr lang="vi-VN" sz="2000" dirty="0"/>
              <a:t>      - Trời ơi, sao em lại thêm sừng và râu thế này? Xấu lắm!</a:t>
            </a:r>
          </a:p>
          <a:p>
            <a:pPr algn="just">
              <a:lnSpc>
                <a:spcPct val="110000"/>
              </a:lnSpc>
            </a:pPr>
            <a:r>
              <a:rPr lang="vi-VN" sz="2000" dirty="0"/>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dirty="0"/>
              <a:t>(Theo </a:t>
            </a:r>
            <a:r>
              <a:rPr lang="vi-VN" sz="2000" i="1" dirty="0"/>
              <a:t>Voi em đi tìm tự tin</a:t>
            </a:r>
            <a:r>
              <a:rPr lang="vi-VN" sz="2000" dirty="0"/>
              <a:t>)</a:t>
            </a:r>
            <a:endParaRPr lang="en-US" sz="2000" dirty="0"/>
          </a:p>
        </p:txBody>
      </p:sp>
      <p:pic>
        <p:nvPicPr>
          <p:cNvPr id="2" name="Bản ghi Mới 8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44576" y="50520"/>
            <a:ext cx="609600" cy="609600"/>
          </a:xfrm>
          <a:prstGeom prst="rect">
            <a:avLst/>
          </a:prstGeom>
        </p:spPr>
      </p:pic>
    </p:spTree>
    <p:extLst>
      <p:ext uri="{BB962C8B-B14F-4D97-AF65-F5344CB8AC3E}">
        <p14:creationId xmlns:p14="http://schemas.microsoft.com/office/powerpoint/2010/main" val="1406634690"/>
      </p:ext>
    </p:extLst>
  </p:cSld>
  <p:clrMapOvr>
    <a:masterClrMapping/>
  </p:clrMapOvr>
  <mc:AlternateContent xmlns:mc="http://schemas.openxmlformats.org/markup-compatibility/2006" xmlns:p14="http://schemas.microsoft.com/office/powerpoint/2010/main">
    <mc:Choice Requires="p14">
      <p:transition spd="slow" p14:dur="2000" advTm="62975"/>
    </mc:Choice>
    <mc:Fallback xmlns="">
      <p:transition spd="slow" advTm="62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7123"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3" name="Rounded Rectangle 12"/>
          <p:cNvSpPr/>
          <p:nvPr/>
        </p:nvSpPr>
        <p:spPr>
          <a:xfrm>
            <a:off x="4414836" y="88741"/>
            <a:ext cx="3686175" cy="5442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BB3F568F-BE16-4A9E-B05E-3C60823DCFDC}"/>
              </a:ext>
            </a:extLst>
          </p:cNvPr>
          <p:cNvSpPr txBox="1"/>
          <p:nvPr/>
        </p:nvSpPr>
        <p:spPr>
          <a:xfrm>
            <a:off x="701851" y="50520"/>
            <a:ext cx="1528350" cy="504305"/>
          </a:xfrm>
          <a:prstGeom prst="rect">
            <a:avLst/>
          </a:prstGeom>
          <a:noFill/>
        </p:spPr>
        <p:txBody>
          <a:bodyPr wrap="square" rtlCol="0">
            <a:spAutoFit/>
          </a:bodyPr>
          <a:lstStyle/>
          <a:p>
            <a:pPr algn="ctr">
              <a:lnSpc>
                <a:spcPct val="150000"/>
              </a:lnSpc>
            </a:pPr>
            <a:r>
              <a:rPr lang="vi-VN" sz="2000" b="1" dirty="0">
                <a:solidFill>
                  <a:srgbClr val="17479D"/>
                </a:solidFill>
              </a:rPr>
              <a:t>ĐỌC</a:t>
            </a:r>
            <a:endParaRPr lang="en-US" sz="2000" b="1" dirty="0">
              <a:solidFill>
                <a:srgbClr val="17479D"/>
              </a:solidFill>
            </a:endParaRPr>
          </a:p>
        </p:txBody>
      </p:sp>
      <p:pic>
        <p:nvPicPr>
          <p:cNvPr id="5" name="Picture 4">
            <a:extLst>
              <a:ext uri="{FF2B5EF4-FFF2-40B4-BE49-F238E27FC236}">
                <a16:creationId xmlns:a16="http://schemas.microsoft.com/office/drawing/2014/main" xmlns="" id="{B038C1AA-8DDF-4A47-AC89-F4E2EFE79787}"/>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177725" y="22029"/>
            <a:ext cx="840615" cy="694175"/>
          </a:xfrm>
          <a:prstGeom prst="rect">
            <a:avLst/>
          </a:prstGeom>
        </p:spPr>
      </p:pic>
      <p:sp>
        <p:nvSpPr>
          <p:cNvPr id="6" name="TextBox 5">
            <a:extLst>
              <a:ext uri="{FF2B5EF4-FFF2-40B4-BE49-F238E27FC236}">
                <a16:creationId xmlns:a16="http://schemas.microsoft.com/office/drawing/2014/main" xmlns="" id="{EC1E3D26-0FBF-489D-9BF9-77F94C02DE90}"/>
              </a:ext>
            </a:extLst>
          </p:cNvPr>
          <p:cNvSpPr txBox="1"/>
          <p:nvPr/>
        </p:nvSpPr>
        <p:spPr>
          <a:xfrm>
            <a:off x="1018340" y="-62076"/>
            <a:ext cx="10479165" cy="669094"/>
          </a:xfrm>
          <a:prstGeom prst="rect">
            <a:avLst/>
          </a:prstGeom>
          <a:noFill/>
        </p:spPr>
        <p:txBody>
          <a:bodyPr wrap="square" rtlCol="0">
            <a:spAutoFit/>
          </a:bodyPr>
          <a:lstStyle/>
          <a:p>
            <a:pPr algn="ctr">
              <a:lnSpc>
                <a:spcPct val="150000"/>
              </a:lnSpc>
            </a:pPr>
            <a:r>
              <a:rPr lang="en-US" sz="2800" b="1">
                <a:solidFill>
                  <a:schemeClr val="accent1">
                    <a:lumMod val="50000"/>
                  </a:schemeClr>
                </a:solidFill>
              </a:rPr>
              <a:t>EM CÓ XINH KHÔNG?</a:t>
            </a:r>
            <a:endParaRPr lang="en-US" sz="2800" b="1" dirty="0">
              <a:solidFill>
                <a:schemeClr val="accent1">
                  <a:lumMod val="50000"/>
                </a:schemeClr>
              </a:solidFill>
            </a:endParaRPr>
          </a:p>
        </p:txBody>
      </p:sp>
      <p:sp>
        <p:nvSpPr>
          <p:cNvPr id="8" name="TextBox 7">
            <a:extLst>
              <a:ext uri="{FF2B5EF4-FFF2-40B4-BE49-F238E27FC236}">
                <a16:creationId xmlns:a16="http://schemas.microsoft.com/office/drawing/2014/main" xmlns="" id="{C70B1CBA-9307-4C83-B537-F2B5BB1C01B7}"/>
              </a:ext>
            </a:extLst>
          </p:cNvPr>
          <p:cNvSpPr txBox="1"/>
          <p:nvPr/>
        </p:nvSpPr>
        <p:spPr>
          <a:xfrm>
            <a:off x="1006617" y="744695"/>
            <a:ext cx="10123714" cy="6186309"/>
          </a:xfrm>
          <a:prstGeom prst="rect">
            <a:avLst/>
          </a:prstGeom>
          <a:noFill/>
        </p:spPr>
        <p:txBody>
          <a:bodyPr wrap="square" rtlCol="0">
            <a:spAutoFit/>
          </a:bodyPr>
          <a:lstStyle/>
          <a:p>
            <a:pPr algn="just">
              <a:lnSpc>
                <a:spcPct val="110000"/>
              </a:lnSpc>
            </a:pPr>
            <a:r>
              <a:rPr lang="vi-VN" sz="2000" dirty="0"/>
              <a:t>      Voi em thích mặc đẹp và thích được khen xinh. Ở nhà, voi em luôn hỏi anh: </a:t>
            </a:r>
            <a:r>
              <a:rPr lang="vi-VN" sz="2000" dirty="0">
                <a:solidFill>
                  <a:srgbClr val="FF0000"/>
                </a:solidFill>
              </a:rPr>
              <a:t>“Em có </a:t>
            </a:r>
            <a:r>
              <a:rPr lang="vi-VN" sz="2000">
                <a:solidFill>
                  <a:srgbClr val="FF0000"/>
                </a:solidFill>
              </a:rPr>
              <a:t>xinh không</a:t>
            </a:r>
            <a:r>
              <a:rPr lang="vi-VN" sz="2000" dirty="0"/>
              <a:t>?”. Voi anh bao giờ cũng khen: </a:t>
            </a:r>
            <a:r>
              <a:rPr lang="vi-VN" sz="2000" dirty="0">
                <a:solidFill>
                  <a:srgbClr val="0070C0"/>
                </a:solidFill>
              </a:rPr>
              <a:t>“Em xinh lắm!”</a:t>
            </a:r>
          </a:p>
          <a:p>
            <a:pPr algn="just">
              <a:lnSpc>
                <a:spcPct val="110000"/>
              </a:lnSpc>
            </a:pPr>
            <a:r>
              <a:rPr lang="vi-VN" sz="2000" dirty="0"/>
              <a:t>      Một hôm, gặp hươu, voi em hỏi:</a:t>
            </a:r>
          </a:p>
          <a:p>
            <a:pPr algn="just">
              <a:lnSpc>
                <a:spcPct val="110000"/>
              </a:lnSpc>
            </a:pPr>
            <a:r>
              <a:rPr lang="vi-VN" sz="2000" dirty="0">
                <a:solidFill>
                  <a:srgbClr val="FF0000"/>
                </a:solidFill>
              </a:rPr>
              <a:t>      - Em có xinh không?</a:t>
            </a:r>
          </a:p>
          <a:p>
            <a:pPr algn="just">
              <a:lnSpc>
                <a:spcPct val="110000"/>
              </a:lnSpc>
            </a:pPr>
            <a:r>
              <a:rPr lang="vi-VN" sz="2000" dirty="0"/>
              <a:t>      Hươu ngắm voi rồi lắc đầu:</a:t>
            </a:r>
          </a:p>
          <a:p>
            <a:pPr algn="just">
              <a:lnSpc>
                <a:spcPct val="110000"/>
              </a:lnSpc>
            </a:pPr>
            <a:r>
              <a:rPr lang="vi-VN" sz="2000" dirty="0">
                <a:solidFill>
                  <a:srgbClr val="00B050"/>
                </a:solidFill>
              </a:rPr>
              <a:t>      - Chưa xinh lắm vì em không có đôi sừng giống anh.</a:t>
            </a:r>
          </a:p>
          <a:p>
            <a:pPr algn="just">
              <a:lnSpc>
                <a:spcPct val="110000"/>
              </a:lnSpc>
            </a:pPr>
            <a:r>
              <a:rPr lang="vi-VN" sz="2000" dirty="0"/>
              <a:t>      Nghe vậy, voi nhặt vài cành cây khô, gài lên đầu rồi đi tiếp.</a:t>
            </a:r>
          </a:p>
          <a:p>
            <a:pPr algn="just">
              <a:lnSpc>
                <a:spcPct val="110000"/>
              </a:lnSpc>
            </a:pPr>
            <a:r>
              <a:rPr lang="vi-VN" sz="2000" dirty="0"/>
              <a:t>      Gặp dê, voi hỏi:</a:t>
            </a:r>
          </a:p>
          <a:p>
            <a:pPr algn="just">
              <a:lnSpc>
                <a:spcPct val="110000"/>
              </a:lnSpc>
            </a:pPr>
            <a:r>
              <a:rPr lang="vi-VN" sz="2000" dirty="0">
                <a:solidFill>
                  <a:srgbClr val="FF0000"/>
                </a:solidFill>
              </a:rPr>
              <a:t>      - Em có xinh không?</a:t>
            </a:r>
          </a:p>
          <a:p>
            <a:pPr algn="just">
              <a:lnSpc>
                <a:spcPct val="110000"/>
              </a:lnSpc>
            </a:pPr>
            <a:r>
              <a:rPr lang="vi-VN" sz="2000" dirty="0">
                <a:solidFill>
                  <a:srgbClr val="7030A0"/>
                </a:solidFill>
              </a:rPr>
              <a:t>      - Không, vì cậu không có bộ râu giống tôi.</a:t>
            </a:r>
          </a:p>
          <a:p>
            <a:pPr algn="just">
              <a:lnSpc>
                <a:spcPct val="110000"/>
              </a:lnSpc>
            </a:pPr>
            <a:r>
              <a:rPr lang="vi-VN" sz="2000" dirty="0"/>
              <a:t>      Voi liền nhổ một khóm cỏ dại bên đường, gắn vào cằm rồi về nhà.</a:t>
            </a:r>
          </a:p>
          <a:p>
            <a:pPr algn="just">
              <a:lnSpc>
                <a:spcPct val="110000"/>
              </a:lnSpc>
            </a:pPr>
            <a:r>
              <a:rPr lang="vi-VN" sz="2000" dirty="0"/>
              <a:t>      Về nhà với đôi sừng và bộ râu giả, voi em hớn hở hỏi anh:</a:t>
            </a:r>
          </a:p>
          <a:p>
            <a:pPr algn="just">
              <a:lnSpc>
                <a:spcPct val="110000"/>
              </a:lnSpc>
            </a:pPr>
            <a:r>
              <a:rPr lang="vi-VN" sz="2000" dirty="0">
                <a:solidFill>
                  <a:srgbClr val="FF0000"/>
                </a:solidFill>
              </a:rPr>
              <a:t>      - Em có xinh hơn không?</a:t>
            </a:r>
          </a:p>
          <a:p>
            <a:pPr algn="just">
              <a:lnSpc>
                <a:spcPct val="110000"/>
              </a:lnSpc>
            </a:pPr>
            <a:r>
              <a:rPr lang="vi-VN" sz="2000" dirty="0"/>
              <a:t>      Voi anh nói:</a:t>
            </a:r>
          </a:p>
          <a:p>
            <a:pPr algn="just">
              <a:lnSpc>
                <a:spcPct val="110000"/>
              </a:lnSpc>
            </a:pPr>
            <a:r>
              <a:rPr lang="vi-VN" sz="2000" dirty="0">
                <a:solidFill>
                  <a:srgbClr val="0070C0"/>
                </a:solidFill>
              </a:rPr>
              <a:t>      - Trời ơi, sao em lại thêm sừng và râu thế này? Xấu lắm!</a:t>
            </a:r>
          </a:p>
          <a:p>
            <a:pPr algn="just">
              <a:lnSpc>
                <a:spcPct val="110000"/>
              </a:lnSpc>
            </a:pPr>
            <a:r>
              <a:rPr lang="vi-VN" sz="2000" dirty="0"/>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dirty="0"/>
              <a:t>(Theo </a:t>
            </a:r>
            <a:r>
              <a:rPr lang="vi-VN" sz="2000" i="1" dirty="0"/>
              <a:t>Voi em đi tìm tự tin</a:t>
            </a:r>
            <a:r>
              <a:rPr lang="vi-VN" sz="2000" dirty="0"/>
              <a:t>)</a:t>
            </a:r>
            <a:endParaRPr lang="en-US" sz="2000" dirty="0"/>
          </a:p>
        </p:txBody>
      </p:sp>
      <p:sp>
        <p:nvSpPr>
          <p:cNvPr id="9" name="Cloud Callout 8"/>
          <p:cNvSpPr/>
          <p:nvPr/>
        </p:nvSpPr>
        <p:spPr>
          <a:xfrm>
            <a:off x="10088880" y="2650657"/>
            <a:ext cx="2082903" cy="2369578"/>
          </a:xfrm>
          <a:prstGeom prst="cloudCallout">
            <a:avLst>
              <a:gd name="adj1" fmla="val 58741"/>
              <a:gd name="adj2" fmla="val 6864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PHÂN VAI</a:t>
            </a:r>
          </a:p>
        </p:txBody>
      </p:sp>
      <p:grpSp>
        <p:nvGrpSpPr>
          <p:cNvPr id="10" name="Group 9"/>
          <p:cNvGrpSpPr/>
          <p:nvPr/>
        </p:nvGrpSpPr>
        <p:grpSpPr>
          <a:xfrm>
            <a:off x="8821316" y="2816627"/>
            <a:ext cx="1619794" cy="400110"/>
            <a:chOff x="8679802" y="2849736"/>
            <a:chExt cx="1619794" cy="400110"/>
          </a:xfrm>
        </p:grpSpPr>
        <p:cxnSp>
          <p:nvCxnSpPr>
            <p:cNvPr id="11" name="Straight Connector 10"/>
            <p:cNvCxnSpPr/>
            <p:nvPr/>
          </p:nvCxnSpPr>
          <p:spPr>
            <a:xfrm>
              <a:off x="8679802" y="3249846"/>
              <a:ext cx="147828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682912" y="2849736"/>
              <a:ext cx="1616684"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Dẫn truyện</a:t>
              </a:r>
            </a:p>
          </p:txBody>
        </p:sp>
      </p:grpSp>
      <p:grpSp>
        <p:nvGrpSpPr>
          <p:cNvPr id="14" name="Group 13"/>
          <p:cNvGrpSpPr/>
          <p:nvPr/>
        </p:nvGrpSpPr>
        <p:grpSpPr>
          <a:xfrm>
            <a:off x="9035112" y="3331309"/>
            <a:ext cx="1350785" cy="400110"/>
            <a:chOff x="9292370" y="2922825"/>
            <a:chExt cx="1350785" cy="400110"/>
          </a:xfrm>
        </p:grpSpPr>
        <p:cxnSp>
          <p:nvCxnSpPr>
            <p:cNvPr id="15" name="Straight Connector 14"/>
            <p:cNvCxnSpPr/>
            <p:nvPr/>
          </p:nvCxnSpPr>
          <p:spPr>
            <a:xfrm>
              <a:off x="9418407" y="3281037"/>
              <a:ext cx="924732" cy="1"/>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292370" y="2922825"/>
              <a:ext cx="1350785" cy="400110"/>
            </a:xfrm>
            <a:prstGeom prst="rect">
              <a:avLst/>
            </a:prstGeom>
            <a:noFill/>
          </p:spPr>
          <p:txBody>
            <a:bodyPr wrap="square" rtlCol="0">
              <a:spAutoFit/>
            </a:bodyPr>
            <a:lstStyle/>
            <a:p>
              <a:pPr algn="ctr"/>
              <a:r>
                <a:rPr lang="en-US" sz="2000" b="1">
                  <a:solidFill>
                    <a:srgbClr val="FF0000"/>
                  </a:solidFill>
                  <a:latin typeface="Arial" panose="020B0604020202020204" pitchFamily="34" charset="0"/>
                  <a:cs typeface="Arial" panose="020B0604020202020204" pitchFamily="34" charset="0"/>
                </a:rPr>
                <a:t>Voi em</a:t>
              </a:r>
            </a:p>
          </p:txBody>
        </p:sp>
      </p:grpSp>
      <p:grpSp>
        <p:nvGrpSpPr>
          <p:cNvPr id="17" name="Group 16"/>
          <p:cNvGrpSpPr/>
          <p:nvPr/>
        </p:nvGrpSpPr>
        <p:grpSpPr>
          <a:xfrm>
            <a:off x="8850469" y="3727833"/>
            <a:ext cx="1616684" cy="400110"/>
            <a:chOff x="8204116" y="2263314"/>
            <a:chExt cx="1616684" cy="400110"/>
          </a:xfrm>
        </p:grpSpPr>
        <p:cxnSp>
          <p:nvCxnSpPr>
            <p:cNvPr id="18" name="Straight Connector 17"/>
            <p:cNvCxnSpPr/>
            <p:nvPr/>
          </p:nvCxnSpPr>
          <p:spPr>
            <a:xfrm flipV="1">
              <a:off x="8514796" y="2652233"/>
              <a:ext cx="1167600" cy="11191"/>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204116" y="2263314"/>
              <a:ext cx="1616684"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Voi anh </a:t>
              </a:r>
            </a:p>
          </p:txBody>
        </p:sp>
      </p:grpSp>
      <p:grpSp>
        <p:nvGrpSpPr>
          <p:cNvPr id="25" name="Group 24"/>
          <p:cNvGrpSpPr/>
          <p:nvPr/>
        </p:nvGrpSpPr>
        <p:grpSpPr>
          <a:xfrm>
            <a:off x="8902162" y="4127943"/>
            <a:ext cx="1616684" cy="400110"/>
            <a:chOff x="8902162" y="4127943"/>
            <a:chExt cx="1616684" cy="400110"/>
          </a:xfrm>
        </p:grpSpPr>
        <p:sp>
          <p:nvSpPr>
            <p:cNvPr id="20" name="TextBox 19"/>
            <p:cNvSpPr txBox="1"/>
            <p:nvPr/>
          </p:nvSpPr>
          <p:spPr>
            <a:xfrm>
              <a:off x="8902162" y="4127943"/>
              <a:ext cx="1616684" cy="400110"/>
            </a:xfrm>
            <a:prstGeom prst="rect">
              <a:avLst/>
            </a:prstGeom>
            <a:noFill/>
          </p:spPr>
          <p:txBody>
            <a:bodyPr wrap="square" rtlCol="0">
              <a:spAutoFit/>
            </a:bodyPr>
            <a:lstStyle/>
            <a:p>
              <a:pPr algn="ctr"/>
              <a:r>
                <a:rPr lang="en-US" sz="2000" b="1">
                  <a:solidFill>
                    <a:srgbClr val="00B050"/>
                  </a:solidFill>
                  <a:latin typeface="Arial" panose="020B0604020202020204" pitchFamily="34" charset="0"/>
                  <a:cs typeface="Arial" panose="020B0604020202020204" pitchFamily="34" charset="0"/>
                </a:rPr>
                <a:t>Hươu</a:t>
              </a:r>
              <a:r>
                <a:rPr lang="en-US" sz="2000" b="1">
                  <a:latin typeface="Arial" panose="020B0604020202020204" pitchFamily="34" charset="0"/>
                  <a:cs typeface="Arial" panose="020B0604020202020204" pitchFamily="34" charset="0"/>
                </a:rPr>
                <a:t> </a:t>
              </a:r>
            </a:p>
          </p:txBody>
        </p:sp>
        <p:cxnSp>
          <p:nvCxnSpPr>
            <p:cNvPr id="23" name="Straight Connector 22"/>
            <p:cNvCxnSpPr/>
            <p:nvPr/>
          </p:nvCxnSpPr>
          <p:spPr>
            <a:xfrm>
              <a:off x="9279039" y="4444851"/>
              <a:ext cx="806842"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9035112" y="4478113"/>
            <a:ext cx="1616684" cy="400110"/>
            <a:chOff x="9035112" y="4478113"/>
            <a:chExt cx="1616684" cy="400110"/>
          </a:xfrm>
        </p:grpSpPr>
        <p:sp>
          <p:nvSpPr>
            <p:cNvPr id="21" name="TextBox 20"/>
            <p:cNvSpPr txBox="1"/>
            <p:nvPr/>
          </p:nvSpPr>
          <p:spPr>
            <a:xfrm>
              <a:off x="9035112" y="4478113"/>
              <a:ext cx="1616684" cy="400110"/>
            </a:xfrm>
            <a:prstGeom prst="rect">
              <a:avLst/>
            </a:prstGeom>
            <a:noFill/>
          </p:spPr>
          <p:txBody>
            <a:bodyPr wrap="square" rtlCol="0">
              <a:spAutoFit/>
            </a:bodyPr>
            <a:lstStyle/>
            <a:p>
              <a:pPr algn="ctr"/>
              <a:r>
                <a:rPr lang="en-US" sz="2000" b="1">
                  <a:solidFill>
                    <a:srgbClr val="7030A0"/>
                  </a:solidFill>
                  <a:latin typeface="Arial" panose="020B0604020202020204" pitchFamily="34" charset="0"/>
                  <a:cs typeface="Arial" panose="020B0604020202020204" pitchFamily="34" charset="0"/>
                </a:rPr>
                <a:t>Dê</a:t>
              </a:r>
              <a:r>
                <a:rPr lang="en-US" sz="2000" b="1">
                  <a:latin typeface="Arial" panose="020B0604020202020204" pitchFamily="34" charset="0"/>
                  <a:cs typeface="Arial" panose="020B0604020202020204" pitchFamily="34" charset="0"/>
                </a:rPr>
                <a:t> </a:t>
              </a:r>
            </a:p>
          </p:txBody>
        </p:sp>
        <p:cxnSp>
          <p:nvCxnSpPr>
            <p:cNvPr id="24" name="Straight Connector 23"/>
            <p:cNvCxnSpPr/>
            <p:nvPr/>
          </p:nvCxnSpPr>
          <p:spPr>
            <a:xfrm>
              <a:off x="9521907" y="4849686"/>
              <a:ext cx="80684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653311"/>
      </p:ext>
    </p:extLst>
  </p:cSld>
  <p:clrMapOvr>
    <a:masterClrMapping/>
  </p:clrMapOvr>
  <mc:AlternateContent xmlns:mc="http://schemas.openxmlformats.org/markup-compatibility/2006" xmlns:p14="http://schemas.microsoft.com/office/powerpoint/2010/main">
    <mc:Choice Requires="p14">
      <p:transition spd="slow" p14:dur="2000" advTm="62975"/>
    </mc:Choice>
    <mc:Fallback xmlns="">
      <p:transition spd="slow" advTm="62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768" y="928466"/>
            <a:ext cx="9085866" cy="3575665"/>
          </a:xfrm>
          <a:prstGeom prst="rect">
            <a:avLst/>
          </a:prstGeom>
        </p:spPr>
      </p:pic>
      <p:sp>
        <p:nvSpPr>
          <p:cNvPr id="5" name="TextBox 4"/>
          <p:cNvSpPr txBox="1"/>
          <p:nvPr/>
        </p:nvSpPr>
        <p:spPr>
          <a:xfrm>
            <a:off x="3583453" y="2162300"/>
            <a:ext cx="6939181" cy="1107996"/>
          </a:xfrm>
          <a:prstGeom prst="rect">
            <a:avLst/>
          </a:prstGeom>
          <a:noFill/>
        </p:spPr>
        <p:txBody>
          <a:bodyPr wrap="square" rtlCol="0">
            <a:spAutoFit/>
          </a:bodyPr>
          <a:lstStyle/>
          <a:p>
            <a:r>
              <a:rPr lang="en-US" sz="6600">
                <a:solidFill>
                  <a:schemeClr val="accent1">
                    <a:lumMod val="50000"/>
                  </a:schemeClr>
                </a:solidFill>
                <a:latin typeface="Arial" panose="020B0604020202020204" pitchFamily="34" charset="0"/>
                <a:cs typeface="Arial" panose="020B0604020202020204" pitchFamily="34" charset="0"/>
              </a:rPr>
              <a:t>LUYỆN TẬP</a:t>
            </a:r>
          </a:p>
        </p:txBody>
      </p:sp>
    </p:spTree>
    <p:extLst>
      <p:ext uri="{BB962C8B-B14F-4D97-AF65-F5344CB8AC3E}">
        <p14:creationId xmlns:p14="http://schemas.microsoft.com/office/powerpoint/2010/main" val="1699316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B600F577-F819-4602-BCEB-985221633540}"/>
              </a:ext>
            </a:extLst>
          </p:cNvPr>
          <p:cNvSpPr txBox="1"/>
          <p:nvPr/>
        </p:nvSpPr>
        <p:spPr>
          <a:xfrm>
            <a:off x="611307" y="393201"/>
            <a:ext cx="10693731" cy="584775"/>
          </a:xfrm>
          <a:prstGeom prst="rect">
            <a:avLst/>
          </a:prstGeom>
          <a:noFill/>
        </p:spPr>
        <p:txBody>
          <a:bodyPr wrap="square" rtlCol="0">
            <a:spAutoFit/>
          </a:bodyPr>
          <a:lstStyle/>
          <a:p>
            <a:pPr algn="just"/>
            <a:r>
              <a:rPr lang="vi-VN" sz="3200" b="1" dirty="0">
                <a:solidFill>
                  <a:schemeClr val="accent6">
                    <a:lumMod val="75000"/>
                  </a:schemeClr>
                </a:solidFill>
              </a:rPr>
              <a:t>1. </a:t>
            </a:r>
            <a:r>
              <a:rPr lang="vi-VN" sz="3200" dirty="0"/>
              <a:t>Những từ ngữ nào sau đây chỉ hoạt động của voi em?</a:t>
            </a:r>
          </a:p>
        </p:txBody>
      </p:sp>
      <p:pic>
        <p:nvPicPr>
          <p:cNvPr id="13" name="Picture 12">
            <a:extLst>
              <a:ext uri="{FF2B5EF4-FFF2-40B4-BE49-F238E27FC236}">
                <a16:creationId xmlns:a16="http://schemas.microsoft.com/office/drawing/2014/main" xmlns="" id="{D0FBE766-468F-415A-B745-6171380E384B}"/>
              </a:ext>
            </a:extLst>
          </p:cNvPr>
          <p:cNvPicPr>
            <a:picLocks noChangeAspect="1"/>
          </p:cNvPicPr>
          <p:nvPr/>
        </p:nvPicPr>
        <p:blipFill>
          <a:blip r:embed="rId4">
            <a:clrChange>
              <a:clrFrom>
                <a:srgbClr val="FEFFFF"/>
              </a:clrFrom>
              <a:clrTo>
                <a:srgbClr val="FE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217770" y="1297466"/>
            <a:ext cx="9852919" cy="1598154"/>
          </a:xfrm>
          <a:prstGeom prst="rect">
            <a:avLst/>
          </a:prstGeom>
        </p:spPr>
      </p:pic>
      <p:sp>
        <p:nvSpPr>
          <p:cNvPr id="14" name="TextBox 13">
            <a:extLst>
              <a:ext uri="{FF2B5EF4-FFF2-40B4-BE49-F238E27FC236}">
                <a16:creationId xmlns:a16="http://schemas.microsoft.com/office/drawing/2014/main" xmlns="" id="{2F32293C-F65A-4822-BA05-08F90FEC94C0}"/>
              </a:ext>
            </a:extLst>
          </p:cNvPr>
          <p:cNvSpPr txBox="1"/>
          <p:nvPr/>
        </p:nvSpPr>
        <p:spPr>
          <a:xfrm>
            <a:off x="611307" y="3131814"/>
            <a:ext cx="11902783" cy="584775"/>
          </a:xfrm>
          <a:prstGeom prst="rect">
            <a:avLst/>
          </a:prstGeom>
          <a:noFill/>
        </p:spPr>
        <p:txBody>
          <a:bodyPr wrap="square" rtlCol="0">
            <a:spAutoFit/>
          </a:bodyPr>
          <a:lstStyle/>
          <a:p>
            <a:pPr algn="just"/>
            <a:r>
              <a:rPr lang="vi-VN" sz="3200" b="1" dirty="0">
                <a:solidFill>
                  <a:schemeClr val="accent6">
                    <a:lumMod val="75000"/>
                  </a:schemeClr>
                </a:solidFill>
              </a:rPr>
              <a:t>2. </a:t>
            </a:r>
            <a:r>
              <a:rPr lang="vi-VN" sz="3200" dirty="0"/>
              <a:t>Nếu là voi anh, em sẽ nói gì sau khi voi em bỏ sừng và râu?</a:t>
            </a:r>
          </a:p>
        </p:txBody>
      </p:sp>
      <p:pic>
        <p:nvPicPr>
          <p:cNvPr id="16" name="Picture 15">
            <a:extLst>
              <a:ext uri="{FF2B5EF4-FFF2-40B4-BE49-F238E27FC236}">
                <a16:creationId xmlns:a16="http://schemas.microsoft.com/office/drawing/2014/main" xmlns="" id="{A479A6B0-9843-4E47-9FC7-8A273693093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flipH="1">
            <a:off x="428617" y="4007422"/>
            <a:ext cx="2050744" cy="2231202"/>
          </a:xfrm>
          <a:prstGeom prst="ellipse">
            <a:avLst/>
          </a:prstGeom>
          <a:ln w="19050">
            <a:solidFill>
              <a:srgbClr val="0070C0"/>
            </a:solidFill>
          </a:ln>
        </p:spPr>
      </p:pic>
      <p:sp>
        <p:nvSpPr>
          <p:cNvPr id="17" name="TextBox 16">
            <a:extLst>
              <a:ext uri="{FF2B5EF4-FFF2-40B4-BE49-F238E27FC236}">
                <a16:creationId xmlns:a16="http://schemas.microsoft.com/office/drawing/2014/main" xmlns="" id="{445284D9-05C2-46BA-A49C-3F1DE8D56F4E}"/>
              </a:ext>
            </a:extLst>
          </p:cNvPr>
          <p:cNvSpPr txBox="1"/>
          <p:nvPr/>
        </p:nvSpPr>
        <p:spPr>
          <a:xfrm>
            <a:off x="2434417" y="4245860"/>
            <a:ext cx="9307796" cy="1754326"/>
          </a:xfrm>
          <a:prstGeom prst="rect">
            <a:avLst/>
          </a:prstGeom>
          <a:noFill/>
        </p:spPr>
        <p:txBody>
          <a:bodyPr wrap="square" rtlCol="0">
            <a:spAutoFit/>
          </a:bodyPr>
          <a:lstStyle/>
          <a:p>
            <a:pPr algn="just">
              <a:lnSpc>
                <a:spcPct val="150000"/>
              </a:lnSpc>
            </a:pPr>
            <a:r>
              <a:rPr lang="vi-VN" sz="3600" dirty="0">
                <a:solidFill>
                  <a:srgbClr val="FF0000"/>
                </a:solidFill>
                <a:sym typeface="Wingdings" panose="05000000000000000000" pitchFamily="2" charset="2"/>
              </a:rPr>
              <a:t> </a:t>
            </a:r>
            <a:r>
              <a:rPr lang="vi-VN" sz="3600" dirty="0">
                <a:solidFill>
                  <a:srgbClr val="FF0000"/>
                </a:solidFill>
              </a:rPr>
              <a:t>Em xinh lắm! Hãy luôn tự tin vào chính mình nhé!</a:t>
            </a:r>
          </a:p>
        </p:txBody>
      </p:sp>
      <p:sp>
        <p:nvSpPr>
          <p:cNvPr id="21" name="Oval 20">
            <a:extLst>
              <a:ext uri="{FF2B5EF4-FFF2-40B4-BE49-F238E27FC236}">
                <a16:creationId xmlns:a16="http://schemas.microsoft.com/office/drawing/2014/main" xmlns="" id="{02B3188B-68B5-48EB-A278-DF5386EDB96D}"/>
              </a:ext>
            </a:extLst>
          </p:cNvPr>
          <p:cNvSpPr/>
          <p:nvPr/>
        </p:nvSpPr>
        <p:spPr>
          <a:xfrm>
            <a:off x="1318846" y="1539070"/>
            <a:ext cx="2231143" cy="8272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Oval 23">
            <a:extLst>
              <a:ext uri="{FF2B5EF4-FFF2-40B4-BE49-F238E27FC236}">
                <a16:creationId xmlns:a16="http://schemas.microsoft.com/office/drawing/2014/main" xmlns="" id="{8595CB70-824C-44B9-8F74-6BEFF4FEC294}"/>
              </a:ext>
            </a:extLst>
          </p:cNvPr>
          <p:cNvSpPr/>
          <p:nvPr/>
        </p:nvSpPr>
        <p:spPr>
          <a:xfrm>
            <a:off x="3549990" y="1557364"/>
            <a:ext cx="2594239" cy="8731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Oval 24">
            <a:extLst>
              <a:ext uri="{FF2B5EF4-FFF2-40B4-BE49-F238E27FC236}">
                <a16:creationId xmlns:a16="http://schemas.microsoft.com/office/drawing/2014/main" xmlns="" id="{97CBB137-EB0B-48A9-9241-C85AE0228F77}"/>
              </a:ext>
            </a:extLst>
          </p:cNvPr>
          <p:cNvSpPr/>
          <p:nvPr/>
        </p:nvSpPr>
        <p:spPr>
          <a:xfrm>
            <a:off x="7631723" y="1297466"/>
            <a:ext cx="2162908" cy="13929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95039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heel(1)">
                                      <p:cBhvr>
                                        <p:cTn id="16" dur="1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heel(1)">
                                      <p:cBhvr>
                                        <p:cTn id="21" dur="10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heel(1)">
                                      <p:cBhvr>
                                        <p:cTn id="26" dur="10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7" grpId="0"/>
      <p:bldP spid="21" grpId="0" animBg="1"/>
      <p:bldP spid="24"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Voi Con Ở Bản Đôn - Cao Lê Hà Trang - LalaTV -Nhạc Thiếu Nhi Hoạt Hình Chú voi con ở bản Đôn (online-video-cutter.c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26336500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D74EB5-B837-4180-B197-5A7B433B300D}"/>
              </a:ext>
            </a:extLst>
          </p:cNvPr>
          <p:cNvSpPr txBox="1">
            <a:spLocks/>
          </p:cNvSpPr>
          <p:nvPr/>
        </p:nvSpPr>
        <p:spPr>
          <a:xfrm>
            <a:off x="3484771" y="538443"/>
            <a:ext cx="10515600" cy="27590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b="1">
                <a:solidFill>
                  <a:srgbClr val="FF0000"/>
                </a:solidFill>
                <a:latin typeface="Arial" panose="020B0604020202020204" pitchFamily="34" charset="0"/>
                <a:cs typeface="Arial" panose="020B0604020202020204" pitchFamily="34" charset="0"/>
              </a:rPr>
              <a:t>Dặn dò:</a:t>
            </a:r>
            <a:endParaRPr lang="en-US" sz="8000" b="1" dirty="0">
              <a:solidFill>
                <a:srgbClr val="FF000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xmlns="" id="{C5D74EB5-B837-4180-B197-5A7B433B300D}"/>
              </a:ext>
            </a:extLst>
          </p:cNvPr>
          <p:cNvSpPr txBox="1">
            <a:spLocks/>
          </p:cNvSpPr>
          <p:nvPr/>
        </p:nvSpPr>
        <p:spPr>
          <a:xfrm>
            <a:off x="1340498" y="1682815"/>
            <a:ext cx="10515600" cy="27590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4000" b="1">
                <a:latin typeface="Arial" panose="020B0604020202020204" pitchFamily="34" charset="0"/>
                <a:cs typeface="Arial" panose="020B0604020202020204" pitchFamily="34" charset="0"/>
              </a:rPr>
              <a:t>- Đọc lại bài và trả lời câu hỏi cuối bài.</a:t>
            </a:r>
          </a:p>
          <a:p>
            <a:pPr>
              <a:lnSpc>
                <a:spcPct val="150000"/>
              </a:lnSpc>
            </a:pPr>
            <a:r>
              <a:rPr lang="en-US" sz="4000" b="1">
                <a:latin typeface="Arial" panose="020B0604020202020204" pitchFamily="34" charset="0"/>
                <a:cs typeface="Arial" panose="020B0604020202020204" pitchFamily="34" charset="0"/>
              </a:rPr>
              <a:t>- Đọc trước bài Một giờ học.</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1488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4" y="21816"/>
            <a:ext cx="12180047" cy="6836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1524001" y="1942428"/>
            <a:ext cx="5486400" cy="2639209"/>
          </a:xfrm>
          <a:prstGeom prst="roundRect">
            <a:avLst/>
          </a:prstGeom>
          <a:ln>
            <a:noFill/>
          </a:ln>
        </p:spPr>
        <p:style>
          <a:lnRef idx="2">
            <a:schemeClr val="accent6"/>
          </a:lnRef>
          <a:fillRef idx="1">
            <a:schemeClr val="lt1"/>
          </a:fillRef>
          <a:effectRef idx="0">
            <a:schemeClr val="accent6"/>
          </a:effectRef>
          <a:fontRef idx="minor">
            <a:schemeClr val="dk1"/>
          </a:fontRef>
        </p:style>
        <p:txBody>
          <a:bodyPr lIns="121917" tIns="60959" rIns="121917" bIns="60959" rtlCol="0" anchor="ctr"/>
          <a:lstStyle/>
          <a:p>
            <a:pPr algn="ctr"/>
            <a:endParaRPr lang="en-US" sz="1400"/>
          </a:p>
        </p:txBody>
      </p:sp>
      <p:sp>
        <p:nvSpPr>
          <p:cNvPr id="3" name="Rectangle 2"/>
          <p:cNvSpPr/>
          <p:nvPr/>
        </p:nvSpPr>
        <p:spPr>
          <a:xfrm>
            <a:off x="1524002" y="1803402"/>
            <a:ext cx="5522921" cy="4062649"/>
          </a:xfrm>
          <a:prstGeom prst="rect">
            <a:avLst/>
          </a:prstGeom>
          <a:effectLst>
            <a:glow rad="139700">
              <a:schemeClr val="accent2">
                <a:satMod val="175000"/>
                <a:alpha val="40000"/>
              </a:schemeClr>
            </a:glow>
          </a:effectLst>
          <a:scene3d>
            <a:camera prst="perspectiveFront"/>
            <a:lightRig rig="threePt" dir="t"/>
          </a:scene3d>
        </p:spPr>
        <p:txBody>
          <a:bodyPr wrap="square" lIns="91439" tIns="45719" rIns="91439" bIns="45719">
            <a:spAutoFit/>
          </a:bodyPr>
          <a:lstStyle/>
          <a:p>
            <a:pPr algn="ctr">
              <a:defRPr/>
            </a:pPr>
            <a:r>
              <a:rPr lang="en-US" sz="4300" b="1" kern="1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TẠM BIỆT CÁC CON VÀ HẸN GẶP LẠI VÀO BUỔI HỌC SAU NHÉ !!!</a:t>
            </a:r>
          </a:p>
          <a:p>
            <a:pPr algn="ctr">
              <a:defRPr/>
            </a:pPr>
            <a:endParaRPr lang="en-US" sz="4300" b="1" kern="1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p>
            <a:pPr algn="ctr">
              <a:defRPr/>
            </a:pPr>
            <a:endParaRPr lang="en-US" sz="4300" b="1" kern="1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7095" y="1038165"/>
            <a:ext cx="4196527" cy="394755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68276822"/>
      </p:ext>
    </p:extLst>
  </p:cSld>
  <p:clrMapOvr>
    <a:masterClrMapping/>
  </p:clrMapOvr>
  <mc:AlternateContent xmlns:mc="http://schemas.openxmlformats.org/markup-compatibility/2006" xmlns:p14="http://schemas.microsoft.com/office/powerpoint/2010/main">
    <mc:Choice Requires="p14">
      <p:transition spd="slow" p14:dur="2000" advTm="342"/>
    </mc:Choice>
    <mc:Fallback xmlns="">
      <p:transition spd="slow" advTm="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repeatCount="indefinite" fill="hold" grpId="0" nodeType="clickEffect">
                                  <p:stCondLst>
                                    <p:cond delay="0"/>
                                  </p:stCondLst>
                                  <p:iterate type="lt">
                                    <p:tmPct val="10000"/>
                                  </p:iterate>
                                  <p:childTnLst>
                                    <p:animMotion origin="layout" path="M 2.91667E-6 3.33333E-6 L 2.91667E-6 -0.07223 " pathEditMode="relative" rAng="0" ptsTypes="AA">
                                      <p:cBhvr>
                                        <p:cTn id="10" dur="500" accel="50000" decel="50000" autoRev="1" fill="hold">
                                          <p:stCondLst>
                                            <p:cond delay="0"/>
                                          </p:stCondLst>
                                        </p:cTn>
                                        <p:tgtEl>
                                          <p:spTgt spid="3"/>
                                        </p:tgtEl>
                                        <p:attrNameLst>
                                          <p:attrName>ppt_x</p:attrName>
                                          <p:attrName>ppt_y</p:attrName>
                                        </p:attrNameLst>
                                      </p:cBhvr>
                                      <p:rCtr x="0" y="-3611"/>
                                    </p:animMotion>
                                    <p:animRot by="1500000">
                                      <p:cBhvr>
                                        <p:cTn id="11" dur="250" fill="hold">
                                          <p:stCondLst>
                                            <p:cond delay="0"/>
                                          </p:stCondLst>
                                        </p:cTn>
                                        <p:tgtEl>
                                          <p:spTgt spid="3"/>
                                        </p:tgtEl>
                                        <p:attrNameLst>
                                          <p:attrName>r</p:attrName>
                                        </p:attrNameLst>
                                      </p:cBhvr>
                                    </p:animRot>
                                    <p:animRot by="-1500000">
                                      <p:cBhvr>
                                        <p:cTn id="12" dur="250" fill="hold">
                                          <p:stCondLst>
                                            <p:cond delay="250"/>
                                          </p:stCondLst>
                                        </p:cTn>
                                        <p:tgtEl>
                                          <p:spTgt spid="3"/>
                                        </p:tgtEl>
                                        <p:attrNameLst>
                                          <p:attrName>r</p:attrName>
                                        </p:attrNameLst>
                                      </p:cBhvr>
                                    </p:animRot>
                                    <p:animRot by="-1500000">
                                      <p:cBhvr>
                                        <p:cTn id="13" dur="250" fill="hold">
                                          <p:stCondLst>
                                            <p:cond delay="500"/>
                                          </p:stCondLst>
                                        </p:cTn>
                                        <p:tgtEl>
                                          <p:spTgt spid="3"/>
                                        </p:tgtEl>
                                        <p:attrNameLst>
                                          <p:attrName>r</p:attrName>
                                        </p:attrNameLst>
                                      </p:cBhvr>
                                    </p:animRot>
                                    <p:animRot by="1500000">
                                      <p:cBhvr>
                                        <p:cTn id="14" dur="250" fill="hold">
                                          <p:stCondLst>
                                            <p:cond delay="750"/>
                                          </p:stCondLst>
                                        </p:cTn>
                                        <p:tgtEl>
                                          <p:spTgt spid="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bldLst>
      <p:bldP spid="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89372" y="310593"/>
            <a:ext cx="1486971" cy="783674"/>
          </a:xfrm>
          <a:prstGeom prst="rect">
            <a:avLst/>
          </a:prstGeom>
        </p:spPr>
      </p:pic>
      <p:grpSp>
        <p:nvGrpSpPr>
          <p:cNvPr id="8" name="Group 7"/>
          <p:cNvGrpSpPr/>
          <p:nvPr/>
        </p:nvGrpSpPr>
        <p:grpSpPr>
          <a:xfrm>
            <a:off x="2618390" y="98453"/>
            <a:ext cx="6942469" cy="603977"/>
            <a:chOff x="2843616" y="129794"/>
            <a:chExt cx="9419771" cy="891067"/>
          </a:xfrm>
        </p:grpSpPr>
        <p:sp>
          <p:nvSpPr>
            <p:cNvPr id="7" name="Rounded Rectangle 6"/>
            <p:cNvSpPr/>
            <p:nvPr/>
          </p:nvSpPr>
          <p:spPr>
            <a:xfrm>
              <a:off x="2843616" y="129794"/>
              <a:ext cx="9419771" cy="891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90281" y="159626"/>
              <a:ext cx="8004786" cy="523221"/>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Em thích được khen về điều gì?</a:t>
              </a:r>
            </a:p>
          </p:txBody>
        </p:sp>
      </p:grpSp>
      <p:pic>
        <p:nvPicPr>
          <p:cNvPr id="9" name="Picture 8">
            <a:extLst>
              <a:ext uri="{FF2B5EF4-FFF2-40B4-BE49-F238E27FC236}">
                <a16:creationId xmlns:a16="http://schemas.microsoft.com/office/drawing/2014/main" xmlns="" id="{3DE3D208-73BA-44FA-83C8-C72B0CBD1646}"/>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073715" y="990691"/>
            <a:ext cx="10931084" cy="6409755"/>
          </a:xfrm>
          <a:prstGeom prst="rect">
            <a:avLst/>
          </a:prstGeom>
        </p:spPr>
      </p:pic>
    </p:spTree>
    <p:extLst>
      <p:ext uri="{BB962C8B-B14F-4D97-AF65-F5344CB8AC3E}">
        <p14:creationId xmlns:p14="http://schemas.microsoft.com/office/powerpoint/2010/main" val="60237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015998" y="1465701"/>
            <a:ext cx="8293979" cy="5629142"/>
          </a:xfrm>
          <a:prstGeom prst="rect">
            <a:avLst/>
          </a:prstGeom>
        </p:spPr>
      </p:pic>
      <p:sp>
        <p:nvSpPr>
          <p:cNvPr id="5" name="Rounded Rectangle 4"/>
          <p:cNvSpPr/>
          <p:nvPr/>
        </p:nvSpPr>
        <p:spPr>
          <a:xfrm>
            <a:off x="382541" y="385007"/>
            <a:ext cx="11756571" cy="1505243"/>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latin typeface="Arial" panose="020B0604020202020204" pitchFamily="34" charset="0"/>
              <a:cs typeface="Arial" panose="020B0604020202020204" pitchFamily="34" charset="0"/>
            </a:endParaRPr>
          </a:p>
        </p:txBody>
      </p:sp>
      <p:pic>
        <p:nvPicPr>
          <p:cNvPr id="6" name="Picture 4">
            <a:extLst>
              <a:ext uri="{FF2B5EF4-FFF2-40B4-BE49-F238E27FC236}">
                <a16:creationId xmlns:a16="http://schemas.microsoft.com/office/drawing/2014/main" xmlns=""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49288" y="3643532"/>
            <a:ext cx="3613836" cy="361383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0" y="188686"/>
            <a:ext cx="2772229" cy="193553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xmlns="" id="{204DF970-48E5-48AB-9708-9CCA8255B628}"/>
              </a:ext>
            </a:extLst>
          </p:cNvPr>
          <p:cNvGrpSpPr/>
          <p:nvPr/>
        </p:nvGrpSpPr>
        <p:grpSpPr>
          <a:xfrm>
            <a:off x="509438" y="632524"/>
            <a:ext cx="2430330" cy="930019"/>
            <a:chOff x="341899" y="617893"/>
            <a:chExt cx="1641091" cy="930019"/>
          </a:xfrm>
        </p:grpSpPr>
        <p:sp>
          <p:nvSpPr>
            <p:cNvPr id="9" name="TextBox 8">
              <a:extLst>
                <a:ext uri="{FF2B5EF4-FFF2-40B4-BE49-F238E27FC236}">
                  <a16:creationId xmlns:a16="http://schemas.microsoft.com/office/drawing/2014/main" xmlns="" id="{F9EBF4D9-7DFC-4360-A7A6-8642B5D8DE7B}"/>
                </a:ext>
              </a:extLst>
            </p:cNvPr>
            <p:cNvSpPr txBox="1"/>
            <p:nvPr/>
          </p:nvSpPr>
          <p:spPr>
            <a:xfrm>
              <a:off x="369343" y="617893"/>
              <a:ext cx="1613647" cy="923330"/>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BÀI 4</a:t>
              </a:r>
            </a:p>
          </p:txBody>
        </p:sp>
        <p:sp>
          <p:nvSpPr>
            <p:cNvPr id="10" name="TextBox 9">
              <a:extLst>
                <a:ext uri="{FF2B5EF4-FFF2-40B4-BE49-F238E27FC236}">
                  <a16:creationId xmlns:a16="http://schemas.microsoft.com/office/drawing/2014/main" xmlns="" id="{ED1BA16C-7EA5-48F4-8346-56A3175E0110}"/>
                </a:ext>
              </a:extLst>
            </p:cNvPr>
            <p:cNvSpPr txBox="1"/>
            <p:nvPr/>
          </p:nvSpPr>
          <p:spPr>
            <a:xfrm>
              <a:off x="341899" y="624582"/>
              <a:ext cx="1613647" cy="923330"/>
            </a:xfrm>
            <a:prstGeom prst="rect">
              <a:avLst/>
            </a:prstGeom>
            <a:noFill/>
          </p:spPr>
          <p:txBody>
            <a:bodyPr wrap="square" rtlCol="0">
              <a:spAutoFit/>
            </a:bodyPr>
            <a:lstStyle/>
            <a:p>
              <a:r>
                <a:rPr lang="en-US" sz="5400" dirty="0">
                  <a:solidFill>
                    <a:schemeClr val="accent1">
                      <a:lumMod val="75000"/>
                    </a:schemeClr>
                  </a:solidFill>
                  <a:latin typeface="Arial" panose="020B0604020202020204" pitchFamily="34" charset="0"/>
                  <a:cs typeface="Arial" panose="020B0604020202020204" pitchFamily="34" charset="0"/>
                </a:rPr>
                <a:t>BÀI 4</a:t>
              </a:r>
            </a:p>
          </p:txBody>
        </p:sp>
      </p:grpSp>
      <p:sp>
        <p:nvSpPr>
          <p:cNvPr id="11" name="TextBox 10">
            <a:extLst>
              <a:ext uri="{FF2B5EF4-FFF2-40B4-BE49-F238E27FC236}">
                <a16:creationId xmlns:a16="http://schemas.microsoft.com/office/drawing/2014/main" xmlns="" id="{75E32ADA-523D-4ACC-BA1B-20E677F68055}"/>
              </a:ext>
            </a:extLst>
          </p:cNvPr>
          <p:cNvSpPr txBox="1"/>
          <p:nvPr/>
        </p:nvSpPr>
        <p:spPr>
          <a:xfrm>
            <a:off x="3365044" y="639213"/>
            <a:ext cx="8423356" cy="923330"/>
          </a:xfrm>
          <a:prstGeom prst="rect">
            <a:avLst/>
          </a:prstGeom>
          <a:noFill/>
        </p:spPr>
        <p:txBody>
          <a:bodyPr wrap="square" rtlCol="0">
            <a:spAutoFit/>
          </a:bodyPr>
          <a:lstStyle/>
          <a:p>
            <a:r>
              <a:rPr lang="en-US" sz="5400">
                <a:solidFill>
                  <a:schemeClr val="bg1"/>
                </a:solidFill>
                <a:latin typeface="Arial" panose="020B0604020202020204" pitchFamily="34" charset="0"/>
                <a:cs typeface="Arial" panose="020B0604020202020204" pitchFamily="34" charset="0"/>
              </a:rPr>
              <a:t>EM CÓ XINH KHÔNG?</a:t>
            </a:r>
            <a:endParaRPr lang="en-US" sz="54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47C20E4F-5598-4543-99AA-79D922EC798E}"/>
              </a:ext>
            </a:extLst>
          </p:cNvPr>
          <p:cNvSpPr txBox="1"/>
          <p:nvPr/>
        </p:nvSpPr>
        <p:spPr>
          <a:xfrm>
            <a:off x="4454999" y="3823838"/>
            <a:ext cx="3041009" cy="1063433"/>
          </a:xfrm>
          <a:prstGeom prst="rect">
            <a:avLst/>
          </a:prstGeom>
          <a:noFill/>
        </p:spPr>
        <p:txBody>
          <a:bodyPr wrap="square" rtlCol="0">
            <a:spAutoFit/>
          </a:bodyPr>
          <a:lstStyle/>
          <a:p>
            <a:pPr algn="ctr">
              <a:lnSpc>
                <a:spcPct val="150000"/>
              </a:lnSpc>
            </a:pPr>
            <a:r>
              <a:rPr lang="vi-VN" sz="4800" b="1">
                <a:solidFill>
                  <a:schemeClr val="accent1">
                    <a:lumMod val="50000"/>
                  </a:schemeClr>
                </a:solidFill>
                <a:latin typeface="Arial" panose="020B0604020202020204" pitchFamily="34" charset="0"/>
                <a:cs typeface="Arial" panose="020B0604020202020204" pitchFamily="34" charset="0"/>
              </a:rPr>
              <a:t>TIẾT 1</a:t>
            </a:r>
            <a:endParaRPr lang="en-US" sz="4800" b="1" dirty="0">
              <a:solidFill>
                <a:schemeClr val="accent1">
                  <a:lumMod val="50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72E96B82-CFE8-4E3D-9861-F35AD32A3F47}"/>
              </a:ext>
            </a:extLst>
          </p:cNvPr>
          <p:cNvSpPr txBox="1"/>
          <p:nvPr/>
        </p:nvSpPr>
        <p:spPr>
          <a:xfrm>
            <a:off x="4441262" y="4642536"/>
            <a:ext cx="2991297" cy="1615827"/>
          </a:xfrm>
          <a:prstGeom prst="rect">
            <a:avLst/>
          </a:prstGeom>
          <a:noFill/>
        </p:spPr>
        <p:txBody>
          <a:bodyPr wrap="square" rtlCol="0">
            <a:spAutoFit/>
          </a:bodyPr>
          <a:lstStyle/>
          <a:p>
            <a:pPr algn="ctr">
              <a:lnSpc>
                <a:spcPct val="150000"/>
              </a:lnSpc>
            </a:pPr>
            <a:r>
              <a:rPr lang="vi-VN" sz="6600" b="1" dirty="0">
                <a:solidFill>
                  <a:srgbClr val="17479D"/>
                </a:solidFill>
                <a:latin typeface="Arial" panose="020B0604020202020204" pitchFamily="34" charset="0"/>
                <a:cs typeface="Arial" panose="020B0604020202020204" pitchFamily="34" charset="0"/>
              </a:rPr>
              <a:t>ĐỌC</a:t>
            </a:r>
            <a:endParaRPr lang="en-US" sz="6600" b="1" dirty="0">
              <a:solidFill>
                <a:srgbClr val="17479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2332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85" y="118679"/>
            <a:ext cx="1211555" cy="1211555"/>
          </a:xfrm>
          <a:prstGeom prst="rect">
            <a:avLst/>
          </a:prstGeom>
        </p:spPr>
      </p:pic>
      <p:cxnSp>
        <p:nvCxnSpPr>
          <p:cNvPr id="8" name="Straight Connector 7"/>
          <p:cNvCxnSpPr/>
          <p:nvPr/>
        </p:nvCxnSpPr>
        <p:spPr>
          <a:xfrm>
            <a:off x="1685109" y="1267097"/>
            <a:ext cx="937913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815738" y="537514"/>
            <a:ext cx="7772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Times New Roman" pitchFamily="18" charset="0"/>
              </a:rPr>
              <a:t>Ghi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vở</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109" y="1766207"/>
            <a:ext cx="8039100" cy="2933700"/>
          </a:xfrm>
          <a:prstGeom prst="rect">
            <a:avLst/>
          </a:prstGeom>
        </p:spPr>
      </p:pic>
      <p:sp>
        <p:nvSpPr>
          <p:cNvPr id="3" name="TextBox 2"/>
          <p:cNvSpPr txBox="1"/>
          <p:nvPr/>
        </p:nvSpPr>
        <p:spPr>
          <a:xfrm>
            <a:off x="2076994" y="2036636"/>
            <a:ext cx="6963767" cy="523220"/>
          </a:xfrm>
          <a:prstGeom prst="rect">
            <a:avLst/>
          </a:prstGeom>
          <a:noFill/>
        </p:spPr>
        <p:txBody>
          <a:bodyPr wrap="square" rtlCol="0">
            <a:spAutoFit/>
          </a:bodyPr>
          <a:lstStyle/>
          <a:p>
            <a:r>
              <a:rPr lang="en-US" sz="2800" b="1" dirty="0" err="1">
                <a:solidFill>
                  <a:srgbClr val="660066"/>
                </a:solidFill>
                <a:latin typeface="HP001 4 hàng" panose="020B0603050302020204" pitchFamily="34" charset="0"/>
              </a:rPr>
              <a:t>Thứ</a:t>
            </a:r>
            <a:r>
              <a:rPr lang="en-US" sz="2800" b="1" dirty="0">
                <a:solidFill>
                  <a:srgbClr val="660066"/>
                </a:solidFill>
                <a:latin typeface="HP001 4 hàng" panose="020B0603050302020204" pitchFamily="34" charset="0"/>
              </a:rPr>
              <a:t> Hai </a:t>
            </a:r>
            <a:r>
              <a:rPr lang="en-US" sz="2800" b="1" dirty="0" err="1">
                <a:solidFill>
                  <a:srgbClr val="660066"/>
                </a:solidFill>
                <a:latin typeface="HP001 4 hàng" panose="020B0603050302020204" pitchFamily="34" charset="0"/>
              </a:rPr>
              <a:t>ngày</a:t>
            </a:r>
            <a:r>
              <a:rPr lang="en-US" sz="2800" b="1" dirty="0">
                <a:solidFill>
                  <a:srgbClr val="660066"/>
                </a:solidFill>
                <a:latin typeface="HP001 4 hàng" panose="020B0603050302020204" pitchFamily="34" charset="0"/>
              </a:rPr>
              <a:t> </a:t>
            </a:r>
            <a:r>
              <a:rPr lang="en-US" sz="2800" b="1" dirty="0" smtClean="0">
                <a:solidFill>
                  <a:srgbClr val="660066"/>
                </a:solidFill>
                <a:latin typeface="HP001 4 hàng" panose="020B0603050302020204" pitchFamily="34" charset="0"/>
              </a:rPr>
              <a:t>23 </a:t>
            </a:r>
            <a:r>
              <a:rPr lang="en-US" sz="2800" b="1" dirty="0" err="1">
                <a:solidFill>
                  <a:srgbClr val="660066"/>
                </a:solidFill>
                <a:latin typeface="HP001 4 hàng" panose="020B0603050302020204" pitchFamily="34" charset="0"/>
              </a:rPr>
              <a:t>tháng</a:t>
            </a:r>
            <a:r>
              <a:rPr lang="en-US" sz="2800" b="1" dirty="0">
                <a:solidFill>
                  <a:srgbClr val="660066"/>
                </a:solidFill>
                <a:latin typeface="HP001 4 hàng" panose="020B0603050302020204" pitchFamily="34" charset="0"/>
              </a:rPr>
              <a:t> 9 </a:t>
            </a:r>
            <a:r>
              <a:rPr lang="en-US" sz="2800" b="1" dirty="0" err="1">
                <a:solidFill>
                  <a:srgbClr val="660066"/>
                </a:solidFill>
                <a:latin typeface="HP001 4 hàng" panose="020B0603050302020204" pitchFamily="34" charset="0"/>
              </a:rPr>
              <a:t>năm</a:t>
            </a:r>
            <a:r>
              <a:rPr lang="en-US" sz="2800" b="1" dirty="0">
                <a:solidFill>
                  <a:srgbClr val="660066"/>
                </a:solidFill>
                <a:latin typeface="HP001 4 hàng" panose="020B0603050302020204" pitchFamily="34" charset="0"/>
              </a:rPr>
              <a:t> </a:t>
            </a:r>
            <a:r>
              <a:rPr lang="en-US" sz="2800" b="1" dirty="0" smtClean="0">
                <a:solidFill>
                  <a:srgbClr val="660066"/>
                </a:solidFill>
                <a:latin typeface="HP001 4 hàng" panose="020B0603050302020204" pitchFamily="34" charset="0"/>
              </a:rPr>
              <a:t>2024</a:t>
            </a:r>
            <a:endParaRPr lang="en-US" sz="2800" b="1" dirty="0">
              <a:solidFill>
                <a:srgbClr val="660066"/>
              </a:solidFill>
              <a:latin typeface="HP001 4 hàng" panose="020B0603050302020204" pitchFamily="34" charset="0"/>
            </a:endParaRPr>
          </a:p>
        </p:txBody>
      </p:sp>
      <p:sp>
        <p:nvSpPr>
          <p:cNvPr id="4" name="TextBox 3"/>
          <p:cNvSpPr txBox="1"/>
          <p:nvPr/>
        </p:nvSpPr>
        <p:spPr>
          <a:xfrm>
            <a:off x="3870957" y="2609619"/>
            <a:ext cx="2638697" cy="523220"/>
          </a:xfrm>
          <a:prstGeom prst="rect">
            <a:avLst/>
          </a:prstGeom>
          <a:noFill/>
        </p:spPr>
        <p:txBody>
          <a:bodyPr wrap="square" rtlCol="0">
            <a:spAutoFit/>
          </a:bodyPr>
          <a:lstStyle/>
          <a:p>
            <a:r>
              <a:rPr lang="en-US" sz="2800" b="1">
                <a:solidFill>
                  <a:srgbClr val="660066"/>
                </a:solidFill>
                <a:latin typeface="HP001 4 hàng" panose="020B0603050302020204" pitchFamily="34" charset="0"/>
              </a:rPr>
              <a:t>Tiếng Việt</a:t>
            </a:r>
            <a:endParaRPr lang="en-US" sz="2800" b="1" dirty="0">
              <a:solidFill>
                <a:srgbClr val="660066"/>
              </a:solidFill>
              <a:latin typeface="HP001 4 hàng" panose="020B0603050302020204" pitchFamily="34" charset="0"/>
            </a:endParaRPr>
          </a:p>
        </p:txBody>
      </p:sp>
      <p:cxnSp>
        <p:nvCxnSpPr>
          <p:cNvPr id="13" name="Straight Connector 12"/>
          <p:cNvCxnSpPr/>
          <p:nvPr/>
        </p:nvCxnSpPr>
        <p:spPr>
          <a:xfrm>
            <a:off x="1685109" y="1766207"/>
            <a:ext cx="0" cy="29337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289497" y="3176742"/>
            <a:ext cx="4331776" cy="523220"/>
          </a:xfrm>
          <a:prstGeom prst="rect">
            <a:avLst/>
          </a:prstGeom>
          <a:noFill/>
        </p:spPr>
        <p:txBody>
          <a:bodyPr wrap="square" rtlCol="0">
            <a:spAutoFit/>
          </a:bodyPr>
          <a:lstStyle/>
          <a:p>
            <a:r>
              <a:rPr lang="en-US" sz="2800" b="1">
                <a:solidFill>
                  <a:srgbClr val="660066"/>
                </a:solidFill>
                <a:latin typeface="HP001 4 hàng" panose="020B0603050302020204" pitchFamily="34" charset="0"/>
              </a:rPr>
              <a:t>Đọc: Em có xinh không?  </a:t>
            </a:r>
            <a:endParaRPr lang="en-US" sz="2800" b="1" dirty="0">
              <a:solidFill>
                <a:srgbClr val="660066"/>
              </a:solidFill>
              <a:latin typeface="HP001 4 hàng" panose="020B0603050302020204" pitchFamily="34" charset="0"/>
            </a:endParaRPr>
          </a:p>
        </p:txBody>
      </p:sp>
    </p:spTree>
    <p:extLst>
      <p:ext uri="{BB962C8B-B14F-4D97-AF65-F5344CB8AC3E}">
        <p14:creationId xmlns:p14="http://schemas.microsoft.com/office/powerpoint/2010/main" val="1376392710"/>
      </p:ext>
    </p:extLst>
  </p:cSld>
  <p:clrMapOvr>
    <a:masterClrMapping/>
  </p:clrMapOvr>
  <p:transition spd="slow" advTm="7582">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2FD0DED2-E7BF-4F5A-B236-9DCCCDF68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23"/>
            <a:ext cx="12192000" cy="7459482"/>
          </a:xfrm>
          <a:prstGeom prst="rect">
            <a:avLst/>
          </a:prstGeom>
        </p:spPr>
      </p:pic>
      <p:sp>
        <p:nvSpPr>
          <p:cNvPr id="59" name="TextBox 146">
            <a:extLst>
              <a:ext uri="{FF2B5EF4-FFF2-40B4-BE49-F238E27FC236}">
                <a16:creationId xmlns:a16="http://schemas.microsoft.com/office/drawing/2014/main" xmlns="" id="{0B5A9A30-EC1C-4371-B043-E69E6C2182DA}"/>
              </a:ext>
            </a:extLst>
          </p:cNvPr>
          <p:cNvSpPr txBox="1">
            <a:spLocks noChangeArrowheads="1"/>
          </p:cNvSpPr>
          <p:nvPr/>
        </p:nvSpPr>
        <p:spPr bwMode="auto">
          <a:xfrm>
            <a:off x="286760" y="1803018"/>
            <a:ext cx="1944109" cy="132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eaLnBrk="1" hangingPunct="1">
              <a:spcBef>
                <a:spcPct val="0"/>
              </a:spcBef>
              <a:buClrTx/>
              <a:buFontTx/>
              <a:buNone/>
            </a:pPr>
            <a:r>
              <a:rPr lang="en-US" altLang="zh-CN" sz="2667" b="1">
                <a:solidFill>
                  <a:srgbClr val="ED8F9B"/>
                </a:solidFill>
                <a:ea typeface="隶书" panose="02010509060101010101" pitchFamily="49" charset="-122"/>
                <a:cs typeface="Arial" panose="020B0604020202020204" pitchFamily="34" charset="0"/>
              </a:rPr>
              <a:t>Sau bài học này các con sẽ:</a:t>
            </a:r>
            <a:endParaRPr lang="zh-CN" altLang="en-US" sz="2667" b="1" dirty="0">
              <a:solidFill>
                <a:srgbClr val="ED8F9B"/>
              </a:solidFill>
              <a:ea typeface="隶书" panose="02010509060101010101" pitchFamily="49" charset="-122"/>
              <a:cs typeface="Arial" panose="020B0604020202020204" pitchFamily="34" charset="0"/>
            </a:endParaRPr>
          </a:p>
        </p:txBody>
      </p:sp>
      <p:sp>
        <p:nvSpPr>
          <p:cNvPr id="2" name="Rounded Rectangle 1"/>
          <p:cNvSpPr/>
          <p:nvPr/>
        </p:nvSpPr>
        <p:spPr>
          <a:xfrm>
            <a:off x="1302085" y="189355"/>
            <a:ext cx="9017436" cy="856725"/>
          </a:xfrm>
          <a:prstGeom prst="roundRect">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5400">
                <a:latin typeface="Arial" panose="020B0604020202020204" pitchFamily="34" charset="0"/>
                <a:cs typeface="Arial" panose="020B0604020202020204" pitchFamily="34" charset="0"/>
              </a:rPr>
              <a:t>Yêu cầu cần đạt</a:t>
            </a:r>
          </a:p>
        </p:txBody>
      </p:sp>
      <p:pic>
        <p:nvPicPr>
          <p:cNvPr id="5" name="图片 4">
            <a:extLst>
              <a:ext uri="{FF2B5EF4-FFF2-40B4-BE49-F238E27FC236}">
                <a16:creationId xmlns:a16="http://schemas.microsoft.com/office/drawing/2014/main" xmlns="" id="{7CEDC993-E02B-4C0B-BA79-552AA083E9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19" y="3928740"/>
            <a:ext cx="2118121" cy="3136449"/>
          </a:xfrm>
          <a:prstGeom prst="rect">
            <a:avLst/>
          </a:prstGeom>
        </p:spPr>
      </p:pic>
      <p:sp>
        <p:nvSpPr>
          <p:cNvPr id="4" name="Rectangle 3"/>
          <p:cNvSpPr/>
          <p:nvPr/>
        </p:nvSpPr>
        <p:spPr>
          <a:xfrm>
            <a:off x="5114566" y="4443369"/>
            <a:ext cx="192101" cy="388064"/>
          </a:xfrm>
          <a:prstGeom prst="rect">
            <a:avLst/>
          </a:prstGeom>
        </p:spPr>
        <p:txBody>
          <a:bodyPr wrap="square">
            <a:spAutoFit/>
          </a:bodyPr>
          <a:lstStyle/>
          <a:p>
            <a:endParaRPr lang="en-US" sz="2400">
              <a:latin typeface="Arial" panose="020B0604020202020204" pitchFamily="34" charset="0"/>
              <a:cs typeface="Arial" panose="020B0604020202020204" pitchFamily="34" charset="0"/>
            </a:endParaRPr>
          </a:p>
        </p:txBody>
      </p:sp>
      <p:sp>
        <p:nvSpPr>
          <p:cNvPr id="6" name="Rectangle 5"/>
          <p:cNvSpPr/>
          <p:nvPr/>
        </p:nvSpPr>
        <p:spPr>
          <a:xfrm>
            <a:off x="4848447" y="5919734"/>
            <a:ext cx="6339220" cy="258710"/>
          </a:xfrm>
          <a:prstGeom prst="rect">
            <a:avLst/>
          </a:prstGeom>
        </p:spPr>
        <p:txBody>
          <a:bodyPr wrap="square">
            <a:spAutoFit/>
          </a:bodyPr>
          <a:lstStyle/>
          <a:p>
            <a:pPr eaLnBrk="1" hangingPunct="1">
              <a:spcBef>
                <a:spcPct val="0"/>
              </a:spcBef>
              <a:buClrTx/>
              <a:buFontTx/>
              <a:buNone/>
            </a:pPr>
            <a:endParaRPr lang="zh-CN" altLang="en-US" sz="1400" dirty="0">
              <a:latin typeface="Arial" panose="020B0604020202020204" pitchFamily="34" charset="0"/>
              <a:ea typeface="隶书" panose="02010509060101010101" pitchFamily="49" charset="-122"/>
              <a:cs typeface="Arial" panose="020B0604020202020204" pitchFamily="34" charset="0"/>
            </a:endParaRPr>
          </a:p>
        </p:txBody>
      </p:sp>
      <p:grpSp>
        <p:nvGrpSpPr>
          <p:cNvPr id="16" name="Group 15"/>
          <p:cNvGrpSpPr/>
          <p:nvPr/>
        </p:nvGrpSpPr>
        <p:grpSpPr>
          <a:xfrm>
            <a:off x="2309301" y="1738068"/>
            <a:ext cx="9481964" cy="1102873"/>
            <a:chOff x="3174274" y="1000755"/>
            <a:chExt cx="7134322" cy="1350560"/>
          </a:xfrm>
          <a:scene3d>
            <a:camera prst="orthographicFront">
              <a:rot lat="0" lon="0" rev="0"/>
            </a:camera>
            <a:lightRig rig="soft" dir="t">
              <a:rot lat="0" lon="0" rev="0"/>
            </a:lightRig>
          </a:scene3d>
        </p:grpSpPr>
        <p:sp>
          <p:nvSpPr>
            <p:cNvPr id="18" name="Pentagon 17"/>
            <p:cNvSpPr/>
            <p:nvPr/>
          </p:nvSpPr>
          <p:spPr>
            <a:xfrm>
              <a:off x="4183968" y="1000755"/>
              <a:ext cx="6124628" cy="1350560"/>
            </a:xfrm>
            <a:prstGeom prst="homePlate">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atin typeface="Arial" panose="020B0604020202020204" pitchFamily="34" charset="0"/>
                  <a:cs typeface="Arial" panose="020B0604020202020204" pitchFamily="34" charset="0"/>
                </a:rPr>
                <a:t>      </a:t>
              </a:r>
              <a:r>
                <a:rPr lang="en-US">
                  <a:solidFill>
                    <a:schemeClr val="tx1"/>
                  </a:solidFill>
                  <a:latin typeface="Arial" panose="020B0604020202020204" pitchFamily="34" charset="0"/>
                  <a:cs typeface="Arial" panose="020B0604020202020204" pitchFamily="34" charset="0"/>
                </a:rPr>
                <a:t>  </a:t>
              </a:r>
              <a:r>
                <a:rPr lang="en-US" sz="2400">
                  <a:solidFill>
                    <a:schemeClr val="tx1"/>
                  </a:solidFill>
                  <a:latin typeface="Arial" panose="020B0604020202020204" pitchFamily="34" charset="0"/>
                  <a:cs typeface="Arial" panose="020B0604020202020204" pitchFamily="34" charset="0"/>
                </a:rPr>
                <a:t>Đọc đúng, rõ ràng bài đọc, biết đọc lời đối thoại </a:t>
              </a:r>
            </a:p>
            <a:p>
              <a:r>
                <a:rPr lang="en-US" sz="2400">
                  <a:solidFill>
                    <a:schemeClr val="tx1"/>
                  </a:solidFill>
                  <a:latin typeface="Arial" panose="020B0604020202020204" pitchFamily="34" charset="0"/>
                  <a:cs typeface="Arial" panose="020B0604020202020204" pitchFamily="34" charset="0"/>
                </a:rPr>
                <a:t>      của các nhân vật có trong bài</a:t>
              </a:r>
            </a:p>
          </p:txBody>
        </p:sp>
        <p:grpSp>
          <p:nvGrpSpPr>
            <p:cNvPr id="20" name="Group 19"/>
            <p:cNvGrpSpPr/>
            <p:nvPr/>
          </p:nvGrpSpPr>
          <p:grpSpPr>
            <a:xfrm>
              <a:off x="3174274" y="1005841"/>
              <a:ext cx="1433438" cy="1345474"/>
              <a:chOff x="3370217" y="3148149"/>
              <a:chExt cx="1433438" cy="1345474"/>
            </a:xfrm>
          </p:grpSpPr>
          <p:sp>
            <p:nvSpPr>
              <p:cNvPr id="21" name="Pentagon 20"/>
              <p:cNvSpPr/>
              <p:nvPr/>
            </p:nvSpPr>
            <p:spPr>
              <a:xfrm>
                <a:off x="3735979" y="3148149"/>
                <a:ext cx="1067676" cy="1345474"/>
              </a:xfrm>
              <a:prstGeom prst="homePlate">
                <a:avLst>
                  <a:gd name="adj" fmla="val 45455"/>
                </a:avLst>
              </a:prstGeom>
              <a:solidFill>
                <a:schemeClr val="accent1">
                  <a:lumMod val="75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3370217" y="3148149"/>
                <a:ext cx="796835" cy="1345474"/>
              </a:xfrm>
              <a:prstGeom prst="roundRect">
                <a:avLst/>
              </a:prstGeom>
              <a:solidFill>
                <a:schemeClr val="accent1">
                  <a:lumMod val="75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rPr>
                  <a:t> </a:t>
                </a:r>
                <a:r>
                  <a:rPr lang="en-US" sz="2400">
                    <a:solidFill>
                      <a:schemeClr val="bg1"/>
                    </a:solidFill>
                  </a:rPr>
                  <a:t>1</a:t>
                </a:r>
                <a:r>
                  <a:rPr lang="en-US">
                    <a:solidFill>
                      <a:schemeClr val="bg1"/>
                    </a:solidFill>
                  </a:rPr>
                  <a:t> </a:t>
                </a:r>
                <a:r>
                  <a:rPr lang="en-US">
                    <a:solidFill>
                      <a:schemeClr val="tx1"/>
                    </a:solidFill>
                  </a:rPr>
                  <a:t> </a:t>
                </a:r>
              </a:p>
            </p:txBody>
          </p:sp>
        </p:grpSp>
      </p:grpSp>
      <p:grpSp>
        <p:nvGrpSpPr>
          <p:cNvPr id="23" name="Group 22"/>
          <p:cNvGrpSpPr/>
          <p:nvPr/>
        </p:nvGrpSpPr>
        <p:grpSpPr>
          <a:xfrm>
            <a:off x="2314063" y="3369046"/>
            <a:ext cx="9313384" cy="1119391"/>
            <a:chOff x="3032258" y="1005841"/>
            <a:chExt cx="8257864" cy="1345474"/>
          </a:xfrm>
          <a:effectLst>
            <a:outerShdw blurRad="50800" dist="38100" dir="5400000" algn="t" rotWithShape="0">
              <a:prstClr val="black">
                <a:alpha val="40000"/>
              </a:prstClr>
            </a:outerShdw>
          </a:effectLst>
          <a:scene3d>
            <a:camera prst="orthographicFront">
              <a:rot lat="0" lon="0" rev="0"/>
            </a:camera>
            <a:lightRig rig="soft" dir="t">
              <a:rot lat="0" lon="0" rev="0"/>
            </a:lightRig>
          </a:scene3d>
        </p:grpSpPr>
        <p:sp>
          <p:nvSpPr>
            <p:cNvPr id="24" name="Pentagon 23"/>
            <p:cNvSpPr/>
            <p:nvPr/>
          </p:nvSpPr>
          <p:spPr>
            <a:xfrm>
              <a:off x="4023907" y="1025642"/>
              <a:ext cx="7266215" cy="1305869"/>
            </a:xfrm>
            <a:prstGeom prst="homePlate">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solidFill>
                    <a:schemeClr val="tx1"/>
                  </a:solidFill>
                </a:rPr>
                <a:t>         </a:t>
              </a:r>
              <a:r>
                <a:rPr lang="en-US" sz="2400">
                  <a:solidFill>
                    <a:schemeClr val="tx1"/>
                  </a:solidFill>
                </a:rPr>
                <a:t>  </a:t>
              </a:r>
              <a:r>
                <a:rPr lang="en-US" sz="2400">
                  <a:solidFill>
                    <a:schemeClr val="tx1"/>
                  </a:solidFill>
                  <a:latin typeface="Arial" panose="020B0604020202020204" pitchFamily="34" charset="0"/>
                  <a:cs typeface="Arial" panose="020B0604020202020204" pitchFamily="34" charset="0"/>
                </a:rPr>
                <a:t>Trả lời được các câu hỏi có liên quan đến bài đọc</a:t>
              </a:r>
            </a:p>
          </p:txBody>
        </p:sp>
        <p:grpSp>
          <p:nvGrpSpPr>
            <p:cNvPr id="25" name="Group 24"/>
            <p:cNvGrpSpPr/>
            <p:nvPr/>
          </p:nvGrpSpPr>
          <p:grpSpPr>
            <a:xfrm>
              <a:off x="3032258" y="1005841"/>
              <a:ext cx="1625550" cy="1345474"/>
              <a:chOff x="3228201" y="3148149"/>
              <a:chExt cx="1625550" cy="1345474"/>
            </a:xfrm>
          </p:grpSpPr>
          <p:sp>
            <p:nvSpPr>
              <p:cNvPr id="26" name="Pentagon 25"/>
              <p:cNvSpPr/>
              <p:nvPr/>
            </p:nvSpPr>
            <p:spPr>
              <a:xfrm>
                <a:off x="3735977" y="3148149"/>
                <a:ext cx="1117774" cy="1345474"/>
              </a:xfrm>
              <a:prstGeom prst="homePlate">
                <a:avLst>
                  <a:gd name="adj" fmla="val 45455"/>
                </a:avLst>
              </a:prstGeom>
              <a:solidFill>
                <a:schemeClr val="accent3">
                  <a:lumMod val="60000"/>
                  <a:lumOff val="40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3228201" y="3148149"/>
                <a:ext cx="1121732" cy="1345474"/>
              </a:xfrm>
              <a:prstGeom prst="roundRect">
                <a:avLst/>
              </a:prstGeom>
              <a:solidFill>
                <a:schemeClr val="accent3">
                  <a:lumMod val="60000"/>
                  <a:lumOff val="40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rPr>
                  <a:t>2  </a:t>
                </a:r>
              </a:p>
            </p:txBody>
          </p:sp>
        </p:grpSp>
      </p:grpSp>
      <p:grpSp>
        <p:nvGrpSpPr>
          <p:cNvPr id="28" name="Group 27"/>
          <p:cNvGrpSpPr/>
          <p:nvPr/>
        </p:nvGrpSpPr>
        <p:grpSpPr>
          <a:xfrm>
            <a:off x="2583908" y="5016540"/>
            <a:ext cx="9065386" cy="1176093"/>
            <a:chOff x="3004385" y="973782"/>
            <a:chExt cx="8443089" cy="1377532"/>
          </a:xfrm>
          <a:scene3d>
            <a:camera prst="orthographicFront">
              <a:rot lat="0" lon="0" rev="0"/>
            </a:camera>
            <a:lightRig rig="soft" dir="t">
              <a:rot lat="0" lon="0" rev="0"/>
            </a:lightRig>
          </a:scene3d>
        </p:grpSpPr>
        <p:sp>
          <p:nvSpPr>
            <p:cNvPr id="30" name="Pentagon 29"/>
            <p:cNvSpPr/>
            <p:nvPr/>
          </p:nvSpPr>
          <p:spPr>
            <a:xfrm>
              <a:off x="4170557" y="993081"/>
              <a:ext cx="7276917" cy="1353369"/>
            </a:xfrm>
            <a:prstGeom prst="homePlate">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solidFill>
                    <a:schemeClr val="tx1"/>
                  </a:solidFill>
                </a:rPr>
                <a:t> </a:t>
              </a:r>
            </a:p>
            <a:p>
              <a:r>
                <a:rPr lang="en-US" sz="2400">
                  <a:solidFill>
                    <a:schemeClr val="tx1"/>
                  </a:solidFill>
                </a:rPr>
                <a:t>       </a:t>
              </a:r>
              <a:r>
                <a:rPr lang="en-US" sz="2400">
                  <a:solidFill>
                    <a:schemeClr val="tx1"/>
                  </a:solidFill>
                  <a:latin typeface="Arial" panose="020B0604020202020204" pitchFamily="34" charset="0"/>
                  <a:cs typeface="Arial" panose="020B0604020202020204" pitchFamily="34" charset="0"/>
                </a:rPr>
                <a:t>Nhận biết một số loài vật qua bài đọc, nhân vật,</a:t>
              </a:r>
            </a:p>
            <a:p>
              <a:r>
                <a:rPr lang="en-US" sz="2400">
                  <a:solidFill>
                    <a:schemeClr val="tx1"/>
                  </a:solidFill>
                  <a:latin typeface="Arial" panose="020B0604020202020204" pitchFamily="34" charset="0"/>
                  <a:cs typeface="Arial" panose="020B0604020202020204" pitchFamily="34" charset="0"/>
                </a:rPr>
                <a:t>      sự việc và những chi tiết trong diễn biến của </a:t>
              </a:r>
            </a:p>
            <a:p>
              <a:r>
                <a:rPr lang="en-US" sz="2400">
                  <a:solidFill>
                    <a:schemeClr val="tx1"/>
                  </a:solidFill>
                  <a:latin typeface="Arial" panose="020B0604020202020204" pitchFamily="34" charset="0"/>
                  <a:cs typeface="Arial" panose="020B0604020202020204" pitchFamily="34" charset="0"/>
                </a:rPr>
                <a:t>      câu chuyện.</a:t>
              </a:r>
              <a:r>
                <a:rPr lang="vi-VN" sz="2400">
                  <a:solidFill>
                    <a:schemeClr val="tx1"/>
                  </a:solidFill>
                  <a:latin typeface="Arial" panose="020B0604020202020204" pitchFamily="34" charset="0"/>
                  <a:cs typeface="Arial" panose="020B0604020202020204" pitchFamily="34" charset="0"/>
                </a:rPr>
                <a:t/>
              </a:r>
              <a:br>
                <a:rPr lang="vi-VN" sz="2400">
                  <a:solidFill>
                    <a:schemeClr val="tx1"/>
                  </a:solidFill>
                  <a:latin typeface="Arial" panose="020B0604020202020204" pitchFamily="34" charset="0"/>
                  <a:cs typeface="Arial" panose="020B0604020202020204" pitchFamily="34" charset="0"/>
                </a:rPr>
              </a:br>
              <a:r>
                <a:rPr lang="en-US" sz="2400">
                  <a:solidFill>
                    <a:schemeClr val="tx1"/>
                  </a:solidFill>
                </a:rPr>
                <a:t> </a:t>
              </a:r>
            </a:p>
          </p:txBody>
        </p:sp>
        <p:grpSp>
          <p:nvGrpSpPr>
            <p:cNvPr id="32" name="Group 31"/>
            <p:cNvGrpSpPr/>
            <p:nvPr/>
          </p:nvGrpSpPr>
          <p:grpSpPr>
            <a:xfrm>
              <a:off x="3004385" y="973782"/>
              <a:ext cx="1597007" cy="1377532"/>
              <a:chOff x="3200328" y="3116090"/>
              <a:chExt cx="1597007" cy="1377532"/>
            </a:xfrm>
          </p:grpSpPr>
          <p:sp>
            <p:nvSpPr>
              <p:cNvPr id="33" name="Pentagon 32"/>
              <p:cNvSpPr/>
              <p:nvPr/>
            </p:nvSpPr>
            <p:spPr>
              <a:xfrm>
                <a:off x="4167052" y="3148149"/>
                <a:ext cx="630283" cy="1345473"/>
              </a:xfrm>
              <a:prstGeom prst="homePlate">
                <a:avLst>
                  <a:gd name="adj" fmla="val 45455"/>
                </a:avLst>
              </a:prstGeom>
              <a:solidFill>
                <a:schemeClr val="accent5">
                  <a:lumMod val="40000"/>
                  <a:lumOff val="60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3200328" y="3116090"/>
                <a:ext cx="1166171" cy="1372668"/>
              </a:xfrm>
              <a:prstGeom prst="roundRect">
                <a:avLst/>
              </a:prstGeom>
              <a:solidFill>
                <a:schemeClr val="accent5">
                  <a:lumMod val="40000"/>
                  <a:lumOff val="60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rPr>
                  <a:t>3</a:t>
                </a:r>
                <a:r>
                  <a:rPr lang="en-US" sz="2000">
                    <a:solidFill>
                      <a:schemeClr val="tx1"/>
                    </a:solidFill>
                  </a:rPr>
                  <a:t>  </a:t>
                </a:r>
              </a:p>
            </p:txBody>
          </p:sp>
        </p:grpSp>
      </p:grpSp>
    </p:spTree>
    <p:extLst>
      <p:ext uri="{BB962C8B-B14F-4D97-AF65-F5344CB8AC3E}">
        <p14:creationId xmlns:p14="http://schemas.microsoft.com/office/powerpoint/2010/main" val="87991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6" presetClass="emph" presetSubtype="0" fill="hold" nodeType="afterEffect">
                                  <p:stCondLst>
                                    <p:cond delay="0"/>
                                  </p:stCondLst>
                                  <p:childTnLst>
                                    <p:animEffect transition="out" filter="fade">
                                      <p:cBhvr>
                                        <p:cTn id="13" dur="500" tmFilter="0, 0; .2, .5; .8, .5; 1, 0"/>
                                        <p:tgtEl>
                                          <p:spTgt spid="5"/>
                                        </p:tgtEl>
                                      </p:cBhvr>
                                    </p:animEffect>
                                    <p:animScale>
                                      <p:cBhvr>
                                        <p:cTn id="14" dur="250" autoRev="1" fill="hold"/>
                                        <p:tgtEl>
                                          <p:spTgt spid="5"/>
                                        </p:tgtEl>
                                      </p:cBhvr>
                                      <p:by x="105000" y="105000"/>
                                    </p:animScale>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500" fill="hold"/>
                                        <p:tgtEl>
                                          <p:spTgt spid="59"/>
                                        </p:tgtEl>
                                        <p:attrNameLst>
                                          <p:attrName>ppt_w</p:attrName>
                                        </p:attrNameLst>
                                      </p:cBhvr>
                                      <p:tavLst>
                                        <p:tav tm="0">
                                          <p:val>
                                            <p:fltVal val="0"/>
                                          </p:val>
                                        </p:tav>
                                        <p:tav tm="100000">
                                          <p:val>
                                            <p:strVal val="#ppt_w"/>
                                          </p:val>
                                        </p:tav>
                                      </p:tavLst>
                                    </p:anim>
                                    <p:anim calcmode="lin" valueType="num">
                                      <p:cBhvr>
                                        <p:cTn id="19" dur="500" fill="hold"/>
                                        <p:tgtEl>
                                          <p:spTgt spid="59"/>
                                        </p:tgtEl>
                                        <p:attrNameLst>
                                          <p:attrName>ppt_h</p:attrName>
                                        </p:attrNameLst>
                                      </p:cBhvr>
                                      <p:tavLst>
                                        <p:tav tm="0">
                                          <p:val>
                                            <p:fltVal val="0"/>
                                          </p:val>
                                        </p:tav>
                                        <p:tav tm="100000">
                                          <p:val>
                                            <p:strVal val="#ppt_h"/>
                                          </p:val>
                                        </p:tav>
                                      </p:tavLst>
                                    </p:anim>
                                    <p:animEffect transition="in" filter="fade">
                                      <p:cBhvr>
                                        <p:cTn id="20" dur="500"/>
                                        <p:tgtEl>
                                          <p:spTgt spid="59"/>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checkerboard(across)">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checkerboard(across)">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2772393-3FA5-42D2-B9E4-D868434434B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966257" y="1341530"/>
            <a:ext cx="10246733" cy="4991207"/>
          </a:xfrm>
          <a:prstGeom prst="rect">
            <a:avLst/>
          </a:prstGeom>
        </p:spPr>
      </p:pic>
      <p:grpSp>
        <p:nvGrpSpPr>
          <p:cNvPr id="5" name="Group 4"/>
          <p:cNvGrpSpPr/>
          <p:nvPr/>
        </p:nvGrpSpPr>
        <p:grpSpPr>
          <a:xfrm>
            <a:off x="2779755" y="319483"/>
            <a:ext cx="6562999" cy="603977"/>
            <a:chOff x="2843616" y="129794"/>
            <a:chExt cx="8904894" cy="891067"/>
          </a:xfrm>
        </p:grpSpPr>
        <p:sp>
          <p:nvSpPr>
            <p:cNvPr id="6" name="Rounded Rectangle 5"/>
            <p:cNvSpPr/>
            <p:nvPr/>
          </p:nvSpPr>
          <p:spPr>
            <a:xfrm>
              <a:off x="2843616" y="129794"/>
              <a:ext cx="5569988" cy="891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743724" y="143957"/>
              <a:ext cx="8004786" cy="862738"/>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Tranh vẽ gì?</a:t>
              </a:r>
            </a:p>
          </p:txBody>
        </p:sp>
      </p:grpSp>
      <p:pic>
        <p:nvPicPr>
          <p:cNvPr id="8" name="Picture 7">
            <a:extLst>
              <a:ext uri="{FF2B5EF4-FFF2-40B4-BE49-F238E27FC236}">
                <a16:creationId xmlns:a16="http://schemas.microsoft.com/office/drawing/2014/main" xmlns="" id="{A5FE461F-E49E-4C41-98B4-152CC73E7463}"/>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599552" y="118674"/>
            <a:ext cx="1486971" cy="783674"/>
          </a:xfrm>
          <a:prstGeom prst="rect">
            <a:avLst/>
          </a:prstGeom>
        </p:spPr>
      </p:pic>
    </p:spTree>
    <p:extLst>
      <p:ext uri="{BB962C8B-B14F-4D97-AF65-F5344CB8AC3E}">
        <p14:creationId xmlns:p14="http://schemas.microsoft.com/office/powerpoint/2010/main" val="426556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t="-9000" b="-8000"/>
          </a:stretch>
        </a:blipFill>
        <a:effectLst/>
      </p:bgPr>
    </p:bg>
    <p:spTree>
      <p:nvGrpSpPr>
        <p:cNvPr id="1" name=""/>
        <p:cNvGrpSpPr/>
        <p:nvPr/>
      </p:nvGrpSpPr>
      <p:grpSpPr>
        <a:xfrm>
          <a:off x="0" y="0"/>
          <a:ext cx="0" cy="0"/>
          <a:chOff x="0" y="0"/>
          <a:chExt cx="0" cy="0"/>
        </a:xfrm>
      </p:grpSpPr>
      <p:sp>
        <p:nvSpPr>
          <p:cNvPr id="13" name="Rounded Rectangle 12"/>
          <p:cNvSpPr/>
          <p:nvPr/>
        </p:nvSpPr>
        <p:spPr>
          <a:xfrm>
            <a:off x="4414836" y="88741"/>
            <a:ext cx="3686175" cy="5442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BB3F568F-BE16-4A9E-B05E-3C60823DCFDC}"/>
              </a:ext>
            </a:extLst>
          </p:cNvPr>
          <p:cNvSpPr txBox="1"/>
          <p:nvPr/>
        </p:nvSpPr>
        <p:spPr>
          <a:xfrm>
            <a:off x="701851" y="50520"/>
            <a:ext cx="1528350" cy="504305"/>
          </a:xfrm>
          <a:prstGeom prst="rect">
            <a:avLst/>
          </a:prstGeom>
          <a:noFill/>
        </p:spPr>
        <p:txBody>
          <a:bodyPr wrap="square" rtlCol="0">
            <a:spAutoFit/>
          </a:bodyPr>
          <a:lstStyle/>
          <a:p>
            <a:pPr algn="ctr">
              <a:lnSpc>
                <a:spcPct val="150000"/>
              </a:lnSpc>
            </a:pPr>
            <a:r>
              <a:rPr lang="vi-VN" sz="2000" b="1" dirty="0">
                <a:solidFill>
                  <a:srgbClr val="17479D"/>
                </a:solidFill>
              </a:rPr>
              <a:t>ĐỌC</a:t>
            </a:r>
            <a:endParaRPr lang="en-US" sz="2000" b="1" dirty="0">
              <a:solidFill>
                <a:srgbClr val="17479D"/>
              </a:solidFill>
            </a:endParaRPr>
          </a:p>
        </p:txBody>
      </p:sp>
      <p:pic>
        <p:nvPicPr>
          <p:cNvPr id="5" name="Picture 4">
            <a:extLst>
              <a:ext uri="{FF2B5EF4-FFF2-40B4-BE49-F238E27FC236}">
                <a16:creationId xmlns:a16="http://schemas.microsoft.com/office/drawing/2014/main" xmlns="" id="{B038C1AA-8DDF-4A47-AC89-F4E2EFE79787}"/>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177725" y="22029"/>
            <a:ext cx="840615" cy="694175"/>
          </a:xfrm>
          <a:prstGeom prst="rect">
            <a:avLst/>
          </a:prstGeom>
        </p:spPr>
      </p:pic>
      <p:sp>
        <p:nvSpPr>
          <p:cNvPr id="6" name="TextBox 5">
            <a:extLst>
              <a:ext uri="{FF2B5EF4-FFF2-40B4-BE49-F238E27FC236}">
                <a16:creationId xmlns:a16="http://schemas.microsoft.com/office/drawing/2014/main" xmlns="" id="{EC1E3D26-0FBF-489D-9BF9-77F94C02DE90}"/>
              </a:ext>
            </a:extLst>
          </p:cNvPr>
          <p:cNvSpPr txBox="1"/>
          <p:nvPr/>
        </p:nvSpPr>
        <p:spPr>
          <a:xfrm>
            <a:off x="1018340" y="-62076"/>
            <a:ext cx="10479165" cy="669094"/>
          </a:xfrm>
          <a:prstGeom prst="rect">
            <a:avLst/>
          </a:prstGeom>
          <a:noFill/>
        </p:spPr>
        <p:txBody>
          <a:bodyPr wrap="square" rtlCol="0">
            <a:spAutoFit/>
          </a:bodyPr>
          <a:lstStyle/>
          <a:p>
            <a:pPr algn="ctr">
              <a:lnSpc>
                <a:spcPct val="150000"/>
              </a:lnSpc>
            </a:pPr>
            <a:r>
              <a:rPr lang="en-US" sz="2800" b="1">
                <a:solidFill>
                  <a:schemeClr val="accent1">
                    <a:lumMod val="50000"/>
                  </a:schemeClr>
                </a:solidFill>
              </a:rPr>
              <a:t>EM CÓ XINH KHÔNG?</a:t>
            </a:r>
            <a:endParaRPr lang="en-US" sz="2800" b="1" dirty="0">
              <a:solidFill>
                <a:schemeClr val="accent1">
                  <a:lumMod val="50000"/>
                </a:schemeClr>
              </a:solidFill>
            </a:endParaRPr>
          </a:p>
        </p:txBody>
      </p:sp>
      <p:sp>
        <p:nvSpPr>
          <p:cNvPr id="8" name="TextBox 7">
            <a:extLst>
              <a:ext uri="{FF2B5EF4-FFF2-40B4-BE49-F238E27FC236}">
                <a16:creationId xmlns:a16="http://schemas.microsoft.com/office/drawing/2014/main" xmlns="" id="{C70B1CBA-9307-4C83-B537-F2B5BB1C01B7}"/>
              </a:ext>
            </a:extLst>
          </p:cNvPr>
          <p:cNvSpPr txBox="1"/>
          <p:nvPr/>
        </p:nvSpPr>
        <p:spPr>
          <a:xfrm>
            <a:off x="1288888" y="660120"/>
            <a:ext cx="10123714" cy="6186309"/>
          </a:xfrm>
          <a:prstGeom prst="rect">
            <a:avLst/>
          </a:prstGeom>
          <a:noFill/>
        </p:spPr>
        <p:txBody>
          <a:bodyPr wrap="square" rtlCol="0">
            <a:spAutoFit/>
          </a:bodyPr>
          <a:lstStyle/>
          <a:p>
            <a:pPr algn="just">
              <a:lnSpc>
                <a:spcPct val="110000"/>
              </a:lnSpc>
            </a:pPr>
            <a:r>
              <a:rPr lang="vi-VN" sz="2000" dirty="0"/>
              <a:t>      Voi em thích mặc đẹp và thích được khen xinh. Ở nhà, voi em luôn hỏi anh: “Em có </a:t>
            </a:r>
            <a:r>
              <a:rPr lang="vi-VN" sz="2000"/>
              <a:t>xinh không</a:t>
            </a:r>
            <a:r>
              <a:rPr lang="vi-VN" sz="2000" dirty="0"/>
              <a:t>?”. Voi anh bao giờ cũng khen: “Em xinh lắm!”</a:t>
            </a:r>
          </a:p>
          <a:p>
            <a:pPr algn="just">
              <a:lnSpc>
                <a:spcPct val="110000"/>
              </a:lnSpc>
            </a:pPr>
            <a:r>
              <a:rPr lang="vi-VN" sz="2000" dirty="0"/>
              <a:t>      Một hôm, gặp hươu, voi em hỏi:</a:t>
            </a:r>
          </a:p>
          <a:p>
            <a:pPr algn="just">
              <a:lnSpc>
                <a:spcPct val="110000"/>
              </a:lnSpc>
            </a:pPr>
            <a:r>
              <a:rPr lang="vi-VN" sz="2000" dirty="0"/>
              <a:t>      - Em có xinh không?</a:t>
            </a:r>
          </a:p>
          <a:p>
            <a:pPr algn="just">
              <a:lnSpc>
                <a:spcPct val="110000"/>
              </a:lnSpc>
            </a:pPr>
            <a:r>
              <a:rPr lang="vi-VN" sz="2000" dirty="0"/>
              <a:t>      Hươu ngắm voi rồi lắc đầu:</a:t>
            </a:r>
          </a:p>
          <a:p>
            <a:pPr algn="just">
              <a:lnSpc>
                <a:spcPct val="110000"/>
              </a:lnSpc>
            </a:pPr>
            <a:r>
              <a:rPr lang="vi-VN" sz="2000" dirty="0"/>
              <a:t>      - Chưa xinh lắm vì em không có đôi sừng giống anh.</a:t>
            </a:r>
          </a:p>
          <a:p>
            <a:pPr algn="just">
              <a:lnSpc>
                <a:spcPct val="110000"/>
              </a:lnSpc>
            </a:pPr>
            <a:r>
              <a:rPr lang="vi-VN" sz="2000" dirty="0"/>
              <a:t>      Nghe vậy, voi nhặt vài cành cây khô, gài lên đầu rồi đi tiếp.</a:t>
            </a:r>
          </a:p>
          <a:p>
            <a:pPr algn="just">
              <a:lnSpc>
                <a:spcPct val="110000"/>
              </a:lnSpc>
            </a:pPr>
            <a:r>
              <a:rPr lang="vi-VN" sz="2000" dirty="0"/>
              <a:t>      Gặp dê, voi hỏi:</a:t>
            </a:r>
          </a:p>
          <a:p>
            <a:pPr algn="just">
              <a:lnSpc>
                <a:spcPct val="110000"/>
              </a:lnSpc>
            </a:pPr>
            <a:r>
              <a:rPr lang="vi-VN" sz="2000" dirty="0"/>
              <a:t>      - Em có xinh không?</a:t>
            </a:r>
          </a:p>
          <a:p>
            <a:pPr algn="just">
              <a:lnSpc>
                <a:spcPct val="110000"/>
              </a:lnSpc>
            </a:pPr>
            <a:r>
              <a:rPr lang="vi-VN" sz="2000" dirty="0"/>
              <a:t>      - Không, vì cậu không có bộ râu giống tôi.</a:t>
            </a:r>
          </a:p>
          <a:p>
            <a:pPr algn="just">
              <a:lnSpc>
                <a:spcPct val="110000"/>
              </a:lnSpc>
            </a:pPr>
            <a:r>
              <a:rPr lang="vi-VN" sz="2000" dirty="0"/>
              <a:t>      Voi liền nhổ một khóm cỏ dại bên đường, gắn vào cằm rồi về nhà.</a:t>
            </a:r>
          </a:p>
          <a:p>
            <a:pPr algn="just">
              <a:lnSpc>
                <a:spcPct val="110000"/>
              </a:lnSpc>
            </a:pPr>
            <a:r>
              <a:rPr lang="vi-VN" sz="2000" dirty="0"/>
              <a:t>      Về nhà với đôi sừng và bộ râu giả, voi em hớn hở hỏi anh:</a:t>
            </a:r>
          </a:p>
          <a:p>
            <a:pPr algn="just">
              <a:lnSpc>
                <a:spcPct val="110000"/>
              </a:lnSpc>
            </a:pPr>
            <a:r>
              <a:rPr lang="vi-VN" sz="2000" dirty="0"/>
              <a:t>      - Em có xinh hơn không?</a:t>
            </a:r>
          </a:p>
          <a:p>
            <a:pPr algn="just">
              <a:lnSpc>
                <a:spcPct val="110000"/>
              </a:lnSpc>
            </a:pPr>
            <a:r>
              <a:rPr lang="vi-VN" sz="2000" dirty="0"/>
              <a:t>      Voi anh nói:</a:t>
            </a:r>
          </a:p>
          <a:p>
            <a:pPr algn="just">
              <a:lnSpc>
                <a:spcPct val="110000"/>
              </a:lnSpc>
            </a:pPr>
            <a:r>
              <a:rPr lang="vi-VN" sz="2000" dirty="0"/>
              <a:t>      - Trời ơi, sao em lại thêm sừng và râu thế này? Xấu lắm!</a:t>
            </a:r>
          </a:p>
          <a:p>
            <a:pPr algn="just">
              <a:lnSpc>
                <a:spcPct val="110000"/>
              </a:lnSpc>
            </a:pPr>
            <a:r>
              <a:rPr lang="vi-VN" sz="2000" dirty="0"/>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dirty="0"/>
              <a:t>(Theo </a:t>
            </a:r>
            <a:r>
              <a:rPr lang="vi-VN" sz="2000" i="1" dirty="0"/>
              <a:t>Voi em đi tìm tự tin</a:t>
            </a:r>
            <a:r>
              <a:rPr lang="vi-VN" sz="2000" dirty="0"/>
              <a:t>)</a:t>
            </a:r>
            <a:endParaRPr lang="en-US" sz="2000" dirty="0"/>
          </a:p>
        </p:txBody>
      </p:sp>
      <p:pic>
        <p:nvPicPr>
          <p:cNvPr id="2" name="Bản ghi Mới 8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44576" y="50520"/>
            <a:ext cx="609600" cy="609600"/>
          </a:xfrm>
          <a:prstGeom prst="rect">
            <a:avLst/>
          </a:prstGeom>
        </p:spPr>
      </p:pic>
      <p:cxnSp>
        <p:nvCxnSpPr>
          <p:cNvPr id="7" name="Straight Connector 6"/>
          <p:cNvCxnSpPr/>
          <p:nvPr/>
        </p:nvCxnSpPr>
        <p:spPr>
          <a:xfrm>
            <a:off x="10580914" y="1005840"/>
            <a:ext cx="7421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288888" y="1354183"/>
            <a:ext cx="13236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257922" y="1415144"/>
            <a:ext cx="1383849" cy="8707"/>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347199"/>
      </p:ext>
    </p:extLst>
  </p:cSld>
  <p:clrMapOvr>
    <a:masterClrMapping/>
  </p:clrMapOvr>
  <mc:AlternateContent xmlns:mc="http://schemas.openxmlformats.org/markup-compatibility/2006" xmlns:p14="http://schemas.microsoft.com/office/powerpoint/2010/main">
    <mc:Choice Requires="p14">
      <p:transition spd="slow" p14:dur="2000" advTm="62975"/>
    </mc:Choice>
    <mc:Fallback xmlns="">
      <p:transition spd="slow" advTm="62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97123" fill="hold"/>
                                        <p:tgtEl>
                                          <p:spTgt spid="2"/>
                                        </p:tgtEl>
                                      </p:cBhvr>
                                    </p:cmd>
                                  </p:childTnLst>
                                </p:cTn>
                              </p:par>
                            </p:childTnLst>
                          </p:cTn>
                        </p:par>
                      </p:childTnLst>
                    </p:cTn>
                  </p:par>
                </p:childTnLst>
              </p:cTn>
              <p:nextCondLst>
                <p:cond evt="onClick" delay="0">
                  <p:tgtEl>
                    <p:spTgt spid="2"/>
                  </p:tgtEl>
                </p:cond>
              </p:nextCondLst>
            </p:seq>
            <p:audio>
              <p:cMediaNode vol="80000">
                <p:cTn id="29" fill="hold" display="0">
                  <p:stCondLst>
                    <p:cond delay="indefinite"/>
                  </p:stCondLst>
                  <p:endCondLst>
                    <p:cond evt="onStopAudio" delay="0">
                      <p:tgtEl>
                        <p:sldTgt/>
                      </p:tgtEl>
                    </p:cond>
                  </p:endCondLst>
                </p:cTn>
                <p:tgtEl>
                  <p:spTgt spid="2"/>
                </p:tgtEl>
              </p:cMediaNode>
            </p:audio>
          </p:childTnLst>
        </p:cTn>
      </p:par>
    </p:tnLst>
    <p:bldLst>
      <p:bldP spid="6"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51222359"/>
</p:tagLst>
</file>

<file path=ppt/tags/tag2.xml><?xml version="1.0" encoding="utf-8"?>
<p:tagLst xmlns:a="http://schemas.openxmlformats.org/drawingml/2006/main" xmlns:r="http://schemas.openxmlformats.org/officeDocument/2006/relationships" xmlns:p="http://schemas.openxmlformats.org/presentationml/2006/main">
  <p:tag name="TIMING" val="|2.2|2.7|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8441</TotalTime>
  <Words>2326</Words>
  <Application>Microsoft Office PowerPoint</Application>
  <PresentationFormat>Widescreen</PresentationFormat>
  <Paragraphs>226</Paragraphs>
  <Slides>31</Slides>
  <Notes>3</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微软雅黑</vt:lpstr>
      <vt:lpstr>等线</vt:lpstr>
      <vt:lpstr>Arial</vt:lpstr>
      <vt:lpstr>Arial-Rounded</vt:lpstr>
      <vt:lpstr>Calibri</vt:lpstr>
      <vt:lpstr>Calibri Light</vt:lpstr>
      <vt:lpstr>HP001 4 hàng</vt:lpstr>
      <vt:lpstr>隶书</vt:lpstr>
      <vt:lpstr>Times New Roman</vt:lpstr>
      <vt:lpstr>UTM Avo</vt:lpstr>
      <vt:lpstr>Wingdings</vt:lpstr>
      <vt:lpstr>等线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115</cp:revision>
  <dcterms:created xsi:type="dcterms:W3CDTF">2021-09-06T18:07:14Z</dcterms:created>
  <dcterms:modified xsi:type="dcterms:W3CDTF">2024-09-13T05:55:56Z</dcterms:modified>
</cp:coreProperties>
</file>