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89" r:id="rId3"/>
    <p:sldId id="297" r:id="rId4"/>
    <p:sldId id="298" r:id="rId5"/>
    <p:sldId id="299" r:id="rId6"/>
    <p:sldId id="300" r:id="rId7"/>
    <p:sldId id="301" r:id="rId8"/>
    <p:sldId id="303" r:id="rId9"/>
    <p:sldId id="304" r:id="rId10"/>
    <p:sldId id="288" r:id="rId11"/>
    <p:sldId id="261" r:id="rId12"/>
    <p:sldId id="285" r:id="rId13"/>
    <p:sldId id="278" r:id="rId14"/>
    <p:sldId id="286" r:id="rId15"/>
    <p:sldId id="287" r:id="rId16"/>
    <p:sldId id="281" r:id="rId17"/>
    <p:sldId id="291" r:id="rId18"/>
    <p:sldId id="292" r:id="rId19"/>
    <p:sldId id="293" r:id="rId20"/>
    <p:sldId id="305" r:id="rId21"/>
    <p:sldId id="294" r:id="rId22"/>
    <p:sldId id="295" r:id="rId23"/>
    <p:sldId id="296" r:id="rId24"/>
  </p:sldIdLst>
  <p:sldSz cx="12192000" cy="6858000"/>
  <p:notesSz cx="6858000" cy="9144000"/>
  <p:custDataLst>
    <p:tags r:id="rId2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257D"/>
    <a:srgbClr val="002060"/>
    <a:srgbClr val="516529"/>
    <a:srgbClr val="FFCAB9"/>
    <a:srgbClr val="FFFF99"/>
    <a:srgbClr val="90CD8F"/>
    <a:srgbClr val="B40C60"/>
    <a:srgbClr val="FF9C7D"/>
    <a:srgbClr val="FBD6E7"/>
    <a:srgbClr val="F3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93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6.png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microsoft.com/office/2007/relationships/hdphoto" Target="../media/hdphoto4.wdp"/><Relationship Id="rId9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5" Type="http://schemas.openxmlformats.org/officeDocument/2006/relationships/image" Target="../media/image49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5" Type="http://schemas.microsoft.com/office/2007/relationships/hdphoto" Target="../media/hdphoto8.wdp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gif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8.gif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jpeg"/><Relationship Id="rId11" Type="http://schemas.openxmlformats.org/officeDocument/2006/relationships/slide" Target="slide5.xml"/><Relationship Id="rId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0.gif"/><Relationship Id="rId7" Type="http://schemas.microsoft.com/office/2007/relationships/hdphoto" Target="../media/hdphoto2.wdp"/><Relationship Id="rId12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8.gif"/><Relationship Id="rId10" Type="http://schemas.openxmlformats.org/officeDocument/2006/relationships/image" Target="../media/image15.jpeg"/><Relationship Id="rId4" Type="http://schemas.openxmlformats.org/officeDocument/2006/relationships/image" Target="../media/image21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2.gif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20.gif"/><Relationship Id="rId10" Type="http://schemas.openxmlformats.org/officeDocument/2006/relationships/image" Target="../media/image16.png"/><Relationship Id="rId4" Type="http://schemas.openxmlformats.org/officeDocument/2006/relationships/image" Target="../media/image21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2.gif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5" Type="http://schemas.openxmlformats.org/officeDocument/2006/relationships/image" Target="../media/image13.jpeg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Relationship Id="rId9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2369" y="1800300"/>
            <a:ext cx="61134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BÀI </a:t>
            </a:r>
            <a:r>
              <a:rPr lang="en-US" sz="4400" b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9:</a:t>
            </a:r>
            <a:endParaRPr lang="en-US" sz="4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BÀI TOÁN VỀ THÊM BỚT MỘT SỐ ĐƠN VỊ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1036193" y="223582"/>
            <a:ext cx="2393568" cy="980661"/>
            <a:chOff x="1422589" y="0"/>
            <a:chExt cx="2393568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422589" y="197943"/>
              <a:ext cx="23935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</a:rPr>
                <a:t>CHỦ ĐỀ </a:t>
              </a:r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2970944" y="301943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PHÉP CỘNG, PHÉP TRỪ TRONG PHẠM VI 20</a:t>
            </a:r>
            <a:endParaRPr lang="vi-VN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25981" y="6482687"/>
            <a:ext cx="1710843" cy="232012"/>
          </a:xfrm>
          <a:prstGeom prst="rect">
            <a:avLst/>
          </a:prstGeom>
          <a:solidFill>
            <a:srgbClr val="516529"/>
          </a:solidFill>
          <a:ln>
            <a:solidFill>
              <a:srgbClr val="516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55010" y="6547136"/>
            <a:ext cx="1710843" cy="23201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971498" y="421786"/>
            <a:ext cx="4189863" cy="723331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48">
            <a:extLst>
              <a:ext uri="{FF2B5EF4-FFF2-40B4-BE49-F238E27FC236}">
                <a16:creationId xmlns:a16="http://schemas.microsoft.com/office/drawing/2014/main" xmlns="" id="{291B24BF-F49A-484D-B7B9-7C4ED3C17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96" r="16462" b="42785"/>
          <a:stretch/>
        </p:blipFill>
        <p:spPr>
          <a:xfrm>
            <a:off x="105671" y="2372585"/>
            <a:ext cx="3572379" cy="2825740"/>
          </a:xfrm>
          <a:prstGeom prst="rect">
            <a:avLst/>
          </a:prstGeom>
        </p:spPr>
      </p:pic>
      <p:cxnSp>
        <p:nvCxnSpPr>
          <p:cNvPr id="5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3365725" y="3614191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sḻîḓè">
            <a:extLst>
              <a:ext uri="{FF2B5EF4-FFF2-40B4-BE49-F238E27FC236}">
                <a16:creationId xmlns:a16="http://schemas.microsoft.com/office/drawing/2014/main" xmlns="" id="{B65D6A18-A848-4365-8261-A87CDAF5B169}"/>
              </a:ext>
            </a:extLst>
          </p:cNvPr>
          <p:cNvSpPr/>
          <p:nvPr/>
        </p:nvSpPr>
        <p:spPr bwMode="auto">
          <a:xfrm>
            <a:off x="3365725" y="2408802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01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xmlns="" id="{2D5C3EA8-0EA8-4A1D-AB27-36CB41F4EB17}"/>
              </a:ext>
            </a:extLst>
          </p:cNvPr>
          <p:cNvSpPr/>
          <p:nvPr/>
        </p:nvSpPr>
        <p:spPr bwMode="auto">
          <a:xfrm>
            <a:off x="4479186" y="1802225"/>
            <a:ext cx="6131245" cy="1630764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/>
            <a:r>
              <a:rPr lang="en-US" altLang="zh-CN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Nhận biết được bài toán về bớt một số đơn vị; cách giải và trình bày bài giải.</a:t>
            </a:r>
            <a:endParaRPr lang="zh-CN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3365725" y="4399175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02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4479187" y="3921634"/>
            <a:ext cx="6131244" cy="1661294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/>
            <a:r>
              <a:rPr lang="en-US" altLang="zh-CN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Vận dụng vào giải các bài toán thực tế về bớt một số đơn vị.</a:t>
            </a:r>
            <a:endParaRPr lang="zh-CN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09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55010" y="6547136"/>
            <a:ext cx="1710843" cy="23201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162" y="5225690"/>
            <a:ext cx="2316681" cy="1268078"/>
          </a:xfrm>
          <a:prstGeom prst="rect">
            <a:avLst/>
          </a:prstGeom>
        </p:spPr>
      </p:pic>
      <p:pic>
        <p:nvPicPr>
          <p:cNvPr id="4" name="1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64" y="3974447"/>
            <a:ext cx="3145809" cy="2505673"/>
          </a:xfrm>
          <a:prstGeom prst="rect">
            <a:avLst/>
          </a:prstGeom>
        </p:spPr>
      </p:pic>
      <p:pic>
        <p:nvPicPr>
          <p:cNvPr id="6" name="1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7" name="1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8" name="1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9" name="1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12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4567" y="2271167"/>
            <a:ext cx="2523963" cy="2505673"/>
          </a:xfrm>
          <a:prstGeom prst="rect">
            <a:avLst/>
          </a:prstGeom>
        </p:spPr>
      </p:pic>
      <p:pic>
        <p:nvPicPr>
          <p:cNvPr id="13" name="1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7162" y="2087760"/>
            <a:ext cx="871804" cy="865707"/>
          </a:xfrm>
          <a:prstGeom prst="rect">
            <a:avLst/>
          </a:prstGeom>
        </p:spPr>
      </p:pic>
      <p:pic>
        <p:nvPicPr>
          <p:cNvPr id="14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6" name="1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 flipH="1">
            <a:off x="55510" y="67928"/>
            <a:ext cx="2889009" cy="1758721"/>
          </a:xfrm>
          <a:prstGeom prst="rect">
            <a:avLst/>
          </a:prstGeom>
        </p:spPr>
      </p:pic>
      <p:pic>
        <p:nvPicPr>
          <p:cNvPr id="17" name="1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 flipH="1">
            <a:off x="28748" y="68225"/>
            <a:ext cx="4355558" cy="2651501"/>
          </a:xfrm>
          <a:prstGeom prst="rect">
            <a:avLst/>
          </a:prstGeom>
        </p:spPr>
      </p:pic>
      <p:sp>
        <p:nvSpPr>
          <p:cNvPr id="19" name="Cloud 18"/>
          <p:cNvSpPr/>
          <p:nvPr/>
        </p:nvSpPr>
        <p:spPr>
          <a:xfrm>
            <a:off x="3460488" y="1900839"/>
            <a:ext cx="5330719" cy="296817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18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6209" y="2824684"/>
            <a:ext cx="457240" cy="481626"/>
          </a:xfrm>
          <a:prstGeom prst="rect">
            <a:avLst/>
          </a:prstGeom>
        </p:spPr>
      </p:pic>
      <p:pic>
        <p:nvPicPr>
          <p:cNvPr id="20" name="1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928" y="5431809"/>
            <a:ext cx="1915183" cy="1048311"/>
          </a:xfrm>
          <a:prstGeom prst="rect">
            <a:avLst/>
          </a:prstGeom>
        </p:spPr>
      </p:pic>
      <p:pic>
        <p:nvPicPr>
          <p:cNvPr id="21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0377362" y="392140"/>
            <a:ext cx="466137" cy="481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4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8829" y1="17037" x2="63063" y2="2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3542" y="4266034"/>
            <a:ext cx="1618407" cy="2268583"/>
          </a:xfrm>
          <a:prstGeom prst="rect">
            <a:avLst/>
          </a:prstGeom>
        </p:spPr>
      </p:pic>
      <p:pic>
        <p:nvPicPr>
          <p:cNvPr id="3" name="Picture 6" descr="The Judicial Branc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36" b="83984" l="0" r="100000">
                        <a14:foregroundMark x1="35965" y1="60547" x2="35965" y2="65234"/>
                        <a14:foregroundMark x1="35439" y1="59766" x2="35263" y2="47656"/>
                        <a14:foregroundMark x1="44211" y1="29492" x2="47544" y2="33984"/>
                        <a14:foregroundMark x1="51228" y1="30859" x2="54035" y2="29492"/>
                        <a14:foregroundMark x1="63158" y1="25000" x2="61579" y2="30664"/>
                        <a14:foregroundMark x1="63684" y1="34180" x2="66667" y2="36719"/>
                        <a14:foregroundMark x1="67368" y1="44336" x2="69123" y2="42969"/>
                        <a14:foregroundMark x1="48246" y1="49414" x2="47544" y2="52930"/>
                        <a14:foregroundMark x1="47544" y1="52930" x2="48772" y2="55273"/>
                        <a14:foregroundMark x1="57544" y1="62695" x2="61579" y2="60742"/>
                        <a14:foregroundMark x1="53509" y1="76563" x2="56140" y2="74609"/>
                        <a14:foregroundMark x1="57544" y1="79883" x2="57544" y2="75586"/>
                        <a14:foregroundMark x1="63333" y1="74609" x2="65439" y2="73633"/>
                        <a14:foregroundMark x1="86140" y1="43750" x2="88772" y2="48438"/>
                        <a14:foregroundMark x1="74737" y1="53516" x2="74386" y2="56641"/>
                        <a14:foregroundMark x1="74737" y1="58789" x2="76842" y2="58789"/>
                        <a14:foregroundMark x1="96842" y1="52734" x2="97719" y2="54102"/>
                        <a14:foregroundMark x1="90000" y1="65039" x2="93684" y2="67773"/>
                        <a14:foregroundMark x1="87719" y1="70898" x2="88421" y2="65820"/>
                        <a14:foregroundMark x1="5965" y1="33594" x2="10351" y2="40430"/>
                        <a14:foregroundMark x1="16316" y1="31250" x2="19298" y2="34570"/>
                        <a14:foregroundMark x1="29123" y1="35352" x2="32456" y2="37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5" y="-509587"/>
            <a:ext cx="542925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89773">
                        <a14:foregroundMark x1="34091" y1="43878" x2="21591" y2="70408"/>
                        <a14:backgroundMark x1="39773" y1="87755" x2="67045" y2="87755"/>
                        <a14:backgroundMark x1="70455" y1="72449" x2="93182" y2="72449"/>
                        <a14:backgroundMark x1="10227" y1="67347" x2="3409" y2="9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125" y="751154"/>
            <a:ext cx="838200" cy="933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89773">
                        <a14:foregroundMark x1="34091" y1="43878" x2="21591" y2="70408"/>
                        <a14:backgroundMark x1="39773" y1="87755" x2="67045" y2="87755"/>
                        <a14:backgroundMark x1="70455" y1="72449" x2="93182" y2="72449"/>
                        <a14:backgroundMark x1="10227" y1="67347" x2="3409" y2="9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189" y="738209"/>
            <a:ext cx="838200" cy="933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89773">
                        <a14:foregroundMark x1="34091" y1="43878" x2="21591" y2="70408"/>
                        <a14:backgroundMark x1="39773" y1="87755" x2="67045" y2="87755"/>
                        <a14:backgroundMark x1="70455" y1="72449" x2="93182" y2="72449"/>
                        <a14:backgroundMark x1="10227" y1="67347" x2="3409" y2="9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8560" y="947541"/>
            <a:ext cx="838200" cy="933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89773">
                        <a14:foregroundMark x1="34091" y1="43878" x2="21591" y2="70408"/>
                        <a14:backgroundMark x1="39773" y1="87755" x2="67045" y2="87755"/>
                        <a14:backgroundMark x1="70455" y1="72449" x2="93182" y2="72449"/>
                        <a14:backgroundMark x1="10227" y1="67347" x2="3409" y2="9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20322" y="808973"/>
            <a:ext cx="786901" cy="933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89773">
                        <a14:foregroundMark x1="34091" y1="43878" x2="21591" y2="70408"/>
                        <a14:backgroundMark x1="39773" y1="87755" x2="67045" y2="87755"/>
                        <a14:backgroundMark x1="70455" y1="72449" x2="93182" y2="72449"/>
                        <a14:backgroundMark x1="10227" y1="67347" x2="3409" y2="9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889528" y="751154"/>
            <a:ext cx="766976" cy="933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89773">
                        <a14:foregroundMark x1="34091" y1="43878" x2="21591" y2="70408"/>
                        <a14:backgroundMark x1="39773" y1="87755" x2="67045" y2="87755"/>
                        <a14:backgroundMark x1="70455" y1="72449" x2="93182" y2="72449"/>
                        <a14:backgroundMark x1="10227" y1="67347" x2="3409" y2="9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96653" y="1005654"/>
            <a:ext cx="801567" cy="933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89773">
                        <a14:foregroundMark x1="34091" y1="43878" x2="21591" y2="70408"/>
                        <a14:backgroundMark x1="39773" y1="87755" x2="67045" y2="87755"/>
                        <a14:backgroundMark x1="70455" y1="72449" x2="93182" y2="72449"/>
                        <a14:backgroundMark x1="10227" y1="67347" x2="3409" y2="9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8322" y="1564708"/>
            <a:ext cx="838200" cy="933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89773">
                        <a14:foregroundMark x1="34091" y1="43878" x2="21591" y2="70408"/>
                        <a14:backgroundMark x1="39773" y1="87755" x2="67045" y2="87755"/>
                        <a14:backgroundMark x1="70455" y1="72449" x2="93182" y2="72449"/>
                        <a14:backgroundMark x1="10227" y1="67347" x2="3409" y2="9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5650" y="1816934"/>
            <a:ext cx="838200" cy="9334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89773">
                        <a14:foregroundMark x1="34091" y1="43878" x2="21591" y2="70408"/>
                        <a14:backgroundMark x1="39773" y1="87755" x2="67045" y2="87755"/>
                        <a14:backgroundMark x1="70455" y1="72449" x2="93182" y2="72449"/>
                        <a14:backgroundMark x1="10227" y1="67347" x2="3409" y2="9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7703" y="2007366"/>
            <a:ext cx="838200" cy="933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89773">
                        <a14:foregroundMark x1="34091" y1="43878" x2="21591" y2="70408"/>
                        <a14:backgroundMark x1="39773" y1="87755" x2="67045" y2="87755"/>
                        <a14:backgroundMark x1="70455" y1="72449" x2="93182" y2="72449"/>
                        <a14:backgroundMark x1="10227" y1="67347" x2="3409" y2="9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283850" y="2007366"/>
            <a:ext cx="802899" cy="9334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797856" y="2002283"/>
            <a:ext cx="914717" cy="9436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82353" y="1786783"/>
            <a:ext cx="862669" cy="88992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7262724" y="1900107"/>
            <a:ext cx="3942946" cy="2498994"/>
          </a:xfrm>
          <a:prstGeom prst="cloudCallout">
            <a:avLst>
              <a:gd name="adj1" fmla="val 12691"/>
              <a:gd name="adj2" fmla="val 88984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mấy con chim đậu trên cành?</a:t>
            </a:r>
            <a:endParaRPr lang="en-US" sz="2000" b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60459" y="3727909"/>
            <a:ext cx="5046856" cy="60366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Có 10 con chim đậu trên cành.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7262724" y="2283659"/>
            <a:ext cx="3696251" cy="1747636"/>
          </a:xfrm>
          <a:prstGeom prst="cloudCallout">
            <a:avLst>
              <a:gd name="adj1" fmla="val 12691"/>
              <a:gd name="adj2" fmla="val 88984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 đó mấy con chim bay đi?</a:t>
            </a:r>
            <a:endParaRPr lang="en-US" sz="2000" b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838773" y="1483851"/>
            <a:ext cx="862669" cy="889924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960459" y="4536462"/>
            <a:ext cx="5046856" cy="60366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Sau đó, 3 con chim bay đi.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loud Callout 20"/>
          <p:cNvSpPr/>
          <p:nvPr/>
        </p:nvSpPr>
        <p:spPr>
          <a:xfrm>
            <a:off x="7186504" y="2076060"/>
            <a:ext cx="4129225" cy="2306269"/>
          </a:xfrm>
          <a:prstGeom prst="cloudCallout">
            <a:avLst>
              <a:gd name="adj1" fmla="val 12691"/>
              <a:gd name="adj2" fmla="val 88984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 cành còn lại bao nhiêu con chim?</a:t>
            </a:r>
            <a:endParaRPr lang="en-US" sz="2000" b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7186504" y="2485985"/>
            <a:ext cx="3696251" cy="1747636"/>
          </a:xfrm>
          <a:prstGeom prst="cloudCallout">
            <a:avLst>
              <a:gd name="adj1" fmla="val 12691"/>
              <a:gd name="adj2" fmla="val 88984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nhìn tranh và nêu bài toán.</a:t>
            </a:r>
            <a:endParaRPr lang="en-US" sz="2000" b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755010" y="6547136"/>
            <a:ext cx="1710843" cy="23201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6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1963 L 0.08086 -0.09074 C 0.09752 -0.06713 0.12291 -0.05394 0.14948 -0.05394 C 0.17955 -0.05394 0.20377 -0.06713 0.22044 -0.09074 L 0.30169 -0.1963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710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1618 L 0.06744 -0.08217 C 0.08151 -0.06412 0.10286 -0.05393 0.125 -0.05393 C 0.15026 -0.05393 0.17057 -0.06412 0.18463 -0.08217 L 0.25273 -0.1618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53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17824 L 0.06862 -0.08634 C 0.08294 -0.06551 0.10456 -0.05394 0.12708 -0.05394 C 0.15273 -0.05394 0.17344 -0.06551 0.18776 -0.08634 L 0.25703 -0.17824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002" y="547420"/>
            <a:ext cx="546040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/>
              <a:t>Giải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bớt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đơn</a:t>
            </a:r>
            <a:r>
              <a:rPr lang="en-US" sz="2400" b="1" dirty="0"/>
              <a:t> </a:t>
            </a:r>
            <a:r>
              <a:rPr lang="en-US" sz="2400" b="1" dirty="0" err="1"/>
              <a:t>vị</a:t>
            </a:r>
            <a:endParaRPr lang="en-US" sz="24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CCDDA47-FFA6-43D1-900D-2A3C405F9829}"/>
              </a:ext>
            </a:extLst>
          </p:cNvPr>
          <p:cNvSpPr txBox="1"/>
          <p:nvPr/>
        </p:nvSpPr>
        <p:spPr>
          <a:xfrm>
            <a:off x="1131877" y="3341525"/>
            <a:ext cx="361948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: 10 con </a:t>
            </a:r>
            <a:r>
              <a:rPr lang="en-US" sz="2400" dirty="0" err="1"/>
              <a:t>chim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Bay </a:t>
            </a:r>
            <a:r>
              <a:rPr lang="en-US" sz="2400" dirty="0" err="1"/>
              <a:t>đi</a:t>
            </a:r>
            <a:r>
              <a:rPr lang="en-US" sz="2400" dirty="0"/>
              <a:t>  : 3 con </a:t>
            </a:r>
            <a:r>
              <a:rPr lang="en-US" sz="2400" dirty="0" err="1"/>
              <a:t>chim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: … con </a:t>
            </a:r>
            <a:r>
              <a:rPr lang="en-US" sz="2400" dirty="0" err="1"/>
              <a:t>chim</a:t>
            </a:r>
            <a:r>
              <a:rPr lang="en-US" sz="2400" dirty="0"/>
              <a:t>?</a:t>
            </a:r>
          </a:p>
        </p:txBody>
      </p:sp>
      <p:pic>
        <p:nvPicPr>
          <p:cNvPr id="11" name="Picture 6" descr="The Judicial Branch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36" b="83984" l="0" r="100000">
                        <a14:foregroundMark x1="35965" y1="60547" x2="35965" y2="65234"/>
                        <a14:foregroundMark x1="35439" y1="59766" x2="35263" y2="47656"/>
                        <a14:foregroundMark x1="44211" y1="29492" x2="47544" y2="33984"/>
                        <a14:foregroundMark x1="51228" y1="30859" x2="54035" y2="29492"/>
                        <a14:foregroundMark x1="63158" y1="25000" x2="61579" y2="30664"/>
                        <a14:foregroundMark x1="63684" y1="34180" x2="66667" y2="36719"/>
                        <a14:foregroundMark x1="67368" y1="44336" x2="69123" y2="42969"/>
                        <a14:foregroundMark x1="48246" y1="49414" x2="47544" y2="52930"/>
                        <a14:foregroundMark x1="47544" y1="52930" x2="48772" y2="55273"/>
                        <a14:foregroundMark x1="57544" y1="62695" x2="61579" y2="60742"/>
                        <a14:foregroundMark x1="53509" y1="76563" x2="56140" y2="74609"/>
                        <a14:foregroundMark x1="57544" y1="79883" x2="57544" y2="75586"/>
                        <a14:foregroundMark x1="63333" y1="74609" x2="65439" y2="73633"/>
                        <a14:foregroundMark x1="86140" y1="43750" x2="88772" y2="48438"/>
                        <a14:foregroundMark x1="74737" y1="53516" x2="74386" y2="56641"/>
                        <a14:foregroundMark x1="74737" y1="58789" x2="76842" y2="58789"/>
                        <a14:foregroundMark x1="96842" y1="52734" x2="97719" y2="54102"/>
                        <a14:foregroundMark x1="90000" y1="65039" x2="93684" y2="67773"/>
                        <a14:foregroundMark x1="87719" y1="70898" x2="88421" y2="65820"/>
                        <a14:foregroundMark x1="5965" y1="33594" x2="10351" y2="40430"/>
                        <a14:foregroundMark x1="16316" y1="31250" x2="19298" y2="34570"/>
                        <a14:foregroundMark x1="29123" y1="35352" x2="32456" y2="37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014" y="309718"/>
            <a:ext cx="4237299" cy="386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89773">
                        <a14:foregroundMark x1="34091" y1="43878" x2="21591" y2="70408"/>
                        <a14:backgroundMark x1="39773" y1="87755" x2="67045" y2="87755"/>
                        <a14:backgroundMark x1="70455" y1="72449" x2="93182" y2="72449"/>
                        <a14:backgroundMark x1="10227" y1="67347" x2="3409" y2="9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85" y="1174542"/>
            <a:ext cx="838200" cy="933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89773">
                        <a14:foregroundMark x1="34091" y1="43878" x2="21591" y2="70408"/>
                        <a14:backgroundMark x1="39773" y1="87755" x2="67045" y2="87755"/>
                        <a14:backgroundMark x1="70455" y1="72449" x2="93182" y2="72449"/>
                        <a14:backgroundMark x1="10227" y1="67347" x2="3409" y2="9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741" y="1356550"/>
            <a:ext cx="838200" cy="9334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89773">
                        <a14:foregroundMark x1="34091" y1="43878" x2="21591" y2="70408"/>
                        <a14:backgroundMark x1="39773" y1="87755" x2="67045" y2="87755"/>
                        <a14:backgroundMark x1="70455" y1="72449" x2="93182" y2="72449"/>
                        <a14:backgroundMark x1="10227" y1="67347" x2="3409" y2="9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541" y="1353876"/>
            <a:ext cx="838200" cy="9334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89773">
                        <a14:foregroundMark x1="34091" y1="43878" x2="21591" y2="70408"/>
                        <a14:backgroundMark x1="39773" y1="87755" x2="67045" y2="87755"/>
                        <a14:backgroundMark x1="70455" y1="72449" x2="93182" y2="72449"/>
                        <a14:backgroundMark x1="10227" y1="67347" x2="3409" y2="9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38394" y="1257170"/>
            <a:ext cx="786901" cy="9334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89773">
                        <a14:foregroundMark x1="34091" y1="43878" x2="21591" y2="70408"/>
                        <a14:backgroundMark x1="39773" y1="87755" x2="67045" y2="87755"/>
                        <a14:backgroundMark x1="70455" y1="72449" x2="93182" y2="72449"/>
                        <a14:backgroundMark x1="10227" y1="67347" x2="3409" y2="9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315056" y="1195002"/>
            <a:ext cx="766976" cy="9334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89773">
                        <a14:foregroundMark x1="34091" y1="43878" x2="21591" y2="70408"/>
                        <a14:backgroundMark x1="39773" y1="87755" x2="67045" y2="87755"/>
                        <a14:backgroundMark x1="70455" y1="72449" x2="93182" y2="72449"/>
                        <a14:backgroundMark x1="10227" y1="67347" x2="3409" y2="9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40052" y="1384432"/>
            <a:ext cx="801567" cy="933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89773">
                        <a14:foregroundMark x1="34091" y1="43878" x2="21591" y2="70408"/>
                        <a14:backgroundMark x1="39773" y1="87755" x2="67045" y2="87755"/>
                        <a14:backgroundMark x1="70455" y1="72449" x2="93182" y2="72449"/>
                        <a14:backgroundMark x1="10227" y1="67347" x2="3409" y2="9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76235" y="2106629"/>
            <a:ext cx="802899" cy="9334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99187" y="95698"/>
            <a:ext cx="914717" cy="9436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72961" y="123315"/>
            <a:ext cx="862669" cy="8899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69108" y="871793"/>
            <a:ext cx="862669" cy="88992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64360FB-7615-4065-BD1C-569C3B6D300C}"/>
              </a:ext>
            </a:extLst>
          </p:cNvPr>
          <p:cNvSpPr txBox="1"/>
          <p:nvPr/>
        </p:nvSpPr>
        <p:spPr>
          <a:xfrm>
            <a:off x="2889112" y="1723895"/>
            <a:ext cx="7520544" cy="123293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/>
              <a:t>Bài</a:t>
            </a:r>
            <a:r>
              <a:rPr lang="en-US" sz="2400" i="1" dirty="0"/>
              <a:t> </a:t>
            </a:r>
            <a:r>
              <a:rPr lang="en-US" sz="2400" i="1" dirty="0" err="1"/>
              <a:t>toán</a:t>
            </a:r>
            <a:r>
              <a:rPr lang="en-US" sz="2400" dirty="0"/>
              <a:t>: </a:t>
            </a:r>
            <a:r>
              <a:rPr lang="en-US" sz="2400" dirty="0" err="1"/>
              <a:t>Có</a:t>
            </a:r>
            <a:r>
              <a:rPr lang="en-US" sz="2400" dirty="0"/>
              <a:t> 10 con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đậu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cành</a:t>
            </a:r>
            <a:r>
              <a:rPr lang="en-US" sz="2400" dirty="0"/>
              <a:t>,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3 con bay </a:t>
            </a:r>
            <a:r>
              <a:rPr lang="en-US" sz="2400" dirty="0" err="1"/>
              <a:t>đi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cành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con </a:t>
            </a:r>
            <a:r>
              <a:rPr lang="en-US" sz="2400" dirty="0" err="1"/>
              <a:t>chim</a:t>
            </a:r>
            <a:r>
              <a:rPr lang="en-US" sz="2400" dirty="0"/>
              <a:t>?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0D0A437-1640-45D0-B3C0-1EE472CEFF35}"/>
              </a:ext>
            </a:extLst>
          </p:cNvPr>
          <p:cNvCxnSpPr>
            <a:cxnSpLocks/>
          </p:cNvCxnSpPr>
          <p:nvPr/>
        </p:nvCxnSpPr>
        <p:spPr>
          <a:xfrm>
            <a:off x="4244454" y="2190620"/>
            <a:ext cx="2673550" cy="136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BA7C25C-4919-47AD-8B68-2A8A7335B885}"/>
              </a:ext>
            </a:extLst>
          </p:cNvPr>
          <p:cNvCxnSpPr>
            <a:cxnSpLocks/>
          </p:cNvCxnSpPr>
          <p:nvPr/>
        </p:nvCxnSpPr>
        <p:spPr>
          <a:xfrm>
            <a:off x="9493181" y="2213839"/>
            <a:ext cx="6801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AB9CF685-09D2-4D1A-AA6B-57393AE5A2FA}"/>
              </a:ext>
            </a:extLst>
          </p:cNvPr>
          <p:cNvCxnSpPr>
            <a:cxnSpLocks/>
          </p:cNvCxnSpPr>
          <p:nvPr/>
        </p:nvCxnSpPr>
        <p:spPr>
          <a:xfrm>
            <a:off x="3018947" y="2761591"/>
            <a:ext cx="7840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536C2953-D9B5-4D79-844D-0F12F8220CAC}"/>
              </a:ext>
            </a:extLst>
          </p:cNvPr>
          <p:cNvCxnSpPr>
            <a:cxnSpLocks/>
          </p:cNvCxnSpPr>
          <p:nvPr/>
        </p:nvCxnSpPr>
        <p:spPr>
          <a:xfrm>
            <a:off x="3889298" y="2752687"/>
            <a:ext cx="564482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9725981" y="6482687"/>
            <a:ext cx="1710843" cy="232012"/>
          </a:xfrm>
          <a:prstGeom prst="rect">
            <a:avLst/>
          </a:prstGeom>
          <a:solidFill>
            <a:srgbClr val="516529"/>
          </a:solidFill>
          <a:ln>
            <a:solidFill>
              <a:srgbClr val="516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933664" y="2415654"/>
            <a:ext cx="419972" cy="5411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842498" y="2383619"/>
            <a:ext cx="419972" cy="5411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626287" y="2392528"/>
            <a:ext cx="419972" cy="5411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97841" y="2161695"/>
            <a:ext cx="734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s</a:t>
            </a:r>
            <a:r>
              <a:rPr lang="en-US" sz="2400" smtClean="0">
                <a:solidFill>
                  <a:srgbClr val="FF0000"/>
                </a:solidFill>
              </a:rPr>
              <a:t>ố</a:t>
            </a:r>
            <a:endParaRPr lang="en-US" sz="2400">
              <a:solidFill>
                <a:srgbClr val="FF0000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9365241" y="2352774"/>
            <a:ext cx="419972" cy="5411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665648" y="2239755"/>
            <a:ext cx="734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l</a:t>
            </a:r>
            <a:r>
              <a:rPr lang="en-US" sz="2400" smtClean="0">
                <a:solidFill>
                  <a:srgbClr val="FF0000"/>
                </a:solidFill>
              </a:rPr>
              <a:t>à: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30" y="3522824"/>
            <a:ext cx="7197012" cy="2626398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4435630" y="3503575"/>
            <a:ext cx="0" cy="26657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903936" y="3753344"/>
            <a:ext cx="3076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Bài giải</a:t>
            </a:r>
            <a:endParaRPr lang="en-US" sz="2800" b="1">
              <a:solidFill>
                <a:srgbClr val="00206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859716" y="4263878"/>
            <a:ext cx="5914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</a:t>
            </a:r>
            <a:r>
              <a:rPr lang="el-GR" sz="2800" b="1" smtClean="0">
                <a:solidFill>
                  <a:srgbClr val="00206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ς</a:t>
            </a:r>
            <a:r>
              <a:rPr lang="en-US" sz="2800" b="1" smtClean="0">
                <a:solidFill>
                  <a:srgbClr val="00206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ên cành còn lại Ȥố con chim là:</a:t>
            </a:r>
            <a:endParaRPr lang="en-US" sz="2800" b="1">
              <a:solidFill>
                <a:srgbClr val="00206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49094" y="4759807"/>
            <a:ext cx="5022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10 – 3 = 7</a:t>
            </a:r>
            <a:endParaRPr lang="en-US" sz="2800" b="1">
              <a:solidFill>
                <a:srgbClr val="00206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81685" y="4798260"/>
            <a:ext cx="5022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(con)</a:t>
            </a:r>
            <a:endParaRPr lang="en-US" sz="2800" b="1">
              <a:solidFill>
                <a:srgbClr val="00206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383952" y="5283027"/>
            <a:ext cx="5022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Đáp Ȥố: 7 con chim.</a:t>
            </a:r>
            <a:endParaRPr lang="en-US" sz="2800" b="1">
              <a:solidFill>
                <a:srgbClr val="00206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889112" y="2277370"/>
            <a:ext cx="1000186" cy="6165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682579" y="1798473"/>
            <a:ext cx="456904" cy="4662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9446450" y="1855055"/>
            <a:ext cx="279531" cy="35648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240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9" grpId="0"/>
      <p:bldP spid="43" grpId="0"/>
      <p:bldP spid="46" grpId="0"/>
      <p:bldP spid="47" grpId="0"/>
      <p:bldP spid="48" grpId="0"/>
      <p:bldP spid="49" grpId="0"/>
      <p:bldP spid="50" grpId="0"/>
      <p:bldP spid="35" grpId="0" animBg="1"/>
      <p:bldP spid="4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3934" y="696232"/>
            <a:ext cx="546040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/>
              <a:t>Giải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bớt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đơn</a:t>
            </a:r>
            <a:r>
              <a:rPr lang="en-US" sz="2400" b="1" dirty="0"/>
              <a:t> </a:t>
            </a:r>
            <a:r>
              <a:rPr lang="en-US" sz="2400" b="1" dirty="0" err="1"/>
              <a:t>vị</a:t>
            </a:r>
            <a:endParaRPr lang="en-US" sz="24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CCDDA47-FFA6-43D1-900D-2A3C405F9829}"/>
              </a:ext>
            </a:extLst>
          </p:cNvPr>
          <p:cNvSpPr txBox="1"/>
          <p:nvPr/>
        </p:nvSpPr>
        <p:spPr>
          <a:xfrm>
            <a:off x="571469" y="3160540"/>
            <a:ext cx="361948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: 10 con </a:t>
            </a:r>
            <a:r>
              <a:rPr lang="en-US" sz="2400" dirty="0" err="1"/>
              <a:t>chim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Bay </a:t>
            </a:r>
            <a:r>
              <a:rPr lang="en-US" sz="2400" dirty="0" err="1"/>
              <a:t>đi</a:t>
            </a:r>
            <a:r>
              <a:rPr lang="en-US" sz="2400" dirty="0"/>
              <a:t>  : 3 con </a:t>
            </a:r>
            <a:r>
              <a:rPr lang="en-US" sz="2400" dirty="0" err="1"/>
              <a:t>chim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: … con </a:t>
            </a:r>
            <a:r>
              <a:rPr lang="en-US" sz="2400" dirty="0" err="1"/>
              <a:t>chim</a:t>
            </a:r>
            <a:r>
              <a:rPr lang="en-US" sz="2400" dirty="0"/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64360FB-7615-4065-BD1C-569C3B6D300C}"/>
              </a:ext>
            </a:extLst>
          </p:cNvPr>
          <p:cNvSpPr txBox="1"/>
          <p:nvPr/>
        </p:nvSpPr>
        <p:spPr>
          <a:xfrm>
            <a:off x="1891539" y="1608230"/>
            <a:ext cx="7520544" cy="123293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/>
              <a:t>Bài</a:t>
            </a:r>
            <a:r>
              <a:rPr lang="en-US" sz="2400" i="1" dirty="0"/>
              <a:t> </a:t>
            </a:r>
            <a:r>
              <a:rPr lang="en-US" sz="2400" i="1" dirty="0" err="1"/>
              <a:t>toán</a:t>
            </a:r>
            <a:r>
              <a:rPr lang="en-US" sz="2400" dirty="0"/>
              <a:t>: </a:t>
            </a:r>
            <a:r>
              <a:rPr lang="en-US" sz="2400" dirty="0" err="1"/>
              <a:t>Có</a:t>
            </a:r>
            <a:r>
              <a:rPr lang="en-US" sz="2400" dirty="0"/>
              <a:t> 10 con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đậu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cành</a:t>
            </a:r>
            <a:r>
              <a:rPr lang="en-US" sz="2400" dirty="0"/>
              <a:t>,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3 con bay </a:t>
            </a:r>
            <a:r>
              <a:rPr lang="en-US" sz="2400" dirty="0" err="1"/>
              <a:t>đi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cành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con </a:t>
            </a:r>
            <a:r>
              <a:rPr lang="en-US" sz="2400" dirty="0" err="1"/>
              <a:t>chim</a:t>
            </a:r>
            <a:r>
              <a:rPr lang="en-US" sz="2400" dirty="0"/>
              <a:t>?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0D0A437-1640-45D0-B3C0-1EE472CEFF35}"/>
              </a:ext>
            </a:extLst>
          </p:cNvPr>
          <p:cNvCxnSpPr>
            <a:cxnSpLocks/>
          </p:cNvCxnSpPr>
          <p:nvPr/>
        </p:nvCxnSpPr>
        <p:spPr>
          <a:xfrm>
            <a:off x="3769359" y="2088603"/>
            <a:ext cx="2151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BA7C25C-4919-47AD-8B68-2A8A7335B885}"/>
              </a:ext>
            </a:extLst>
          </p:cNvPr>
          <p:cNvCxnSpPr>
            <a:cxnSpLocks/>
          </p:cNvCxnSpPr>
          <p:nvPr/>
        </p:nvCxnSpPr>
        <p:spPr>
          <a:xfrm>
            <a:off x="8495608" y="2098174"/>
            <a:ext cx="6801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AB9CF685-09D2-4D1A-AA6B-57393AE5A2FA}"/>
              </a:ext>
            </a:extLst>
          </p:cNvPr>
          <p:cNvCxnSpPr>
            <a:cxnSpLocks/>
          </p:cNvCxnSpPr>
          <p:nvPr/>
        </p:nvCxnSpPr>
        <p:spPr>
          <a:xfrm>
            <a:off x="2021374" y="2645926"/>
            <a:ext cx="7840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536C2953-D9B5-4D79-844D-0F12F8220CAC}"/>
              </a:ext>
            </a:extLst>
          </p:cNvPr>
          <p:cNvCxnSpPr>
            <a:cxnSpLocks/>
          </p:cNvCxnSpPr>
          <p:nvPr/>
        </p:nvCxnSpPr>
        <p:spPr>
          <a:xfrm>
            <a:off x="2891725" y="2637022"/>
            <a:ext cx="564482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9725981" y="6482687"/>
            <a:ext cx="1710843" cy="232012"/>
          </a:xfrm>
          <a:prstGeom prst="rect">
            <a:avLst/>
          </a:prstGeom>
          <a:solidFill>
            <a:srgbClr val="516529"/>
          </a:solidFill>
          <a:ln>
            <a:solidFill>
              <a:srgbClr val="516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9466675" y="382137"/>
            <a:ext cx="0" cy="5538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9485897" y="272955"/>
            <a:ext cx="1724360" cy="79173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GIẢI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439380" y="1911179"/>
            <a:ext cx="184731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431367" y="1186578"/>
            <a:ext cx="1778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Phân tích bài toán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308507" y="2062483"/>
            <a:ext cx="1956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Đọc đề bài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246853" y="2511556"/>
            <a:ext cx="2261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Cho biết gì?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9439230" y="4513965"/>
            <a:ext cx="184731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9412083" y="5719188"/>
            <a:ext cx="184731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949186" y="2984553"/>
            <a:ext cx="2261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Hỏi gì?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797" y="3291493"/>
            <a:ext cx="5592100" cy="1977974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225469" y="3472875"/>
            <a:ext cx="3076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Bài giải</a:t>
            </a:r>
            <a:endParaRPr lang="en-US" sz="2800" b="1">
              <a:solidFill>
                <a:srgbClr val="00206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681647" y="4439791"/>
            <a:ext cx="5022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10 – 3 = 7 (con)</a:t>
            </a:r>
            <a:endParaRPr lang="en-US" sz="2800" b="1">
              <a:solidFill>
                <a:srgbClr val="00206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835312" y="4945644"/>
            <a:ext cx="5022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Đáp Ȥố: 7 con chim.</a:t>
            </a:r>
            <a:endParaRPr lang="en-US" sz="2800" b="1">
              <a:solidFill>
                <a:srgbClr val="00206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3893797" y="3254698"/>
            <a:ext cx="0" cy="20147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9377527" y="4088766"/>
            <a:ext cx="1778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phép tính, câu lời giải</a:t>
            </a:r>
            <a:endParaRPr lang="en-US" sz="24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384279" y="5342407"/>
            <a:ext cx="1778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Trình bày bài giải</a:t>
            </a:r>
            <a:endParaRPr lang="en-US" sz="24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075510" y="3437880"/>
            <a:ext cx="2261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Tóm tắt?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35917" y="3949998"/>
            <a:ext cx="5914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</a:t>
            </a:r>
            <a:r>
              <a:rPr lang="el-GR" sz="2800" b="1" smtClean="0">
                <a:solidFill>
                  <a:srgbClr val="00206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ς</a:t>
            </a:r>
            <a:r>
              <a:rPr lang="en-US" sz="2800" b="1" smtClean="0">
                <a:solidFill>
                  <a:srgbClr val="00206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ên cành còn lại Ȥố con chim là:</a:t>
            </a:r>
            <a:endParaRPr lang="en-US" sz="2800" b="1">
              <a:solidFill>
                <a:srgbClr val="00206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52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45" grpId="0"/>
      <p:bldP spid="46" grpId="0"/>
      <p:bldP spid="49" grpId="0"/>
      <p:bldP spid="61" grpId="0"/>
      <p:bldP spid="6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331" y="-202602"/>
            <a:ext cx="4720955" cy="2697688"/>
          </a:xfrm>
          <a:prstGeom prst="rect">
            <a:avLst/>
          </a:prstGeom>
        </p:spPr>
      </p:pic>
      <p:sp>
        <p:nvSpPr>
          <p:cNvPr id="4" name="文本框 4"/>
          <p:cNvSpPr txBox="1"/>
          <p:nvPr/>
        </p:nvSpPr>
        <p:spPr>
          <a:xfrm rot="21049605">
            <a:off x="-180498" y="1337893"/>
            <a:ext cx="4621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bước giải bài toán</a:t>
            </a:r>
            <a:endParaRPr lang="zh-CN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5" name="直接连接符 9"/>
          <p:cNvCxnSpPr/>
          <p:nvPr/>
        </p:nvCxnSpPr>
        <p:spPr>
          <a:xfrm>
            <a:off x="3928704" y="1908127"/>
            <a:ext cx="0" cy="1107307"/>
          </a:xfrm>
          <a:prstGeom prst="line">
            <a:avLst/>
          </a:prstGeom>
          <a:ln>
            <a:solidFill>
              <a:srgbClr val="68A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3358600" y="2980213"/>
            <a:ext cx="1200998" cy="690185"/>
            <a:chOff x="4070537" y="3759289"/>
            <a:chExt cx="1200998" cy="690185"/>
          </a:xfrm>
        </p:grpSpPr>
        <p:sp>
          <p:nvSpPr>
            <p:cNvPr id="7" name="Freeform 206"/>
            <p:cNvSpPr/>
            <p:nvPr/>
          </p:nvSpPr>
          <p:spPr bwMode="auto">
            <a:xfrm>
              <a:off x="4070537" y="3759289"/>
              <a:ext cx="1200998" cy="637262"/>
            </a:xfrm>
            <a:custGeom>
              <a:avLst/>
              <a:gdLst>
                <a:gd name="T0" fmla="*/ 179 w 241"/>
                <a:gd name="T1" fmla="*/ 25 h 128"/>
                <a:gd name="T2" fmla="*/ 157 w 241"/>
                <a:gd name="T3" fmla="*/ 31 h 128"/>
                <a:gd name="T4" fmla="*/ 108 w 241"/>
                <a:gd name="T5" fmla="*/ 0 h 128"/>
                <a:gd name="T6" fmla="*/ 58 w 241"/>
                <a:gd name="T7" fmla="*/ 32 h 128"/>
                <a:gd name="T8" fmla="*/ 43 w 241"/>
                <a:gd name="T9" fmla="*/ 26 h 128"/>
                <a:gd name="T10" fmla="*/ 17 w 241"/>
                <a:gd name="T11" fmla="*/ 52 h 128"/>
                <a:gd name="T12" fmla="*/ 18 w 241"/>
                <a:gd name="T13" fmla="*/ 59 h 128"/>
                <a:gd name="T14" fmla="*/ 0 w 241"/>
                <a:gd name="T15" fmla="*/ 91 h 128"/>
                <a:gd name="T16" fmla="*/ 37 w 241"/>
                <a:gd name="T17" fmla="*/ 128 h 128"/>
                <a:gd name="T18" fmla="*/ 37 w 241"/>
                <a:gd name="T19" fmla="*/ 128 h 128"/>
                <a:gd name="T20" fmla="*/ 37 w 241"/>
                <a:gd name="T21" fmla="*/ 128 h 128"/>
                <a:gd name="T22" fmla="*/ 37 w 241"/>
                <a:gd name="T23" fmla="*/ 128 h 128"/>
                <a:gd name="T24" fmla="*/ 38 w 241"/>
                <a:gd name="T25" fmla="*/ 128 h 128"/>
                <a:gd name="T26" fmla="*/ 211 w 241"/>
                <a:gd name="T27" fmla="*/ 128 h 128"/>
                <a:gd name="T28" fmla="*/ 212 w 241"/>
                <a:gd name="T29" fmla="*/ 128 h 128"/>
                <a:gd name="T30" fmla="*/ 241 w 241"/>
                <a:gd name="T31" fmla="*/ 99 h 128"/>
                <a:gd name="T32" fmla="*/ 223 w 241"/>
                <a:gd name="T33" fmla="*/ 72 h 128"/>
                <a:gd name="T34" fmla="*/ 223 w 241"/>
                <a:gd name="T35" fmla="*/ 69 h 128"/>
                <a:gd name="T36" fmla="*/ 179 w 241"/>
                <a:gd name="T37" fmla="*/ 2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128">
                  <a:moveTo>
                    <a:pt x="179" y="25"/>
                  </a:moveTo>
                  <a:cubicBezTo>
                    <a:pt x="171" y="25"/>
                    <a:pt x="164" y="27"/>
                    <a:pt x="157" y="31"/>
                  </a:cubicBezTo>
                  <a:cubicBezTo>
                    <a:pt x="148" y="13"/>
                    <a:pt x="129" y="0"/>
                    <a:pt x="108" y="0"/>
                  </a:cubicBezTo>
                  <a:cubicBezTo>
                    <a:pt x="86" y="0"/>
                    <a:pt x="67" y="13"/>
                    <a:pt x="58" y="32"/>
                  </a:cubicBezTo>
                  <a:cubicBezTo>
                    <a:pt x="54" y="28"/>
                    <a:pt x="49" y="26"/>
                    <a:pt x="43" y="26"/>
                  </a:cubicBezTo>
                  <a:cubicBezTo>
                    <a:pt x="29" y="26"/>
                    <a:pt x="17" y="38"/>
                    <a:pt x="17" y="52"/>
                  </a:cubicBezTo>
                  <a:cubicBezTo>
                    <a:pt x="17" y="54"/>
                    <a:pt x="18" y="57"/>
                    <a:pt x="18" y="59"/>
                  </a:cubicBezTo>
                  <a:cubicBezTo>
                    <a:pt x="8" y="66"/>
                    <a:pt x="0" y="77"/>
                    <a:pt x="0" y="91"/>
                  </a:cubicBezTo>
                  <a:cubicBezTo>
                    <a:pt x="0" y="111"/>
                    <a:pt x="1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1" y="128"/>
                    <a:pt x="212" y="128"/>
                    <a:pt x="212" y="128"/>
                  </a:cubicBezTo>
                  <a:cubicBezTo>
                    <a:pt x="228" y="128"/>
                    <a:pt x="241" y="115"/>
                    <a:pt x="241" y="99"/>
                  </a:cubicBezTo>
                  <a:cubicBezTo>
                    <a:pt x="241" y="87"/>
                    <a:pt x="234" y="76"/>
                    <a:pt x="223" y="72"/>
                  </a:cubicBezTo>
                  <a:cubicBezTo>
                    <a:pt x="223" y="71"/>
                    <a:pt x="223" y="70"/>
                    <a:pt x="223" y="69"/>
                  </a:cubicBezTo>
                  <a:cubicBezTo>
                    <a:pt x="223" y="45"/>
                    <a:pt x="204" y="25"/>
                    <a:pt x="179" y="25"/>
                  </a:cubicBezTo>
                  <a:close/>
                </a:path>
              </a:pathLst>
            </a:custGeom>
            <a:solidFill>
              <a:srgbClr val="68A82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18"/>
            <p:cNvSpPr txBox="1"/>
            <p:nvPr/>
          </p:nvSpPr>
          <p:spPr>
            <a:xfrm>
              <a:off x="4452370" y="3803143"/>
              <a:ext cx="4373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" name="直接连接符 29"/>
          <p:cNvCxnSpPr/>
          <p:nvPr/>
        </p:nvCxnSpPr>
        <p:spPr>
          <a:xfrm>
            <a:off x="7052848" y="2429340"/>
            <a:ext cx="0" cy="1107307"/>
          </a:xfrm>
          <a:prstGeom prst="line">
            <a:avLst/>
          </a:prstGeom>
          <a:ln>
            <a:solidFill>
              <a:srgbClr val="68A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30"/>
          <p:cNvGrpSpPr/>
          <p:nvPr/>
        </p:nvGrpSpPr>
        <p:grpSpPr>
          <a:xfrm>
            <a:off x="6482744" y="3501426"/>
            <a:ext cx="1200998" cy="690185"/>
            <a:chOff x="4070537" y="3759289"/>
            <a:chExt cx="1200998" cy="690185"/>
          </a:xfrm>
        </p:grpSpPr>
        <p:sp>
          <p:nvSpPr>
            <p:cNvPr id="11" name="Freeform 206"/>
            <p:cNvSpPr/>
            <p:nvPr/>
          </p:nvSpPr>
          <p:spPr bwMode="auto">
            <a:xfrm>
              <a:off x="4070537" y="3759289"/>
              <a:ext cx="1200998" cy="637262"/>
            </a:xfrm>
            <a:custGeom>
              <a:avLst/>
              <a:gdLst>
                <a:gd name="T0" fmla="*/ 179 w 241"/>
                <a:gd name="T1" fmla="*/ 25 h 128"/>
                <a:gd name="T2" fmla="*/ 157 w 241"/>
                <a:gd name="T3" fmla="*/ 31 h 128"/>
                <a:gd name="T4" fmla="*/ 108 w 241"/>
                <a:gd name="T5" fmla="*/ 0 h 128"/>
                <a:gd name="T6" fmla="*/ 58 w 241"/>
                <a:gd name="T7" fmla="*/ 32 h 128"/>
                <a:gd name="T8" fmla="*/ 43 w 241"/>
                <a:gd name="T9" fmla="*/ 26 h 128"/>
                <a:gd name="T10" fmla="*/ 17 w 241"/>
                <a:gd name="T11" fmla="*/ 52 h 128"/>
                <a:gd name="T12" fmla="*/ 18 w 241"/>
                <a:gd name="T13" fmla="*/ 59 h 128"/>
                <a:gd name="T14" fmla="*/ 0 w 241"/>
                <a:gd name="T15" fmla="*/ 91 h 128"/>
                <a:gd name="T16" fmla="*/ 37 w 241"/>
                <a:gd name="T17" fmla="*/ 128 h 128"/>
                <a:gd name="T18" fmla="*/ 37 w 241"/>
                <a:gd name="T19" fmla="*/ 128 h 128"/>
                <a:gd name="T20" fmla="*/ 37 w 241"/>
                <a:gd name="T21" fmla="*/ 128 h 128"/>
                <a:gd name="T22" fmla="*/ 37 w 241"/>
                <a:gd name="T23" fmla="*/ 128 h 128"/>
                <a:gd name="T24" fmla="*/ 38 w 241"/>
                <a:gd name="T25" fmla="*/ 128 h 128"/>
                <a:gd name="T26" fmla="*/ 211 w 241"/>
                <a:gd name="T27" fmla="*/ 128 h 128"/>
                <a:gd name="T28" fmla="*/ 212 w 241"/>
                <a:gd name="T29" fmla="*/ 128 h 128"/>
                <a:gd name="T30" fmla="*/ 241 w 241"/>
                <a:gd name="T31" fmla="*/ 99 h 128"/>
                <a:gd name="T32" fmla="*/ 223 w 241"/>
                <a:gd name="T33" fmla="*/ 72 h 128"/>
                <a:gd name="T34" fmla="*/ 223 w 241"/>
                <a:gd name="T35" fmla="*/ 69 h 128"/>
                <a:gd name="T36" fmla="*/ 179 w 241"/>
                <a:gd name="T37" fmla="*/ 2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128">
                  <a:moveTo>
                    <a:pt x="179" y="25"/>
                  </a:moveTo>
                  <a:cubicBezTo>
                    <a:pt x="171" y="25"/>
                    <a:pt x="164" y="27"/>
                    <a:pt x="157" y="31"/>
                  </a:cubicBezTo>
                  <a:cubicBezTo>
                    <a:pt x="148" y="13"/>
                    <a:pt x="129" y="0"/>
                    <a:pt x="108" y="0"/>
                  </a:cubicBezTo>
                  <a:cubicBezTo>
                    <a:pt x="86" y="0"/>
                    <a:pt x="67" y="13"/>
                    <a:pt x="58" y="32"/>
                  </a:cubicBezTo>
                  <a:cubicBezTo>
                    <a:pt x="54" y="28"/>
                    <a:pt x="49" y="26"/>
                    <a:pt x="43" y="26"/>
                  </a:cubicBezTo>
                  <a:cubicBezTo>
                    <a:pt x="29" y="26"/>
                    <a:pt x="17" y="38"/>
                    <a:pt x="17" y="52"/>
                  </a:cubicBezTo>
                  <a:cubicBezTo>
                    <a:pt x="17" y="54"/>
                    <a:pt x="18" y="57"/>
                    <a:pt x="18" y="59"/>
                  </a:cubicBezTo>
                  <a:cubicBezTo>
                    <a:pt x="8" y="66"/>
                    <a:pt x="0" y="77"/>
                    <a:pt x="0" y="91"/>
                  </a:cubicBezTo>
                  <a:cubicBezTo>
                    <a:pt x="0" y="111"/>
                    <a:pt x="1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1" y="128"/>
                    <a:pt x="212" y="128"/>
                    <a:pt x="212" y="128"/>
                  </a:cubicBezTo>
                  <a:cubicBezTo>
                    <a:pt x="228" y="128"/>
                    <a:pt x="241" y="115"/>
                    <a:pt x="241" y="99"/>
                  </a:cubicBezTo>
                  <a:cubicBezTo>
                    <a:pt x="241" y="87"/>
                    <a:pt x="234" y="76"/>
                    <a:pt x="223" y="72"/>
                  </a:cubicBezTo>
                  <a:cubicBezTo>
                    <a:pt x="223" y="71"/>
                    <a:pt x="223" y="70"/>
                    <a:pt x="223" y="69"/>
                  </a:cubicBezTo>
                  <a:cubicBezTo>
                    <a:pt x="223" y="45"/>
                    <a:pt x="204" y="25"/>
                    <a:pt x="179" y="25"/>
                  </a:cubicBezTo>
                  <a:close/>
                </a:path>
              </a:pathLst>
            </a:custGeom>
            <a:solidFill>
              <a:srgbClr val="68A82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32"/>
            <p:cNvSpPr txBox="1"/>
            <p:nvPr/>
          </p:nvSpPr>
          <p:spPr>
            <a:xfrm>
              <a:off x="4452370" y="3803143"/>
              <a:ext cx="4373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24"/>
          <p:cNvSpPr txBox="1"/>
          <p:nvPr/>
        </p:nvSpPr>
        <p:spPr>
          <a:xfrm>
            <a:off x="5894637" y="4454064"/>
            <a:ext cx="3111907" cy="8778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defTabSz="1068705">
              <a:lnSpc>
                <a:spcPct val="130000"/>
              </a:lnSpc>
              <a:defRPr/>
            </a:pPr>
            <a:r>
              <a:rPr lang="en-US" sz="2800" smtClean="0"/>
              <a:t>Tìm </a:t>
            </a:r>
            <a:r>
              <a:rPr lang="en-US" sz="2800"/>
              <a:t>phép </a:t>
            </a:r>
            <a:r>
              <a:rPr lang="en-US" sz="2800" smtClean="0"/>
              <a:t>tính, câu lời giải</a:t>
            </a:r>
          </a:p>
        </p:txBody>
      </p:sp>
      <p:cxnSp>
        <p:nvCxnSpPr>
          <p:cNvPr id="14" name="直接连接符 35"/>
          <p:cNvCxnSpPr/>
          <p:nvPr/>
        </p:nvCxnSpPr>
        <p:spPr>
          <a:xfrm>
            <a:off x="10599421" y="1818114"/>
            <a:ext cx="0" cy="1107307"/>
          </a:xfrm>
          <a:prstGeom prst="line">
            <a:avLst/>
          </a:prstGeom>
          <a:ln>
            <a:solidFill>
              <a:srgbClr val="68A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36"/>
          <p:cNvGrpSpPr/>
          <p:nvPr/>
        </p:nvGrpSpPr>
        <p:grpSpPr>
          <a:xfrm>
            <a:off x="10029317" y="2890200"/>
            <a:ext cx="1200998" cy="690185"/>
            <a:chOff x="4070537" y="3759289"/>
            <a:chExt cx="1200998" cy="690185"/>
          </a:xfrm>
        </p:grpSpPr>
        <p:sp>
          <p:nvSpPr>
            <p:cNvPr id="16" name="Freeform 206"/>
            <p:cNvSpPr/>
            <p:nvPr/>
          </p:nvSpPr>
          <p:spPr bwMode="auto">
            <a:xfrm>
              <a:off x="4070537" y="3759289"/>
              <a:ext cx="1200998" cy="637262"/>
            </a:xfrm>
            <a:custGeom>
              <a:avLst/>
              <a:gdLst>
                <a:gd name="T0" fmla="*/ 179 w 241"/>
                <a:gd name="T1" fmla="*/ 25 h 128"/>
                <a:gd name="T2" fmla="*/ 157 w 241"/>
                <a:gd name="T3" fmla="*/ 31 h 128"/>
                <a:gd name="T4" fmla="*/ 108 w 241"/>
                <a:gd name="T5" fmla="*/ 0 h 128"/>
                <a:gd name="T6" fmla="*/ 58 w 241"/>
                <a:gd name="T7" fmla="*/ 32 h 128"/>
                <a:gd name="T8" fmla="*/ 43 w 241"/>
                <a:gd name="T9" fmla="*/ 26 h 128"/>
                <a:gd name="T10" fmla="*/ 17 w 241"/>
                <a:gd name="T11" fmla="*/ 52 h 128"/>
                <a:gd name="T12" fmla="*/ 18 w 241"/>
                <a:gd name="T13" fmla="*/ 59 h 128"/>
                <a:gd name="T14" fmla="*/ 0 w 241"/>
                <a:gd name="T15" fmla="*/ 91 h 128"/>
                <a:gd name="T16" fmla="*/ 37 w 241"/>
                <a:gd name="T17" fmla="*/ 128 h 128"/>
                <a:gd name="T18" fmla="*/ 37 w 241"/>
                <a:gd name="T19" fmla="*/ 128 h 128"/>
                <a:gd name="T20" fmla="*/ 37 w 241"/>
                <a:gd name="T21" fmla="*/ 128 h 128"/>
                <a:gd name="T22" fmla="*/ 37 w 241"/>
                <a:gd name="T23" fmla="*/ 128 h 128"/>
                <a:gd name="T24" fmla="*/ 38 w 241"/>
                <a:gd name="T25" fmla="*/ 128 h 128"/>
                <a:gd name="T26" fmla="*/ 211 w 241"/>
                <a:gd name="T27" fmla="*/ 128 h 128"/>
                <a:gd name="T28" fmla="*/ 212 w 241"/>
                <a:gd name="T29" fmla="*/ 128 h 128"/>
                <a:gd name="T30" fmla="*/ 241 w 241"/>
                <a:gd name="T31" fmla="*/ 99 h 128"/>
                <a:gd name="T32" fmla="*/ 223 w 241"/>
                <a:gd name="T33" fmla="*/ 72 h 128"/>
                <a:gd name="T34" fmla="*/ 223 w 241"/>
                <a:gd name="T35" fmla="*/ 69 h 128"/>
                <a:gd name="T36" fmla="*/ 179 w 241"/>
                <a:gd name="T37" fmla="*/ 2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128">
                  <a:moveTo>
                    <a:pt x="179" y="25"/>
                  </a:moveTo>
                  <a:cubicBezTo>
                    <a:pt x="171" y="25"/>
                    <a:pt x="164" y="27"/>
                    <a:pt x="157" y="31"/>
                  </a:cubicBezTo>
                  <a:cubicBezTo>
                    <a:pt x="148" y="13"/>
                    <a:pt x="129" y="0"/>
                    <a:pt x="108" y="0"/>
                  </a:cubicBezTo>
                  <a:cubicBezTo>
                    <a:pt x="86" y="0"/>
                    <a:pt x="67" y="13"/>
                    <a:pt x="58" y="32"/>
                  </a:cubicBezTo>
                  <a:cubicBezTo>
                    <a:pt x="54" y="28"/>
                    <a:pt x="49" y="26"/>
                    <a:pt x="43" y="26"/>
                  </a:cubicBezTo>
                  <a:cubicBezTo>
                    <a:pt x="29" y="26"/>
                    <a:pt x="17" y="38"/>
                    <a:pt x="17" y="52"/>
                  </a:cubicBezTo>
                  <a:cubicBezTo>
                    <a:pt x="17" y="54"/>
                    <a:pt x="18" y="57"/>
                    <a:pt x="18" y="59"/>
                  </a:cubicBezTo>
                  <a:cubicBezTo>
                    <a:pt x="8" y="66"/>
                    <a:pt x="0" y="77"/>
                    <a:pt x="0" y="91"/>
                  </a:cubicBezTo>
                  <a:cubicBezTo>
                    <a:pt x="0" y="111"/>
                    <a:pt x="1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1" y="128"/>
                    <a:pt x="212" y="128"/>
                    <a:pt x="212" y="128"/>
                  </a:cubicBezTo>
                  <a:cubicBezTo>
                    <a:pt x="228" y="128"/>
                    <a:pt x="241" y="115"/>
                    <a:pt x="241" y="99"/>
                  </a:cubicBezTo>
                  <a:cubicBezTo>
                    <a:pt x="241" y="87"/>
                    <a:pt x="234" y="76"/>
                    <a:pt x="223" y="72"/>
                  </a:cubicBezTo>
                  <a:cubicBezTo>
                    <a:pt x="223" y="71"/>
                    <a:pt x="223" y="70"/>
                    <a:pt x="223" y="69"/>
                  </a:cubicBezTo>
                  <a:cubicBezTo>
                    <a:pt x="223" y="45"/>
                    <a:pt x="204" y="25"/>
                    <a:pt x="179" y="25"/>
                  </a:cubicBezTo>
                  <a:close/>
                </a:path>
              </a:pathLst>
            </a:custGeom>
            <a:solidFill>
              <a:srgbClr val="68A82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38"/>
            <p:cNvSpPr txBox="1"/>
            <p:nvPr/>
          </p:nvSpPr>
          <p:spPr>
            <a:xfrm>
              <a:off x="4452370" y="3803143"/>
              <a:ext cx="4373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文本框 24"/>
          <p:cNvSpPr txBox="1"/>
          <p:nvPr/>
        </p:nvSpPr>
        <p:spPr>
          <a:xfrm>
            <a:off x="9548840" y="3618940"/>
            <a:ext cx="2318289" cy="8778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/>
            <a:r>
              <a:rPr lang="vi-VN" sz="2800"/>
              <a:t>Trình bày (viết) bài </a:t>
            </a:r>
            <a:r>
              <a:rPr lang="vi-VN" sz="2800" smtClean="0"/>
              <a:t>giải</a:t>
            </a:r>
            <a:endParaRPr lang="en-US" sz="2800"/>
          </a:p>
        </p:txBody>
      </p:sp>
      <p:pic>
        <p:nvPicPr>
          <p:cNvPr id="19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10" y="941556"/>
            <a:ext cx="1974655" cy="1855561"/>
          </a:xfrm>
          <a:prstGeom prst="rect">
            <a:avLst/>
          </a:prstGeom>
        </p:spPr>
      </p:pic>
      <p:pic>
        <p:nvPicPr>
          <p:cNvPr id="20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705" y="941555"/>
            <a:ext cx="1974655" cy="1855561"/>
          </a:xfrm>
          <a:prstGeom prst="rect">
            <a:avLst/>
          </a:prstGeom>
        </p:spPr>
      </p:pic>
      <p:pic>
        <p:nvPicPr>
          <p:cNvPr id="21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941" y="758867"/>
            <a:ext cx="1974655" cy="1855561"/>
          </a:xfrm>
          <a:prstGeom prst="rect">
            <a:avLst/>
          </a:prstGeom>
        </p:spPr>
      </p:pic>
      <p:pic>
        <p:nvPicPr>
          <p:cNvPr id="22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48" y="4414539"/>
            <a:ext cx="2711424" cy="2711424"/>
          </a:xfrm>
          <a:prstGeom prst="rect">
            <a:avLst/>
          </a:prstGeom>
        </p:spPr>
      </p:pic>
      <p:pic>
        <p:nvPicPr>
          <p:cNvPr id="23" name="图片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sp>
        <p:nvSpPr>
          <p:cNvPr id="24" name="文本框 24"/>
          <p:cNvSpPr txBox="1"/>
          <p:nvPr/>
        </p:nvSpPr>
        <p:spPr>
          <a:xfrm>
            <a:off x="2093245" y="3600282"/>
            <a:ext cx="3753068" cy="72215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defTabSz="1068705">
              <a:lnSpc>
                <a:spcPct val="130000"/>
              </a:lnSpc>
              <a:defRPr/>
            </a:pPr>
            <a:r>
              <a:rPr lang="en-US" sz="2800"/>
              <a:t>Phân </a:t>
            </a:r>
            <a:r>
              <a:rPr lang="en-US" sz="2800" smtClean="0"/>
              <a:t>tích</a:t>
            </a:r>
            <a:r>
              <a:rPr lang="en-US" sz="2800"/>
              <a:t> </a:t>
            </a:r>
            <a:r>
              <a:rPr lang="en-US" sz="2800" smtClean="0"/>
              <a:t>bài toán</a:t>
            </a:r>
          </a:p>
          <a:p>
            <a:pPr algn="ctr" defTabSz="1068705">
              <a:lnSpc>
                <a:spcPct val="130000"/>
              </a:lnSpc>
              <a:defRPr/>
            </a:pPr>
            <a:r>
              <a:rPr lang="en-US" sz="2800" smtClean="0"/>
              <a:t>(</a:t>
            </a:r>
            <a:r>
              <a:rPr lang="en-US" sz="2800"/>
              <a:t>Cho biết gì? Hỏi gì</a:t>
            </a:r>
            <a:r>
              <a:rPr lang="en-US" sz="2800" smtClean="0"/>
              <a:t>?) </a:t>
            </a:r>
            <a:endParaRPr lang="zh-CN" altLang="en-US" sz="40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165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7919" y="1393604"/>
            <a:ext cx="997527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lợn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An </a:t>
            </a:r>
            <a:r>
              <a:rPr lang="en-US" sz="2800" dirty="0" err="1"/>
              <a:t>có</a:t>
            </a:r>
            <a:r>
              <a:rPr lang="en-US" sz="2800" dirty="0"/>
              <a:t> 15 con,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bán</a:t>
            </a:r>
            <a:r>
              <a:rPr lang="en-US" sz="2800" dirty="0"/>
              <a:t> 5 con.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lợn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An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con?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F44FD08-5287-4B32-9B4D-D13BAD5200AE}"/>
              </a:ext>
            </a:extLst>
          </p:cNvPr>
          <p:cNvGrpSpPr/>
          <p:nvPr/>
        </p:nvGrpSpPr>
        <p:grpSpPr>
          <a:xfrm>
            <a:off x="1902039" y="3523052"/>
            <a:ext cx="3619484" cy="2239844"/>
            <a:chOff x="1570307" y="3518163"/>
            <a:chExt cx="3619484" cy="223984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460A1E-C55B-486C-B031-40B9F27C2A55}"/>
                </a:ext>
              </a:extLst>
            </p:cNvPr>
            <p:cNvSpPr txBox="1"/>
            <p:nvPr/>
          </p:nvSpPr>
          <p:spPr>
            <a:xfrm>
              <a:off x="1570307" y="3518163"/>
              <a:ext cx="3619484" cy="22398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FF0000"/>
                  </a:solidFill>
                </a:rPr>
                <a:t>Tóm</a:t>
              </a:r>
              <a:r>
                <a:rPr lang="en-US" sz="2400" i="1" dirty="0">
                  <a:solidFill>
                    <a:srgbClr val="FF0000"/>
                  </a:solidFill>
                </a:rPr>
                <a:t> </a:t>
              </a:r>
              <a:r>
                <a:rPr lang="en-US" sz="2400" i="1" dirty="0" err="1">
                  <a:solidFill>
                    <a:srgbClr val="FF0000"/>
                  </a:solidFill>
                </a:rPr>
                <a:t>tắt</a:t>
              </a:r>
              <a:endParaRPr lang="en-US" sz="2400" i="1" dirty="0">
                <a:solidFill>
                  <a:srgbClr val="FF00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Có</a:t>
              </a:r>
              <a:r>
                <a:rPr lang="en-US" sz="2400" dirty="0"/>
                <a:t>       :        con </a:t>
              </a:r>
              <a:r>
                <a:rPr lang="en-US" sz="2400" dirty="0" err="1"/>
                <a:t>lợn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Bán</a:t>
              </a:r>
              <a:r>
                <a:rPr lang="en-US" sz="2400" dirty="0"/>
                <a:t>     :       con </a:t>
              </a:r>
              <a:r>
                <a:rPr lang="en-US" sz="2400" dirty="0" err="1"/>
                <a:t>lợn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Còn</a:t>
              </a:r>
              <a:r>
                <a:rPr lang="en-US" sz="2400" dirty="0"/>
                <a:t> </a:t>
              </a:r>
              <a:r>
                <a:rPr lang="en-US" sz="2400" dirty="0" err="1"/>
                <a:t>lại</a:t>
              </a:r>
              <a:r>
                <a:rPr lang="en-US" sz="2400" dirty="0"/>
                <a:t>: … con </a:t>
              </a:r>
              <a:r>
                <a:rPr lang="en-US" sz="2400" dirty="0" err="1"/>
                <a:t>lợn</a:t>
              </a:r>
              <a:r>
                <a:rPr lang="en-US" sz="2400" dirty="0"/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DD9CF0B9-C090-4718-9EB0-1D01775E530A}"/>
                </a:ext>
              </a:extLst>
            </p:cNvPr>
            <p:cNvSpPr/>
            <p:nvPr/>
          </p:nvSpPr>
          <p:spPr>
            <a:xfrm>
              <a:off x="2730265" y="415113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D49C2697-3754-4756-AC59-2BC17D4D73A6}"/>
                </a:ext>
              </a:extLst>
            </p:cNvPr>
            <p:cNvSpPr/>
            <p:nvPr/>
          </p:nvSpPr>
          <p:spPr>
            <a:xfrm>
              <a:off x="2730265" y="47363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FC1C750-6BC1-45C5-B39B-6B122C881CD0}"/>
              </a:ext>
            </a:extLst>
          </p:cNvPr>
          <p:cNvGrpSpPr/>
          <p:nvPr/>
        </p:nvGrpSpPr>
        <p:grpSpPr>
          <a:xfrm>
            <a:off x="6423560" y="3577899"/>
            <a:ext cx="4161311" cy="2239844"/>
            <a:chOff x="6423561" y="3547071"/>
            <a:chExt cx="4161311" cy="22398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161A3EC-6EFC-40EF-A087-8B36DCE46F0B}"/>
                </a:ext>
              </a:extLst>
            </p:cNvPr>
            <p:cNvSpPr txBox="1"/>
            <p:nvPr/>
          </p:nvSpPr>
          <p:spPr>
            <a:xfrm>
              <a:off x="6423561" y="3547071"/>
              <a:ext cx="4161311" cy="2239844"/>
            </a:xfrm>
            <a:prstGeom prst="rect">
              <a:avLst/>
            </a:prstGeom>
            <a:solidFill>
              <a:srgbClr val="FFFF99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FF0000"/>
                  </a:solidFill>
                </a:rPr>
                <a:t>Bài</a:t>
              </a:r>
              <a:r>
                <a:rPr lang="en-US" sz="2400" i="1" dirty="0">
                  <a:solidFill>
                    <a:srgbClr val="FF0000"/>
                  </a:solidFill>
                </a:rPr>
                <a:t> </a:t>
              </a:r>
              <a:r>
                <a:rPr lang="en-US" sz="2400" i="1" dirty="0" err="1">
                  <a:solidFill>
                    <a:srgbClr val="FF0000"/>
                  </a:solidFill>
                </a:rPr>
                <a:t>giải</a:t>
              </a:r>
              <a:endParaRPr lang="en-US" sz="2400" i="1" dirty="0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/>
                <a:t>Số</a:t>
              </a:r>
              <a:r>
                <a:rPr lang="en-US" sz="2400" dirty="0"/>
                <a:t> con </a:t>
              </a:r>
              <a:r>
                <a:rPr lang="en-US" sz="2400" dirty="0" err="1"/>
                <a:t>lợn</a:t>
              </a:r>
              <a:r>
                <a:rPr lang="en-US" sz="2400" dirty="0"/>
                <a:t> </a:t>
              </a:r>
              <a:r>
                <a:rPr lang="en-US" sz="2400" dirty="0" err="1"/>
                <a:t>còn</a:t>
              </a:r>
              <a:r>
                <a:rPr lang="en-US" sz="2400" dirty="0"/>
                <a:t> </a:t>
              </a:r>
              <a:r>
                <a:rPr lang="en-US" sz="2400" dirty="0" err="1"/>
                <a:t>lại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/>
                <a:t>                              (con)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/>
                <a:t>Đáp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:       con </a:t>
              </a:r>
              <a:r>
                <a:rPr lang="en-US" sz="2400" dirty="0" err="1"/>
                <a:t>lợn</a:t>
              </a:r>
              <a:r>
                <a:rPr lang="en-US" sz="2400" dirty="0"/>
                <a:t>.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7E92F2E8-46ED-42E4-9D64-9831A5E935C0}"/>
                </a:ext>
              </a:extLst>
            </p:cNvPr>
            <p:cNvGrpSpPr/>
            <p:nvPr/>
          </p:nvGrpSpPr>
          <p:grpSpPr>
            <a:xfrm>
              <a:off x="7050824" y="4749059"/>
              <a:ext cx="2183912" cy="447085"/>
              <a:chOff x="1970824" y="2659436"/>
              <a:chExt cx="2183912" cy="447085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EB489394-DF0D-4CD7-A5ED-1B915F7DA06D}"/>
                  </a:ext>
                </a:extLst>
              </p:cNvPr>
              <p:cNvSpPr/>
              <p:nvPr/>
            </p:nvSpPr>
            <p:spPr>
              <a:xfrm>
                <a:off x="1970824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0FA0BA89-48CE-4B7B-A3B4-ABA6C2C2C7E6}"/>
                  </a:ext>
                </a:extLst>
              </p:cNvPr>
              <p:cNvSpPr/>
              <p:nvPr/>
            </p:nvSpPr>
            <p:spPr>
              <a:xfrm>
                <a:off x="2844571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3D68215E-27DD-491E-9E1F-CC2A48F5BE8F}"/>
                  </a:ext>
                </a:extLst>
              </p:cNvPr>
              <p:cNvSpPr/>
              <p:nvPr/>
            </p:nvSpPr>
            <p:spPr>
              <a:xfrm>
                <a:off x="3718318" y="267010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D4C2A754-2DC0-4A3A-9AD7-B027B005D0E5}"/>
                  </a:ext>
                </a:extLst>
              </p:cNvPr>
              <p:cNvSpPr txBox="1"/>
              <p:nvPr/>
            </p:nvSpPr>
            <p:spPr>
              <a:xfrm>
                <a:off x="2485363" y="2679451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-            =</a:t>
                </a: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DBF9A4CA-D018-4FB4-A832-EC89DE1E19DE}"/>
                </a:ext>
              </a:extLst>
            </p:cNvPr>
            <p:cNvSpPr/>
            <p:nvPr/>
          </p:nvSpPr>
          <p:spPr>
            <a:xfrm>
              <a:off x="8302456" y="529969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C46CA68-E900-4209-8914-30BB43A937BF}"/>
              </a:ext>
            </a:extLst>
          </p:cNvPr>
          <p:cNvCxnSpPr>
            <a:cxnSpLocks/>
          </p:cNvCxnSpPr>
          <p:nvPr/>
        </p:nvCxnSpPr>
        <p:spPr>
          <a:xfrm>
            <a:off x="3380049" y="1949201"/>
            <a:ext cx="16907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47AF040-F4C6-4563-8A6A-494B7462F5B3}"/>
              </a:ext>
            </a:extLst>
          </p:cNvPr>
          <p:cNvCxnSpPr>
            <a:cxnSpLocks/>
          </p:cNvCxnSpPr>
          <p:nvPr/>
        </p:nvCxnSpPr>
        <p:spPr>
          <a:xfrm>
            <a:off x="8079010" y="1949201"/>
            <a:ext cx="250586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1FA976FF-87A0-4AD6-BA80-3721181F4FDA}"/>
              </a:ext>
            </a:extLst>
          </p:cNvPr>
          <p:cNvCxnSpPr>
            <a:cxnSpLocks/>
          </p:cNvCxnSpPr>
          <p:nvPr/>
        </p:nvCxnSpPr>
        <p:spPr>
          <a:xfrm>
            <a:off x="5805055" y="1951509"/>
            <a:ext cx="20089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24DBDFCF-81C0-43D2-B79B-171BA9337E7D}"/>
              </a:ext>
            </a:extLst>
          </p:cNvPr>
          <p:cNvSpPr/>
          <p:nvPr/>
        </p:nvSpPr>
        <p:spPr>
          <a:xfrm>
            <a:off x="3062780" y="4736358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6B759055-6FF1-404A-9FD9-B0BF9E725A70}"/>
              </a:ext>
            </a:extLst>
          </p:cNvPr>
          <p:cNvSpPr/>
          <p:nvPr/>
        </p:nvSpPr>
        <p:spPr>
          <a:xfrm>
            <a:off x="7928761" y="478494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3FB064FB-36B6-4873-B48B-87225B3CD914}"/>
              </a:ext>
            </a:extLst>
          </p:cNvPr>
          <p:cNvGrpSpPr/>
          <p:nvPr/>
        </p:nvGrpSpPr>
        <p:grpSpPr>
          <a:xfrm>
            <a:off x="8741150" y="4781850"/>
            <a:ext cx="527709" cy="461665"/>
            <a:chOff x="5434634" y="4795817"/>
            <a:chExt cx="527709" cy="46166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88C0F750-4828-4657-9516-4B6A2296A3E4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9100C24-9008-43F6-8394-D74388D78DEB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B95B291F-722C-46EB-96B0-3020BAAD3BBC}"/>
              </a:ext>
            </a:extLst>
          </p:cNvPr>
          <p:cNvGrpSpPr/>
          <p:nvPr/>
        </p:nvGrpSpPr>
        <p:grpSpPr>
          <a:xfrm>
            <a:off x="8250460" y="5315951"/>
            <a:ext cx="527709" cy="461665"/>
            <a:chOff x="5434634" y="4795817"/>
            <a:chExt cx="527709" cy="46166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55098D7F-B555-4A21-88A6-0B166299D20C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C498CA9F-BEC7-4EA4-9DB9-A75AA85BA101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8CB5CDCC-D6D1-42AD-B490-EC743BCE94F6}"/>
              </a:ext>
            </a:extLst>
          </p:cNvPr>
          <p:cNvCxnSpPr>
            <a:cxnSpLocks/>
          </p:cNvCxnSpPr>
          <p:nvPr/>
        </p:nvCxnSpPr>
        <p:spPr>
          <a:xfrm>
            <a:off x="874187" y="2586724"/>
            <a:ext cx="419657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ình ảnh, hình nền con heo, con lợn dễ thương ngộ nghĩnh | VFO.VN">
            <a:extLst>
              <a:ext uri="{FF2B5EF4-FFF2-40B4-BE49-F238E27FC236}">
                <a16:creationId xmlns:a16="http://schemas.microsoft.com/office/drawing/2014/main" xmlns="" id="{25E7D366-E51E-4DEE-9CFB-1EA92749C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752" y="2317026"/>
            <a:ext cx="1235170" cy="123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AFE3AD42-0F30-426E-A27A-A224BF258946}"/>
              </a:ext>
            </a:extLst>
          </p:cNvPr>
          <p:cNvGrpSpPr/>
          <p:nvPr/>
        </p:nvGrpSpPr>
        <p:grpSpPr>
          <a:xfrm>
            <a:off x="6996506" y="4771124"/>
            <a:ext cx="527709" cy="461665"/>
            <a:chOff x="5434634" y="4795817"/>
            <a:chExt cx="527709" cy="46166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23DF6A14-C331-4F60-8FE9-942CE0B8ED30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F7579B25-A6A7-42C1-BAA5-40F528A6D237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BA87E552-FF77-477C-9FD5-3490C781641E}"/>
              </a:ext>
            </a:extLst>
          </p:cNvPr>
          <p:cNvGrpSpPr/>
          <p:nvPr/>
        </p:nvGrpSpPr>
        <p:grpSpPr>
          <a:xfrm>
            <a:off x="3003651" y="4146238"/>
            <a:ext cx="527709" cy="461665"/>
            <a:chOff x="5434634" y="4795817"/>
            <a:chExt cx="527709" cy="46166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CE8F61E1-4579-4098-BDCD-8A2D9CC9C6C9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EF76256B-8DB1-46A2-9027-AA1B3890A7EE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9725981" y="6482687"/>
            <a:ext cx="1710843" cy="232012"/>
          </a:xfrm>
          <a:prstGeom prst="rect">
            <a:avLst/>
          </a:prstGeom>
          <a:solidFill>
            <a:srgbClr val="516529"/>
          </a:solidFill>
          <a:ln>
            <a:solidFill>
              <a:srgbClr val="516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232878" y="1473957"/>
            <a:ext cx="686537" cy="6165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645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5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55010" y="6547136"/>
            <a:ext cx="1710843" cy="23201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162" y="5225690"/>
            <a:ext cx="2316681" cy="1268078"/>
          </a:xfrm>
          <a:prstGeom prst="rect">
            <a:avLst/>
          </a:prstGeom>
        </p:spPr>
      </p:pic>
      <p:pic>
        <p:nvPicPr>
          <p:cNvPr id="4" name="1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64" y="3974447"/>
            <a:ext cx="3145809" cy="2505673"/>
          </a:xfrm>
          <a:prstGeom prst="rect">
            <a:avLst/>
          </a:prstGeom>
        </p:spPr>
      </p:pic>
      <p:pic>
        <p:nvPicPr>
          <p:cNvPr id="6" name="1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7" name="1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8" name="1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9" name="1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12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4567" y="2271167"/>
            <a:ext cx="2523963" cy="2505673"/>
          </a:xfrm>
          <a:prstGeom prst="rect">
            <a:avLst/>
          </a:prstGeom>
        </p:spPr>
      </p:pic>
      <p:pic>
        <p:nvPicPr>
          <p:cNvPr id="13" name="1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7162" y="2087760"/>
            <a:ext cx="871804" cy="865707"/>
          </a:xfrm>
          <a:prstGeom prst="rect">
            <a:avLst/>
          </a:prstGeom>
        </p:spPr>
      </p:pic>
      <p:pic>
        <p:nvPicPr>
          <p:cNvPr id="14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6" name="1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 flipH="1">
            <a:off x="55510" y="67928"/>
            <a:ext cx="2889009" cy="1758721"/>
          </a:xfrm>
          <a:prstGeom prst="rect">
            <a:avLst/>
          </a:prstGeom>
        </p:spPr>
      </p:pic>
      <p:pic>
        <p:nvPicPr>
          <p:cNvPr id="17" name="1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 flipH="1">
            <a:off x="28748" y="68225"/>
            <a:ext cx="4355558" cy="2651501"/>
          </a:xfrm>
          <a:prstGeom prst="rect">
            <a:avLst/>
          </a:prstGeom>
        </p:spPr>
      </p:pic>
      <p:sp>
        <p:nvSpPr>
          <p:cNvPr id="19" name="Cloud 18"/>
          <p:cNvSpPr/>
          <p:nvPr/>
        </p:nvSpPr>
        <p:spPr>
          <a:xfrm>
            <a:off x="3460488" y="1900839"/>
            <a:ext cx="5330719" cy="296817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6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6209" y="2824684"/>
            <a:ext cx="457240" cy="481626"/>
          </a:xfrm>
          <a:prstGeom prst="rect">
            <a:avLst/>
          </a:prstGeom>
        </p:spPr>
      </p:pic>
      <p:pic>
        <p:nvPicPr>
          <p:cNvPr id="20" name="1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928" y="5431809"/>
            <a:ext cx="1915183" cy="1048311"/>
          </a:xfrm>
          <a:prstGeom prst="rect">
            <a:avLst/>
          </a:prstGeom>
        </p:spPr>
      </p:pic>
      <p:pic>
        <p:nvPicPr>
          <p:cNvPr id="21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0377362" y="392140"/>
            <a:ext cx="466137" cy="481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009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357918-BE7F-4689-AAFF-3029381A9FF2}"/>
              </a:ext>
            </a:extLst>
          </p:cNvPr>
          <p:cNvSpPr txBox="1"/>
          <p:nvPr/>
        </p:nvSpPr>
        <p:spPr>
          <a:xfrm>
            <a:off x="1305800" y="1376675"/>
            <a:ext cx="861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Giải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r>
              <a:rPr lang="en-US" sz="2400" b="1" dirty="0"/>
              <a:t> </a:t>
            </a:r>
            <a:r>
              <a:rPr lang="en-US" sz="2400" b="1" dirty="0" err="1"/>
              <a:t>theo</a:t>
            </a:r>
            <a:r>
              <a:rPr lang="en-US" sz="2400" b="1" dirty="0"/>
              <a:t> </a:t>
            </a:r>
            <a:r>
              <a:rPr lang="en-US" sz="2400" b="1" dirty="0" err="1"/>
              <a:t>tóm</a:t>
            </a:r>
            <a:r>
              <a:rPr lang="en-US" sz="2400" b="1" dirty="0"/>
              <a:t> </a:t>
            </a:r>
            <a:r>
              <a:rPr lang="en-US" sz="2400" b="1" dirty="0" err="1"/>
              <a:t>tắt</a:t>
            </a:r>
            <a:r>
              <a:rPr lang="en-US" sz="2400" b="1" dirty="0"/>
              <a:t> </a:t>
            </a:r>
            <a:r>
              <a:rPr lang="en-US" sz="2400" b="1" dirty="0" err="1"/>
              <a:t>sau</a:t>
            </a:r>
            <a:r>
              <a:rPr lang="en-US" sz="2400" b="1" dirty="0"/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295ED2F7-EE07-49EA-9C89-7B93D4CAC976}"/>
              </a:ext>
            </a:extLst>
          </p:cNvPr>
          <p:cNvSpPr/>
          <p:nvPr/>
        </p:nvSpPr>
        <p:spPr>
          <a:xfrm>
            <a:off x="782580" y="1341428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31308C-4F1D-41C4-BDF8-B0D03081C775}"/>
              </a:ext>
            </a:extLst>
          </p:cNvPr>
          <p:cNvSpPr txBox="1"/>
          <p:nvPr/>
        </p:nvSpPr>
        <p:spPr>
          <a:xfrm>
            <a:off x="1219037" y="1908680"/>
            <a:ext cx="361948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endParaRPr lang="en-US" sz="2400" i="1" dirty="0">
              <a:solidFill>
                <a:srgbClr val="FF0000"/>
              </a:solidFill>
            </a:endParaRPr>
          </a:p>
          <a:p>
            <a:r>
              <a:rPr lang="en-US" sz="2400" dirty="0" err="1"/>
              <a:t>Có</a:t>
            </a:r>
            <a:r>
              <a:rPr lang="en-US" sz="2400" dirty="0"/>
              <a:t>          : 9 </a:t>
            </a:r>
            <a:r>
              <a:rPr lang="en-US" sz="2400" dirty="0" err="1"/>
              <a:t>thuyền</a:t>
            </a:r>
            <a:endParaRPr lang="en-US" sz="2400" dirty="0"/>
          </a:p>
          <a:p>
            <a:r>
              <a:rPr lang="en-US" sz="2400" dirty="0" err="1"/>
              <a:t>Thêm</a:t>
            </a:r>
            <a:r>
              <a:rPr lang="en-US" sz="2400" dirty="0"/>
              <a:t>     : 4 </a:t>
            </a:r>
            <a:r>
              <a:rPr lang="en-US" sz="2400" dirty="0" err="1"/>
              <a:t>thuyền</a:t>
            </a:r>
            <a:endParaRPr lang="en-US" sz="2400" dirty="0"/>
          </a:p>
          <a:p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thuyền</a:t>
            </a:r>
            <a:r>
              <a:rPr lang="en-US" sz="2400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A4B8A9-551E-4B2B-B4C1-73F4E3D1C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300" y="433892"/>
            <a:ext cx="5048432" cy="28997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25981" y="6482687"/>
            <a:ext cx="1710843" cy="232012"/>
          </a:xfrm>
          <a:prstGeom prst="rect">
            <a:avLst/>
          </a:prstGeom>
          <a:solidFill>
            <a:srgbClr val="516529"/>
          </a:solidFill>
          <a:ln>
            <a:solidFill>
              <a:srgbClr val="516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Callout 4"/>
          <p:cNvSpPr/>
          <p:nvPr/>
        </p:nvSpPr>
        <p:spPr>
          <a:xfrm>
            <a:off x="563967" y="4113794"/>
            <a:ext cx="3423660" cy="2038337"/>
          </a:xfrm>
          <a:prstGeom prst="cloudCallout">
            <a:avLst>
              <a:gd name="adj1" fmla="val -61058"/>
              <a:gd name="adj2" fmla="val 5214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bài toán?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506" y="3424328"/>
            <a:ext cx="7261975" cy="30583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01662" y="3616519"/>
            <a:ext cx="3488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Bài giải</a:t>
            </a:r>
            <a:endParaRPr lang="en-US" sz="2800" b="1">
              <a:solidFill>
                <a:srgbClr val="57257D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8115" y="4126594"/>
            <a:ext cx="4923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Có</a:t>
            </a:r>
            <a:r>
              <a:rPr lang="en-US" sz="2800" b="1" dirty="0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tất</a:t>
            </a:r>
            <a:r>
              <a:rPr lang="en-US" sz="2800" b="1" dirty="0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cả</a:t>
            </a:r>
            <a:r>
              <a:rPr lang="en-US" sz="2800" b="1" dirty="0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s</a:t>
            </a:r>
            <a:r>
              <a:rPr lang="en-US" sz="2800" b="1" dirty="0" err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ố</a:t>
            </a:r>
            <a:r>
              <a:rPr lang="en-US" sz="2800" b="1" dirty="0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thuyền</a:t>
            </a:r>
            <a:r>
              <a:rPr lang="en-US" sz="2800" b="1" dirty="0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là</a:t>
            </a:r>
            <a:r>
              <a:rPr lang="en-US" sz="2800" b="1" dirty="0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:</a:t>
            </a:r>
            <a:endParaRPr lang="en-US" sz="2800" b="1" dirty="0">
              <a:solidFill>
                <a:srgbClr val="57257D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6577" y="4643385"/>
            <a:ext cx="3488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9 + 4 = </a:t>
            </a:r>
            <a:endParaRPr lang="en-US" sz="2800" b="1">
              <a:solidFill>
                <a:srgbClr val="57257D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19037" y="2693510"/>
            <a:ext cx="1060275" cy="348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71621" y="4658376"/>
            <a:ext cx="3488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13 (thuyền)</a:t>
            </a:r>
            <a:endParaRPr lang="en-US" sz="2800" b="1">
              <a:solidFill>
                <a:srgbClr val="57257D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4648" y="5132963"/>
            <a:ext cx="3488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Đáp</a:t>
            </a:r>
            <a:r>
              <a:rPr lang="en-US" sz="2800" b="1" dirty="0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s</a:t>
            </a:r>
            <a:r>
              <a:rPr lang="en-US" sz="2800" b="1" dirty="0" err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ố</a:t>
            </a:r>
            <a:r>
              <a:rPr lang="en-US" sz="2800" b="1" dirty="0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: 13 </a:t>
            </a:r>
            <a:r>
              <a:rPr lang="en-US" sz="2800" b="1" dirty="0" err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thuyền</a:t>
            </a:r>
            <a:r>
              <a:rPr lang="en-US" sz="2800" b="1" dirty="0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.</a:t>
            </a:r>
            <a:endParaRPr lang="en-US" sz="2800" b="1" dirty="0">
              <a:solidFill>
                <a:srgbClr val="57257D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019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1" grpId="0"/>
      <p:bldP spid="14" grpId="0"/>
      <p:bldP spid="15" grpId="0" animBg="1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357918-BE7F-4689-AAFF-3029381A9FF2}"/>
              </a:ext>
            </a:extLst>
          </p:cNvPr>
          <p:cNvSpPr txBox="1"/>
          <p:nvPr/>
        </p:nvSpPr>
        <p:spPr>
          <a:xfrm>
            <a:off x="1503217" y="1269607"/>
            <a:ext cx="970878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14 </a:t>
            </a:r>
            <a:r>
              <a:rPr lang="en-US" sz="2400" dirty="0" err="1"/>
              <a:t>bạn</a:t>
            </a:r>
            <a:r>
              <a:rPr lang="en-US" sz="2400" dirty="0"/>
              <a:t>,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dừng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3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lúc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31308C-4F1D-41C4-BDF8-B0D03081C775}"/>
              </a:ext>
            </a:extLst>
          </p:cNvPr>
          <p:cNvSpPr txBox="1"/>
          <p:nvPr/>
        </p:nvSpPr>
        <p:spPr>
          <a:xfrm>
            <a:off x="1119819" y="2538635"/>
            <a:ext cx="3619484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err="1"/>
              <a:t>Có</a:t>
            </a:r>
            <a:r>
              <a:rPr lang="en-US" sz="2400"/>
              <a:t>     </a:t>
            </a:r>
            <a:r>
              <a:rPr lang="en-US" sz="2400" smtClean="0"/>
              <a:t>       </a:t>
            </a:r>
            <a:r>
              <a:rPr lang="en-US" sz="2400" dirty="0"/>
              <a:t>: 14 </a:t>
            </a:r>
            <a:r>
              <a:rPr lang="en-US" sz="2400" dirty="0" err="1"/>
              <a:t>bạn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smtClean="0"/>
              <a:t>Xuống xe : </a:t>
            </a:r>
            <a:r>
              <a:rPr lang="en-US" sz="2400" dirty="0"/>
              <a:t>3 </a:t>
            </a:r>
            <a:r>
              <a:rPr lang="en-US" sz="2400" dirty="0" err="1"/>
              <a:t>bạn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err="1"/>
              <a:t>Còn</a:t>
            </a:r>
            <a:r>
              <a:rPr lang="en-US" sz="2400"/>
              <a:t> </a:t>
            </a:r>
            <a:r>
              <a:rPr lang="en-US" sz="2400" smtClean="0"/>
              <a:t>lại     : </a:t>
            </a:r>
            <a:r>
              <a:rPr lang="en-US" sz="2400" dirty="0"/>
              <a:t>… </a:t>
            </a:r>
            <a:r>
              <a:rPr lang="en-US" sz="2400" err="1"/>
              <a:t>bạn</a:t>
            </a:r>
            <a:r>
              <a:rPr lang="en-US" sz="2400" smtClean="0"/>
              <a:t>?</a:t>
            </a:r>
            <a:endParaRPr lang="en-US" sz="2400" i="1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E1C1519-1497-44E9-AE3A-B864F2B105F4}"/>
              </a:ext>
            </a:extLst>
          </p:cNvPr>
          <p:cNvSpPr/>
          <p:nvPr/>
        </p:nvSpPr>
        <p:spPr>
          <a:xfrm>
            <a:off x="979997" y="157392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4CE4BD7-B909-4F20-B02C-0C655BF6B66D}"/>
              </a:ext>
            </a:extLst>
          </p:cNvPr>
          <p:cNvCxnSpPr>
            <a:cxnSpLocks/>
          </p:cNvCxnSpPr>
          <p:nvPr/>
        </p:nvCxnSpPr>
        <p:spPr>
          <a:xfrm>
            <a:off x="2651174" y="1761834"/>
            <a:ext cx="13943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12AAAD8-C7C2-4ED8-9825-8E143D6A4713}"/>
              </a:ext>
            </a:extLst>
          </p:cNvPr>
          <p:cNvCxnSpPr>
            <a:cxnSpLocks/>
          </p:cNvCxnSpPr>
          <p:nvPr/>
        </p:nvCxnSpPr>
        <p:spPr>
          <a:xfrm>
            <a:off x="1625036" y="2314320"/>
            <a:ext cx="344572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CB967-1BC6-4FD4-8A37-87289C316DA1}"/>
              </a:ext>
            </a:extLst>
          </p:cNvPr>
          <p:cNvCxnSpPr>
            <a:cxnSpLocks/>
          </p:cNvCxnSpPr>
          <p:nvPr/>
        </p:nvCxnSpPr>
        <p:spPr>
          <a:xfrm>
            <a:off x="6442362" y="1761834"/>
            <a:ext cx="23968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C6753F0-11C8-4702-B513-5BCB4979D103}"/>
              </a:ext>
            </a:extLst>
          </p:cNvPr>
          <p:cNvCxnSpPr>
            <a:cxnSpLocks/>
          </p:cNvCxnSpPr>
          <p:nvPr/>
        </p:nvCxnSpPr>
        <p:spPr>
          <a:xfrm>
            <a:off x="8995654" y="1761834"/>
            <a:ext cx="208798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ình ảnh Xe Buýt, Trường Học, Xe Buýt, Xe Buýt Của Trường miễn phí tải tập  tin PNG PSDComment và Vector">
            <a:extLst>
              <a:ext uri="{FF2B5EF4-FFF2-40B4-BE49-F238E27FC236}">
                <a16:creationId xmlns:a16="http://schemas.microsoft.com/office/drawing/2014/main" xmlns="" id="{28D9E462-2E74-432B-B85E-78C98E4FF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7" b="14577"/>
          <a:stretch/>
        </p:blipFill>
        <p:spPr bwMode="auto">
          <a:xfrm flipH="1">
            <a:off x="435620" y="4833471"/>
            <a:ext cx="2378831" cy="156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725981" y="6482687"/>
            <a:ext cx="1710843" cy="232012"/>
          </a:xfrm>
          <a:prstGeom prst="rect">
            <a:avLst/>
          </a:prstGeom>
          <a:solidFill>
            <a:srgbClr val="516529"/>
          </a:solidFill>
          <a:ln>
            <a:solidFill>
              <a:srgbClr val="516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539706" y="1264992"/>
            <a:ext cx="1313142" cy="6165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7035711" y="680080"/>
            <a:ext cx="2671206" cy="5872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Bớt một số đơn vị</a:t>
            </a:r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661" y="2697163"/>
            <a:ext cx="7261975" cy="30583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01418" y="2903673"/>
            <a:ext cx="3488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Bài giải</a:t>
            </a:r>
            <a:endParaRPr lang="en-US" sz="2800" b="1">
              <a:solidFill>
                <a:srgbClr val="57257D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04223" y="3412013"/>
            <a:ext cx="4999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</a:t>
            </a:r>
            <a:r>
              <a:rPr lang="el-GR" sz="2800" b="1" dirty="0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ς</a:t>
            </a:r>
            <a:r>
              <a:rPr lang="en-US" sz="2800" b="1" dirty="0" err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ên</a:t>
            </a:r>
            <a:r>
              <a:rPr lang="en-US" sz="2800" b="1" dirty="0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xe</a:t>
            </a:r>
            <a:r>
              <a:rPr lang="en-US" sz="2800" b="1" dirty="0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còn</a:t>
            </a:r>
            <a:r>
              <a:rPr lang="en-US" sz="2800" b="1" dirty="0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lại</a:t>
            </a:r>
            <a:r>
              <a:rPr lang="en-US" sz="2800" b="1" dirty="0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s</a:t>
            </a:r>
            <a:r>
              <a:rPr lang="en-US" sz="2800" b="1" dirty="0" err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ố</a:t>
            </a:r>
            <a:r>
              <a:rPr lang="en-US" sz="2800" b="1" dirty="0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bạn</a:t>
            </a:r>
            <a:r>
              <a:rPr lang="en-US" sz="2800" b="1" dirty="0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là</a:t>
            </a:r>
            <a:r>
              <a:rPr lang="en-US" sz="2800" b="1" dirty="0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:</a:t>
            </a:r>
            <a:endParaRPr lang="en-US" sz="2800" b="1" dirty="0">
              <a:solidFill>
                <a:srgbClr val="57257D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891121" y="3879409"/>
                <a:ext cx="49990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57257D"/>
                    </a:solidFill>
                    <a:latin typeface="HP001" panose="020B0603050302020204" pitchFamily="34" charset="0"/>
                    <a:ea typeface="HP001" panose="020B0603050302020204" pitchFamily="34" charset="0"/>
                  </a:rPr>
                  <a:t>14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5725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 sz="2800" b="1" smtClean="0">
                    <a:solidFill>
                      <a:srgbClr val="57257D"/>
                    </a:solidFill>
                    <a:latin typeface="HP001" panose="020B0603050302020204" pitchFamily="34" charset="0"/>
                    <a:ea typeface="HP001" panose="020B0603050302020204" pitchFamily="34" charset="0"/>
                  </a:rPr>
                  <a:t>3</a:t>
                </a:r>
                <a:endParaRPr lang="en-US" sz="2800" b="1">
                  <a:solidFill>
                    <a:srgbClr val="57257D"/>
                  </a:solidFill>
                  <a:latin typeface="HP001" panose="020B0603050302020204" pitchFamily="34" charset="0"/>
                  <a:ea typeface="HP001" panose="020B06030503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121" y="3879409"/>
                <a:ext cx="4999084" cy="523220"/>
              </a:xfrm>
              <a:prstGeom prst="rect">
                <a:avLst/>
              </a:prstGeom>
              <a:blipFill>
                <a:blip r:embed="rId5"/>
                <a:stretch>
                  <a:fillRect l="-2439" t="-6977" b="-36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6084552" y="3907321"/>
            <a:ext cx="4999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= 11 (bạn)</a:t>
            </a:r>
            <a:endParaRPr lang="en-US" sz="2800" b="1">
              <a:solidFill>
                <a:srgbClr val="57257D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25496" y="4400788"/>
            <a:ext cx="4999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Đáp</a:t>
            </a:r>
            <a:r>
              <a:rPr lang="en-US" sz="2800" b="1" dirty="0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800" b="1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s</a:t>
            </a:r>
            <a:r>
              <a:rPr lang="en-US" sz="2800" b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ố</a:t>
            </a:r>
            <a:r>
              <a:rPr lang="en-US" sz="2800" b="1" dirty="0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: 11 </a:t>
            </a:r>
            <a:r>
              <a:rPr lang="en-US" sz="2800" b="1" dirty="0" err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bạn</a:t>
            </a:r>
            <a:r>
              <a:rPr lang="en-US" sz="2800" b="1" dirty="0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.</a:t>
            </a:r>
            <a:endParaRPr lang="en-US" sz="2800" b="1" dirty="0">
              <a:solidFill>
                <a:srgbClr val="57257D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672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12" grpId="0" animBg="1"/>
      <p:bldP spid="3" grpId="0"/>
      <p:bldP spid="16" grpId="0"/>
      <p:bldP spid="18" grpId="0"/>
      <p:bldP spid="19" grpId="0"/>
      <p:bldP spid="20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25981" y="6482687"/>
            <a:ext cx="1710843" cy="232012"/>
          </a:xfrm>
          <a:prstGeom prst="rect">
            <a:avLst/>
          </a:prstGeom>
          <a:solidFill>
            <a:srgbClr val="516529"/>
          </a:solidFill>
          <a:ln>
            <a:solidFill>
              <a:srgbClr val="516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07474" y="2784143"/>
            <a:ext cx="5199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002060"/>
                </a:solidFill>
              </a:rPr>
              <a:t>KHỞI ĐỘNG</a:t>
            </a:r>
            <a:endParaRPr lang="en-US" sz="6000" b="1">
              <a:solidFill>
                <a:srgbClr val="002060"/>
              </a:solidFill>
            </a:endParaRPr>
          </a:p>
        </p:txBody>
      </p:sp>
      <p:pic>
        <p:nvPicPr>
          <p:cNvPr id="5" name="1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50218">
            <a:off x="3687314" y="1005907"/>
            <a:ext cx="896190" cy="1012024"/>
          </a:xfrm>
          <a:prstGeom prst="rect">
            <a:avLst/>
          </a:prstGeom>
        </p:spPr>
      </p:pic>
      <p:pic>
        <p:nvPicPr>
          <p:cNvPr id="6" name="1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644" y="601188"/>
            <a:ext cx="969348" cy="1091279"/>
          </a:xfrm>
          <a:prstGeom prst="rect">
            <a:avLst/>
          </a:prstGeom>
        </p:spPr>
      </p:pic>
      <p:pic>
        <p:nvPicPr>
          <p:cNvPr id="7" name="1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62816">
            <a:off x="6089501" y="659973"/>
            <a:ext cx="768163" cy="883997"/>
          </a:xfrm>
          <a:prstGeom prst="rect">
            <a:avLst/>
          </a:prstGeom>
        </p:spPr>
      </p:pic>
      <p:pic>
        <p:nvPicPr>
          <p:cNvPr id="8" name="1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9963">
            <a:off x="7223176" y="862084"/>
            <a:ext cx="768163" cy="890093"/>
          </a:xfrm>
          <a:prstGeom prst="rect">
            <a:avLst/>
          </a:prstGeom>
        </p:spPr>
      </p:pic>
      <p:pic>
        <p:nvPicPr>
          <p:cNvPr id="9" name="1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000386" y="542106"/>
            <a:ext cx="466137" cy="481626"/>
          </a:xfrm>
          <a:prstGeom prst="rect">
            <a:avLst/>
          </a:prstGeom>
        </p:spPr>
      </p:pic>
      <p:pic>
        <p:nvPicPr>
          <p:cNvPr id="10" name="1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62390" y="1483134"/>
            <a:ext cx="466137" cy="481626"/>
          </a:xfrm>
          <a:prstGeom prst="rect">
            <a:avLst/>
          </a:prstGeom>
        </p:spPr>
      </p:pic>
      <p:pic>
        <p:nvPicPr>
          <p:cNvPr id="11" name="1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0941" y="600729"/>
            <a:ext cx="471553" cy="481626"/>
          </a:xfrm>
          <a:prstGeom prst="rect">
            <a:avLst/>
          </a:prstGeom>
        </p:spPr>
      </p:pic>
      <p:pic>
        <p:nvPicPr>
          <p:cNvPr id="12" name="1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826" y="1421024"/>
            <a:ext cx="471553" cy="481626"/>
          </a:xfrm>
          <a:prstGeom prst="rect">
            <a:avLst/>
          </a:prstGeom>
        </p:spPr>
      </p:pic>
      <p:pic>
        <p:nvPicPr>
          <p:cNvPr id="13" name="1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164" y="3190186"/>
            <a:ext cx="471553" cy="481626"/>
          </a:xfrm>
          <a:prstGeom prst="rect">
            <a:avLst/>
          </a:prstGeom>
        </p:spPr>
      </p:pic>
      <p:pic>
        <p:nvPicPr>
          <p:cNvPr id="14" name="1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66523" y="3477553"/>
            <a:ext cx="466137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3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55010" y="6547136"/>
            <a:ext cx="1710843" cy="23201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357918-BE7F-4689-AAFF-3029381A9FF2}"/>
              </a:ext>
            </a:extLst>
          </p:cNvPr>
          <p:cNvSpPr txBox="1"/>
          <p:nvPr/>
        </p:nvSpPr>
        <p:spPr>
          <a:xfrm>
            <a:off x="1140961" y="721582"/>
            <a:ext cx="861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Giải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r>
              <a:rPr lang="en-US" sz="2400" b="1" dirty="0"/>
              <a:t> </a:t>
            </a:r>
            <a:r>
              <a:rPr lang="en-US" sz="2400" b="1" dirty="0" err="1"/>
              <a:t>theo</a:t>
            </a:r>
            <a:r>
              <a:rPr lang="en-US" sz="2400" b="1" dirty="0"/>
              <a:t> </a:t>
            </a:r>
            <a:r>
              <a:rPr lang="en-US" sz="2400" b="1" dirty="0" err="1"/>
              <a:t>tóm</a:t>
            </a:r>
            <a:r>
              <a:rPr lang="en-US" sz="2400" b="1" dirty="0"/>
              <a:t> </a:t>
            </a:r>
            <a:r>
              <a:rPr lang="en-US" sz="2400" b="1" dirty="0" err="1"/>
              <a:t>tắt</a:t>
            </a:r>
            <a:r>
              <a:rPr lang="en-US" sz="2400" b="1" dirty="0"/>
              <a:t> </a:t>
            </a:r>
            <a:r>
              <a:rPr lang="en-US" sz="2400" b="1" dirty="0" err="1"/>
              <a:t>sau</a:t>
            </a:r>
            <a:r>
              <a:rPr lang="en-US" sz="2400" b="1" dirty="0"/>
              <a:t>: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95ED2F7-EE07-49EA-9C89-7B93D4CAC976}"/>
              </a:ext>
            </a:extLst>
          </p:cNvPr>
          <p:cNvSpPr/>
          <p:nvPr/>
        </p:nvSpPr>
        <p:spPr>
          <a:xfrm>
            <a:off x="617741" y="686335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31308C-4F1D-41C4-BDF8-B0D03081C775}"/>
              </a:ext>
            </a:extLst>
          </p:cNvPr>
          <p:cNvSpPr txBox="1"/>
          <p:nvPr/>
        </p:nvSpPr>
        <p:spPr>
          <a:xfrm>
            <a:off x="1245267" y="2539680"/>
            <a:ext cx="361948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endParaRPr lang="en-US" sz="2400" i="1" dirty="0">
              <a:solidFill>
                <a:srgbClr val="FF0000"/>
              </a:solidFill>
            </a:endParaRPr>
          </a:p>
          <a:p>
            <a:r>
              <a:rPr lang="en-US" sz="2400" dirty="0" err="1"/>
              <a:t>Có</a:t>
            </a:r>
            <a:r>
              <a:rPr lang="en-US" sz="2400" dirty="0"/>
              <a:t>          : 9 </a:t>
            </a:r>
            <a:r>
              <a:rPr lang="en-US" sz="2400" dirty="0" err="1"/>
              <a:t>thuyền</a:t>
            </a:r>
            <a:endParaRPr lang="en-US" sz="2400" dirty="0"/>
          </a:p>
          <a:p>
            <a:r>
              <a:rPr lang="en-US" sz="2400" dirty="0" err="1"/>
              <a:t>Thêm</a:t>
            </a:r>
            <a:r>
              <a:rPr lang="en-US" sz="2400" dirty="0"/>
              <a:t>     : 4 </a:t>
            </a:r>
            <a:r>
              <a:rPr lang="en-US" sz="2400" dirty="0" err="1"/>
              <a:t>thuyền</a:t>
            </a:r>
            <a:endParaRPr lang="en-US" sz="2400" dirty="0"/>
          </a:p>
          <a:p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thuyền</a:t>
            </a:r>
            <a:r>
              <a:rPr lang="en-US" sz="2400" dirty="0"/>
              <a:t>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691116" y="491319"/>
            <a:ext cx="0" cy="5254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6357918-BE7F-4689-AAFF-3029381A9FF2}"/>
              </a:ext>
            </a:extLst>
          </p:cNvPr>
          <p:cNvSpPr txBox="1"/>
          <p:nvPr/>
        </p:nvSpPr>
        <p:spPr>
          <a:xfrm>
            <a:off x="6402763" y="645391"/>
            <a:ext cx="4829344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14 </a:t>
            </a:r>
            <a:r>
              <a:rPr lang="en-US" sz="2400" dirty="0" err="1"/>
              <a:t>bạn</a:t>
            </a:r>
            <a:r>
              <a:rPr lang="en-US" sz="2400" dirty="0"/>
              <a:t>,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dừng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3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lúc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E1C1519-1497-44E9-AE3A-B864F2B105F4}"/>
              </a:ext>
            </a:extLst>
          </p:cNvPr>
          <p:cNvSpPr/>
          <p:nvPr/>
        </p:nvSpPr>
        <p:spPr>
          <a:xfrm>
            <a:off x="5879543" y="73036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2" name="Oval 1"/>
          <p:cNvSpPr/>
          <p:nvPr/>
        </p:nvSpPr>
        <p:spPr>
          <a:xfrm>
            <a:off x="1272563" y="2893325"/>
            <a:ext cx="638124" cy="4503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331308C-4F1D-41C4-BDF8-B0D03081C775}"/>
              </a:ext>
            </a:extLst>
          </p:cNvPr>
          <p:cNvSpPr txBox="1"/>
          <p:nvPr/>
        </p:nvSpPr>
        <p:spPr>
          <a:xfrm>
            <a:off x="6135526" y="2536824"/>
            <a:ext cx="361948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endParaRPr lang="en-US" sz="2400" i="1" dirty="0">
              <a:solidFill>
                <a:srgbClr val="FF0000"/>
              </a:solidFill>
            </a:endParaRPr>
          </a:p>
          <a:p>
            <a:r>
              <a:rPr lang="en-US" sz="2400" err="1"/>
              <a:t>Có</a:t>
            </a:r>
            <a:r>
              <a:rPr lang="en-US" sz="2400"/>
              <a:t>     </a:t>
            </a:r>
            <a:r>
              <a:rPr lang="en-US" sz="2400" smtClean="0"/>
              <a:t>       </a:t>
            </a:r>
            <a:r>
              <a:rPr lang="en-US" sz="2400" dirty="0"/>
              <a:t>: 14 </a:t>
            </a:r>
            <a:r>
              <a:rPr lang="en-US" sz="2400" dirty="0" err="1"/>
              <a:t>bạn</a:t>
            </a:r>
            <a:endParaRPr lang="en-US" sz="2400" dirty="0"/>
          </a:p>
          <a:p>
            <a:r>
              <a:rPr lang="en-US" sz="2400" smtClean="0"/>
              <a:t>Xuống xe : </a:t>
            </a:r>
            <a:r>
              <a:rPr lang="en-US" sz="2400" dirty="0"/>
              <a:t>3 </a:t>
            </a:r>
            <a:r>
              <a:rPr lang="en-US" sz="2400" dirty="0" err="1"/>
              <a:t>bạn</a:t>
            </a:r>
            <a:endParaRPr lang="en-US" sz="2400" dirty="0"/>
          </a:p>
          <a:p>
            <a:r>
              <a:rPr lang="en-US" sz="2400" err="1"/>
              <a:t>Còn</a:t>
            </a:r>
            <a:r>
              <a:rPr lang="en-US" sz="2400"/>
              <a:t> </a:t>
            </a:r>
            <a:r>
              <a:rPr lang="en-US" sz="2400" smtClean="0"/>
              <a:t>lại     : </a:t>
            </a:r>
            <a:r>
              <a:rPr lang="en-US" sz="2400" dirty="0"/>
              <a:t>… </a:t>
            </a:r>
            <a:r>
              <a:rPr lang="en-US" sz="2400" err="1"/>
              <a:t>bạn</a:t>
            </a:r>
            <a:r>
              <a:rPr lang="en-US" sz="2400" smtClean="0"/>
              <a:t>?</a:t>
            </a:r>
            <a:endParaRPr lang="en-US" sz="2400" i="1">
              <a:solidFill>
                <a:srgbClr val="FF0000"/>
              </a:solidFill>
            </a:endParaRPr>
          </a:p>
          <a:p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>
            <a:off x="6128132" y="2902873"/>
            <a:ext cx="638124" cy="4503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272564" y="3280232"/>
            <a:ext cx="965670" cy="417114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128132" y="3268922"/>
            <a:ext cx="1514614" cy="450376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Callout 6"/>
          <p:cNvSpPr/>
          <p:nvPr/>
        </p:nvSpPr>
        <p:spPr>
          <a:xfrm>
            <a:off x="1140961" y="4244454"/>
            <a:ext cx="4181666" cy="2183642"/>
          </a:xfrm>
          <a:prstGeom prst="cloudCallout">
            <a:avLst>
              <a:gd name="adj1" fmla="val -64240"/>
              <a:gd name="adj2" fmla="val -8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về thêm một số đơn vị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6428765" y="4244454"/>
            <a:ext cx="4181666" cy="2183642"/>
          </a:xfrm>
          <a:prstGeom prst="cloudCallout">
            <a:avLst>
              <a:gd name="adj1" fmla="val 65003"/>
              <a:gd name="adj2" fmla="val -6937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về bớt một số đơn vị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5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4" grpId="0" animBg="1"/>
      <p:bldP spid="15" grpId="0" animBg="1"/>
      <p:bldP spid="7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55010" y="6547136"/>
            <a:ext cx="1710843" cy="23201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971498" y="421786"/>
            <a:ext cx="4189863" cy="723331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48">
            <a:extLst>
              <a:ext uri="{FF2B5EF4-FFF2-40B4-BE49-F238E27FC236}">
                <a16:creationId xmlns:a16="http://schemas.microsoft.com/office/drawing/2014/main" xmlns="" id="{291B24BF-F49A-484D-B7B9-7C4ED3C17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96" r="16462" b="42785"/>
          <a:stretch/>
        </p:blipFill>
        <p:spPr>
          <a:xfrm>
            <a:off x="105671" y="2372585"/>
            <a:ext cx="3572379" cy="2825740"/>
          </a:xfrm>
          <a:prstGeom prst="rect">
            <a:avLst/>
          </a:prstGeom>
        </p:spPr>
      </p:pic>
      <p:cxnSp>
        <p:nvCxnSpPr>
          <p:cNvPr id="5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3365725" y="3614191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sḻîḓè">
            <a:extLst>
              <a:ext uri="{FF2B5EF4-FFF2-40B4-BE49-F238E27FC236}">
                <a16:creationId xmlns:a16="http://schemas.microsoft.com/office/drawing/2014/main" xmlns="" id="{B65D6A18-A848-4365-8261-A87CDAF5B169}"/>
              </a:ext>
            </a:extLst>
          </p:cNvPr>
          <p:cNvSpPr/>
          <p:nvPr/>
        </p:nvSpPr>
        <p:spPr bwMode="auto">
          <a:xfrm>
            <a:off x="3365725" y="2408802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01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xmlns="" id="{2D5C3EA8-0EA8-4A1D-AB27-36CB41F4EB17}"/>
              </a:ext>
            </a:extLst>
          </p:cNvPr>
          <p:cNvSpPr/>
          <p:nvPr/>
        </p:nvSpPr>
        <p:spPr bwMode="auto">
          <a:xfrm>
            <a:off x="4479186" y="1802225"/>
            <a:ext cx="6131245" cy="1630764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/>
            <a:r>
              <a:rPr lang="en-US" altLang="zh-CN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Nhận biết được bài toán về bớt một số đơn vị; cách giải và trình bày bài giải.</a:t>
            </a:r>
            <a:endParaRPr lang="zh-CN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3365725" y="4399175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02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4479187" y="3921634"/>
            <a:ext cx="6131244" cy="1661294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/>
            <a:r>
              <a:rPr lang="en-US" altLang="zh-CN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Vận dụng vào giải các bài toán thực tế về bớt một số đơn vị.</a:t>
            </a:r>
            <a:endParaRPr lang="zh-CN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84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43688" y="12016885"/>
            <a:ext cx="1710843" cy="23201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618613" y="393651"/>
            <a:ext cx="2780994" cy="723331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hildhood PNG Images With Transparent Background | Free Download On Lovepi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33" b="96000" l="2000" r="97000">
                        <a14:foregroundMark x1="18000" y1="83333" x2="25333" y2="58000"/>
                        <a14:foregroundMark x1="14667" y1="63333" x2="30000" y2="79667"/>
                        <a14:foregroundMark x1="25333" y1="59333" x2="36333" y2="73000"/>
                        <a14:foregroundMark x1="11333" y1="68667" x2="11333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46" y="246293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86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2701" y="2346307"/>
            <a:ext cx="2186163" cy="23219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86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9607" y="2462931"/>
            <a:ext cx="2186163" cy="2321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9743" y="1376445"/>
            <a:ext cx="8666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 có 9 viên bi. Nam tặng Minh 4 viên bi. Hỏi Nam có tất cả bao nhiêu viên bi?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97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55010" y="6547136"/>
            <a:ext cx="1710843" cy="23201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29301" y="2904995"/>
            <a:ext cx="7710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CON!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99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2365828" y="2464645"/>
            <a:ext cx="7358743" cy="113799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 CON HAM ĂN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5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22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3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1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79799" y="3238504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3239850" y="718481"/>
            <a:ext cx="6175501" cy="170651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4943127" y="2593928"/>
            <a:ext cx="2086447" cy="9914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ĐC SHARE MIỄN PHÍ BỞI NK POWERSKILLS"/>
          <p:cNvSpPr txBox="1"/>
          <p:nvPr/>
        </p:nvSpPr>
        <p:spPr>
          <a:xfrm>
            <a:off x="4073100" y="963240"/>
            <a:ext cx="4686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 </a:t>
            </a:r>
            <a:r>
              <a:rPr lang="en-US" sz="7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7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  =  ?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24721" y="2499118"/>
            <a:ext cx="10381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23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3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17" grpId="0"/>
      <p:bldP spid="117" grpId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3239850" y="832580"/>
            <a:ext cx="5420642" cy="17610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/>
          <p:cNvSpPr/>
          <p:nvPr/>
        </p:nvSpPr>
        <p:spPr>
          <a:xfrm>
            <a:off x="4524377" y="2834386"/>
            <a:ext cx="2499547" cy="86587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05" name="TextBox 104"/>
          <p:cNvSpPr txBox="1"/>
          <p:nvPr/>
        </p:nvSpPr>
        <p:spPr>
          <a:xfrm>
            <a:off x="3909620" y="1054634"/>
            <a:ext cx="6484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7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 4  =  ?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5242963" y="2701888"/>
            <a:ext cx="10381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90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3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105" grpId="0"/>
      <p:bldP spid="105" grpId="1"/>
      <p:bldP spid="45" grpId="0"/>
      <p:bldP spid="4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2824953" y="718482"/>
            <a:ext cx="6362590" cy="133036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4828378" y="2341569"/>
            <a:ext cx="1998150" cy="8855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8" name="TextBox 87"/>
          <p:cNvSpPr txBox="1"/>
          <p:nvPr/>
        </p:nvSpPr>
        <p:spPr>
          <a:xfrm>
            <a:off x="3329905" y="771289"/>
            <a:ext cx="8453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 - 3  + 4 = ?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230410" y="2282527"/>
            <a:ext cx="10381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31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8" grpId="0"/>
      <p:bldP spid="88" grpId="1"/>
      <p:bldP spid="31" grpId="0"/>
      <p:bldP spid="3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3026802" y="766426"/>
            <a:ext cx="6073656" cy="122768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5169770" y="2201786"/>
            <a:ext cx="1673634" cy="85567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01" name="TextBox 100"/>
          <p:cNvSpPr txBox="1"/>
          <p:nvPr/>
        </p:nvSpPr>
        <p:spPr>
          <a:xfrm>
            <a:off x="3026803" y="831456"/>
            <a:ext cx="6073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giải bài toán thêm một số đơn vị con làm phép tính gi?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01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2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101" grpId="0"/>
      <p:bldP spid="10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55010" y="6547136"/>
            <a:ext cx="1710843" cy="23201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118" y="418420"/>
            <a:ext cx="9690222" cy="4081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3590" y="755560"/>
            <a:ext cx="775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Thứ năm ngày 7 tháng 10 năm 2021</a:t>
            </a:r>
            <a:endParaRPr lang="en-US" sz="3200" b="1">
              <a:solidFill>
                <a:srgbClr val="57257D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5990" y="1399601"/>
            <a:ext cx="775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To</a:t>
            </a:r>
            <a:r>
              <a:rPr lang="el-GR" sz="3200" b="1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Ο</a:t>
            </a:r>
            <a:r>
              <a:rPr lang="en-US" sz="3200" b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ɁȰ</a:t>
            </a:r>
            <a:endParaRPr lang="en-US" sz="3200" b="1">
              <a:solidFill>
                <a:srgbClr val="57257D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3590" y="2086315"/>
            <a:ext cx="775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Bài 9: Bài Ǉo</a:t>
            </a:r>
            <a:r>
              <a:rPr lang="el-GR" sz="3200" b="1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Ο</a:t>
            </a:r>
            <a:r>
              <a:rPr lang="vi-VN" sz="3200" b="1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ɁȰ ȬǞ </a:t>
            </a:r>
            <a:r>
              <a:rPr lang="el-GR" sz="3200" b="1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Ό</a:t>
            </a:r>
            <a:r>
              <a:rPr lang="vi-VN" sz="3200" b="1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êm, bớ</a:t>
            </a:r>
            <a:r>
              <a:rPr lang="el-GR" sz="3200" b="1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Τή </a:t>
            </a:r>
            <a:r>
              <a:rPr lang="vi-VN" sz="3200" b="1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Ǻộ</a:t>
            </a:r>
            <a:r>
              <a:rPr lang="el-GR" sz="3200" b="1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Τή </a:t>
            </a:r>
            <a:r>
              <a:rPr lang="vi-VN" sz="3200" b="1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Ȥố đơ</a:t>
            </a:r>
            <a:r>
              <a:rPr lang="el-GR" sz="3200" b="1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Ϊ </a:t>
            </a:r>
            <a:r>
              <a:rPr lang="vi-VN" sz="3200" b="1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ȫŻ </a:t>
            </a:r>
            <a:endParaRPr lang="en-US" sz="3200" b="1">
              <a:solidFill>
                <a:srgbClr val="57257D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2448" y="2750767"/>
            <a:ext cx="775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57257D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(tiết 2)</a:t>
            </a:r>
            <a:endParaRPr lang="en-US" sz="3200" b="1">
              <a:solidFill>
                <a:srgbClr val="57257D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80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Baitoanvethembotmotsodonvi[20210604121515416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5631</TotalTime>
  <Words>812</Words>
  <Application>Microsoft Office PowerPoint</Application>
  <PresentationFormat>Widescreen</PresentationFormat>
  <Paragraphs>138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微软雅黑</vt:lpstr>
      <vt:lpstr>Arial</vt:lpstr>
      <vt:lpstr>Calibri</vt:lpstr>
      <vt:lpstr>Cambria Math</vt:lpstr>
      <vt:lpstr>HP001</vt:lpstr>
      <vt:lpstr>Times New Roman</vt:lpstr>
      <vt:lpstr>UTM Cookies</vt:lpstr>
      <vt:lpstr>仓耳玄三M W05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142</cp:revision>
  <dcterms:created xsi:type="dcterms:W3CDTF">2021-06-02T01:34:28Z</dcterms:created>
  <dcterms:modified xsi:type="dcterms:W3CDTF">2022-10-05T04:46:18Z</dcterms:modified>
</cp:coreProperties>
</file>