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77" r:id="rId3"/>
    <p:sldId id="281" r:id="rId4"/>
    <p:sldId id="282" r:id="rId5"/>
    <p:sldId id="285" r:id="rId6"/>
    <p:sldId id="286" r:id="rId7"/>
    <p:sldId id="287" r:id="rId8"/>
    <p:sldId id="288" r:id="rId9"/>
    <p:sldId id="256" r:id="rId10"/>
    <p:sldId id="279" r:id="rId11"/>
    <p:sldId id="274" r:id="rId12"/>
    <p:sldId id="259" r:id="rId13"/>
    <p:sldId id="271" r:id="rId14"/>
    <p:sldId id="272" r:id="rId15"/>
    <p:sldId id="275" r:id="rId16"/>
    <p:sldId id="273" r:id="rId17"/>
    <p:sldId id="28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CC0066"/>
    <a:srgbClr val="FFFF99"/>
    <a:srgbClr val="CCFFFF"/>
    <a:srgbClr val="CCFF66"/>
    <a:srgbClr val="FFCCFF"/>
    <a:srgbClr val="CC99FF"/>
    <a:srgbClr val="FF6699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27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25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9F35F-143C-4FE0-AF2C-6FA71B5984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0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–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GV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2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4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rtlCol="0" anchor="ctr"/>
          <a:lstStyle/>
          <a:p>
            <a:pPr algn="ctr" defTabSz="427939"/>
            <a:endParaRPr lang="zh-CN" altLang="en-US" sz="168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1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585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2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2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slide" Target="slide2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61" y="387964"/>
            <a:ext cx="9054407" cy="549961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1" y="4600135"/>
            <a:ext cx="2022656" cy="225786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105">
            <a:off x="10324421" y="0"/>
            <a:ext cx="1257979" cy="139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1" y="10951"/>
            <a:ext cx="1240590" cy="1378433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49" y="5452496"/>
            <a:ext cx="2904322" cy="1373158"/>
          </a:xfrm>
          <a:prstGeom prst="rect">
            <a:avLst/>
          </a:prstGeom>
        </p:spPr>
      </p:pic>
      <p:sp>
        <p:nvSpPr>
          <p:cNvPr id="8" name="矩形 16">
            <a:extLst>
              <a:ext uri="{FF2B5EF4-FFF2-40B4-BE49-F238E27FC236}">
                <a16:creationId xmlns:a16="http://schemas.microsoft.com/office/drawing/2014/main" id="{9E3B0238-7D59-4A27-9894-ABA8522DB72A}"/>
              </a:ext>
            </a:extLst>
          </p:cNvPr>
          <p:cNvSpPr/>
          <p:nvPr/>
        </p:nvSpPr>
        <p:spPr>
          <a:xfrm>
            <a:off x="2316523" y="1530550"/>
            <a:ext cx="7920617" cy="2172769"/>
          </a:xfrm>
          <a:prstGeom prst="rect">
            <a:avLst/>
          </a:prstGeom>
        </p:spPr>
        <p:txBody>
          <a:bodyPr wrap="none" lIns="85584" tIns="42793" rIns="85584" bIns="42793" numCol="1">
            <a:prstTxWarp prst="textDeflateBottom">
              <a:avLst>
                <a:gd name="adj" fmla="val 43034"/>
              </a:avLst>
            </a:prstTxWarp>
            <a:spAutoFit/>
          </a:bodyPr>
          <a:lstStyle/>
          <a:p>
            <a:pPr algn="ctr" defTabSz="427922"/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zh-CN" sz="528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28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zh-CN" altLang="en-US" sz="5280" b="1" dirty="0">
              <a:ln w="22225">
                <a:solidFill>
                  <a:srgbClr val="81C233"/>
                </a:solidFill>
                <a:prstDash val="solid"/>
              </a:ln>
              <a:solidFill>
                <a:srgbClr val="81C23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10">
            <a:extLst>
              <a:ext uri="{FF2B5EF4-FFF2-40B4-BE49-F238E27FC236}">
                <a16:creationId xmlns:a16="http://schemas.microsoft.com/office/drawing/2014/main" id="{23BCDA08-D252-46C1-AC9E-FFD6E8F5A494}"/>
              </a:ext>
            </a:extLst>
          </p:cNvPr>
          <p:cNvGrpSpPr/>
          <p:nvPr/>
        </p:nvGrpSpPr>
        <p:grpSpPr>
          <a:xfrm>
            <a:off x="5623834" y="3418965"/>
            <a:ext cx="2026646" cy="1141279"/>
            <a:chOff x="4399090" y="4326432"/>
            <a:chExt cx="1468602" cy="391063"/>
          </a:xfrm>
        </p:grpSpPr>
        <p:sp>
          <p:nvSpPr>
            <p:cNvPr id="10" name="矩形: 圆角 1">
              <a:extLst>
                <a:ext uri="{FF2B5EF4-FFF2-40B4-BE49-F238E27FC236}">
                  <a16:creationId xmlns:a16="http://schemas.microsoft.com/office/drawing/2014/main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22"/>
              <a:endParaRPr lang="zh-CN" altLang="en-US" sz="228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25">
              <a:extLst>
                <a:ext uri="{FF2B5EF4-FFF2-40B4-BE49-F238E27FC236}">
                  <a16:creationId xmlns:a16="http://schemas.microsoft.com/office/drawing/2014/main" id="{46C60CF6-063A-40AB-9F79-3D4A457306BC}"/>
                </a:ext>
              </a:extLst>
            </p:cNvPr>
            <p:cNvSpPr/>
            <p:nvPr/>
          </p:nvSpPr>
          <p:spPr>
            <a:xfrm>
              <a:off x="4567134" y="4363185"/>
              <a:ext cx="1121186" cy="234123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27922"/>
              <a:r>
                <a:rPr lang="en-US" altLang="zh-CN" sz="384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zh-CN" sz="384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zh-CN" altLang="en-US" sz="384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9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1923199" y="829339"/>
            <a:ext cx="1334020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544">
              <a:defRPr/>
            </a:pPr>
            <a:r>
              <a:rPr lang="en-US" altLang="zh-CN" sz="2903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</a:t>
            </a:r>
            <a:r>
              <a:rPr lang="en-US" altLang="zh-CN" sz="2903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2903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0" y="1687544"/>
            <a:ext cx="7905737" cy="28850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2740" y="1687543"/>
            <a:ext cx="0" cy="2885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21740"/>
          <a:stretch/>
        </p:blipFill>
        <p:spPr>
          <a:xfrm>
            <a:off x="8408812" y="1702029"/>
            <a:ext cx="3110609" cy="2868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4697" y="1937440"/>
            <a:ext cx="6833217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Thứ </a:t>
            </a:r>
            <a:r>
              <a:rPr lang="en-US" sz="290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năm </a:t>
            </a:r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ngày </a:t>
            </a:r>
            <a:r>
              <a:rPr lang="en-US" sz="290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14 </a:t>
            </a:r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tháng </a:t>
            </a:r>
            <a:r>
              <a:rPr lang="en-US" sz="290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10 </a:t>
            </a:r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679" y="2510634"/>
            <a:ext cx="1061509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6284" y="3094202"/>
            <a:ext cx="7558479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Phép trừ (qua 10) trong phạm vi 20 </a:t>
            </a:r>
            <a:r>
              <a:rPr lang="en-US" sz="2903" b="1">
                <a:solidFill>
                  <a:srgbClr val="FF0000"/>
                </a:solidFill>
                <a:latin typeface="HP001 4 hàng" panose="020B0603050302020204" pitchFamily="34" charset="0"/>
              </a:rPr>
              <a:t>(Tiết </a:t>
            </a:r>
            <a:r>
              <a:rPr lang="en-US" sz="2903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3)</a:t>
            </a:r>
            <a:endParaRPr lang="en-US" sz="2903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361946" y="3394550"/>
            <a:ext cx="2157476" cy="1201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trang 44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2663803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5139" y="2079028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Mục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655206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(qua 10)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tách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C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3513993"/>
            <a:ext cx="546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endParaRPr lang="en-US" sz="2400" b="1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6284" y="4081864"/>
            <a:ext cx="6308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Phát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duy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toán</a:t>
            </a:r>
            <a:r>
              <a:rPr lang="en-US" sz="2400" b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    học</a:t>
            </a:r>
            <a:r>
              <a:rPr lang="en-US" sz="2400" b="1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455787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404207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85083"/>
              </p:ext>
            </p:extLst>
          </p:nvPr>
        </p:nvGraphicFramePr>
        <p:xfrm>
          <a:off x="1425960" y="1813381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46067" y="1922376"/>
            <a:ext cx="22260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14 - 5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6" y="2633113"/>
            <a:ext cx="3731474" cy="2690577"/>
            <a:chOff x="2282368" y="3301930"/>
            <a:chExt cx="3642340" cy="264047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14 = 10 + 4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5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+ 4  =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2277688" cy="453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14 - 5 =  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540153" y="4671895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   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169216" y="3424471"/>
            <a:ext cx="593644" cy="5402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24734" y="4065379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90673" y="4785215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897689" y="2725560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15 = 10 + 3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+      =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5" y="5492661"/>
              <a:ext cx="19364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15 - 7 = ?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8" y="1974615"/>
            <a:ext cx="222602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15 - 7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004469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39" y="349948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3" y="411191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0" y="408730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962889" y="3501472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9021039" y="3485699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48268" y="4111937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610843" y="4725772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8996170" y="4077052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566876" cy="114912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479598" y="3993983"/>
            <a:ext cx="594532" cy="52462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793703" y="286209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780829" y="286209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75917" y="4131763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160231" y="4111915"/>
            <a:ext cx="557619" cy="5383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0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35" grpId="0" animBg="1"/>
      <p:bldP spid="39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434188" y="800093"/>
            <a:ext cx="8688121" cy="2732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1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80026" y="3145958"/>
            <a:ext cx="2225490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5342" y="3994565"/>
            <a:ext cx="614754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630" y="209862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8" y="82073"/>
            <a:ext cx="2111023" cy="1648178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8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2" y="2615583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5" y="3781049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29771" y="1220954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5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46941" y="1214578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6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82599" y="1177784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7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68905" y="2197505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8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08291" y="2180970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9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52695" y="2188562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– 10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87507" y="1273588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3262668" y="1218340"/>
            <a:ext cx="743620" cy="578468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9735" y="1229082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6" name="Oval 45"/>
          <p:cNvSpPr/>
          <p:nvPr/>
        </p:nvSpPr>
        <p:spPr>
          <a:xfrm>
            <a:off x="5924138" y="125070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47238" y="1131218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8609605" y="1172557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80034" y="2208520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0" name="Oval 49"/>
          <p:cNvSpPr/>
          <p:nvPr/>
        </p:nvSpPr>
        <p:spPr>
          <a:xfrm>
            <a:off x="3318601" y="219489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45718" y="2167631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2" name="Oval 51"/>
          <p:cNvSpPr/>
          <p:nvPr/>
        </p:nvSpPr>
        <p:spPr>
          <a:xfrm>
            <a:off x="5941942" y="216636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05850" y="2160857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4" name="Oval 53"/>
          <p:cNvSpPr/>
          <p:nvPr/>
        </p:nvSpPr>
        <p:spPr>
          <a:xfrm>
            <a:off x="8687189" y="2134000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1882655"/>
            <a:ext cx="2448732" cy="4925179"/>
          </a:xfrm>
          <a:prstGeom prst="rect">
            <a:avLst/>
          </a:prstGeom>
        </p:spPr>
      </p:pic>
      <p:pic>
        <p:nvPicPr>
          <p:cNvPr id="40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2444110" y="4577633"/>
            <a:ext cx="7085352" cy="2067434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-60823" y="5734638"/>
            <a:ext cx="12203723" cy="1123362"/>
            <a:chOff x="-17585" y="5729324"/>
            <a:chExt cx="12203723" cy="1123362"/>
          </a:xfrm>
        </p:grpSpPr>
        <p:pic>
          <p:nvPicPr>
            <p:cNvPr id="42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3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8855" y="41321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212783" y="510139"/>
            <a:ext cx="1164657" cy="517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494094"/>
              </p:ext>
            </p:extLst>
          </p:nvPr>
        </p:nvGraphicFramePr>
        <p:xfrm>
          <a:off x="1381697" y="1476886"/>
          <a:ext cx="7494726" cy="2072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121">
                  <a:extLst>
                    <a:ext uri="{9D8B030D-6E8A-4147-A177-3AD203B41FA5}">
                      <a16:colId xmlns:a16="http://schemas.microsoft.com/office/drawing/2014/main" val="34864924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35177740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855970045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146704586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3564079418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692669110"/>
                    </a:ext>
                  </a:extLst>
                </a:gridCol>
              </a:tblGrid>
              <a:tr h="690834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76100"/>
                  </a:ext>
                </a:extLst>
              </a:tr>
              <a:tr h="6908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623076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03962"/>
                  </a:ext>
                </a:extLst>
              </a:tr>
            </a:tbl>
          </a:graphicData>
        </a:graphic>
      </p:graphicFrame>
      <p:sp>
        <p:nvSpPr>
          <p:cNvPr id="33" name="Rounded Rectangle 32"/>
          <p:cNvSpPr/>
          <p:nvPr/>
        </p:nvSpPr>
        <p:spPr>
          <a:xfrm>
            <a:off x="4247110" y="2907493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67560" y="2903992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88010" y="2903991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32180" y="2900569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3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59" b="48056" l="33646" r="43021"/>
                    </a14:imgEffect>
                  </a14:imgLayer>
                </a14:imgProps>
              </a:ext>
            </a:extLst>
          </a:blip>
          <a:srcRect l="33564" t="34258" r="56904" b="52052"/>
          <a:stretch/>
        </p:blipFill>
        <p:spPr>
          <a:xfrm>
            <a:off x="3056737" y="3570273"/>
            <a:ext cx="2127143" cy="1718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46852" l="52969" r="62292"/>
                    </a14:imgEffect>
                  </a14:imgLayer>
                </a14:imgProps>
              </a:ext>
            </a:extLst>
          </a:blip>
          <a:srcRect l="52735" t="32917" r="37733" b="53393"/>
          <a:stretch/>
        </p:blipFill>
        <p:spPr>
          <a:xfrm>
            <a:off x="7001331" y="5096542"/>
            <a:ext cx="2015901" cy="1628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22" b="46204" l="43073" r="52760">
                        <a14:foregroundMark x1="48542" y1="37870" x2="48542" y2="37870"/>
                        <a14:foregroundMark x1="48646" y1="38241" x2="48646" y2="38241"/>
                        <a14:foregroundMark x1="48802" y1="38241" x2="48802" y2="38241"/>
                        <a14:foregroundMark x1="49115" y1="38148" x2="49115" y2="38148"/>
                      </a14:backgroundRemoval>
                    </a14:imgEffect>
                  </a14:imgLayer>
                </a14:imgProps>
              </a:ext>
            </a:extLst>
          </a:blip>
          <a:srcRect l="43041" t="33013" r="47427" b="53297"/>
          <a:stretch/>
        </p:blipFill>
        <p:spPr>
          <a:xfrm>
            <a:off x="5561727" y="2707429"/>
            <a:ext cx="1893479" cy="1529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61944" l="43229" r="52500"/>
                    </a14:imgEffect>
                  </a14:imgLayer>
                </a14:imgProps>
              </a:ext>
            </a:extLst>
          </a:blip>
          <a:srcRect l="43149" t="48043" r="47319" b="38267"/>
          <a:stretch/>
        </p:blipFill>
        <p:spPr>
          <a:xfrm>
            <a:off x="5246718" y="4238514"/>
            <a:ext cx="1948478" cy="1574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52" b="63796" l="52760" r="62083"/>
                    </a14:imgEffect>
                  </a14:imgLayer>
                </a14:imgProps>
              </a:ext>
            </a:extLst>
          </a:blip>
          <a:srcRect l="52789" t="49575" r="37679" b="36735"/>
          <a:stretch/>
        </p:blipFill>
        <p:spPr>
          <a:xfrm>
            <a:off x="7715217" y="3219631"/>
            <a:ext cx="1835933" cy="1483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44" b="65648" l="33125" r="43021"/>
                    </a14:imgEffect>
                  </a14:imgLayer>
                </a14:imgProps>
              </a:ext>
            </a:extLst>
          </a:blip>
          <a:srcRect l="33402" t="52256" r="57066" b="34054"/>
          <a:stretch/>
        </p:blipFill>
        <p:spPr>
          <a:xfrm>
            <a:off x="3281253" y="5197964"/>
            <a:ext cx="2096802" cy="1694027"/>
          </a:xfrm>
          <a:prstGeom prst="rect">
            <a:avLst/>
          </a:prstGeom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609" y="304770"/>
            <a:ext cx="108242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7?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9 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5622" y="1081480"/>
            <a:ext cx="3424032" cy="2071525"/>
            <a:chOff x="905622" y="1081480"/>
            <a:chExt cx="3424032" cy="2071525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22" y="1081480"/>
              <a:ext cx="3214687" cy="20715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95143" y="1765928"/>
              <a:ext cx="2734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7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40878" y="960997"/>
            <a:ext cx="3214687" cy="2071525"/>
            <a:chOff x="8633184" y="1047922"/>
            <a:chExt cx="3214687" cy="2071525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184" y="1047922"/>
              <a:ext cx="3214687" cy="20715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462051" y="1765928"/>
              <a:ext cx="2023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9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12" y="1831340"/>
            <a:ext cx="4902229" cy="39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13984 -0.144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32305 0.0143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51328 0.0976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33854 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16758 -0.0145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20638 0.0189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389" y="182385"/>
            <a:ext cx="10485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96948" y="2184709"/>
            <a:ext cx="6124595" cy="34457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7748" y="2705459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9363" y="3322797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7119" y="3846890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14 – 6 = 8 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0624" y="4428550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quả ổi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11281" y="692192"/>
            <a:ext cx="22909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48121" y="757885"/>
            <a:ext cx="2870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868229" y="692192"/>
            <a:ext cx="2639830" cy="288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22389" y="1259603"/>
            <a:ext cx="233041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303658" y="182385"/>
            <a:ext cx="1378857" cy="575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19" y="2018715"/>
            <a:ext cx="3960440" cy="3656350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456646" y="2705459"/>
            <a:ext cx="2800187" cy="4556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>
                <a:solidFill>
                  <a:srgbClr val="FF0000"/>
                </a:solidFill>
              </a:rPr>
              <a:t>Tóm tắt</a:t>
            </a:r>
            <a:r>
              <a:rPr lang="en-US" sz="2000" b="1" i="1" smtClean="0">
                <a:solidFill>
                  <a:srgbClr val="FF0000"/>
                </a:solidFill>
              </a:rPr>
              <a:t>:   </a:t>
            </a:r>
            <a:endParaRPr lang="en-US" sz="2000" b="1" i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smtClean="0"/>
              <a:t> Có             : 14 quả ổi</a:t>
            </a:r>
            <a:endParaRPr lang="en-US" sz="2000"/>
          </a:p>
          <a:p>
            <a:pPr algn="ctr">
              <a:lnSpc>
                <a:spcPct val="150000"/>
              </a:lnSpc>
            </a:pPr>
            <a:r>
              <a:rPr lang="en-US" sz="2000" smtClean="0"/>
              <a:t>Cho cháu </a:t>
            </a:r>
            <a:r>
              <a:rPr lang="en-US" sz="2000"/>
              <a:t>:  </a:t>
            </a:r>
            <a:r>
              <a:rPr lang="en-US" sz="2000" smtClean="0"/>
              <a:t>6 quả ổi</a:t>
            </a:r>
            <a:endParaRPr lang="en-US" sz="2000"/>
          </a:p>
          <a:p>
            <a:pPr algn="ctr">
              <a:lnSpc>
                <a:spcPct val="150000"/>
              </a:lnSpc>
            </a:pPr>
            <a:r>
              <a:rPr lang="en-US" sz="2000" smtClean="0"/>
              <a:t>   Còn </a:t>
            </a:r>
            <a:r>
              <a:rPr lang="en-US" sz="2000"/>
              <a:t>lại  </a:t>
            </a:r>
            <a:r>
              <a:rPr lang="en-US" sz="2000" smtClean="0"/>
              <a:t>   : </a:t>
            </a:r>
            <a:r>
              <a:rPr lang="en-US" sz="2000"/>
              <a:t>… </a:t>
            </a:r>
            <a:r>
              <a:rPr lang="en-US" sz="2000" smtClean="0"/>
              <a:t>quả ổi?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06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13" y="1330573"/>
            <a:ext cx="8064896" cy="2956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13" y="3049204"/>
            <a:ext cx="8064896" cy="295661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167813" y="1330572"/>
            <a:ext cx="0" cy="46752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6043" y="1630189"/>
            <a:ext cx="391772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Bài 5: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680" y="4062557"/>
            <a:ext cx="2744579" cy="27445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0149" y="2207399"/>
            <a:ext cx="391772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03309" y="2782462"/>
            <a:ext cx="550891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Bà còn lại số quả ổi </a:t>
            </a:r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là: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37728" y="3349355"/>
            <a:ext cx="550891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14 </a:t>
            </a:r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– </a:t>
            </a:r>
            <a:r>
              <a:rPr lang="en-US" sz="2667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6 </a:t>
            </a:r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= 8 </a:t>
            </a:r>
            <a:r>
              <a:rPr lang="en-US" sz="2667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(quả)</a:t>
            </a:r>
            <a:endParaRPr lang="en-US" sz="2667" b="1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553" y="3934735"/>
            <a:ext cx="550891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solidFill>
                  <a:srgbClr val="990099"/>
                </a:solidFill>
                <a:latin typeface="HP001 4 hàng" panose="020B0603050302020204" pitchFamily="34" charset="0"/>
              </a:rPr>
              <a:t>Đáp số: 8 </a:t>
            </a:r>
            <a:r>
              <a:rPr lang="en-US" sz="2667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quả ổi </a:t>
            </a:r>
            <a:endParaRPr lang="en-US" sz="2667" b="1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1929" y="165817"/>
            <a:ext cx="10485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817961" y="676952"/>
            <a:ext cx="194123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42971" y="676952"/>
            <a:ext cx="2540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12224" y="676952"/>
            <a:ext cx="3395835" cy="1524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71929" y="1103086"/>
            <a:ext cx="1095884" cy="411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8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  <p:bldP spid="24" grpId="0"/>
      <p:bldP spid="25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23968" y="1163178"/>
            <a:ext cx="7633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hẹn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19">
            <a:extLst>
              <a:ext uri="{FF2B5EF4-FFF2-40B4-BE49-F238E27FC236}">
                <a16:creationId xmlns:a16="http://schemas.microsoft.com/office/drawing/2014/main" id="{17156EBF-E04E-4369-8F6D-B5A068B0B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1314"/>
          <a:stretch>
            <a:fillRect/>
          </a:stretch>
        </p:blipFill>
        <p:spPr>
          <a:xfrm>
            <a:off x="766256" y="1890158"/>
            <a:ext cx="3038632" cy="3376256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6" name="图片占位符 21">
            <a:extLst>
              <a:ext uri="{FF2B5EF4-FFF2-40B4-BE49-F238E27FC236}">
                <a16:creationId xmlns:a16="http://schemas.microsoft.com/office/drawing/2014/main" id="{954F9EB7-248F-46BD-A0C4-0738CB983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3295607" y="1715902"/>
            <a:ext cx="1433654" cy="1592948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7" name="图片占位符 23">
            <a:extLst>
              <a:ext uri="{FF2B5EF4-FFF2-40B4-BE49-F238E27FC236}">
                <a16:creationId xmlns:a16="http://schemas.microsoft.com/office/drawing/2014/main" id="{FCFB295F-E2E6-49BD-A0A9-5F42EBBC2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3649684" y="3233904"/>
            <a:ext cx="1711343" cy="1901491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DFEB714-E4F4-4178-90F6-3D5720B88269}"/>
              </a:ext>
            </a:extLst>
          </p:cNvPr>
          <p:cNvGrpSpPr/>
          <p:nvPr/>
        </p:nvGrpSpPr>
        <p:grpSpPr>
          <a:xfrm>
            <a:off x="6302609" y="2026085"/>
            <a:ext cx="4236726" cy="533401"/>
            <a:chOff x="1117600" y="2095500"/>
            <a:chExt cx="4707471" cy="533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84793AB-093D-4E85-98BD-922237146AB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06"/>
              <a:r>
                <a:rPr lang="en-US" altLang="zh-CN" sz="216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2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FAC583-47B5-474B-B93E-3710B1CC5201}"/>
                </a:ext>
              </a:extLst>
            </p:cNvPr>
            <p:cNvSpPr/>
            <p:nvPr/>
          </p:nvSpPr>
          <p:spPr>
            <a:xfrm>
              <a:off x="1712978" y="2131367"/>
              <a:ext cx="4112093" cy="44319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27906"/>
              <a:r>
                <a:rPr lang="en-US" altLang="zh-CN" sz="228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 học sinh Toán 2 tập 1</a:t>
              </a:r>
              <a:endParaRPr lang="zh-CN" altLang="en-US" sz="228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6DE32D9-0479-4F09-ABEE-42AC39607F3A}"/>
              </a:ext>
            </a:extLst>
          </p:cNvPr>
          <p:cNvGrpSpPr/>
          <p:nvPr/>
        </p:nvGrpSpPr>
        <p:grpSpPr>
          <a:xfrm>
            <a:off x="6315272" y="2899258"/>
            <a:ext cx="3502540" cy="724804"/>
            <a:chOff x="1117600" y="2095500"/>
            <a:chExt cx="3891711" cy="724804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06"/>
              <a:r>
                <a:rPr lang="en-US" altLang="zh-CN" sz="216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2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1712977" y="2131367"/>
              <a:ext cx="1422612" cy="44319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27906"/>
              <a:r>
                <a:rPr lang="en-US" altLang="zh-CN" sz="228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Vở Toán</a:t>
              </a:r>
              <a:endParaRPr lang="zh-CN" altLang="en-US" sz="228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D20ADAD-BB17-4623-B362-EFA1EC828940}"/>
                </a:ext>
              </a:extLst>
            </p:cNvPr>
            <p:cNvSpPr txBox="1"/>
            <p:nvPr/>
          </p:nvSpPr>
          <p:spPr>
            <a:xfrm>
              <a:off x="1712979" y="2561772"/>
              <a:ext cx="3296332" cy="2585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 defTabSz="427906"/>
              <a:r>
                <a:rPr lang="en-US" altLang="zh-CN" sz="108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(ghi trước thứ ngày tháng)</a:t>
              </a:r>
              <a:endParaRPr lang="zh-CN" altLang="en-US" sz="108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D592EB4-255D-406F-96EA-A5943E6E75CA}"/>
              </a:ext>
            </a:extLst>
          </p:cNvPr>
          <p:cNvSpPr/>
          <p:nvPr/>
        </p:nvSpPr>
        <p:spPr>
          <a:xfrm>
            <a:off x="2304454" y="182229"/>
            <a:ext cx="8070437" cy="1342146"/>
          </a:xfrm>
          <a:prstGeom prst="rect">
            <a:avLst/>
          </a:prstGeom>
        </p:spPr>
        <p:txBody>
          <a:bodyPr wrap="square" lIns="85580" tIns="42791" rIns="85580" bIns="42791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27906"/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408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8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zh-CN" altLang="en-US" sz="4080" dirty="0">
              <a:solidFill>
                <a:srgbClr val="81C2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33067" y="3837024"/>
            <a:ext cx="4952759" cy="533401"/>
            <a:chOff x="6359405" y="3837019"/>
            <a:chExt cx="5503065" cy="533400"/>
          </a:xfrm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F695355A-3181-4B4F-92BB-9DCDC0661371}"/>
                </a:ext>
              </a:extLst>
            </p:cNvPr>
            <p:cNvSpPr/>
            <p:nvPr/>
          </p:nvSpPr>
          <p:spPr>
            <a:xfrm>
              <a:off x="6359405" y="3837019"/>
              <a:ext cx="533400" cy="5334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7906"/>
              <a:r>
                <a:rPr lang="en-US" altLang="zh-CN" sz="216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2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3">
              <a:extLst>
                <a:ext uri="{FF2B5EF4-FFF2-40B4-BE49-F238E27FC236}">
                  <a16:creationId xmlns:a16="http://schemas.microsoft.com/office/drawing/2014/main" id="{82E1599B-2B13-4542-9214-608A1219E8D3}"/>
                </a:ext>
              </a:extLst>
            </p:cNvPr>
            <p:cNvSpPr/>
            <p:nvPr/>
          </p:nvSpPr>
          <p:spPr>
            <a:xfrm>
              <a:off x="6892805" y="3908754"/>
              <a:ext cx="4969665" cy="44319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27906"/>
              <a:r>
                <a:rPr lang="en-US" altLang="zh-CN" sz="228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 mực, bút chì, nháp, thước kẻ</a:t>
              </a:r>
              <a:endParaRPr lang="zh-CN" altLang="en-US" sz="228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8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/>
        </p:nvSpPr>
        <p:spPr>
          <a:xfrm>
            <a:off x="4100784" y="0"/>
            <a:ext cx="3824015" cy="12694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 cánh cụt học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63671" y="1295401"/>
            <a:ext cx="7772400" cy="44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– 9 = ?</a:t>
            </a:r>
            <a:endParaRPr lang="en-US" sz="4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4612" y="3496362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5739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1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– 5 = ? </a:t>
            </a:r>
            <a:endParaRPr lang="en-US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604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79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 – 8 = ? </a:t>
            </a:r>
            <a:endParaRPr lang="en-US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569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 – 4 = ?</a:t>
            </a:r>
            <a:endParaRPr lang="en-US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  <p:pic>
        <p:nvPicPr>
          <p:cNvPr id="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680" y="591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9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2" y="549888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CHỦ ĐỀ 2: PHÉP CỘNG, PHÉP TRỪ TRONG PHẠM VI 20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2" y="2044534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4000" b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11: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3)</a:t>
            </a:r>
            <a:endParaRPr lang="en-US" sz="4000" b="1" dirty="0">
              <a:solidFill>
                <a:srgbClr val="FF0000"/>
              </a:solidFill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548</Words>
  <Application>Microsoft Office PowerPoint</Application>
  <PresentationFormat>Widescreen</PresentationFormat>
  <Paragraphs>143</Paragraphs>
  <Slides>18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iCiel Cucho</vt:lpstr>
      <vt:lpstr>iCiel Nabila</vt:lpstr>
      <vt:lpstr>iCiel 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83</cp:revision>
  <dcterms:created xsi:type="dcterms:W3CDTF">2021-05-28T09:26:39Z</dcterms:created>
  <dcterms:modified xsi:type="dcterms:W3CDTF">2021-10-09T11:28:23Z</dcterms:modified>
</cp:coreProperties>
</file>