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6"/>
  </p:notesMasterIdLst>
  <p:sldIdLst>
    <p:sldId id="257" r:id="rId5"/>
    <p:sldId id="282" r:id="rId6"/>
    <p:sldId id="283" r:id="rId7"/>
    <p:sldId id="284" r:id="rId8"/>
    <p:sldId id="285" r:id="rId9"/>
    <p:sldId id="286" r:id="rId10"/>
    <p:sldId id="288" r:id="rId11"/>
    <p:sldId id="256" r:id="rId12"/>
    <p:sldId id="289" r:id="rId13"/>
    <p:sldId id="357" r:id="rId14"/>
    <p:sldId id="290" r:id="rId15"/>
    <p:sldId id="291" r:id="rId16"/>
    <p:sldId id="292" r:id="rId17"/>
    <p:sldId id="309" r:id="rId18"/>
    <p:sldId id="310" r:id="rId19"/>
    <p:sldId id="313" r:id="rId20"/>
    <p:sldId id="297" r:id="rId21"/>
    <p:sldId id="298" r:id="rId22"/>
    <p:sldId id="301" r:id="rId23"/>
    <p:sldId id="304"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16</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418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77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871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794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124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629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657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05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527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357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784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74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27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719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24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500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9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82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86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580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31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11/30/2024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22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11/30/2024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11/30/2024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5194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481A87-7052-4E01-B124-C6FEF6F2AF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595618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a:extLst>
              <a:ext uri="{FF2B5EF4-FFF2-40B4-BE49-F238E27FC236}">
                <a16:creationId xmlns:a16="http://schemas.microsoft.com/office/drawing/2014/main" id="{69F4A3D5-BEB5-AEEB-4ED3-6B31E16C66F6}"/>
              </a:ext>
            </a:extLst>
          </p:cNvPr>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3">
              <a:alphaModFix amt="94000"/>
            </a:blip>
            <a:srcRect/>
            <a:stretch>
              <a:fillRect t="-30553" b="-29011"/>
            </a:stretch>
          </a:blipFill>
        </p:spPr>
        <p:txBody>
          <a:bodyPr/>
          <a:lstStyle/>
          <a:p>
            <a:pPr marL="342900" marR="0" lvl="0" indent="-342900" algn="just" defTabSz="914400" rtl="0" eaLnBrk="1" fontAlgn="auto" latinLnBrk="0" hangingPunct="1">
              <a:lnSpc>
                <a:spcPct val="150000"/>
              </a:lnSpc>
              <a:spcBef>
                <a:spcPts val="0"/>
              </a:spcBef>
              <a:spcAft>
                <a:spcPts val="240"/>
              </a:spcAft>
              <a:buClrTx/>
              <a:buSzTx/>
              <a:buFont typeface="Times New Roman" panose="02020603050405020304" pitchFamily="18" charset="0"/>
              <a:buChar char="-"/>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3D666C-90C1-43DC-532B-38D1C157C397}"/>
              </a:ext>
            </a:extLst>
          </p:cNvPr>
          <p:cNvSpPr txBox="1"/>
          <p:nvPr/>
        </p:nvSpPr>
        <p:spPr>
          <a:xfrm>
            <a:off x="670559" y="1603066"/>
            <a:ext cx="10752814" cy="5644879"/>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1.</a:t>
            </a:r>
            <a:r>
              <a:rPr lang="nl-NL" sz="3200" dirty="0">
                <a:solidFill>
                  <a:srgbClr val="000000"/>
                </a:solidFill>
                <a:effectLst/>
                <a:latin typeface="Times New Roman" panose="02020603050405020304" pitchFamily="18" charset="0"/>
                <a:ea typeface="Times New Roman" panose="02020603050405020304" pitchFamily="18" charset="0"/>
              </a:rPr>
              <a:t>Tìm hiểu lịch sử thông qua việc mô tả được đời sống kinh tế và công cuộc đấu tranh bảo vệ Nhà nước Văn Lang, Âu Lạc.</a:t>
            </a:r>
            <a:endParaRPr lang="vi-VN" sz="3200" dirty="0">
              <a:solidFill>
                <a:srgbClr val="00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2.</a:t>
            </a:r>
            <a:r>
              <a:rPr lang="nl-NL" sz="3200" dirty="0">
                <a:solidFill>
                  <a:srgbClr val="000000"/>
                </a:solidFill>
                <a:effectLst/>
                <a:latin typeface="Times New Roman" panose="02020603050405020304" pitchFamily="18" charset="0"/>
                <a:ea typeface="Times New Roman" panose="02020603050405020304" pitchFamily="18" charset="0"/>
              </a:rPr>
              <a:t> Nhận thức và tư duy lịch sử thông qua việc trình bày được sự ra đời của nước Văn Lang, Âu Lạc thông qua tìm hiểu một số truyền thuyết và bằng chứng khảo cổ học.</a:t>
            </a:r>
            <a:endParaRPr lang="vi-VN" sz="3200" dirty="0">
              <a:solidFill>
                <a:srgbClr val="00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3.</a:t>
            </a:r>
            <a:r>
              <a:rPr lang="nl-NL" sz="3200" dirty="0">
                <a:solidFill>
                  <a:srgbClr val="000000"/>
                </a:solidFill>
                <a:effectLst/>
                <a:latin typeface="Times New Roman" panose="02020603050405020304" pitchFamily="18" charset="0"/>
                <a:ea typeface="Times New Roman" panose="02020603050405020304" pitchFamily="18" charset="0"/>
              </a:rPr>
              <a:t>Yêu nước thông qua việc biết ghi nhớ công ơn dựng nước của tổ tiên thông qua tìm hiểu cội nguồn của dân tộc từ thời Nhà nước Văn Lang, Nhà nước Âu Lạc.</a:t>
            </a:r>
            <a:endParaRPr lang="en-US" sz="32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668</Words>
  <Application>Microsoft Office PowerPoint</Application>
  <PresentationFormat>Widescreen</PresentationFormat>
  <Paragraphs>42</Paragraphs>
  <Slides>21</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等线</vt:lpstr>
      <vt:lpstr>等线 Light</vt:lpstr>
      <vt:lpstr>Arial</vt:lpstr>
      <vt:lpstr>Calibri</vt:lpstr>
      <vt:lpstr>Calibri Light</vt:lpstr>
      <vt:lpstr>Cambria</vt:lpstr>
      <vt:lpstr>DFPOP1-W9</vt:lpstr>
      <vt:lpstr>Times New Roman</vt:lpstr>
      <vt:lpstr>UTM Cookies</vt:lpstr>
      <vt:lpstr>Office Theme</vt:lpstr>
      <vt:lpstr>1_Office Theme</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2024-08-02T11:27:06Z</dcterms:created>
  <dcterms:modified xsi:type="dcterms:W3CDTF">2024-11-30T16:12:24Z</dcterms:modified>
</cp:coreProperties>
</file>