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6"/>
  </p:notesMasterIdLst>
  <p:sldIdLst>
    <p:sldId id="347" r:id="rId2"/>
    <p:sldId id="350" r:id="rId3"/>
    <p:sldId id="320" r:id="rId4"/>
    <p:sldId id="363" r:id="rId5"/>
    <p:sldId id="348" r:id="rId6"/>
    <p:sldId id="322" r:id="rId7"/>
    <p:sldId id="353" r:id="rId8"/>
    <p:sldId id="324" r:id="rId9"/>
    <p:sldId id="354" r:id="rId10"/>
    <p:sldId id="339" r:id="rId11"/>
    <p:sldId id="323" r:id="rId12"/>
    <p:sldId id="356" r:id="rId13"/>
    <p:sldId id="325" r:id="rId14"/>
    <p:sldId id="357" r:id="rId15"/>
    <p:sldId id="358" r:id="rId16"/>
    <p:sldId id="360" r:id="rId17"/>
    <p:sldId id="359" r:id="rId18"/>
    <p:sldId id="361" r:id="rId19"/>
    <p:sldId id="367" r:id="rId20"/>
    <p:sldId id="369" r:id="rId21"/>
    <p:sldId id="329" r:id="rId22"/>
    <p:sldId id="330" r:id="rId23"/>
    <p:sldId id="365" r:id="rId24"/>
    <p:sldId id="366" r:id="rId25"/>
  </p:sldIdLst>
  <p:sldSz cx="9144000" cy="5143500" type="screen16x9"/>
  <p:notesSz cx="6858000" cy="9144000"/>
  <p:embeddedFontLst>
    <p:embeddedFont>
      <p:font typeface="微软雅黑" panose="020B0503020204020204" pitchFamily="34" charset="-122"/>
      <p:regular r:id="rId27"/>
      <p:bold r:id="rId28"/>
    </p:embeddedFont>
    <p:embeddedFont>
      <p:font typeface="SimHei" panose="02010609060101010101" pitchFamily="49" charset="-122"/>
      <p:regular r:id="rId29"/>
    </p:embeddedFont>
    <p:embeddedFont>
      <p:font typeface="Kalam" panose="020B0604020202020204" charset="0"/>
      <p:regular r:id="rId30"/>
      <p:bold r:id="rId31"/>
    </p:embeddedFont>
    <p:embeddedFont>
      <p:font typeface="Montserrat" panose="00000500000000000000" pitchFamily="2" charset="0"/>
      <p:regular r:id="rId32"/>
      <p:bold r:id="rId33"/>
      <p:italic r:id="rId34"/>
      <p:boldItalic r:id="rId35"/>
    </p:embeddedFont>
  </p:embeddedFontLst>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6C234"/>
    <a:srgbClr val="BEE7FB"/>
    <a:srgbClr val="B7D574"/>
    <a:srgbClr val="7EA131"/>
    <a:srgbClr val="8AB036"/>
    <a:srgbClr val="F95D51"/>
    <a:srgbClr val="FB4C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0" d="100"/>
          <a:sy n="90"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81000" y="685800"/>
            <a:ext cx="6096000" cy="3429000"/>
          </a:xfrm>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2644570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Vở hồng ở đây có phải là nói đến quyển vở có bìa màu hồng không? Vậy em hiểu vở hồng ở đây là gì?</a:t>
            </a:r>
            <a:endParaRPr lang="en-US"/>
          </a:p>
        </p:txBody>
      </p:sp>
    </p:spTree>
    <p:extLst>
      <p:ext uri="{BB962C8B-B14F-4D97-AF65-F5344CB8AC3E}">
        <p14:creationId xmlns:p14="http://schemas.microsoft.com/office/powerpoint/2010/main" val="4064616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326602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15</a:t>
            </a:fld>
            <a:endParaRPr lang="zh-CN" altLang="en-US"/>
          </a:p>
        </p:txBody>
      </p:sp>
    </p:spTree>
    <p:extLst>
      <p:ext uri="{BB962C8B-B14F-4D97-AF65-F5344CB8AC3E}">
        <p14:creationId xmlns:p14="http://schemas.microsoft.com/office/powerpoint/2010/main" val="967049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793165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a:t>
            </a:r>
            <a:r>
              <a:rPr lang="en-US" baseline="0"/>
              <a:t> con vừa được học tiết 1 của bài Ngày hôm qua đâu rồi. Đến với tiết 2 của bài học ngày hôm nay cô sẽ cho các con chơi 1 trò chơi rất thú vị để giải tỏa căng thẳng mà vẫn tìm hiểu được nội dung bài tập đọc này. Các con có muốn tham gia trò chơi cùng cô không nào?</a:t>
            </a:r>
            <a:endParaRPr lang="en-US"/>
          </a:p>
        </p:txBody>
      </p:sp>
    </p:spTree>
    <p:extLst>
      <p:ext uri="{BB962C8B-B14F-4D97-AF65-F5344CB8AC3E}">
        <p14:creationId xmlns:p14="http://schemas.microsoft.com/office/powerpoint/2010/main" val="1739452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18</a:t>
            </a:fld>
            <a:endParaRPr lang="zh-CN" altLang="en-US"/>
          </a:p>
        </p:txBody>
      </p:sp>
    </p:spTree>
    <p:extLst>
      <p:ext uri="{BB962C8B-B14F-4D97-AF65-F5344CB8AC3E}">
        <p14:creationId xmlns:p14="http://schemas.microsoft.com/office/powerpoint/2010/main" val="2012412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19</a:t>
            </a:fld>
            <a:endParaRPr lang="zh-CN" altLang="en-US"/>
          </a:p>
        </p:txBody>
      </p:sp>
    </p:spTree>
    <p:extLst>
      <p:ext uri="{BB962C8B-B14F-4D97-AF65-F5344CB8AC3E}">
        <p14:creationId xmlns:p14="http://schemas.microsoft.com/office/powerpoint/2010/main" val="1003643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E61A9082-5A00-4309-BE6D-88BA971D6461}" type="slidenum">
              <a:rPr lang="vi-VN" smtClean="0"/>
              <a:t>20</a:t>
            </a:fld>
            <a:endParaRPr lang="vi-VN"/>
          </a:p>
        </p:txBody>
      </p:sp>
    </p:spTree>
    <p:extLst>
      <p:ext uri="{BB962C8B-B14F-4D97-AF65-F5344CB8AC3E}">
        <p14:creationId xmlns:p14="http://schemas.microsoft.com/office/powerpoint/2010/main" val="2433495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1" u="none" strike="noStrike" cap="none">
                <a:solidFill>
                  <a:srgbClr val="000000"/>
                </a:solidFill>
                <a:effectLst/>
                <a:latin typeface="Arial"/>
                <a:ea typeface="Arial"/>
                <a:cs typeface="Arial"/>
                <a:sym typeface="Arial"/>
              </a:rPr>
              <a:t>Bây giờ các con sẽ nghe cô đọc diễn cảm bài thơ Ngày hôm qua đâu rồi.</a:t>
            </a:r>
          </a:p>
          <a:p>
            <a:r>
              <a:rPr lang="en-US" sz="1100" b="0" i="1" u="none" strike="noStrike" cap="none">
                <a:solidFill>
                  <a:srgbClr val="000000"/>
                </a:solidFill>
                <a:effectLst/>
                <a:latin typeface="Arial"/>
                <a:ea typeface="Arial"/>
                <a:cs typeface="Arial"/>
                <a:sym typeface="Arial"/>
              </a:rPr>
              <a:t>Các con thấy cô ngắt hơi theo nhịp 3/2, cuối mỗi dòng thơ và nghỉ hơi sau mỗi khổ thơ đúng không nào. Ngoài ra chúng mình sẽ nhấn giọng ở những từ ngữ cô đã hướng dẫn ở tiết 1 của bài.</a:t>
            </a:r>
            <a:endParaRPr lang="en-US"/>
          </a:p>
        </p:txBody>
      </p:sp>
    </p:spTree>
    <p:extLst>
      <p:ext uri="{BB962C8B-B14F-4D97-AF65-F5344CB8AC3E}">
        <p14:creationId xmlns:p14="http://schemas.microsoft.com/office/powerpoint/2010/main" val="3628223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1" u="none" strike="noStrike" cap="none">
                <a:solidFill>
                  <a:srgbClr val="000000"/>
                </a:solidFill>
                <a:effectLst/>
                <a:latin typeface="Arial"/>
                <a:ea typeface="Arial"/>
                <a:cs typeface="Arial"/>
                <a:sym typeface="Arial"/>
              </a:rPr>
              <a:t>Các con quan sát bức tranh và cho cô biết bức tranh này vẽ gì?</a:t>
            </a:r>
          </a:p>
          <a:p>
            <a:pPr marL="158750" indent="0">
              <a:buNone/>
            </a:pPr>
            <a:endParaRPr lang="en-US"/>
          </a:p>
        </p:txBody>
      </p:sp>
    </p:spTree>
    <p:extLst>
      <p:ext uri="{BB962C8B-B14F-4D97-AF65-F5344CB8AC3E}">
        <p14:creationId xmlns:p14="http://schemas.microsoft.com/office/powerpoint/2010/main" val="1517656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xfrm>
            <a:off x="381000" y="685800"/>
            <a:ext cx="6096000" cy="3429000"/>
          </a:xfrm>
        </p:spPr>
      </p:sp>
      <p:sp>
        <p:nvSpPr>
          <p:cNvPr id="79875" name="文本占位符 79874"/>
          <p:cNvSpPr>
            <a:spLocks noGrp="1"/>
          </p:cNvSpPr>
          <p:nvPr>
            <p:ph type="body" idx="1"/>
          </p:nvPr>
        </p:nvSpPr>
        <p:spPr/>
        <p:txBody>
          <a:bodyPr/>
          <a:lstStyle/>
          <a:p>
            <a:pPr lvl="0"/>
            <a:r>
              <a:rPr lang="en-US" sz="1100" b="0" i="1" u="none" strike="noStrike" cap="none">
                <a:solidFill>
                  <a:srgbClr val="000000"/>
                </a:solidFill>
                <a:effectLst/>
                <a:latin typeface="Arial"/>
                <a:ea typeface="Arial"/>
                <a:cs typeface="Arial"/>
                <a:sym typeface="Arial"/>
              </a:rPr>
              <a:t>Trước khi vào bài học ngày hôm nay hãy kể cho cô và các bạn nghe những việc em đã làm được trong ngày hôm qua?</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1564735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23</a:t>
            </a:fld>
            <a:endParaRPr lang="zh-CN" altLang="en-US"/>
          </a:p>
        </p:txBody>
      </p:sp>
    </p:spTree>
    <p:extLst>
      <p:ext uri="{BB962C8B-B14F-4D97-AF65-F5344CB8AC3E}">
        <p14:creationId xmlns:p14="http://schemas.microsoft.com/office/powerpoint/2010/main" val="608633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24</a:t>
            </a:fld>
            <a:endParaRPr lang="zh-CN" sz="1200" dirty="0"/>
          </a:p>
        </p:txBody>
      </p:sp>
    </p:spTree>
    <p:extLst>
      <p:ext uri="{BB962C8B-B14F-4D97-AF65-F5344CB8AC3E}">
        <p14:creationId xmlns:p14="http://schemas.microsoft.com/office/powerpoint/2010/main" val="2765474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1" u="none" strike="noStrike" cap="none">
                <a:solidFill>
                  <a:srgbClr val="000000"/>
                </a:solidFill>
                <a:effectLst/>
                <a:latin typeface="Arial"/>
                <a:ea typeface="Arial"/>
                <a:cs typeface="Arial"/>
                <a:sym typeface="Arial"/>
              </a:rPr>
              <a:t>Vừa rồi chúng ta đã nói được rất nhiều việc mà các em đã làm được và chưa làm được của ngày hôm qua. Thời gian đã trôi đi thì không trở lại. Nhưng muốn thời gian ở lại, mọi người, mọi vật đều phải cố gắng làm việc hằng ngày. Một bạn nhỏ đã hỏi bố một câu hỏi rất ngộ nghĩnh: Ngày hôm qua đâu rồi? Chúng ta cùng đọc và tìm hiểu bài thơ Ngày hôm qua đâu rồi? sẽ tìm được câu trả lời thú vị. </a:t>
            </a:r>
            <a:endParaRPr lang="en-US" sz="1100" b="0" i="0" u="none" strike="noStrike" cap="none">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3164733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4</a:t>
            </a:fld>
            <a:endParaRPr lang="zh-CN" altLang="en-US"/>
          </a:p>
        </p:txBody>
      </p:sp>
    </p:spTree>
    <p:extLst>
      <p:ext uri="{BB962C8B-B14F-4D97-AF65-F5344CB8AC3E}">
        <p14:creationId xmlns:p14="http://schemas.microsoft.com/office/powerpoint/2010/main" val="81983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Các con mở vở ghi đầu bài: </a:t>
            </a:r>
            <a:r>
              <a:rPr lang="en-US" sz="1100" b="1" i="0" u="none" strike="noStrike" cap="none">
                <a:solidFill>
                  <a:srgbClr val="000000"/>
                </a:solidFill>
                <a:effectLst/>
                <a:latin typeface="Arial"/>
                <a:ea typeface="Arial"/>
                <a:cs typeface="Arial"/>
                <a:sym typeface="Arial"/>
              </a:rPr>
              <a:t>Ngày hôm qua đâu rồi?. </a:t>
            </a:r>
            <a:r>
              <a:rPr lang="en-US" sz="1100" b="0" i="0" u="none" strike="noStrike" cap="none">
                <a:solidFill>
                  <a:srgbClr val="000000"/>
                </a:solidFill>
                <a:effectLst/>
                <a:latin typeface="Arial"/>
                <a:ea typeface="Arial"/>
                <a:cs typeface="Arial"/>
                <a:sym typeface="Arial"/>
              </a:rPr>
              <a:t>Cô mời bạn… nhắc lại tên bài giúp cô</a:t>
            </a:r>
            <a:endParaRPr lang="en-US"/>
          </a:p>
        </p:txBody>
      </p:sp>
    </p:spTree>
    <p:extLst>
      <p:ext uri="{BB962C8B-B14F-4D97-AF65-F5344CB8AC3E}">
        <p14:creationId xmlns:p14="http://schemas.microsoft.com/office/powerpoint/2010/main" val="2465842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vi-VN" sz="1100" b="0" i="0" u="none" strike="noStrike" cap="none">
                <a:solidFill>
                  <a:srgbClr val="000000"/>
                </a:solidFill>
                <a:effectLst/>
                <a:latin typeface="Arial"/>
                <a:ea typeface="Arial"/>
                <a:cs typeface="Arial"/>
                <a:sym typeface="Arial"/>
              </a:rPr>
              <a:t>+ Bài thơ có mấy khổ thơ?</a:t>
            </a:r>
            <a:endParaRPr lang="en-US" sz="1100" b="0" i="0" u="none" strike="noStrike" cap="none">
              <a:solidFill>
                <a:srgbClr val="000000"/>
              </a:solidFill>
              <a:effectLst/>
              <a:latin typeface="Arial"/>
              <a:ea typeface="Arial"/>
              <a:cs typeface="Arial"/>
              <a:sym typeface="Arial"/>
            </a:endParaRPr>
          </a:p>
          <a:p>
            <a:pPr marL="158750" indent="0">
              <a:buNone/>
            </a:pPr>
            <a:r>
              <a:rPr lang="en-US" sz="1100" b="0" i="0" u="none" strike="noStrike" cap="none">
                <a:solidFill>
                  <a:srgbClr val="000000"/>
                </a:solidFill>
                <a:effectLst/>
                <a:latin typeface="Arial"/>
                <a:ea typeface="Arial"/>
                <a:cs typeface="Arial"/>
                <a:sym typeface="Arial"/>
              </a:rPr>
              <a:t>- </a:t>
            </a:r>
            <a:r>
              <a:rPr lang="vi-VN" sz="1100" b="0" i="1" u="none" strike="noStrike" cap="none">
                <a:solidFill>
                  <a:srgbClr val="000000"/>
                </a:solidFill>
                <a:effectLst/>
                <a:latin typeface="Arial"/>
                <a:ea typeface="Arial"/>
                <a:cs typeface="Arial"/>
                <a:sym typeface="Arial"/>
              </a:rPr>
              <a:t>GV nêu:  </a:t>
            </a:r>
            <a:r>
              <a:rPr lang="en-US" sz="1100" b="0" i="1" u="none" strike="noStrike" cap="none">
                <a:solidFill>
                  <a:srgbClr val="000000"/>
                </a:solidFill>
                <a:effectLst/>
                <a:latin typeface="Arial"/>
                <a:ea typeface="Arial"/>
                <a:cs typeface="Arial"/>
                <a:sym typeface="Arial"/>
              </a:rPr>
              <a:t>Trong bài thơi vừa rồi cô đã n</a:t>
            </a:r>
            <a:r>
              <a:rPr lang="vi-VN" sz="1100" b="0" i="1" u="none" strike="noStrike" cap="none">
                <a:solidFill>
                  <a:srgbClr val="000000"/>
                </a:solidFill>
                <a:effectLst/>
                <a:latin typeface="Arial"/>
                <a:ea typeface="Arial"/>
                <a:cs typeface="Arial"/>
                <a:sym typeface="Arial"/>
              </a:rPr>
              <a:t>gắt hơi theo nhịp thơ 3/2</a:t>
            </a:r>
            <a:r>
              <a:rPr lang="en-US" sz="1100" b="0" i="1" u="none" strike="noStrike" cap="none">
                <a:solidFill>
                  <a:srgbClr val="000000"/>
                </a:solidFill>
                <a:effectLst/>
                <a:latin typeface="Arial"/>
                <a:ea typeface="Arial"/>
                <a:cs typeface="Arial"/>
                <a:sym typeface="Arial"/>
              </a:rPr>
              <a:t>, tức là hết 3 tiếng cô lại ngắt hơi</a:t>
            </a:r>
            <a:r>
              <a:rPr lang="vi-VN" sz="1100" b="0" i="1" u="none" strike="noStrike" cap="none">
                <a:solidFill>
                  <a:srgbClr val="000000"/>
                </a:solidFill>
                <a:effectLst/>
                <a:latin typeface="Arial"/>
                <a:ea typeface="Arial"/>
                <a:cs typeface="Arial"/>
                <a:sym typeface="Arial"/>
              </a:rPr>
              <a:t> và nghỉ hơi sau mỗi dòng thơ, khổ thơ</a:t>
            </a:r>
            <a:endParaRPr lang="en-US" sz="1100" b="0" i="0" u="none" strike="noStrike" cap="none">
              <a:solidFill>
                <a:srgbClr val="000000"/>
              </a:solidFill>
              <a:effectLst/>
              <a:latin typeface="Arial"/>
              <a:ea typeface="Arial"/>
              <a:cs typeface="Arial"/>
              <a:sym typeface="Arial"/>
            </a:endParaRPr>
          </a:p>
          <a:p>
            <a:pPr marL="158750" indent="0">
              <a:buNone/>
            </a:pPr>
            <a:r>
              <a:rPr lang="en-US" sz="1100" b="0" i="0" u="none" strike="noStrike" cap="none">
                <a:solidFill>
                  <a:srgbClr val="000000"/>
                </a:solidFill>
                <a:effectLst/>
                <a:latin typeface="Arial"/>
                <a:ea typeface="Arial"/>
                <a:cs typeface="Arial"/>
                <a:sym typeface="Arial"/>
              </a:rPr>
              <a:t>+ Cô đọc nhấn giọng vào các từ ngữ nào?</a:t>
            </a:r>
            <a:endParaRPr lang="en-US"/>
          </a:p>
        </p:txBody>
      </p:sp>
    </p:spTree>
    <p:extLst>
      <p:ext uri="{BB962C8B-B14F-4D97-AF65-F5344CB8AC3E}">
        <p14:creationId xmlns:p14="http://schemas.microsoft.com/office/powerpoint/2010/main" val="1310507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2323959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3619781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1" u="none" strike="noStrike" cap="none">
                <a:solidFill>
                  <a:srgbClr val="000000"/>
                </a:solidFill>
                <a:effectLst/>
                <a:latin typeface="Arial"/>
                <a:ea typeface="Arial"/>
                <a:cs typeface="Arial"/>
                <a:sym typeface="Arial"/>
              </a:rPr>
              <a:t>Ngoài luyện đọc các từ khó, cô sẽ hướng dẫn các con ngắt nghỉ đoạn 1 để các con đọc đúng nhịp thơ ở cả những khổ thơ sau.</a:t>
            </a:r>
            <a:endParaRPr lang="en-US"/>
          </a:p>
        </p:txBody>
      </p:sp>
    </p:spTree>
    <p:extLst>
      <p:ext uri="{BB962C8B-B14F-4D97-AF65-F5344CB8AC3E}">
        <p14:creationId xmlns:p14="http://schemas.microsoft.com/office/powerpoint/2010/main" val="402867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09" y="194193"/>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6" name="Group 15"/>
          <p:cNvGrpSpPr/>
          <p:nvPr userDrawn="1"/>
        </p:nvGrpSpPr>
        <p:grpSpPr>
          <a:xfrm>
            <a:off x="294376" y="1331119"/>
            <a:ext cx="8582413"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6" name="Group 5"/>
          <p:cNvGrpSpPr/>
          <p:nvPr userDrawn="1"/>
        </p:nvGrpSpPr>
        <p:grpSpPr>
          <a:xfrm>
            <a:off x="377048" y="255821"/>
            <a:ext cx="1931059"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73763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167636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803959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3996480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2415025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844000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573820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423637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99475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551895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09" y="194193"/>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6" name="Group 15"/>
          <p:cNvGrpSpPr/>
          <p:nvPr userDrawn="1"/>
        </p:nvGrpSpPr>
        <p:grpSpPr>
          <a:xfrm>
            <a:off x="294376" y="1331119"/>
            <a:ext cx="8582413"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6" name="Group 5"/>
          <p:cNvGrpSpPr/>
          <p:nvPr userDrawn="1"/>
        </p:nvGrpSpPr>
        <p:grpSpPr>
          <a:xfrm>
            <a:off x="377048" y="255821"/>
            <a:ext cx="1931059"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3714700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4088800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601503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642637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4255594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209161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2693708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2220879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460423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008895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208473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4224679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119922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4140526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149139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854848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826870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639229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671167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887938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655696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2310614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2001171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070913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834719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123167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228128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821690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65608430"/>
      </p:ext>
    </p:extLst>
  </p:cSld>
  <p:clrMapOvr>
    <a:masterClrMapping/>
  </p:clrMapOvr>
  <p:hf sldNum="0" hdr="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01267870"/>
      </p:ext>
    </p:extLst>
  </p:cSld>
  <p:clrMapOvr>
    <a:masterClrMapping/>
  </p:clrMapOvr>
  <p:hf sldNum="0" hdr="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37004119"/>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6328188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69466648"/>
      </p:ext>
    </p:extLst>
  </p:cSld>
  <p:clrMapOvr>
    <a:masterClrMapping/>
  </p:clrMapOvr>
  <p:hf sldNum="0" hdr="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43201597"/>
      </p:ext>
    </p:extLst>
  </p:cSld>
  <p:clrMapOvr>
    <a:masterClrMapping/>
  </p:clrMapOvr>
  <p:hf sldNum="0" hdr="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6293546"/>
      </p:ext>
    </p:extLst>
  </p:cSld>
  <p:clrMapOvr>
    <a:masterClrMapping/>
  </p:clrMapOvr>
  <p:hf sldNum="0" hdr="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033947"/>
      </p:ext>
    </p:extLst>
  </p:cSld>
  <p:clrMapOvr>
    <a:masterClrMapping/>
  </p:clrMapOvr>
  <p:hf sldNum="0" hdr="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00700449"/>
      </p:ext>
    </p:extLst>
  </p:cSld>
  <p:clrMapOvr>
    <a:masterClrMapping/>
  </p:clrMapOvr>
  <p:hf sldNum="0" hdr="0"/>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6397260"/>
      </p:ext>
    </p:extLst>
  </p:cSld>
  <p:clrMapOvr>
    <a:masterClrMapping/>
  </p:clrMapOvr>
  <p:hf sldNum="0" hdr="0"/>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66942837"/>
      </p:ext>
    </p:extLst>
  </p:cSld>
  <p:clrMapOvr>
    <a:masterClrMapping/>
  </p:clrMapOvr>
  <p:hf sldNum="0" hdr="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95742662"/>
      </p:ext>
    </p:extLst>
  </p:cSld>
  <p:clrMapOvr>
    <a:masterClrMapping/>
  </p:clrMapOvr>
  <p:hf sldNum="0" hdr="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41220751"/>
      </p:ext>
    </p:extLst>
  </p:cSld>
  <p:clrMapOvr>
    <a:masterClrMapping/>
  </p:clrMapOvr>
  <p:hf sldNum="0" hdr="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85395196"/>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555201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44525795"/>
      </p:ext>
    </p:extLst>
  </p:cSld>
  <p:clrMapOvr>
    <a:masterClrMapping/>
  </p:clrMapOvr>
  <p:hf sldNum="0" hdr="0"/>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4318687"/>
      </p:ext>
    </p:extLst>
  </p:cSld>
  <p:clrMapOvr>
    <a:masterClrMapping/>
  </p:clrMapOvr>
  <p:hf sldNum="0" hdr="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25680964"/>
      </p:ext>
    </p:extLst>
  </p:cSld>
  <p:clrMapOvr>
    <a:masterClrMapping/>
  </p:clrMapOvr>
  <p:hf sldNum="0" hdr="0"/>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77708100"/>
      </p:ext>
    </p:extLst>
  </p:cSld>
  <p:clrMapOvr>
    <a:masterClrMapping/>
  </p:clrMapOvr>
  <p:hf sldNum="0" hdr="0"/>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38489053"/>
      </p:ext>
    </p:extLst>
  </p:cSld>
  <p:clrMapOvr>
    <a:masterClrMapping/>
  </p:clrMapOvr>
  <p:hf sldNum="0" hdr="0"/>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8111281"/>
      </p:ext>
    </p:extLst>
  </p:cSld>
  <p:clrMapOvr>
    <a:masterClrMapping/>
  </p:clrMapOvr>
  <p:hf sldNum="0" hdr="0"/>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36489096"/>
      </p:ext>
    </p:extLst>
  </p:cSld>
  <p:clrMapOvr>
    <a:masterClrMapping/>
  </p:clrMapOvr>
  <p:hf sldNum="0" hdr="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10592985"/>
      </p:ext>
    </p:extLst>
  </p:cSld>
  <p:clrMapOvr>
    <a:masterClrMapping/>
  </p:clrMapOvr>
  <p:hf sldNum="0" hdr="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47745990"/>
      </p:ext>
    </p:extLst>
  </p:cSld>
  <p:clrMapOvr>
    <a:masterClrMapping/>
  </p:clrMapOvr>
  <p:hf sldNum="0" hdr="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51728029"/>
      </p:ext>
    </p:extLst>
  </p:cSld>
  <p:clrMapOvr>
    <a:masterClrMapping/>
  </p:clrMapOvr>
  <p:hf sldNum="0" hdr="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321292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0348070"/>
      </p:ext>
    </p:extLst>
  </p:cSld>
  <p:clrMapOvr>
    <a:masterClrMapping/>
  </p:clrMapOvr>
  <p:hf sldNum="0" hdr="0"/>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61645512"/>
      </p:ext>
    </p:extLst>
  </p:cSld>
  <p:clrMapOvr>
    <a:masterClrMapping/>
  </p:clrMapOvr>
  <p:hf sldNum="0" hdr="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96810113"/>
      </p:ext>
    </p:extLst>
  </p:cSld>
  <p:clrMapOvr>
    <a:masterClrMapping/>
  </p:clrMapOvr>
  <p:hf sldNum="0" hdr="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5926878"/>
      </p:ext>
    </p:extLst>
  </p:cSld>
  <p:clrMapOvr>
    <a:masterClrMapping/>
  </p:clrMapOvr>
  <p:hf sldNum="0" hdr="0"/>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306913"/>
      </p:ext>
    </p:extLst>
  </p:cSld>
  <p:clrMapOvr>
    <a:masterClrMapping/>
  </p:clrMapOvr>
  <p:hf sldNum="0" hdr="0"/>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25342641"/>
      </p:ext>
    </p:extLst>
  </p:cSld>
  <p:clrMapOvr>
    <a:masterClrMapping/>
  </p:clrMapOvr>
  <p:hf sldNum="0" hdr="0"/>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8071307"/>
      </p:ext>
    </p:extLst>
  </p:cSld>
  <p:clrMapOvr>
    <a:masterClrMapping/>
  </p:clrMapOvr>
  <p:hf sldNum="0" hdr="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98394484"/>
      </p:ext>
    </p:extLst>
  </p:cSld>
  <p:clrMapOvr>
    <a:masterClrMapping/>
  </p:clrMapOvr>
  <p:hf sldNum="0" hdr="0"/>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16687279"/>
      </p:ext>
    </p:extLst>
  </p:cSld>
  <p:clrMapOvr>
    <a:masterClrMapping/>
  </p:clrMapOvr>
  <p:hf sldNum="0" hdr="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5940364"/>
      </p:ext>
    </p:extLst>
  </p:cSld>
  <p:clrMapOvr>
    <a:masterClrMapping/>
  </p:clrMapOvr>
  <p:hf sldNum="0" hdr="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21069673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8813808"/>
      </p:ext>
    </p:extLst>
  </p:cSld>
  <p:clrMapOvr>
    <a:masterClrMapping/>
  </p:clrMapOvr>
  <p:hf sldNum="0" hdr="0"/>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23522110"/>
      </p:ext>
    </p:extLst>
  </p:cSld>
  <p:clrMapOvr>
    <a:masterClrMapping/>
  </p:clrMapOvr>
  <p:hf sldNum="0" hdr="0"/>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7430179"/>
      </p:ext>
    </p:extLst>
  </p:cSld>
  <p:clrMapOvr>
    <a:masterClrMapping/>
  </p:clrMapOvr>
  <p:hf sldNum="0" hdr="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39271901"/>
      </p:ext>
    </p:extLst>
  </p:cSld>
  <p:clrMapOvr>
    <a:masterClrMapping/>
  </p:clrMapOvr>
  <p:hf sldNum="0" hdr="0"/>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18338589"/>
      </p:ext>
    </p:extLst>
  </p:cSld>
  <p:clrMapOvr>
    <a:masterClrMapping/>
  </p:clrMapOvr>
  <p:hf sldNum="0" hdr="0"/>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4471874"/>
      </p:ext>
    </p:extLst>
  </p:cSld>
  <p:clrMapOvr>
    <a:masterClrMapping/>
  </p:clrMapOvr>
  <p:hf sldNum="0" hdr="0"/>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9526944"/>
      </p:ext>
    </p:extLst>
  </p:cSld>
  <p:clrMapOvr>
    <a:masterClrMapping/>
  </p:clrMapOvr>
  <p:hf sldNum="0" hdr="0"/>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20947548"/>
      </p:ext>
    </p:extLst>
  </p:cSld>
  <p:clrMapOvr>
    <a:masterClrMapping/>
  </p:clrMapOvr>
  <p:hf sldNum="0" hdr="0"/>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15237389"/>
      </p:ext>
    </p:extLst>
  </p:cSld>
  <p:clrMapOvr>
    <a:masterClrMapping/>
  </p:clrMapOvr>
  <p:hf sldNum="0" hdr="0"/>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34302327"/>
      </p:ext>
    </p:extLst>
  </p:cSld>
  <p:clrMapOvr>
    <a:masterClrMapping/>
  </p:clrMapOvr>
  <p:hf sldNum="0" hdr="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7" name="Group 16"/>
          <p:cNvGrpSpPr/>
          <p:nvPr userDrawn="1"/>
        </p:nvGrpSpPr>
        <p:grpSpPr>
          <a:xfrm>
            <a:off x="281406" y="1321594"/>
            <a:ext cx="8582413"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3" name="Group 12"/>
          <p:cNvGrpSpPr/>
          <p:nvPr userDrawn="1"/>
        </p:nvGrpSpPr>
        <p:grpSpPr>
          <a:xfrm>
            <a:off x="377048" y="255821"/>
            <a:ext cx="1931059"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244072009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heme" Target="../theme/theme1.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E1740245-2432-41E7-B7EE-937A2C2B2258}"/>
              </a:ext>
            </a:extLst>
          </p:cNvPr>
          <p:cNvSpPr/>
          <p:nvPr userDrawn="1"/>
        </p:nvSpPr>
        <p:spPr>
          <a:xfrm>
            <a:off x="6280136" y="4875876"/>
            <a:ext cx="1612942" cy="215444"/>
          </a:xfrm>
          <a:prstGeom prst="rect">
            <a:avLst/>
          </a:prstGeom>
        </p:spPr>
        <p:txBody>
          <a:bodyPr wrap="none">
            <a:spAutoFit/>
          </a:body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713" r:id="rId2"/>
    <p:sldLayoutId id="2147483690" r:id="rId3"/>
    <p:sldLayoutId id="2147483770" r:id="rId4"/>
    <p:sldLayoutId id="2147483769" r:id="rId5"/>
    <p:sldLayoutId id="2147483760" r:id="rId6"/>
    <p:sldLayoutId id="2147483758" r:id="rId7"/>
    <p:sldLayoutId id="2147483757" r:id="rId8"/>
    <p:sldLayoutId id="2147483685" r:id="rId9"/>
    <p:sldLayoutId id="2147483691" r:id="rId10"/>
    <p:sldLayoutId id="2147483687" r:id="rId11"/>
    <p:sldLayoutId id="2147483692" r:id="rId12"/>
    <p:sldLayoutId id="2147483686" r:id="rId13"/>
    <p:sldLayoutId id="2147483693" r:id="rId14"/>
    <p:sldLayoutId id="2147483688" r:id="rId15"/>
    <p:sldLayoutId id="2147483772" r:id="rId16"/>
    <p:sldLayoutId id="2147483771" r:id="rId17"/>
    <p:sldLayoutId id="2147483768" r:id="rId18"/>
    <p:sldLayoutId id="2147483765" r:id="rId19"/>
    <p:sldLayoutId id="2147483764" r:id="rId20"/>
    <p:sldLayoutId id="2147483763" r:id="rId21"/>
    <p:sldLayoutId id="2147483759" r:id="rId22"/>
    <p:sldLayoutId id="2147483756" r:id="rId23"/>
    <p:sldLayoutId id="2147483755" r:id="rId24"/>
    <p:sldLayoutId id="2147483753" r:id="rId25"/>
    <p:sldLayoutId id="2147483752" r:id="rId26"/>
    <p:sldLayoutId id="2147483751" r:id="rId27"/>
    <p:sldLayoutId id="2147483744" r:id="rId28"/>
    <p:sldLayoutId id="2147483735" r:id="rId29"/>
    <p:sldLayoutId id="2147483734" r:id="rId30"/>
    <p:sldLayoutId id="2147483733" r:id="rId31"/>
    <p:sldLayoutId id="2147483732" r:id="rId32"/>
    <p:sldLayoutId id="2147483731" r:id="rId33"/>
    <p:sldLayoutId id="2147483730" r:id="rId34"/>
    <p:sldLayoutId id="2147483729" r:id="rId35"/>
    <p:sldLayoutId id="2147483719" r:id="rId36"/>
    <p:sldLayoutId id="2147483717" r:id="rId37"/>
    <p:sldLayoutId id="2147483716" r:id="rId38"/>
    <p:sldLayoutId id="2147483709" r:id="rId39"/>
    <p:sldLayoutId id="2147483708" r:id="rId40"/>
    <p:sldLayoutId id="2147483707" r:id="rId41"/>
    <p:sldLayoutId id="2147483706" r:id="rId42"/>
    <p:sldLayoutId id="2147483705" r:id="rId43"/>
    <p:sldLayoutId id="2147483704" r:id="rId44"/>
    <p:sldLayoutId id="2147483703" r:id="rId45"/>
    <p:sldLayoutId id="2147483694" r:id="rId46"/>
    <p:sldLayoutId id="2147483695" r:id="rId47"/>
    <p:sldLayoutId id="2147483747" r:id="rId48"/>
    <p:sldLayoutId id="2147483723" r:id="rId49"/>
    <p:sldLayoutId id="2147483711" r:id="rId50"/>
    <p:sldLayoutId id="2147483701" r:id="rId51"/>
    <p:sldLayoutId id="2147483699" r:id="rId52"/>
    <p:sldLayoutId id="2147483697" r:id="rId53"/>
    <p:sldLayoutId id="2147483696" r:id="rId54"/>
    <p:sldLayoutId id="2147483774" r:id="rId55"/>
    <p:sldLayoutId id="2147483773" r:id="rId56"/>
    <p:sldLayoutId id="2147483767" r:id="rId57"/>
    <p:sldLayoutId id="2147483766" r:id="rId58"/>
    <p:sldLayoutId id="2147483762" r:id="rId59"/>
    <p:sldLayoutId id="2147483761" r:id="rId60"/>
    <p:sldLayoutId id="2147483754" r:id="rId61"/>
    <p:sldLayoutId id="2147483750" r:id="rId62"/>
    <p:sldLayoutId id="2147483749" r:id="rId63"/>
    <p:sldLayoutId id="2147483748" r:id="rId64"/>
    <p:sldLayoutId id="2147483746" r:id="rId65"/>
    <p:sldLayoutId id="2147483745" r:id="rId66"/>
    <p:sldLayoutId id="2147483743" r:id="rId67"/>
    <p:sldLayoutId id="2147483742" r:id="rId68"/>
    <p:sldLayoutId id="2147483741" r:id="rId69"/>
    <p:sldLayoutId id="2147483740" r:id="rId70"/>
    <p:sldLayoutId id="2147483739" r:id="rId71"/>
    <p:sldLayoutId id="2147483738" r:id="rId72"/>
    <p:sldLayoutId id="2147483737" r:id="rId73"/>
    <p:sldLayoutId id="2147483728" r:id="rId74"/>
    <p:sldLayoutId id="2147483727" r:id="rId75"/>
    <p:sldLayoutId id="2147483726" r:id="rId76"/>
    <p:sldLayoutId id="2147483725" r:id="rId77"/>
    <p:sldLayoutId id="2147483724" r:id="rId78"/>
    <p:sldLayoutId id="2147483722" r:id="rId79"/>
    <p:sldLayoutId id="2147483721" r:id="rId80"/>
    <p:sldLayoutId id="2147483720" r:id="rId81"/>
    <p:sldLayoutId id="2147483718" r:id="rId82"/>
    <p:sldLayoutId id="2147483715" r:id="rId83"/>
    <p:sldLayoutId id="2147483714" r:id="rId84"/>
    <p:sldLayoutId id="2147483712" r:id="rId85"/>
    <p:sldLayoutId id="2147483710" r:id="rId86"/>
    <p:sldLayoutId id="2147483702" r:id="rId87"/>
    <p:sldLayoutId id="2147483700" r:id="rId88"/>
    <p:sldLayoutId id="2147483698" r:id="rId8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6.wdp"/><Relationship Id="rId7"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microsoft.com/office/2007/relationships/hdphoto" Target="../media/hdphoto8.wdp"/><Relationship Id="rId5" Type="http://schemas.openxmlformats.org/officeDocument/2006/relationships/image" Target="../media/image38.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38.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2.jpe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4.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3.xml"/><Relationship Id="rId7" Type="http://schemas.openxmlformats.org/officeDocument/2006/relationships/image" Target="../media/image44.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6.wdp"/><Relationship Id="rId5" Type="http://schemas.openxmlformats.org/officeDocument/2006/relationships/image" Target="../media/image23.png"/><Relationship Id="rId4" Type="http://schemas.openxmlformats.org/officeDocument/2006/relationships/notesSlide" Target="../notesSlides/notesSlide13.xm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4.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microsoft.com/office/2007/relationships/hdphoto" Target="../media/hdphoto11.wdp"/><Relationship Id="rId5" Type="http://schemas.openxmlformats.org/officeDocument/2006/relationships/image" Target="../media/image46.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jpe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4.xml"/><Relationship Id="rId6" Type="http://schemas.openxmlformats.org/officeDocument/2006/relationships/image" Target="../media/image41.png"/><Relationship Id="rId5" Type="http://schemas.openxmlformats.org/officeDocument/2006/relationships/image" Target="../media/image34.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5.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54.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4.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6.wdp"/><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6.wdp"/><Relationship Id="rId7"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15.xml"/><Relationship Id="rId6" Type="http://schemas.microsoft.com/office/2007/relationships/hdphoto" Target="../media/hdphoto7.wdp"/><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25229" y="3447"/>
            <a:ext cx="9092681" cy="5135745"/>
          </a:xfrm>
          <a:prstGeom prst="rect">
            <a:avLst/>
          </a:prstGeom>
          <a:noFill/>
          <a:ln w="9525">
            <a:noFill/>
          </a:ln>
        </p:spPr>
      </p:pic>
      <p:pic>
        <p:nvPicPr>
          <p:cNvPr id="2084" name="图片 2083" descr="3"/>
          <p:cNvPicPr>
            <a:picLocks noChangeAspect="1"/>
          </p:cNvPicPr>
          <p:nvPr/>
        </p:nvPicPr>
        <p:blipFill>
          <a:blip r:embed="rId4"/>
          <a:stretch>
            <a:fillRect/>
          </a:stretch>
        </p:blipFill>
        <p:spPr>
          <a:xfrm>
            <a:off x="272538" y="191850"/>
            <a:ext cx="8677340" cy="8644596"/>
          </a:xfrm>
          <a:prstGeom prst="rect">
            <a:avLst/>
          </a:prstGeom>
          <a:noFill/>
          <a:ln w="9525">
            <a:noFill/>
          </a:ln>
        </p:spPr>
      </p:pic>
      <p:sp>
        <p:nvSpPr>
          <p:cNvPr id="2055" name="文本框 2054"/>
          <p:cNvSpPr txBox="1"/>
          <p:nvPr/>
        </p:nvSpPr>
        <p:spPr>
          <a:xfrm>
            <a:off x="3555757" y="3587993"/>
            <a:ext cx="4780367" cy="844142"/>
          </a:xfrm>
          <a:prstGeom prst="rect">
            <a:avLst/>
          </a:prstGeom>
          <a:noFill/>
          <a:ln w="9525">
            <a:noFill/>
          </a:ln>
        </p:spPr>
        <p:txBody>
          <a:bodyPr wrap="square">
            <a:spAutoFit/>
          </a:bodyPr>
          <a:lstStyle/>
          <a:p>
            <a:pPr defTabSz="814474">
              <a:spcBef>
                <a:spcPct val="50000"/>
              </a:spcBef>
            </a:pPr>
            <a:endParaRPr lang="en-US" altLang="zh-CN" sz="1954" dirty="0">
              <a:latin typeface="SimHei" panose="02010609060101010101" pitchFamily="2" charset="-122"/>
              <a:ea typeface="SimHei" panose="02010609060101010101" pitchFamily="2" charset="-122"/>
            </a:endParaRPr>
          </a:p>
          <a:p>
            <a:pPr defTabSz="814474">
              <a:spcBef>
                <a:spcPct val="50000"/>
              </a:spcBef>
            </a:pPr>
            <a:endParaRPr lang="zh-CN" altLang="en-US" sz="1954" dirty="0">
              <a:latin typeface="SimHei" panose="02010609060101010101" pitchFamily="2" charset="-122"/>
              <a:ea typeface="SimHei" panose="02010609060101010101" pitchFamily="2" charset="-122"/>
            </a:endParaRPr>
          </a:p>
        </p:txBody>
      </p:sp>
      <p:pic>
        <p:nvPicPr>
          <p:cNvPr id="2078" name="图片 2077" descr="2"/>
          <p:cNvPicPr>
            <a:picLocks noChangeAspect="1"/>
          </p:cNvPicPr>
          <p:nvPr/>
        </p:nvPicPr>
        <p:blipFill>
          <a:blip r:embed="rId5"/>
          <a:stretch>
            <a:fillRect/>
          </a:stretch>
        </p:blipFill>
        <p:spPr>
          <a:xfrm>
            <a:off x="468143" y="265405"/>
            <a:ext cx="1675149" cy="560106"/>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7034314" y="226628"/>
            <a:ext cx="1876787" cy="873766"/>
          </a:xfrm>
          <a:prstGeom prst="rect">
            <a:avLst/>
          </a:prstGeom>
          <a:noFill/>
          <a:ln w="9525">
            <a:noFill/>
          </a:ln>
        </p:spPr>
      </p:pic>
      <p:pic>
        <p:nvPicPr>
          <p:cNvPr id="8" name="Picture 7">
            <a:extLst>
              <a:ext uri="{FF2B5EF4-FFF2-40B4-BE49-F238E27FC236}">
                <a16:creationId xmlns:a16="http://schemas.microsoft.com/office/drawing/2014/main" id="{356FBF10-BC0D-4914-8E62-5AEE3D96C63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2411760" y="1506324"/>
            <a:ext cx="4532376" cy="4449802"/>
          </a:xfrm>
          <a:prstGeom prst="ellipse">
            <a:avLst/>
          </a:prstGeom>
        </p:spPr>
      </p:pic>
    </p:spTree>
    <p:extLst>
      <p:ext uri="{BB962C8B-B14F-4D97-AF65-F5344CB8AC3E}">
        <p14:creationId xmlns:p14="http://schemas.microsoft.com/office/powerpoint/2010/main" val="27873008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22" presetClass="entr" presetSubtype="8" fill="hold" grpId="0" nodeType="withEffect" nodePh="1">
                                  <p:stCondLst>
                                    <p:cond delay="0"/>
                                  </p:stCondLst>
                                  <p:endCondLst>
                                    <p:cond evt="begin" delay="0">
                                      <p:tn val="11"/>
                                    </p:cond>
                                  </p:endCondLst>
                                  <p:childTnLst>
                                    <p:set>
                                      <p:cBhvr>
                                        <p:cTn id="12" dur="1" fill="hold">
                                          <p:stCondLst>
                                            <p:cond delay="0"/>
                                          </p:stCondLst>
                                        </p:cTn>
                                        <p:tgtEl>
                                          <p:spTgt spid="2055"/>
                                        </p:tgtEl>
                                        <p:attrNameLst>
                                          <p:attrName>style.visibility</p:attrName>
                                        </p:attrNameLst>
                                      </p:cBhvr>
                                      <p:to>
                                        <p:strVal val="visible"/>
                                      </p:to>
                                    </p:set>
                                    <p:animEffect transition="in" filter="wipe(left)">
                                      <p:cBhvr>
                                        <p:cTn id="13" dur="500"/>
                                        <p:tgtEl>
                                          <p:spTgt spid="2055"/>
                                        </p:tgtEl>
                                      </p:cBhvr>
                                    </p:animEffect>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1695" descr="2"/>
          <p:cNvPicPr>
            <a:picLocks noChangeAspect="1"/>
          </p:cNvPicPr>
          <p:nvPr/>
        </p:nvPicPr>
        <p:blipFill>
          <a:blip r:embed="rId2"/>
          <a:stretch>
            <a:fillRect/>
          </a:stretch>
        </p:blipFill>
        <p:spPr>
          <a:xfrm>
            <a:off x="1998933" y="3783774"/>
            <a:ext cx="1166871" cy="673195"/>
          </a:xfrm>
          <a:prstGeom prst="rect">
            <a:avLst/>
          </a:prstGeom>
          <a:noFill/>
          <a:ln w="9525">
            <a:noFill/>
          </a:ln>
        </p:spPr>
      </p:pic>
      <p:pic>
        <p:nvPicPr>
          <p:cNvPr id="12" name="图片 71695" descr="2"/>
          <p:cNvPicPr>
            <a:picLocks noChangeAspect="1"/>
          </p:cNvPicPr>
          <p:nvPr/>
        </p:nvPicPr>
        <p:blipFill>
          <a:blip r:embed="rId2"/>
          <a:stretch>
            <a:fillRect/>
          </a:stretch>
        </p:blipFill>
        <p:spPr>
          <a:xfrm>
            <a:off x="4492895" y="3751488"/>
            <a:ext cx="1166871" cy="673195"/>
          </a:xfrm>
          <a:prstGeom prst="rect">
            <a:avLst/>
          </a:prstGeom>
          <a:noFill/>
          <a:ln w="9525">
            <a:noFill/>
          </a:ln>
        </p:spPr>
      </p:pic>
      <p:pic>
        <p:nvPicPr>
          <p:cNvPr id="13" name="图片 71695" descr="2"/>
          <p:cNvPicPr>
            <a:picLocks noChangeAspect="1"/>
          </p:cNvPicPr>
          <p:nvPr/>
        </p:nvPicPr>
        <p:blipFill>
          <a:blip r:embed="rId2"/>
          <a:stretch>
            <a:fillRect/>
          </a:stretch>
        </p:blipFill>
        <p:spPr>
          <a:xfrm>
            <a:off x="3248792" y="4120372"/>
            <a:ext cx="1244103" cy="717752"/>
          </a:xfrm>
          <a:prstGeom prst="rect">
            <a:avLst/>
          </a:prstGeom>
          <a:noFill/>
          <a:ln w="9525">
            <a:noFill/>
          </a:ln>
        </p:spPr>
      </p:pic>
      <p:pic>
        <p:nvPicPr>
          <p:cNvPr id="14" name="图片 71695" descr="2"/>
          <p:cNvPicPr>
            <a:picLocks noChangeAspect="1"/>
          </p:cNvPicPr>
          <p:nvPr/>
        </p:nvPicPr>
        <p:blipFill>
          <a:blip r:embed="rId2"/>
          <a:stretch>
            <a:fillRect/>
          </a:stretch>
        </p:blipFill>
        <p:spPr>
          <a:xfrm>
            <a:off x="5926403" y="4129927"/>
            <a:ext cx="1166871" cy="673195"/>
          </a:xfrm>
          <a:prstGeom prst="rect">
            <a:avLst/>
          </a:prstGeom>
          <a:noFill/>
          <a:ln w="9525">
            <a:noFill/>
          </a:ln>
        </p:spPr>
      </p:pic>
      <p:sp>
        <p:nvSpPr>
          <p:cNvPr id="2" name="Freeform 3">
            <a:extLst>
              <a:ext uri="{FF2B5EF4-FFF2-40B4-BE49-F238E27FC236}">
                <a16:creationId xmlns:a16="http://schemas.microsoft.com/office/drawing/2014/main" id="{CD0BC134-4E67-4F95-8B15-E84ACFC3EE7F}"/>
              </a:ext>
            </a:extLst>
          </p:cNvPr>
          <p:cNvSpPr>
            <a:spLocks/>
          </p:cNvSpPr>
          <p:nvPr/>
        </p:nvSpPr>
        <p:spPr bwMode="auto">
          <a:xfrm rot="10800000">
            <a:off x="1425691" y="264617"/>
            <a:ext cx="6292616" cy="461426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19050">
            <a:solidFill>
              <a:srgbClr val="17479D"/>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C07B3502-F58A-46C0-88F8-3DE26F98CD3F}"/>
              </a:ext>
            </a:extLst>
          </p:cNvPr>
          <p:cNvSpPr txBox="1"/>
          <p:nvPr/>
        </p:nvSpPr>
        <p:spPr>
          <a:xfrm>
            <a:off x="2361103" y="386606"/>
            <a:ext cx="813585" cy="507831"/>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778794" y="41665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1889084" y="425320"/>
            <a:ext cx="5365827" cy="507831"/>
          </a:xfrm>
          <a:prstGeom prst="rect">
            <a:avLst/>
          </a:prstGeom>
          <a:noFill/>
        </p:spPr>
        <p:txBody>
          <a:bodyPr wrap="square" rtlCol="0">
            <a:spAutoFit/>
          </a:bodyPr>
          <a:lstStyle/>
          <a:p>
            <a:pPr algn="ctr">
              <a:lnSpc>
                <a:spcPct val="150000"/>
              </a:lnSpc>
            </a:pPr>
            <a:r>
              <a:rPr lang="vi-VN" sz="2000" b="1" dirty="0">
                <a:solidFill>
                  <a:schemeClr val="accent1">
                    <a:lumMod val="50000"/>
                  </a:schemeClr>
                </a:solidFill>
                <a:latin typeface="+mn-lt"/>
              </a:rPr>
              <a:t>Ngày hôm qua đâu rồi?</a:t>
            </a:r>
            <a:endParaRPr lang="en-US" sz="2000" b="1" dirty="0">
              <a:solidFill>
                <a:schemeClr val="accent1">
                  <a:lumMod val="50000"/>
                </a:schemeClr>
              </a:solidFill>
              <a:latin typeface="+mn-lt"/>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2043547" y="820282"/>
            <a:ext cx="6757553" cy="3323987"/>
          </a:xfrm>
          <a:prstGeom prst="rect">
            <a:avLst/>
          </a:prstGeom>
          <a:noFill/>
        </p:spPr>
        <p:txBody>
          <a:bodyPr wrap="square" rtlCol="0">
            <a:spAutoFit/>
          </a:bodyPr>
          <a:lstStyle/>
          <a:p>
            <a:pPr marL="266700" algn="just">
              <a:lnSpc>
                <a:spcPct val="150000"/>
              </a:lnSpc>
            </a:pPr>
            <a:r>
              <a:rPr lang="vi-VN" dirty="0">
                <a:latin typeface="+mn-lt"/>
              </a:rPr>
              <a:t>Em cầm </a:t>
            </a:r>
            <a:r>
              <a:rPr lang="vi-VN">
                <a:latin typeface="+mn-lt"/>
              </a:rPr>
              <a:t>tờ </a:t>
            </a:r>
            <a:r>
              <a:rPr lang="vi-VN" b="1">
                <a:solidFill>
                  <a:schemeClr val="tx1"/>
                </a:solidFill>
              </a:rPr>
              <a:t>lịch cũ </a:t>
            </a:r>
            <a:r>
              <a:rPr lang="vi-VN" dirty="0">
                <a:latin typeface="+mn-lt"/>
              </a:rPr>
              <a:t>	</a:t>
            </a:r>
            <a:r>
              <a:rPr lang="vi-VN">
                <a:latin typeface="+mn-lt"/>
              </a:rPr>
              <a:t>             </a:t>
            </a:r>
            <a:r>
              <a:rPr lang="en-US">
                <a:latin typeface="+mn-lt"/>
              </a:rPr>
              <a:t>        </a:t>
            </a:r>
            <a:r>
              <a:rPr lang="vi-VN">
                <a:latin typeface="+mn-lt"/>
              </a:rPr>
              <a:t>- </a:t>
            </a:r>
            <a:r>
              <a:rPr lang="vi-VN" dirty="0">
                <a:latin typeface="+mn-lt"/>
              </a:rPr>
              <a:t>Ngày hôm qua ở lại </a:t>
            </a:r>
          </a:p>
          <a:p>
            <a:pPr marL="266700" algn="just">
              <a:lnSpc>
                <a:spcPct val="150000"/>
              </a:lnSpc>
            </a:pPr>
            <a:r>
              <a:rPr lang="vi-VN" dirty="0">
                <a:latin typeface="+mn-lt"/>
              </a:rPr>
              <a:t>- Ngày hôm qua đâu rồi?             Trong </a:t>
            </a:r>
            <a:r>
              <a:rPr lang="vi-VN" b="1" dirty="0">
                <a:solidFill>
                  <a:schemeClr val="tx1"/>
                </a:solidFill>
                <a:latin typeface="+mn-lt"/>
              </a:rPr>
              <a:t>hạt lúa </a:t>
            </a:r>
            <a:r>
              <a:rPr lang="vi-VN" dirty="0">
                <a:latin typeface="+mn-lt"/>
              </a:rPr>
              <a:t>mẹ trồng</a:t>
            </a:r>
          </a:p>
          <a:p>
            <a:pPr marL="266700" algn="just">
              <a:lnSpc>
                <a:spcPct val="150000"/>
              </a:lnSpc>
            </a:pPr>
            <a:r>
              <a:rPr lang="vi-VN" dirty="0">
                <a:latin typeface="+mn-lt"/>
              </a:rPr>
              <a:t>Ra ngoài sân hỏi bố	</a:t>
            </a:r>
            <a:r>
              <a:rPr lang="vi-VN">
                <a:latin typeface="+mn-lt"/>
              </a:rPr>
              <a:t>   </a:t>
            </a:r>
            <a:r>
              <a:rPr lang="vi-VN" dirty="0">
                <a:latin typeface="+mn-lt"/>
              </a:rPr>
              <a:t>Cánh đồng </a:t>
            </a:r>
            <a:r>
              <a:rPr lang="vi-VN">
                <a:latin typeface="+mn-lt"/>
              </a:rPr>
              <a:t>chờ gặ</a:t>
            </a:r>
            <a:r>
              <a:rPr lang="en-US">
                <a:latin typeface="+mn-lt"/>
              </a:rPr>
              <a:t>t</a:t>
            </a:r>
            <a:r>
              <a:rPr lang="vi-VN">
                <a:latin typeface="+mn-lt"/>
              </a:rPr>
              <a:t> </a:t>
            </a:r>
            <a:r>
              <a:rPr lang="vi-VN" dirty="0">
                <a:latin typeface="+mn-lt"/>
              </a:rPr>
              <a:t>hái</a:t>
            </a:r>
          </a:p>
          <a:p>
            <a:pPr marL="266700" algn="just">
              <a:lnSpc>
                <a:spcPct val="150000"/>
              </a:lnSpc>
            </a:pPr>
            <a:r>
              <a:rPr lang="vi-VN" dirty="0">
                <a:latin typeface="+mn-lt"/>
              </a:rPr>
              <a:t>Xoa đầu em bố cười.	</a:t>
            </a:r>
            <a:r>
              <a:rPr lang="vi-VN">
                <a:latin typeface="+mn-lt"/>
              </a:rPr>
              <a:t>   </a:t>
            </a:r>
            <a:r>
              <a:rPr lang="vi-VN" dirty="0">
                <a:latin typeface="+mn-lt"/>
              </a:rPr>
              <a:t>Chín vàng màu ước mong.</a:t>
            </a:r>
          </a:p>
          <a:p>
            <a:pPr marL="266700" algn="just">
              <a:lnSpc>
                <a:spcPct val="150000"/>
              </a:lnSpc>
            </a:pPr>
            <a:endParaRPr lang="vi-VN" dirty="0">
              <a:latin typeface="+mn-lt"/>
            </a:endParaRPr>
          </a:p>
          <a:p>
            <a:pPr marL="266700" algn="just">
              <a:lnSpc>
                <a:spcPct val="150000"/>
              </a:lnSpc>
            </a:pPr>
            <a:r>
              <a:rPr lang="vi-VN" dirty="0">
                <a:latin typeface="+mn-lt"/>
              </a:rPr>
              <a:t>- Ngày hôm qua ở lại	</a:t>
            </a:r>
            <a:r>
              <a:rPr lang="vi-VN">
                <a:latin typeface="+mn-lt"/>
              </a:rPr>
              <a:t>   - </a:t>
            </a:r>
            <a:r>
              <a:rPr lang="vi-VN" dirty="0">
                <a:latin typeface="+mn-lt"/>
              </a:rPr>
              <a:t>Ngày hôm qua ở lại </a:t>
            </a:r>
          </a:p>
          <a:p>
            <a:pPr marL="266700" algn="just">
              <a:lnSpc>
                <a:spcPct val="150000"/>
              </a:lnSpc>
            </a:pPr>
            <a:r>
              <a:rPr lang="vi-VN" dirty="0">
                <a:latin typeface="+mn-lt"/>
              </a:rPr>
              <a:t>Trên cành hoa trong vườn           Trong vở hồng của con</a:t>
            </a:r>
          </a:p>
          <a:p>
            <a:pPr marL="266700" algn="just">
              <a:lnSpc>
                <a:spcPct val="150000"/>
              </a:lnSpc>
            </a:pPr>
            <a:r>
              <a:rPr lang="vi-VN" b="1" dirty="0">
                <a:solidFill>
                  <a:schemeClr val="tx1"/>
                </a:solidFill>
                <a:latin typeface="+mn-lt"/>
              </a:rPr>
              <a:t>Nụ hồng </a:t>
            </a:r>
            <a:r>
              <a:rPr lang="vi-VN" dirty="0">
                <a:latin typeface="+mn-lt"/>
              </a:rPr>
              <a:t>lớn lên mãi 	</a:t>
            </a:r>
            <a:r>
              <a:rPr lang="vi-VN">
                <a:latin typeface="+mn-lt"/>
              </a:rPr>
              <a:t>   Con </a:t>
            </a:r>
            <a:r>
              <a:rPr lang="vi-VN" dirty="0">
                <a:latin typeface="+mn-lt"/>
              </a:rPr>
              <a:t>học hành chăm chỉ</a:t>
            </a:r>
          </a:p>
          <a:p>
            <a:pPr marL="266700" algn="just">
              <a:lnSpc>
                <a:spcPct val="150000"/>
              </a:lnSpc>
            </a:pPr>
            <a:r>
              <a:rPr lang="vi-VN" dirty="0">
                <a:latin typeface="+mn-lt"/>
              </a:rPr>
              <a:t>Đợi đến ngày </a:t>
            </a:r>
            <a:r>
              <a:rPr lang="vi-VN" b="1" dirty="0">
                <a:solidFill>
                  <a:schemeClr val="tx1"/>
                </a:solidFill>
                <a:latin typeface="+mn-lt"/>
              </a:rPr>
              <a:t>toả</a:t>
            </a:r>
            <a:r>
              <a:rPr lang="vi-VN" dirty="0">
                <a:solidFill>
                  <a:schemeClr val="tx1"/>
                </a:solidFill>
                <a:latin typeface="+mn-lt"/>
              </a:rPr>
              <a:t> h</a:t>
            </a:r>
            <a:r>
              <a:rPr lang="vi-VN" dirty="0">
                <a:latin typeface="+mn-lt"/>
              </a:rPr>
              <a:t>ương</a:t>
            </a:r>
            <a:r>
              <a:rPr lang="vi-VN">
                <a:latin typeface="+mn-lt"/>
              </a:rPr>
              <a:t>.            </a:t>
            </a:r>
            <a:r>
              <a:rPr lang="en-US">
                <a:latin typeface="+mn-lt"/>
              </a:rPr>
              <a:t> </a:t>
            </a:r>
            <a:r>
              <a:rPr lang="vi-VN">
                <a:latin typeface="+mn-lt"/>
              </a:rPr>
              <a:t>Là </a:t>
            </a:r>
            <a:r>
              <a:rPr lang="vi-VN" dirty="0">
                <a:latin typeface="+mn-lt"/>
              </a:rPr>
              <a:t>ngày qua vẫn còn.</a:t>
            </a:r>
          </a:p>
          <a:p>
            <a:pPr marL="266700" algn="just">
              <a:lnSpc>
                <a:spcPct val="150000"/>
              </a:lnSpc>
            </a:pPr>
            <a:r>
              <a:rPr lang="vi-VN" dirty="0">
                <a:latin typeface="+mn-lt"/>
              </a:rPr>
              <a:t>				             (Bế Kiến Quốc)</a:t>
            </a:r>
            <a:endParaRPr lang="en-US" dirty="0">
              <a:latin typeface="+mn-lt"/>
            </a:endParaRPr>
          </a:p>
        </p:txBody>
      </p:sp>
      <p:sp>
        <p:nvSpPr>
          <p:cNvPr id="7" name="Rectangle 6"/>
          <p:cNvSpPr/>
          <p:nvPr/>
        </p:nvSpPr>
        <p:spPr>
          <a:xfrm>
            <a:off x="3221667" y="880025"/>
            <a:ext cx="800219" cy="307777"/>
          </a:xfrm>
          <a:prstGeom prst="rect">
            <a:avLst/>
          </a:prstGeom>
        </p:spPr>
        <p:txBody>
          <a:bodyPr wrap="none">
            <a:spAutoFit/>
          </a:bodyPr>
          <a:lstStyle/>
          <a:p>
            <a:r>
              <a:rPr lang="vi-VN" b="1">
                <a:solidFill>
                  <a:srgbClr val="FF0000"/>
                </a:solidFill>
              </a:rPr>
              <a:t>lịch cũ </a:t>
            </a:r>
            <a:endParaRPr lang="en-US"/>
          </a:p>
        </p:txBody>
      </p:sp>
      <p:sp>
        <p:nvSpPr>
          <p:cNvPr id="8" name="Rectangle 7"/>
          <p:cNvSpPr/>
          <p:nvPr/>
        </p:nvSpPr>
        <p:spPr>
          <a:xfrm>
            <a:off x="5413780" y="1201325"/>
            <a:ext cx="809837" cy="307777"/>
          </a:xfrm>
          <a:prstGeom prst="rect">
            <a:avLst/>
          </a:prstGeom>
        </p:spPr>
        <p:txBody>
          <a:bodyPr wrap="none">
            <a:spAutoFit/>
          </a:bodyPr>
          <a:lstStyle/>
          <a:p>
            <a:r>
              <a:rPr lang="vi-VN" b="1">
                <a:solidFill>
                  <a:srgbClr val="FF0000"/>
                </a:solidFill>
              </a:rPr>
              <a:t>hạt lúa </a:t>
            </a:r>
            <a:endParaRPr lang="en-US"/>
          </a:p>
        </p:txBody>
      </p:sp>
      <p:sp>
        <p:nvSpPr>
          <p:cNvPr id="9" name="Rectangle 8"/>
          <p:cNvSpPr/>
          <p:nvPr/>
        </p:nvSpPr>
        <p:spPr>
          <a:xfrm>
            <a:off x="2309576" y="3125148"/>
            <a:ext cx="958917" cy="307777"/>
          </a:xfrm>
          <a:prstGeom prst="rect">
            <a:avLst/>
          </a:prstGeom>
        </p:spPr>
        <p:txBody>
          <a:bodyPr wrap="none">
            <a:spAutoFit/>
          </a:bodyPr>
          <a:lstStyle/>
          <a:p>
            <a:r>
              <a:rPr lang="vi-VN" b="1">
                <a:solidFill>
                  <a:srgbClr val="FF0000"/>
                </a:solidFill>
              </a:rPr>
              <a:t>Nụ hồng </a:t>
            </a:r>
            <a:endParaRPr lang="en-US"/>
          </a:p>
        </p:txBody>
      </p:sp>
      <p:sp>
        <p:nvSpPr>
          <p:cNvPr id="10" name="Rectangle 9"/>
          <p:cNvSpPr/>
          <p:nvPr/>
        </p:nvSpPr>
        <p:spPr>
          <a:xfrm>
            <a:off x="3422670" y="3443711"/>
            <a:ext cx="452368" cy="307777"/>
          </a:xfrm>
          <a:prstGeom prst="rect">
            <a:avLst/>
          </a:prstGeom>
        </p:spPr>
        <p:txBody>
          <a:bodyPr wrap="none">
            <a:spAutoFit/>
          </a:bodyPr>
          <a:lstStyle/>
          <a:p>
            <a:r>
              <a:rPr lang="vi-VN" b="1">
                <a:solidFill>
                  <a:srgbClr val="FF0000"/>
                </a:solidFill>
              </a:rPr>
              <a:t>toả</a:t>
            </a:r>
            <a:endParaRPr lang="en-US"/>
          </a:p>
        </p:txBody>
      </p:sp>
      <p:sp>
        <p:nvSpPr>
          <p:cNvPr id="15" name="Rounded Rectangle 14"/>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52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05556E-6 4.07407E-6 L -0.10504 0.6003 " pathEditMode="relative" rAng="0" ptsTypes="AA">
                                      <p:cBhvr>
                                        <p:cTn id="6" dur="2000" fill="hold"/>
                                        <p:tgtEl>
                                          <p:spTgt spid="7"/>
                                        </p:tgtEl>
                                        <p:attrNameLst>
                                          <p:attrName>ppt_x</p:attrName>
                                          <p:attrName>ppt_y</p:attrName>
                                        </p:attrNameLst>
                                      </p:cBhvr>
                                      <p:rCtr x="-5260" y="30000"/>
                                    </p:animMotion>
                                  </p:childTnLst>
                                </p:cTn>
                              </p:par>
                              <p:par>
                                <p:cTn id="7" presetID="42" presetClass="path" presetSubtype="0" accel="50000" decel="50000" fill="hold" grpId="0" nodeType="withEffect">
                                  <p:stCondLst>
                                    <p:cond delay="0"/>
                                  </p:stCondLst>
                                  <p:childTnLst>
                                    <p:animMotion origin="layout" path="M -4.72222E-6 -2.46914E-7 L 0.08976 0.60772 " pathEditMode="relative" rAng="0" ptsTypes="AA">
                                      <p:cBhvr>
                                        <p:cTn id="8" dur="2000" fill="hold"/>
                                        <p:tgtEl>
                                          <p:spTgt spid="8"/>
                                        </p:tgtEl>
                                        <p:attrNameLst>
                                          <p:attrName>ppt_x</p:attrName>
                                          <p:attrName>ppt_y</p:attrName>
                                        </p:attrNameLst>
                                      </p:cBhvr>
                                      <p:rCtr x="4479" y="30370"/>
                                    </p:animMotion>
                                  </p:childTnLst>
                                </p:cTn>
                              </p:par>
                              <p:par>
                                <p:cTn id="9" presetID="42" presetClass="path" presetSubtype="0" accel="50000" decel="50000" fill="hold" grpId="0" nodeType="withEffect">
                                  <p:stCondLst>
                                    <p:cond delay="0"/>
                                  </p:stCondLst>
                                  <p:childTnLst>
                                    <p:animMotion origin="layout" path="M 1.66667E-6 -2.71605E-6 L 0.15451 0.10247 " pathEditMode="relative" rAng="0" ptsTypes="AA">
                                      <p:cBhvr>
                                        <p:cTn id="10" dur="2000" fill="hold"/>
                                        <p:tgtEl>
                                          <p:spTgt spid="10"/>
                                        </p:tgtEl>
                                        <p:attrNameLst>
                                          <p:attrName>ppt_x</p:attrName>
                                          <p:attrName>ppt_y</p:attrName>
                                        </p:attrNameLst>
                                      </p:cBhvr>
                                      <p:rCtr x="7726" y="5123"/>
                                    </p:animMotion>
                                  </p:childTnLst>
                                </p:cTn>
                              </p:par>
                              <p:par>
                                <p:cTn id="11" presetID="42" presetClass="path" presetSubtype="0" accel="50000" decel="50000" fill="hold" grpId="0" nodeType="withEffect">
                                  <p:stCondLst>
                                    <p:cond delay="0"/>
                                  </p:stCondLst>
                                  <p:childTnLst>
                                    <p:animMotion origin="layout" path="M -4.72222E-6 4.32099E-6 L 0.11997 0.23395 " pathEditMode="relative" rAng="0" ptsTypes="AA">
                                      <p:cBhvr>
                                        <p:cTn id="12" dur="2000" fill="hold"/>
                                        <p:tgtEl>
                                          <p:spTgt spid="9"/>
                                        </p:tgtEl>
                                        <p:attrNameLst>
                                          <p:attrName>ppt_x</p:attrName>
                                          <p:attrName>ppt_y</p:attrName>
                                        </p:attrNameLst>
                                      </p:cBhvr>
                                      <p:rCtr x="5990" y="116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2361103" y="460494"/>
            <a:ext cx="813585" cy="456535"/>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778794" y="490538"/>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1883230" y="788370"/>
            <a:ext cx="5365827" cy="577850"/>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mn-lt"/>
              </a:rPr>
              <a:t>Ngắt nghỉ đoạn </a:t>
            </a:r>
            <a:endParaRPr lang="en-US" sz="2400" b="1" dirty="0">
              <a:solidFill>
                <a:schemeClr val="accent6">
                  <a:lumMod val="50000"/>
                </a:schemeClr>
              </a:solidFill>
              <a:latin typeface="+mn-lt"/>
            </a:endParaRPr>
          </a:p>
        </p:txBody>
      </p:sp>
      <p:sp>
        <p:nvSpPr>
          <p:cNvPr id="6" name="Rectangle 5">
            <a:extLst>
              <a:ext uri="{FF2B5EF4-FFF2-40B4-BE49-F238E27FC236}">
                <a16:creationId xmlns:a16="http://schemas.microsoft.com/office/drawing/2014/main" id="{2A05FE84-F3FF-423B-ADA4-6F77209D652D}"/>
              </a:ext>
            </a:extLst>
          </p:cNvPr>
          <p:cNvSpPr/>
          <p:nvPr/>
        </p:nvSpPr>
        <p:spPr>
          <a:xfrm>
            <a:off x="2576123" y="1671304"/>
            <a:ext cx="5996762" cy="2308324"/>
          </a:xfrm>
          <a:prstGeom prst="rect">
            <a:avLst/>
          </a:prstGeom>
        </p:spPr>
        <p:txBody>
          <a:bodyPr wrap="square">
            <a:spAutoFit/>
          </a:bodyPr>
          <a:lstStyle/>
          <a:p>
            <a:pPr marL="266700" algn="just">
              <a:lnSpc>
                <a:spcPct val="150000"/>
              </a:lnSpc>
            </a:pPr>
            <a:r>
              <a:rPr lang="vi-VN" sz="2400" dirty="0">
                <a:latin typeface="+mn-lt"/>
              </a:rPr>
              <a:t> Em cầm tờ lịch cũ 	</a:t>
            </a:r>
          </a:p>
          <a:p>
            <a:pPr marL="266700" algn="just">
              <a:lnSpc>
                <a:spcPct val="150000"/>
              </a:lnSpc>
            </a:pPr>
            <a:r>
              <a:rPr lang="vi-VN" sz="2400" dirty="0">
                <a:latin typeface="+mn-lt"/>
              </a:rPr>
              <a:t>- Ngày hôm qua đâu rồi</a:t>
            </a:r>
          </a:p>
          <a:p>
            <a:pPr marL="266700" algn="just">
              <a:lnSpc>
                <a:spcPct val="150000"/>
              </a:lnSpc>
            </a:pPr>
            <a:r>
              <a:rPr lang="vi-VN" sz="2400" dirty="0">
                <a:latin typeface="+mn-lt"/>
              </a:rPr>
              <a:t>Ra ngoài sân hỏi bố	</a:t>
            </a:r>
          </a:p>
          <a:p>
            <a:pPr marL="266700" algn="just">
              <a:lnSpc>
                <a:spcPct val="150000"/>
              </a:lnSpc>
            </a:pPr>
            <a:r>
              <a:rPr lang="vi-VN" sz="2400" dirty="0">
                <a:latin typeface="+mn-lt"/>
              </a:rPr>
              <a:t>Xoa đầu em bố cười.</a:t>
            </a:r>
          </a:p>
        </p:txBody>
      </p:sp>
      <p:cxnSp>
        <p:nvCxnSpPr>
          <p:cNvPr id="7" name="Straight Connector 6">
            <a:extLst>
              <a:ext uri="{FF2B5EF4-FFF2-40B4-BE49-F238E27FC236}">
                <a16:creationId xmlns:a16="http://schemas.microsoft.com/office/drawing/2014/main" id="{DB68DD48-9047-4C0E-873F-F9EFE47EFA41}"/>
              </a:ext>
            </a:extLst>
          </p:cNvPr>
          <p:cNvCxnSpPr/>
          <p:nvPr/>
        </p:nvCxnSpPr>
        <p:spPr>
          <a:xfrm flipH="1">
            <a:off x="6210084" y="2305703"/>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9BA808F-D37E-46DF-8F52-B75EBB68AA23}"/>
              </a:ext>
            </a:extLst>
          </p:cNvPr>
          <p:cNvCxnSpPr/>
          <p:nvPr/>
        </p:nvCxnSpPr>
        <p:spPr>
          <a:xfrm flipH="1">
            <a:off x="5526541" y="1754082"/>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37919CD-4816-4F2E-BB42-70A80787DE0B}"/>
              </a:ext>
            </a:extLst>
          </p:cNvPr>
          <p:cNvCxnSpPr/>
          <p:nvPr/>
        </p:nvCxnSpPr>
        <p:spPr>
          <a:xfrm flipH="1">
            <a:off x="5625131" y="2829005"/>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C9B04D-77F6-4ABC-A7F4-7426302A4626}"/>
              </a:ext>
            </a:extLst>
          </p:cNvPr>
          <p:cNvCxnSpPr/>
          <p:nvPr/>
        </p:nvCxnSpPr>
        <p:spPr>
          <a:xfrm flipH="1">
            <a:off x="5741361" y="3399411"/>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03CBC27-4077-460A-A843-2A2D268BAADA}"/>
              </a:ext>
            </a:extLst>
          </p:cNvPr>
          <p:cNvCxnSpPr/>
          <p:nvPr/>
        </p:nvCxnSpPr>
        <p:spPr>
          <a:xfrm flipH="1">
            <a:off x="5786049" y="3399411"/>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CF37309-39F0-49A7-9D9E-CF356E402A8D}"/>
              </a:ext>
            </a:extLst>
          </p:cNvPr>
          <p:cNvCxnSpPr/>
          <p:nvPr/>
        </p:nvCxnSpPr>
        <p:spPr>
          <a:xfrm flipH="1">
            <a:off x="4581500" y="3442211"/>
            <a:ext cx="123882" cy="428012"/>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07B3502-F58A-46C0-88F8-3DE26F98CD3F}"/>
              </a:ext>
            </a:extLst>
          </p:cNvPr>
          <p:cNvSpPr txBox="1"/>
          <p:nvPr/>
        </p:nvSpPr>
        <p:spPr>
          <a:xfrm>
            <a:off x="2361103" y="386606"/>
            <a:ext cx="813585" cy="456535"/>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15" name="Picture 14">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778794" y="416650"/>
            <a:ext cx="582308" cy="525172"/>
          </a:xfrm>
          <a:prstGeom prst="rect">
            <a:avLst/>
          </a:prstGeom>
        </p:spPr>
      </p:pic>
      <p:sp>
        <p:nvSpPr>
          <p:cNvPr id="16" name="TextBox 15">
            <a:extLst>
              <a:ext uri="{FF2B5EF4-FFF2-40B4-BE49-F238E27FC236}">
                <a16:creationId xmlns:a16="http://schemas.microsoft.com/office/drawing/2014/main" id="{83C8FAFC-C1D0-49BB-A45E-D744951A028F}"/>
              </a:ext>
            </a:extLst>
          </p:cNvPr>
          <p:cNvSpPr txBox="1"/>
          <p:nvPr/>
        </p:nvSpPr>
        <p:spPr>
          <a:xfrm>
            <a:off x="1889087" y="633723"/>
            <a:ext cx="5365827" cy="456535"/>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mn-lt"/>
              </a:rPr>
              <a:t>Ngày hôm qua đâu rồi?</a:t>
            </a:r>
            <a:endParaRPr lang="en-US" sz="1800" b="1" dirty="0">
              <a:solidFill>
                <a:schemeClr val="accent1">
                  <a:lumMod val="50000"/>
                </a:schemeClr>
              </a:solidFill>
              <a:latin typeface="+mn-lt"/>
            </a:endParaRPr>
          </a:p>
        </p:txBody>
      </p:sp>
      <p:sp>
        <p:nvSpPr>
          <p:cNvPr id="17" name="TextBox 16">
            <a:extLst>
              <a:ext uri="{FF2B5EF4-FFF2-40B4-BE49-F238E27FC236}">
                <a16:creationId xmlns:a16="http://schemas.microsoft.com/office/drawing/2014/main" id="{7BF6BCDF-9F5D-43EF-8D2F-74DA0EBB0C5C}"/>
              </a:ext>
            </a:extLst>
          </p:cNvPr>
          <p:cNvSpPr txBox="1"/>
          <p:nvPr/>
        </p:nvSpPr>
        <p:spPr>
          <a:xfrm>
            <a:off x="1475078" y="1023565"/>
            <a:ext cx="6331966" cy="3785652"/>
          </a:xfrm>
          <a:prstGeom prst="rect">
            <a:avLst/>
          </a:prstGeom>
          <a:noFill/>
        </p:spPr>
        <p:txBody>
          <a:bodyPr wrap="square" rtlCol="0">
            <a:spAutoFit/>
          </a:bodyPr>
          <a:lstStyle/>
          <a:p>
            <a:pPr marL="266700" algn="just">
              <a:lnSpc>
                <a:spcPct val="150000"/>
              </a:lnSpc>
            </a:pPr>
            <a:r>
              <a:rPr lang="vi-VN" sz="1600" dirty="0">
                <a:latin typeface="+mn-lt"/>
              </a:rPr>
              <a:t>Em cầm tờ lịch cũ 	             - Ngày hôm qua ở lại </a:t>
            </a:r>
          </a:p>
          <a:p>
            <a:pPr marL="266700" algn="just">
              <a:lnSpc>
                <a:spcPct val="150000"/>
              </a:lnSpc>
            </a:pPr>
            <a:r>
              <a:rPr lang="vi-VN" sz="1600" dirty="0">
                <a:latin typeface="+mn-lt"/>
              </a:rPr>
              <a:t>- Ngày hôm qua đâu rồi</a:t>
            </a:r>
            <a:r>
              <a:rPr lang="vi-VN" sz="1600">
                <a:latin typeface="+mn-lt"/>
              </a:rPr>
              <a:t>?             </a:t>
            </a:r>
            <a:r>
              <a:rPr lang="en-US" sz="1600">
                <a:latin typeface="+mn-lt"/>
              </a:rPr>
              <a:t>      </a:t>
            </a:r>
            <a:r>
              <a:rPr lang="vi-VN" sz="1600">
                <a:latin typeface="+mn-lt"/>
              </a:rPr>
              <a:t>Trong </a:t>
            </a:r>
            <a:r>
              <a:rPr lang="vi-VN" sz="1600" dirty="0">
                <a:latin typeface="+mn-lt"/>
              </a:rPr>
              <a:t>hạt lúa mẹ trồng</a:t>
            </a:r>
          </a:p>
          <a:p>
            <a:pPr marL="266700" algn="just">
              <a:lnSpc>
                <a:spcPct val="150000"/>
              </a:lnSpc>
            </a:pPr>
            <a:r>
              <a:rPr lang="vi-VN" sz="1600" dirty="0">
                <a:latin typeface="+mn-lt"/>
              </a:rPr>
              <a:t>Ra ngoài sân hỏi bố	             Cánh đồng </a:t>
            </a:r>
            <a:r>
              <a:rPr lang="vi-VN" sz="1600">
                <a:latin typeface="+mn-lt"/>
              </a:rPr>
              <a:t>chờ gặ</a:t>
            </a:r>
            <a:r>
              <a:rPr lang="en-US" sz="1600">
                <a:latin typeface="+mn-lt"/>
              </a:rPr>
              <a:t>t</a:t>
            </a:r>
            <a:r>
              <a:rPr lang="vi-VN" sz="1600">
                <a:latin typeface="+mn-lt"/>
              </a:rPr>
              <a:t> </a:t>
            </a:r>
            <a:r>
              <a:rPr lang="vi-VN" sz="1600" dirty="0">
                <a:latin typeface="+mn-lt"/>
              </a:rPr>
              <a:t>hái</a:t>
            </a:r>
          </a:p>
          <a:p>
            <a:pPr marL="266700" algn="just">
              <a:lnSpc>
                <a:spcPct val="150000"/>
              </a:lnSpc>
            </a:pPr>
            <a:r>
              <a:rPr lang="vi-VN" sz="1600" dirty="0">
                <a:latin typeface="+mn-lt"/>
              </a:rPr>
              <a:t>Xoa đầu em bố cười.	             Chín vàng màu ước mong.</a:t>
            </a:r>
          </a:p>
          <a:p>
            <a:pPr marL="266700" algn="just">
              <a:lnSpc>
                <a:spcPct val="150000"/>
              </a:lnSpc>
            </a:pPr>
            <a:endParaRPr lang="vi-VN" sz="1600" dirty="0">
              <a:latin typeface="+mn-lt"/>
            </a:endParaRPr>
          </a:p>
          <a:p>
            <a:pPr marL="266700" algn="just">
              <a:lnSpc>
                <a:spcPct val="150000"/>
              </a:lnSpc>
            </a:pPr>
            <a:r>
              <a:rPr lang="vi-VN" sz="1600" dirty="0">
                <a:latin typeface="+mn-lt"/>
              </a:rPr>
              <a:t>- Ngày hôm qua ở lại	             - Ngày hôm qua ở lại </a:t>
            </a:r>
          </a:p>
          <a:p>
            <a:pPr marL="266700" algn="just">
              <a:lnSpc>
                <a:spcPct val="150000"/>
              </a:lnSpc>
            </a:pPr>
            <a:r>
              <a:rPr lang="vi-VN" sz="1600" dirty="0">
                <a:latin typeface="+mn-lt"/>
              </a:rPr>
              <a:t>Trên cành hoa trong </a:t>
            </a:r>
            <a:r>
              <a:rPr lang="vi-VN" sz="1600">
                <a:latin typeface="+mn-lt"/>
              </a:rPr>
              <a:t>vườn           </a:t>
            </a:r>
            <a:r>
              <a:rPr lang="en-US" sz="1600">
                <a:latin typeface="+mn-lt"/>
              </a:rPr>
              <a:t>     </a:t>
            </a:r>
            <a:r>
              <a:rPr lang="vi-VN" sz="1600">
                <a:latin typeface="+mn-lt"/>
              </a:rPr>
              <a:t>Trong </a:t>
            </a:r>
            <a:r>
              <a:rPr lang="vi-VN" sz="1600" dirty="0">
                <a:latin typeface="+mn-lt"/>
              </a:rPr>
              <a:t>vở hồng của con</a:t>
            </a:r>
          </a:p>
          <a:p>
            <a:pPr marL="266700" algn="just">
              <a:lnSpc>
                <a:spcPct val="150000"/>
              </a:lnSpc>
            </a:pPr>
            <a:r>
              <a:rPr lang="vi-VN" sz="1600" dirty="0">
                <a:latin typeface="+mn-lt"/>
              </a:rPr>
              <a:t>Nụ hồng lớn lên mãi 	</a:t>
            </a:r>
            <a:r>
              <a:rPr lang="vi-VN" sz="1600">
                <a:latin typeface="+mn-lt"/>
              </a:rPr>
              <a:t>            </a:t>
            </a:r>
            <a:r>
              <a:rPr lang="en-US" sz="1600">
                <a:latin typeface="+mn-lt"/>
              </a:rPr>
              <a:t> </a:t>
            </a:r>
            <a:r>
              <a:rPr lang="vi-VN" sz="1600">
                <a:latin typeface="+mn-lt"/>
              </a:rPr>
              <a:t>Con </a:t>
            </a:r>
            <a:r>
              <a:rPr lang="vi-VN" sz="1600" dirty="0">
                <a:latin typeface="+mn-lt"/>
              </a:rPr>
              <a:t>học hành chăm chỉ</a:t>
            </a:r>
          </a:p>
          <a:p>
            <a:pPr marL="266700" algn="just">
              <a:lnSpc>
                <a:spcPct val="150000"/>
              </a:lnSpc>
            </a:pPr>
            <a:r>
              <a:rPr lang="vi-VN" sz="1600" dirty="0">
                <a:latin typeface="+mn-lt"/>
              </a:rPr>
              <a:t>Đợi đến ngày toả hương</a:t>
            </a:r>
            <a:r>
              <a:rPr lang="vi-VN" sz="1600">
                <a:latin typeface="+mn-lt"/>
              </a:rPr>
              <a:t>.            </a:t>
            </a:r>
            <a:r>
              <a:rPr lang="en-US" sz="1600">
                <a:latin typeface="+mn-lt"/>
              </a:rPr>
              <a:t>       </a:t>
            </a:r>
            <a:r>
              <a:rPr lang="vi-VN" sz="1600">
                <a:latin typeface="+mn-lt"/>
              </a:rPr>
              <a:t>Là </a:t>
            </a:r>
            <a:r>
              <a:rPr lang="vi-VN" sz="1600" dirty="0">
                <a:latin typeface="+mn-lt"/>
              </a:rPr>
              <a:t>ngày qua vẫn còn.</a:t>
            </a:r>
          </a:p>
          <a:p>
            <a:pPr marL="266700" algn="just">
              <a:lnSpc>
                <a:spcPct val="150000"/>
              </a:lnSpc>
            </a:pPr>
            <a:r>
              <a:rPr lang="vi-VN" sz="1600" dirty="0">
                <a:latin typeface="+mn-lt"/>
              </a:rPr>
              <a:t>				             (Bế Kiến Quốc)</a:t>
            </a:r>
            <a:endParaRPr lang="en-US" sz="1600" dirty="0">
              <a:latin typeface="+mn-lt"/>
            </a:endParaRPr>
          </a:p>
        </p:txBody>
      </p:sp>
      <p:pic>
        <p:nvPicPr>
          <p:cNvPr id="18" name="Picture 17">
            <a:extLst>
              <a:ext uri="{FF2B5EF4-FFF2-40B4-BE49-F238E27FC236}">
                <a16:creationId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496" y="1188939"/>
            <a:ext cx="304770" cy="288000"/>
          </a:xfrm>
          <a:prstGeom prst="rect">
            <a:avLst/>
          </a:prstGeom>
        </p:spPr>
      </p:pic>
      <p:pic>
        <p:nvPicPr>
          <p:cNvPr id="19" name="Picture 18">
            <a:extLst>
              <a:ext uri="{FF2B5EF4-FFF2-40B4-BE49-F238E27FC236}">
                <a16:creationId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91026" y="3002276"/>
            <a:ext cx="288000" cy="288000"/>
          </a:xfrm>
          <a:prstGeom prst="rect">
            <a:avLst/>
          </a:prstGeom>
        </p:spPr>
      </p:pic>
      <p:pic>
        <p:nvPicPr>
          <p:cNvPr id="20" name="Picture 19">
            <a:extLst>
              <a:ext uri="{FF2B5EF4-FFF2-40B4-BE49-F238E27FC236}">
                <a16:creationId xmlns:a16="http://schemas.microsoft.com/office/drawing/2014/main" id="{4A4E56CF-13A6-4CFC-BDFF-C89478191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2013" y="1188939"/>
            <a:ext cx="288000" cy="288000"/>
          </a:xfrm>
          <a:prstGeom prst="rect">
            <a:avLst/>
          </a:prstGeom>
        </p:spPr>
      </p:pic>
      <p:grpSp>
        <p:nvGrpSpPr>
          <p:cNvPr id="21" name="Group 20">
            <a:extLst>
              <a:ext uri="{FF2B5EF4-FFF2-40B4-BE49-F238E27FC236}">
                <a16:creationId xmlns:a16="http://schemas.microsoft.com/office/drawing/2014/main" id="{17D95BA7-F503-3845-8930-8357BCD6D20A}"/>
              </a:ext>
            </a:extLst>
          </p:cNvPr>
          <p:cNvGrpSpPr/>
          <p:nvPr/>
        </p:nvGrpSpPr>
        <p:grpSpPr>
          <a:xfrm>
            <a:off x="4525942" y="2786413"/>
            <a:ext cx="439544" cy="646331"/>
            <a:chOff x="3341990" y="2868155"/>
            <a:chExt cx="439544" cy="646331"/>
          </a:xfrm>
        </p:grpSpPr>
        <p:sp>
          <p:nvSpPr>
            <p:cNvPr id="22" name="Oval 21">
              <a:extLst>
                <a:ext uri="{FF2B5EF4-FFF2-40B4-BE49-F238E27FC236}">
                  <a16:creationId xmlns:a16="http://schemas.microsoft.com/office/drawing/2014/main" id="{82B871D2-AB35-BA4E-9932-41D322021930}"/>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3" name="Rectangle 22">
              <a:extLst>
                <a:ext uri="{FF2B5EF4-FFF2-40B4-BE49-F238E27FC236}">
                  <a16:creationId xmlns:a16="http://schemas.microsoft.com/office/drawing/2014/main" id="{931CE860-9B4B-D947-A2E5-B57B17E5F076}"/>
                </a:ext>
              </a:extLst>
            </p:cNvPr>
            <p:cNvSpPr/>
            <p:nvPr/>
          </p:nvSpPr>
          <p:spPr>
            <a:xfrm rot="21163024">
              <a:off x="3341990" y="2868155"/>
              <a:ext cx="439544"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pic>
        <p:nvPicPr>
          <p:cNvPr id="12" name="图片 71695" descr="2"/>
          <p:cNvPicPr>
            <a:picLocks noChangeAspect="1"/>
          </p:cNvPicPr>
          <p:nvPr/>
        </p:nvPicPr>
        <p:blipFill>
          <a:blip r:embed="rId8"/>
          <a:stretch>
            <a:fillRect/>
          </a:stretch>
        </p:blipFill>
        <p:spPr>
          <a:xfrm>
            <a:off x="339337" y="2239616"/>
            <a:ext cx="1244103" cy="717752"/>
          </a:xfrm>
          <a:prstGeom prst="rect">
            <a:avLst/>
          </a:prstGeom>
          <a:noFill/>
          <a:ln w="9525">
            <a:noFill/>
          </a:ln>
        </p:spPr>
      </p:pic>
      <p:sp>
        <p:nvSpPr>
          <p:cNvPr id="13" name="TextBox 12"/>
          <p:cNvSpPr txBox="1"/>
          <p:nvPr/>
        </p:nvSpPr>
        <p:spPr>
          <a:xfrm>
            <a:off x="644234" y="2473033"/>
            <a:ext cx="631904" cy="307777"/>
          </a:xfrm>
          <a:prstGeom prst="rect">
            <a:avLst/>
          </a:prstGeom>
          <a:noFill/>
        </p:spPr>
        <p:txBody>
          <a:bodyPr wrap="none" rtlCol="0">
            <a:spAutoFit/>
          </a:bodyPr>
          <a:lstStyle/>
          <a:p>
            <a:r>
              <a:rPr lang="en-US"/>
              <a:t>Lần 2</a:t>
            </a:r>
          </a:p>
        </p:txBody>
      </p:sp>
      <p:sp>
        <p:nvSpPr>
          <p:cNvPr id="25" name="Rounded Rectangle 24"/>
          <p:cNvSpPr/>
          <p:nvPr/>
        </p:nvSpPr>
        <p:spPr>
          <a:xfrm>
            <a:off x="6312310" y="4866968"/>
            <a:ext cx="1553496" cy="239810"/>
          </a:xfrm>
          <a:prstGeom prst="roundRect">
            <a:avLst/>
          </a:prstGeom>
          <a:effectLst>
            <a:softEdge rad="6350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4145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53" presetClass="entr" presetSubtype="16"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7B3502-F58A-46C0-88F8-3DE26F98CD3F}"/>
              </a:ext>
            </a:extLst>
          </p:cNvPr>
          <p:cNvSpPr txBox="1"/>
          <p:nvPr/>
        </p:nvSpPr>
        <p:spPr>
          <a:xfrm>
            <a:off x="2361103" y="460494"/>
            <a:ext cx="813585" cy="456535"/>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5" name="Picture 4">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778794" y="490538"/>
            <a:ext cx="582308" cy="525172"/>
          </a:xfrm>
          <a:prstGeom prst="rect">
            <a:avLst/>
          </a:prstGeom>
        </p:spPr>
      </p:pic>
      <p:sp>
        <p:nvSpPr>
          <p:cNvPr id="6" name="TextBox 5">
            <a:extLst>
              <a:ext uri="{FF2B5EF4-FFF2-40B4-BE49-F238E27FC236}">
                <a16:creationId xmlns:a16="http://schemas.microsoft.com/office/drawing/2014/main" id="{83C8FAFC-C1D0-49BB-A45E-D744951A028F}"/>
              </a:ext>
            </a:extLst>
          </p:cNvPr>
          <p:cNvSpPr txBox="1"/>
          <p:nvPr/>
        </p:nvSpPr>
        <p:spPr>
          <a:xfrm>
            <a:off x="1927522" y="1046068"/>
            <a:ext cx="5365827" cy="577850"/>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mn-lt"/>
              </a:rPr>
              <a:t>Từ ngữ</a:t>
            </a:r>
            <a:endParaRPr lang="en-US" sz="2400" b="1" dirty="0">
              <a:solidFill>
                <a:schemeClr val="accent6">
                  <a:lumMod val="50000"/>
                </a:schemeClr>
              </a:solidFill>
              <a:latin typeface="+mn-lt"/>
            </a:endParaRPr>
          </a:p>
        </p:txBody>
      </p:sp>
      <p:sp>
        <p:nvSpPr>
          <p:cNvPr id="7" name="Rectangle 6">
            <a:extLst>
              <a:ext uri="{FF2B5EF4-FFF2-40B4-BE49-F238E27FC236}">
                <a16:creationId xmlns:a16="http://schemas.microsoft.com/office/drawing/2014/main" id="{2A05FE84-F3FF-423B-ADA4-6F77209D652D}"/>
              </a:ext>
            </a:extLst>
          </p:cNvPr>
          <p:cNvSpPr/>
          <p:nvPr/>
        </p:nvSpPr>
        <p:spPr>
          <a:xfrm>
            <a:off x="1506974" y="1637329"/>
            <a:ext cx="5996762" cy="577850"/>
          </a:xfrm>
          <a:prstGeom prst="rect">
            <a:avLst/>
          </a:prstGeom>
        </p:spPr>
        <p:txBody>
          <a:bodyPr wrap="square">
            <a:spAutoFit/>
          </a:bodyPr>
          <a:lstStyle/>
          <a:p>
            <a:pPr algn="just">
              <a:lnSpc>
                <a:spcPct val="150000"/>
              </a:lnSpc>
            </a:pPr>
            <a:r>
              <a:rPr lang="vi-VN" sz="2400" dirty="0">
                <a:latin typeface="+mn-lt"/>
              </a:rPr>
              <a:t>     vở hồng</a:t>
            </a:r>
          </a:p>
        </p:txBody>
      </p:sp>
      <p:sp>
        <p:nvSpPr>
          <p:cNvPr id="8" name="Oval 7">
            <a:extLst>
              <a:ext uri="{FF2B5EF4-FFF2-40B4-BE49-F238E27FC236}">
                <a16:creationId xmlns:a16="http://schemas.microsoft.com/office/drawing/2014/main" id="{2C8AD751-7B5F-4219-A003-AE328012CD5C}"/>
              </a:ext>
            </a:extLst>
          </p:cNvPr>
          <p:cNvSpPr/>
          <p:nvPr/>
        </p:nvSpPr>
        <p:spPr>
          <a:xfrm>
            <a:off x="1674355" y="189025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3BCDD889-B037-48BC-924C-9A4CE9368C89}"/>
              </a:ext>
            </a:extLst>
          </p:cNvPr>
          <p:cNvSpPr txBox="1"/>
          <p:nvPr/>
        </p:nvSpPr>
        <p:spPr>
          <a:xfrm>
            <a:off x="3255076" y="1652398"/>
            <a:ext cx="4572957" cy="577850"/>
          </a:xfrm>
          <a:prstGeom prst="rect">
            <a:avLst/>
          </a:prstGeom>
          <a:noFill/>
        </p:spPr>
        <p:txBody>
          <a:bodyPr wrap="square" rtlCol="0">
            <a:spAutoFit/>
          </a:bodyPr>
          <a:lstStyle/>
          <a:p>
            <a:pPr>
              <a:lnSpc>
                <a:spcPct val="150000"/>
              </a:lnSpc>
            </a:pPr>
            <a:r>
              <a:rPr lang="vi-VN" sz="2400" dirty="0">
                <a:solidFill>
                  <a:schemeClr val="accent6">
                    <a:lumMod val="50000"/>
                  </a:schemeClr>
                </a:solidFill>
                <a:latin typeface="+mn-lt"/>
              </a:rPr>
              <a:t>: quyển vở ghi nhiều lời nhận</a:t>
            </a:r>
            <a:endParaRPr lang="en-US" sz="2400" dirty="0">
              <a:solidFill>
                <a:schemeClr val="accent6">
                  <a:lumMod val="50000"/>
                </a:schemeClr>
              </a:solidFill>
              <a:latin typeface="+mn-lt"/>
            </a:endParaRPr>
          </a:p>
        </p:txBody>
      </p:sp>
      <p:sp>
        <p:nvSpPr>
          <p:cNvPr id="10" name="Rectangle 9">
            <a:extLst>
              <a:ext uri="{FF2B5EF4-FFF2-40B4-BE49-F238E27FC236}">
                <a16:creationId xmlns:a16="http://schemas.microsoft.com/office/drawing/2014/main" id="{751247C1-6F34-FC4D-B310-4530610AC21F}"/>
              </a:ext>
            </a:extLst>
          </p:cNvPr>
          <p:cNvSpPr/>
          <p:nvPr/>
        </p:nvSpPr>
        <p:spPr>
          <a:xfrm>
            <a:off x="1927522" y="2233215"/>
            <a:ext cx="4041491" cy="461665"/>
          </a:xfrm>
          <a:prstGeom prst="rect">
            <a:avLst/>
          </a:prstGeom>
        </p:spPr>
        <p:txBody>
          <a:bodyPr wrap="none">
            <a:spAutoFit/>
          </a:bodyPr>
          <a:lstStyle/>
          <a:p>
            <a:r>
              <a:rPr lang="vi-VN" sz="2400" dirty="0">
                <a:solidFill>
                  <a:schemeClr val="accent6">
                    <a:lumMod val="50000"/>
                  </a:schemeClr>
                </a:solidFill>
                <a:latin typeface="+mn-lt"/>
              </a:rPr>
              <a:t>xét hay, </a:t>
            </a:r>
            <a:r>
              <a:rPr lang="vi-VN" sz="2400" dirty="0">
                <a:solidFill>
                  <a:srgbClr val="FC7D77">
                    <a:lumMod val="50000"/>
                  </a:srgbClr>
                </a:solidFill>
                <a:latin typeface="+mn-lt"/>
              </a:rPr>
              <a:t>nhiều thành tích tốt </a:t>
            </a:r>
            <a:endParaRPr lang="en-VN" sz="1800" dirty="0">
              <a:latin typeface="+mn-lt"/>
            </a:endParaRPr>
          </a:p>
        </p:txBody>
      </p:sp>
      <p:pic>
        <p:nvPicPr>
          <p:cNvPr id="11" name="Picture 2" descr="mother daughter - StoryWeaver">
            <a:extLst>
              <a:ext uri="{FF2B5EF4-FFF2-40B4-BE49-F238E27FC236}">
                <a16:creationId xmlns:a16="http://schemas.microsoft.com/office/drawing/2014/main" id="{BB87A926-B1A9-D64A-B886-53868F9DD2CE}"/>
              </a:ext>
            </a:extLst>
          </p:cNvPr>
          <p:cNvPicPr>
            <a:picLocks noChangeAspect="1" noChangeArrowheads="1"/>
          </p:cNvPicPr>
          <p:nvPr/>
        </p:nvPicPr>
        <p:blipFill>
          <a:blip r:embed="rId5">
            <a:clrChange>
              <a:clrFrom>
                <a:srgbClr val="F5F5F5"/>
              </a:clrFrom>
              <a:clrTo>
                <a:srgbClr val="F5F5F5">
                  <a:alpha val="0"/>
                </a:srgbClr>
              </a:clrTo>
            </a:clrChange>
            <a:extLst>
              <a:ext uri="{BEBA8EAE-BF5A-486C-A8C5-ECC9F3942E4B}">
                <a14:imgProps xmlns:a14="http://schemas.microsoft.com/office/drawing/2010/main">
                  <a14:imgLayer r:embed="rId6">
                    <a14:imgEffect>
                      <a14:backgroundRemoval t="9023" b="89901" l="7500" r="93000">
                        <a14:foregroundMark x1="14167" y1="79222" x2="39583" y2="80877"/>
                        <a14:foregroundMark x1="39583" y1="80877" x2="71500" y2="79636"/>
                        <a14:foregroundMark x1="71500" y1="79222" x2="47667" y2="85430"/>
                        <a14:foregroundMark x1="47667" y1="85430" x2="12917" y2="76325"/>
                        <a14:foregroundMark x1="12167" y1="77566" x2="60417" y2="85182"/>
                        <a14:foregroundMark x1="60417" y1="85182" x2="81000" y2="85099"/>
                        <a14:foregroundMark x1="81000" y1="85099" x2="84833" y2="81291"/>
                        <a14:foregroundMark x1="84833" y1="80877" x2="90167" y2="78808"/>
                        <a14:foregroundMark x1="90167" y1="78394" x2="59083" y2="75911"/>
                        <a14:foregroundMark x1="89333" y1="63576" x2="89750" y2="61921"/>
                        <a14:foregroundMark x1="89750" y1="61507" x2="93083" y2="62748"/>
                        <a14:foregroundMark x1="59083" y1="89487" x2="33250" y2="89901"/>
                        <a14:foregroundMark x1="33250" y1="89901" x2="10000" y2="82947"/>
                        <a14:foregroundMark x1="10000" y1="82947" x2="7583" y2="81291"/>
                        <a14:foregroundMark x1="61500" y1="9023" x2="66917" y2="9437"/>
                      </a14:backgroundRemoval>
                    </a14:imgEffect>
                  </a14:imgLayer>
                </a14:imgProps>
              </a:ext>
              <a:ext uri="{28A0092B-C50C-407E-A947-70E740481C1C}">
                <a14:useLocalDpi xmlns:a14="http://schemas.microsoft.com/office/drawing/2010/main" val="0"/>
              </a:ext>
            </a:extLst>
          </a:blip>
          <a:srcRect/>
          <a:stretch>
            <a:fillRect/>
          </a:stretch>
        </p:blipFill>
        <p:spPr bwMode="auto">
          <a:xfrm>
            <a:off x="4808232" y="2571751"/>
            <a:ext cx="2318057" cy="233317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7B3502-F58A-46C0-88F8-3DE26F98CD3F}"/>
              </a:ext>
            </a:extLst>
          </p:cNvPr>
          <p:cNvSpPr txBox="1"/>
          <p:nvPr/>
        </p:nvSpPr>
        <p:spPr>
          <a:xfrm>
            <a:off x="2361103" y="460494"/>
            <a:ext cx="881289" cy="507831"/>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5" name="Picture 4">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778794" y="490538"/>
            <a:ext cx="582308" cy="525172"/>
          </a:xfrm>
          <a:prstGeom prst="rect">
            <a:avLst/>
          </a:prstGeom>
        </p:spPr>
      </p:pic>
      <p:sp>
        <p:nvSpPr>
          <p:cNvPr id="6" name="TextBox 5">
            <a:extLst>
              <a:ext uri="{FF2B5EF4-FFF2-40B4-BE49-F238E27FC236}">
                <a16:creationId xmlns:a16="http://schemas.microsoft.com/office/drawing/2014/main" id="{83C8FAFC-C1D0-49BB-A45E-D744951A028F}"/>
              </a:ext>
            </a:extLst>
          </p:cNvPr>
          <p:cNvSpPr txBox="1"/>
          <p:nvPr/>
        </p:nvSpPr>
        <p:spPr>
          <a:xfrm>
            <a:off x="1927522" y="1046068"/>
            <a:ext cx="5812353" cy="646331"/>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mn-lt"/>
              </a:rPr>
              <a:t>Từ ngữ</a:t>
            </a:r>
            <a:endParaRPr lang="en-US" sz="2400" b="1" dirty="0">
              <a:solidFill>
                <a:schemeClr val="accent6">
                  <a:lumMod val="50000"/>
                </a:schemeClr>
              </a:solidFill>
              <a:latin typeface="+mn-lt"/>
            </a:endParaRPr>
          </a:p>
        </p:txBody>
      </p:sp>
      <p:sp>
        <p:nvSpPr>
          <p:cNvPr id="7" name="Rectangle 6">
            <a:extLst>
              <a:ext uri="{FF2B5EF4-FFF2-40B4-BE49-F238E27FC236}">
                <a16:creationId xmlns:a16="http://schemas.microsoft.com/office/drawing/2014/main" id="{2A05FE84-F3FF-423B-ADA4-6F77209D652D}"/>
              </a:ext>
            </a:extLst>
          </p:cNvPr>
          <p:cNvSpPr/>
          <p:nvPr/>
        </p:nvSpPr>
        <p:spPr>
          <a:xfrm>
            <a:off x="1506974" y="1637329"/>
            <a:ext cx="6495792" cy="646331"/>
          </a:xfrm>
          <a:prstGeom prst="rect">
            <a:avLst/>
          </a:prstGeom>
        </p:spPr>
        <p:txBody>
          <a:bodyPr wrap="square">
            <a:spAutoFit/>
          </a:bodyPr>
          <a:lstStyle/>
          <a:p>
            <a:pPr algn="just">
              <a:lnSpc>
                <a:spcPct val="150000"/>
              </a:lnSpc>
            </a:pPr>
            <a:r>
              <a:rPr lang="vi-VN" sz="2400">
                <a:latin typeface="+mn-lt"/>
              </a:rPr>
              <a:t>     </a:t>
            </a:r>
            <a:r>
              <a:rPr lang="en-US" sz="2400">
                <a:latin typeface="+mn-lt"/>
              </a:rPr>
              <a:t>ước mong</a:t>
            </a:r>
            <a:endParaRPr lang="vi-VN" sz="2400" dirty="0">
              <a:latin typeface="+mn-lt"/>
            </a:endParaRPr>
          </a:p>
        </p:txBody>
      </p:sp>
      <p:sp>
        <p:nvSpPr>
          <p:cNvPr id="8" name="Oval 7">
            <a:extLst>
              <a:ext uri="{FF2B5EF4-FFF2-40B4-BE49-F238E27FC236}">
                <a16:creationId xmlns:a16="http://schemas.microsoft.com/office/drawing/2014/main" id="{2C8AD751-7B5F-4219-A003-AE328012CD5C}"/>
              </a:ext>
            </a:extLst>
          </p:cNvPr>
          <p:cNvSpPr/>
          <p:nvPr/>
        </p:nvSpPr>
        <p:spPr>
          <a:xfrm>
            <a:off x="1674355" y="189025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3BCDD889-B037-48BC-924C-9A4CE9368C89}"/>
              </a:ext>
            </a:extLst>
          </p:cNvPr>
          <p:cNvSpPr txBox="1"/>
          <p:nvPr/>
        </p:nvSpPr>
        <p:spPr>
          <a:xfrm>
            <a:off x="3363228" y="1652398"/>
            <a:ext cx="4953503" cy="646331"/>
          </a:xfrm>
          <a:prstGeom prst="rect">
            <a:avLst/>
          </a:prstGeom>
          <a:noFill/>
        </p:spPr>
        <p:txBody>
          <a:bodyPr wrap="square" rtlCol="0">
            <a:spAutoFit/>
          </a:bodyPr>
          <a:lstStyle/>
          <a:p>
            <a:pPr>
              <a:lnSpc>
                <a:spcPct val="150000"/>
              </a:lnSpc>
            </a:pPr>
            <a:r>
              <a:rPr lang="vi-VN" sz="2400">
                <a:solidFill>
                  <a:schemeClr val="accent6">
                    <a:lumMod val="50000"/>
                  </a:schemeClr>
                </a:solidFill>
                <a:latin typeface="+mn-lt"/>
              </a:rPr>
              <a:t>: </a:t>
            </a:r>
            <a:r>
              <a:rPr lang="en-US" sz="2400">
                <a:solidFill>
                  <a:schemeClr val="accent6">
                    <a:lumMod val="50000"/>
                  </a:schemeClr>
                </a:solidFill>
                <a:latin typeface="+mn-lt"/>
              </a:rPr>
              <a:t>là mong và ước muốn có được,</a:t>
            </a:r>
            <a:endParaRPr lang="en-US" sz="2400" dirty="0">
              <a:solidFill>
                <a:schemeClr val="accent6">
                  <a:lumMod val="50000"/>
                </a:schemeClr>
              </a:solidFill>
              <a:latin typeface="+mn-lt"/>
            </a:endParaRPr>
          </a:p>
        </p:txBody>
      </p:sp>
      <p:sp>
        <p:nvSpPr>
          <p:cNvPr id="10" name="Rectangle 9">
            <a:extLst>
              <a:ext uri="{FF2B5EF4-FFF2-40B4-BE49-F238E27FC236}">
                <a16:creationId xmlns:a16="http://schemas.microsoft.com/office/drawing/2014/main" id="{751247C1-6F34-FC4D-B310-4530610AC21F}"/>
              </a:ext>
            </a:extLst>
          </p:cNvPr>
          <p:cNvSpPr/>
          <p:nvPr/>
        </p:nvSpPr>
        <p:spPr>
          <a:xfrm>
            <a:off x="1927521" y="2233215"/>
            <a:ext cx="4365655" cy="461665"/>
          </a:xfrm>
          <a:prstGeom prst="rect">
            <a:avLst/>
          </a:prstGeom>
        </p:spPr>
        <p:txBody>
          <a:bodyPr wrap="square">
            <a:spAutoFit/>
          </a:bodyPr>
          <a:lstStyle/>
          <a:p>
            <a:r>
              <a:rPr lang="en-US" sz="2400">
                <a:solidFill>
                  <a:schemeClr val="accent6">
                    <a:lumMod val="50000"/>
                  </a:schemeClr>
                </a:solidFill>
                <a:latin typeface="+mn-lt"/>
              </a:rPr>
              <a:t>đạt được một cách tha thiết</a:t>
            </a:r>
            <a:r>
              <a:rPr lang="vi-VN" sz="2400">
                <a:solidFill>
                  <a:srgbClr val="FC7D77">
                    <a:lumMod val="50000"/>
                  </a:srgbClr>
                </a:solidFill>
                <a:latin typeface="+mn-lt"/>
              </a:rPr>
              <a:t> </a:t>
            </a:r>
            <a:endParaRPr lang="en-VN" sz="1800" dirty="0">
              <a:latin typeface="+mn-lt"/>
            </a:endParaRPr>
          </a:p>
        </p:txBody>
      </p:sp>
      <p:pic>
        <p:nvPicPr>
          <p:cNvPr id="11" name="Picture 2" descr="mother daughter - StoryWeaver">
            <a:extLst>
              <a:ext uri="{FF2B5EF4-FFF2-40B4-BE49-F238E27FC236}">
                <a16:creationId xmlns:a16="http://schemas.microsoft.com/office/drawing/2014/main" id="{BB87A926-B1A9-D64A-B886-53868F9DD2CE}"/>
              </a:ext>
            </a:extLst>
          </p:cNvPr>
          <p:cNvPicPr>
            <a:picLocks noChangeAspect="1" noChangeArrowheads="1"/>
          </p:cNvPicPr>
          <p:nvPr/>
        </p:nvPicPr>
        <p:blipFill>
          <a:blip r:embed="rId5">
            <a:clrChange>
              <a:clrFrom>
                <a:srgbClr val="F5F5F5"/>
              </a:clrFrom>
              <a:clrTo>
                <a:srgbClr val="F5F5F5">
                  <a:alpha val="0"/>
                </a:srgbClr>
              </a:clrTo>
            </a:clrChange>
            <a:extLst>
              <a:ext uri="{BEBA8EAE-BF5A-486C-A8C5-ECC9F3942E4B}">
                <a14:imgProps xmlns:a14="http://schemas.microsoft.com/office/drawing/2010/main">
                  <a14:imgLayer r:embed="rId6">
                    <a14:imgEffect>
                      <a14:backgroundRemoval t="9023" b="89901" l="7500" r="93000">
                        <a14:foregroundMark x1="14167" y1="79222" x2="39583" y2="80877"/>
                        <a14:foregroundMark x1="39583" y1="80877" x2="71500" y2="79636"/>
                        <a14:foregroundMark x1="71500" y1="79222" x2="47667" y2="85430"/>
                        <a14:foregroundMark x1="47667" y1="85430" x2="12917" y2="76325"/>
                        <a14:foregroundMark x1="12167" y1="77566" x2="60417" y2="85182"/>
                        <a14:foregroundMark x1="60417" y1="85182" x2="81000" y2="85099"/>
                        <a14:foregroundMark x1="81000" y1="85099" x2="84833" y2="81291"/>
                        <a14:foregroundMark x1="84833" y1="80877" x2="90167" y2="78808"/>
                        <a14:foregroundMark x1="90167" y1="78394" x2="59083" y2="75911"/>
                        <a14:foregroundMark x1="89333" y1="63576" x2="89750" y2="61921"/>
                        <a14:foregroundMark x1="89750" y1="61507" x2="93083" y2="62748"/>
                        <a14:foregroundMark x1="59083" y1="89487" x2="33250" y2="89901"/>
                        <a14:foregroundMark x1="33250" y1="89901" x2="10000" y2="82947"/>
                        <a14:foregroundMark x1="10000" y1="82947" x2="7583" y2="81291"/>
                        <a14:foregroundMark x1="61500" y1="9023" x2="66917" y2="9437"/>
                      </a14:backgroundRemoval>
                    </a14:imgEffect>
                  </a14:imgLayer>
                </a14:imgProps>
              </a:ext>
              <a:ext uri="{28A0092B-C50C-407E-A947-70E740481C1C}">
                <a14:useLocalDpi xmlns:a14="http://schemas.microsoft.com/office/drawing/2010/main" val="0"/>
              </a:ext>
            </a:extLst>
          </a:blip>
          <a:srcRect/>
          <a:stretch>
            <a:fillRect/>
          </a:stretch>
        </p:blipFill>
        <p:spPr bwMode="auto">
          <a:xfrm>
            <a:off x="4808232" y="2571751"/>
            <a:ext cx="2318057" cy="23331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ám mơ ước – Dám theo đuổi – Dám thực hiện - Hyun B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7521" y="2845918"/>
            <a:ext cx="2018198" cy="1784844"/>
          </a:xfrm>
          <a:prstGeom prst="ellipse">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6312310" y="4866968"/>
            <a:ext cx="1553496" cy="239810"/>
          </a:xfrm>
          <a:prstGeom prst="roundRect">
            <a:avLst/>
          </a:prstGeom>
          <a:effectLst>
            <a:softEdge rad="6350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7116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
            <a:ext cx="9144000" cy="5143149"/>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08" y="-186636"/>
            <a:ext cx="3354783" cy="1917019"/>
          </a:xfrm>
          <a:prstGeom prst="rect">
            <a:avLst/>
          </a:prstGeom>
        </p:spPr>
      </p:pic>
      <p:sp>
        <p:nvSpPr>
          <p:cNvPr id="5" name="文本框 4"/>
          <p:cNvSpPr txBox="1"/>
          <p:nvPr/>
        </p:nvSpPr>
        <p:spPr>
          <a:xfrm rot="21049605">
            <a:off x="317097" y="897664"/>
            <a:ext cx="2379890" cy="511230"/>
          </a:xfrm>
          <a:prstGeom prst="rect">
            <a:avLst/>
          </a:prstGeom>
          <a:noFill/>
        </p:spPr>
        <p:txBody>
          <a:bodyPr wrap="square" rtlCol="0">
            <a:spAutoFit/>
          </a:bodyPr>
          <a:lstStyle/>
          <a:p>
            <a:r>
              <a:rPr lang="en-US" altLang="zh-CN" sz="2722">
                <a:solidFill>
                  <a:schemeClr val="bg1"/>
                </a:solidFill>
                <a:effectLst>
                  <a:outerShdw blurRad="38100" dist="38100" dir="2700000" algn="tl">
                    <a:srgbClr val="000000">
                      <a:alpha val="43137"/>
                    </a:srgbClr>
                  </a:outerShdw>
                </a:effectLst>
                <a:latin typeface="+mn-lt"/>
                <a:ea typeface="微软雅黑" panose="020B0503020204020204" pitchFamily="34" charset="-122"/>
              </a:rPr>
              <a:t>Sentence</a:t>
            </a:r>
            <a:endParaRPr lang="zh-CN" altLang="en-US" sz="2722" dirty="0">
              <a:solidFill>
                <a:schemeClr val="bg1"/>
              </a:solidFill>
              <a:effectLst>
                <a:outerShdw blurRad="38100" dist="38100" dir="2700000" algn="tl">
                  <a:srgbClr val="000000">
                    <a:alpha val="43137"/>
                  </a:srgbClr>
                </a:outerShdw>
              </a:effectLst>
              <a:latin typeface="+mn-lt"/>
              <a:ea typeface="微软雅黑" panose="020B0503020204020204" pitchFamily="34" charset="-122"/>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6037" y="801305"/>
            <a:ext cx="4637973" cy="378164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8075" y="3653870"/>
            <a:ext cx="8139275" cy="1623776"/>
          </a:xfrm>
          <a:prstGeom prst="rect">
            <a:avLst/>
          </a:prstGeom>
        </p:spPr>
      </p:pic>
      <p:sp>
        <p:nvSpPr>
          <p:cNvPr id="4" name="文本框 3"/>
          <p:cNvSpPr txBox="1"/>
          <p:nvPr/>
        </p:nvSpPr>
        <p:spPr>
          <a:xfrm>
            <a:off x="2854009" y="1740060"/>
            <a:ext cx="4134147" cy="1243161"/>
          </a:xfrm>
          <a:prstGeom prst="rect">
            <a:avLst/>
          </a:prstGeom>
          <a:noFill/>
        </p:spPr>
        <p:txBody>
          <a:bodyPr wrap="square" rtlCol="0">
            <a:spAutoFit/>
          </a:bodyPr>
          <a:lstStyle/>
          <a:p>
            <a:pPr algn="ctr" defTabSz="622158">
              <a:lnSpc>
                <a:spcPct val="120000"/>
              </a:lnSpc>
              <a:defRPr/>
            </a:pPr>
            <a:r>
              <a:rPr lang="en-US" altLang="zh-CN" sz="3266">
                <a:solidFill>
                  <a:schemeClr val="accent2"/>
                </a:solidFill>
                <a:ea typeface="微软雅黑" panose="020B0503020204020204" pitchFamily="34" charset="-122"/>
              </a:rPr>
              <a:t>Con hãy nói một câu có từ </a:t>
            </a:r>
            <a:r>
              <a:rPr lang="en-US" altLang="zh-CN" sz="3266" b="1" i="1">
                <a:solidFill>
                  <a:schemeClr val="accent2"/>
                </a:solidFill>
                <a:ea typeface="微软雅黑" panose="020B0503020204020204" pitchFamily="34" charset="-122"/>
              </a:rPr>
              <a:t>ước mong?</a:t>
            </a:r>
            <a:endParaRPr lang="zh-CN" altLang="en-US" sz="3266" b="1" i="1" dirty="0">
              <a:solidFill>
                <a:schemeClr val="accent2"/>
              </a:solidFill>
              <a:ea typeface="微软雅黑" panose="020B0503020204020204" pitchFamily="34" charset="-122"/>
            </a:endParaRPr>
          </a:p>
        </p:txBody>
      </p:sp>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1362" y="2433590"/>
            <a:ext cx="1233972" cy="2385681"/>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498" y="1540573"/>
            <a:ext cx="2596147" cy="3430160"/>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4510" y="95509"/>
            <a:ext cx="1352729" cy="1352729"/>
          </a:xfrm>
          <a:prstGeom prst="rect">
            <a:avLst/>
          </a:prstGeom>
        </p:spPr>
      </p:pic>
      <p:pic>
        <p:nvPicPr>
          <p:cNvPr id="1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6515" y="801304"/>
            <a:ext cx="4637973" cy="3781643"/>
          </a:xfrm>
          <a:prstGeom prst="rect">
            <a:avLst/>
          </a:prstGeom>
        </p:spPr>
      </p:pic>
      <p:sp>
        <p:nvSpPr>
          <p:cNvPr id="14" name="Rectangle 13"/>
          <p:cNvSpPr/>
          <p:nvPr/>
        </p:nvSpPr>
        <p:spPr>
          <a:xfrm>
            <a:off x="3027269" y="1211333"/>
            <a:ext cx="3887140" cy="2308324"/>
          </a:xfrm>
          <a:prstGeom prst="rect">
            <a:avLst/>
          </a:prstGeom>
        </p:spPr>
        <p:txBody>
          <a:bodyPr wrap="square">
            <a:spAutoFit/>
          </a:bodyPr>
          <a:lstStyle/>
          <a:p>
            <a:r>
              <a:rPr lang="en-US" sz="2400" i="1">
                <a:solidFill>
                  <a:schemeClr val="accent2"/>
                </a:solidFill>
                <a:latin typeface="+mn-lt"/>
                <a:ea typeface="Calibri" panose="020F0502020204030204" pitchFamily="34" charset="0"/>
                <a:cs typeface="Times New Roman" panose="02020603050405020304" pitchFamily="18" charset="0"/>
              </a:rPr>
              <a:t>Con ước mong sau này lớn lên được làm bác sĩ.</a:t>
            </a:r>
          </a:p>
          <a:p>
            <a:endParaRPr lang="en-US" sz="2400" i="1">
              <a:solidFill>
                <a:schemeClr val="accent2"/>
              </a:solidFill>
              <a:latin typeface="+mn-lt"/>
              <a:cs typeface="Times New Roman" panose="02020603050405020304" pitchFamily="18" charset="0"/>
            </a:endParaRPr>
          </a:p>
          <a:p>
            <a:r>
              <a:rPr lang="en-US" sz="2400" i="1">
                <a:solidFill>
                  <a:schemeClr val="accent2"/>
                </a:solidFill>
                <a:latin typeface="+mn-lt"/>
              </a:rPr>
              <a:t>Em ước mong mọi người trên trái đất được sống bình yên.</a:t>
            </a:r>
            <a:endParaRPr lang="en-US" sz="2400">
              <a:solidFill>
                <a:schemeClr val="accent2"/>
              </a:solidFill>
              <a:latin typeface="+mn-lt"/>
            </a:endParaRPr>
          </a:p>
        </p:txBody>
      </p:sp>
    </p:spTree>
    <p:extLst>
      <p:ext uri="{BB962C8B-B14F-4D97-AF65-F5344CB8AC3E}">
        <p14:creationId xmlns:p14="http://schemas.microsoft.com/office/powerpoint/2010/main" val="304181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1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p:tgtEl>
                                          <p:spTgt spid="4"/>
                                        </p:tgtEl>
                                        <p:attrNameLst>
                                          <p:attrName>ppt_x</p:attrName>
                                        </p:attrNameLst>
                                      </p:cBhvr>
                                      <p:tavLst>
                                        <p:tav tm="0">
                                          <p:val>
                                            <p:strVal val="#ppt_x-#ppt_w*1.125000"/>
                                          </p:val>
                                        </p:tav>
                                        <p:tav tm="100000">
                                          <p:val>
                                            <p:strVal val="#ppt_x"/>
                                          </p:val>
                                        </p:tav>
                                      </p:tavLst>
                                    </p:anim>
                                    <p:animEffect transition="in" filter="wipe(right)">
                                      <p:cBhvr>
                                        <p:cTn id="44" dur="500"/>
                                        <p:tgtEl>
                                          <p:spTgt spid="4"/>
                                        </p:tgtEl>
                                      </p:cBhvr>
                                    </p:animEffect>
                                  </p:childTnLst>
                                </p:cTn>
                              </p:par>
                            </p:childTnLst>
                          </p:cTn>
                        </p:par>
                        <p:par>
                          <p:cTn id="45" fill="hold">
                            <p:stCondLst>
                              <p:cond delay="6000"/>
                            </p:stCondLst>
                            <p:childTnLst>
                              <p:par>
                                <p:cTn id="46" presetID="53" presetClass="entr" presetSubtype="16"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par>
                          <p:cTn id="56" fill="hold">
                            <p:stCondLst>
                              <p:cond delay="500"/>
                            </p:stCondLst>
                            <p:childTnLst>
                              <p:par>
                                <p:cTn id="57" presetID="31"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fltVal val="0"/>
                                          </p:val>
                                        </p:tav>
                                        <p:tav tm="100000">
                                          <p:val>
                                            <p:strVal val="#ppt_w"/>
                                          </p:val>
                                        </p:tav>
                                      </p:tavLst>
                                    </p:anim>
                                    <p:anim calcmode="lin" valueType="num">
                                      <p:cBhvr>
                                        <p:cTn id="60" dur="1000" fill="hold"/>
                                        <p:tgtEl>
                                          <p:spTgt spid="14"/>
                                        </p:tgtEl>
                                        <p:attrNameLst>
                                          <p:attrName>ppt_h</p:attrName>
                                        </p:attrNameLst>
                                      </p:cBhvr>
                                      <p:tavLst>
                                        <p:tav tm="0">
                                          <p:val>
                                            <p:fltVal val="0"/>
                                          </p:val>
                                        </p:tav>
                                        <p:tav tm="100000">
                                          <p:val>
                                            <p:strVal val="#ppt_h"/>
                                          </p:val>
                                        </p:tav>
                                      </p:tavLst>
                                    </p:anim>
                                    <p:anim calcmode="lin" valueType="num">
                                      <p:cBhvr>
                                        <p:cTn id="61" dur="1000" fill="hold"/>
                                        <p:tgtEl>
                                          <p:spTgt spid="14"/>
                                        </p:tgtEl>
                                        <p:attrNameLst>
                                          <p:attrName>style.rotation</p:attrName>
                                        </p:attrNameLst>
                                      </p:cBhvr>
                                      <p:tavLst>
                                        <p:tav tm="0">
                                          <p:val>
                                            <p:fltVal val="90"/>
                                          </p:val>
                                        </p:tav>
                                        <p:tav tm="100000">
                                          <p:val>
                                            <p:fltVal val="0"/>
                                          </p:val>
                                        </p:tav>
                                      </p:tavLst>
                                    </p:anim>
                                    <p:animEffect transition="in" filter="fade">
                                      <p:cBhvr>
                                        <p:cTn id="6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D0BC134-4E67-4F95-8B15-E84ACFC3EE7F}"/>
              </a:ext>
            </a:extLst>
          </p:cNvPr>
          <p:cNvSpPr>
            <a:spLocks/>
          </p:cNvSpPr>
          <p:nvPr/>
        </p:nvSpPr>
        <p:spPr bwMode="auto">
          <a:xfrm rot="10800000">
            <a:off x="365819" y="264617"/>
            <a:ext cx="6292616" cy="461426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19050">
            <a:solidFill>
              <a:srgbClr val="17479D"/>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C07B3502-F58A-46C0-88F8-3DE26F98CD3F}"/>
              </a:ext>
            </a:extLst>
          </p:cNvPr>
          <p:cNvSpPr txBox="1"/>
          <p:nvPr/>
        </p:nvSpPr>
        <p:spPr>
          <a:xfrm>
            <a:off x="1270058" y="386606"/>
            <a:ext cx="813585" cy="456535"/>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87749" y="41665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98038" y="646204"/>
            <a:ext cx="5365827" cy="456535"/>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mn-lt"/>
              </a:rPr>
              <a:t>Ngày hôm qua đâu rồi?</a:t>
            </a:r>
            <a:endParaRPr lang="en-US" sz="1800" b="1" dirty="0">
              <a:solidFill>
                <a:schemeClr val="accent1">
                  <a:lumMod val="50000"/>
                </a:schemeClr>
              </a:solidFill>
              <a:latin typeface="+mn-lt"/>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314967" y="1030822"/>
            <a:ext cx="6331966" cy="3785652"/>
          </a:xfrm>
          <a:prstGeom prst="rect">
            <a:avLst/>
          </a:prstGeom>
          <a:noFill/>
        </p:spPr>
        <p:txBody>
          <a:bodyPr wrap="square" rtlCol="0">
            <a:spAutoFit/>
          </a:bodyPr>
          <a:lstStyle/>
          <a:p>
            <a:pPr marL="266700" algn="just">
              <a:lnSpc>
                <a:spcPct val="150000"/>
              </a:lnSpc>
            </a:pPr>
            <a:r>
              <a:rPr lang="vi-VN" sz="1600" dirty="0">
                <a:latin typeface="+mn-lt"/>
              </a:rPr>
              <a:t>Em cầm tờ lịch cũ 	             - Ngày hôm qua ở lại </a:t>
            </a:r>
          </a:p>
          <a:p>
            <a:pPr marL="266700" algn="just">
              <a:lnSpc>
                <a:spcPct val="150000"/>
              </a:lnSpc>
            </a:pPr>
            <a:r>
              <a:rPr lang="vi-VN" sz="1600" dirty="0">
                <a:latin typeface="+mn-lt"/>
              </a:rPr>
              <a:t>- Ngày hôm qua đâu rồi</a:t>
            </a:r>
            <a:r>
              <a:rPr lang="vi-VN" sz="1600">
                <a:latin typeface="+mn-lt"/>
              </a:rPr>
              <a:t>?             </a:t>
            </a:r>
            <a:r>
              <a:rPr lang="en-US" sz="1600">
                <a:latin typeface="+mn-lt"/>
              </a:rPr>
              <a:t>    </a:t>
            </a:r>
            <a:r>
              <a:rPr lang="vi-VN" sz="1600">
                <a:latin typeface="+mn-lt"/>
              </a:rPr>
              <a:t>Trong </a:t>
            </a:r>
            <a:r>
              <a:rPr lang="vi-VN" sz="1600" dirty="0">
                <a:latin typeface="+mn-lt"/>
              </a:rPr>
              <a:t>hạt lúa mẹ trồng</a:t>
            </a:r>
          </a:p>
          <a:p>
            <a:pPr marL="266700" algn="just">
              <a:lnSpc>
                <a:spcPct val="150000"/>
              </a:lnSpc>
            </a:pPr>
            <a:r>
              <a:rPr lang="vi-VN" sz="1600" dirty="0">
                <a:latin typeface="+mn-lt"/>
              </a:rPr>
              <a:t>Ra ngoài sân hỏi bố	             Cánh đồng </a:t>
            </a:r>
            <a:r>
              <a:rPr lang="vi-VN" sz="1600">
                <a:latin typeface="+mn-lt"/>
              </a:rPr>
              <a:t>chờ gặ</a:t>
            </a:r>
            <a:r>
              <a:rPr lang="en-US" sz="1600">
                <a:latin typeface="+mn-lt"/>
              </a:rPr>
              <a:t>t</a:t>
            </a:r>
            <a:r>
              <a:rPr lang="vi-VN" sz="1600">
                <a:latin typeface="+mn-lt"/>
              </a:rPr>
              <a:t> </a:t>
            </a:r>
            <a:r>
              <a:rPr lang="vi-VN" sz="1600" dirty="0">
                <a:latin typeface="+mn-lt"/>
              </a:rPr>
              <a:t>hái</a:t>
            </a:r>
          </a:p>
          <a:p>
            <a:pPr marL="266700" algn="just">
              <a:lnSpc>
                <a:spcPct val="150000"/>
              </a:lnSpc>
            </a:pPr>
            <a:r>
              <a:rPr lang="vi-VN" sz="1600" dirty="0">
                <a:latin typeface="+mn-lt"/>
              </a:rPr>
              <a:t>Xoa đầu em bố cười.	             Chín vàng màu ước mong.</a:t>
            </a:r>
          </a:p>
          <a:p>
            <a:pPr marL="266700" algn="just">
              <a:lnSpc>
                <a:spcPct val="150000"/>
              </a:lnSpc>
            </a:pPr>
            <a:endParaRPr lang="vi-VN" sz="1600" dirty="0">
              <a:latin typeface="+mn-lt"/>
            </a:endParaRPr>
          </a:p>
          <a:p>
            <a:pPr marL="266700" algn="just">
              <a:lnSpc>
                <a:spcPct val="150000"/>
              </a:lnSpc>
            </a:pPr>
            <a:r>
              <a:rPr lang="vi-VN" sz="1600" dirty="0">
                <a:latin typeface="+mn-lt"/>
              </a:rPr>
              <a:t>- Ngày hôm qua ở lại	             - Ngày hôm qua ở lại </a:t>
            </a:r>
          </a:p>
          <a:p>
            <a:pPr marL="266700" algn="just">
              <a:lnSpc>
                <a:spcPct val="150000"/>
              </a:lnSpc>
            </a:pPr>
            <a:r>
              <a:rPr lang="vi-VN" sz="1600" dirty="0">
                <a:latin typeface="+mn-lt"/>
              </a:rPr>
              <a:t>Trên cành hoa trong </a:t>
            </a:r>
            <a:r>
              <a:rPr lang="vi-VN" sz="1600">
                <a:latin typeface="+mn-lt"/>
              </a:rPr>
              <a:t>vườn           </a:t>
            </a:r>
            <a:r>
              <a:rPr lang="en-US" sz="1600">
                <a:latin typeface="+mn-lt"/>
              </a:rPr>
              <a:t>   </a:t>
            </a:r>
            <a:r>
              <a:rPr lang="vi-VN" sz="1600">
                <a:latin typeface="+mn-lt"/>
              </a:rPr>
              <a:t>Trong </a:t>
            </a:r>
            <a:r>
              <a:rPr lang="vi-VN" sz="1600" dirty="0">
                <a:latin typeface="+mn-lt"/>
              </a:rPr>
              <a:t>vở hồng của con</a:t>
            </a:r>
          </a:p>
          <a:p>
            <a:pPr marL="266700" algn="just">
              <a:lnSpc>
                <a:spcPct val="150000"/>
              </a:lnSpc>
            </a:pPr>
            <a:r>
              <a:rPr lang="vi-VN" sz="1600" dirty="0">
                <a:latin typeface="+mn-lt"/>
              </a:rPr>
              <a:t>Nụ hồng lớn lên mãi 	            Con học hành chăm chỉ</a:t>
            </a:r>
          </a:p>
          <a:p>
            <a:pPr marL="266700" algn="just">
              <a:lnSpc>
                <a:spcPct val="150000"/>
              </a:lnSpc>
            </a:pPr>
            <a:r>
              <a:rPr lang="vi-VN" sz="1600" dirty="0">
                <a:latin typeface="+mn-lt"/>
              </a:rPr>
              <a:t>Đợi đến ngày toả hương</a:t>
            </a:r>
            <a:r>
              <a:rPr lang="vi-VN" sz="1600">
                <a:latin typeface="+mn-lt"/>
              </a:rPr>
              <a:t>.            </a:t>
            </a:r>
            <a:r>
              <a:rPr lang="en-US" sz="1600">
                <a:latin typeface="+mn-lt"/>
              </a:rPr>
              <a:t>    </a:t>
            </a:r>
            <a:r>
              <a:rPr lang="vi-VN" sz="1600">
                <a:latin typeface="+mn-lt"/>
              </a:rPr>
              <a:t>Là </a:t>
            </a:r>
            <a:r>
              <a:rPr lang="vi-VN" sz="1600" dirty="0">
                <a:latin typeface="+mn-lt"/>
              </a:rPr>
              <a:t>ngày qua vẫn còn.</a:t>
            </a:r>
          </a:p>
          <a:p>
            <a:pPr marL="266700" algn="just">
              <a:lnSpc>
                <a:spcPct val="150000"/>
              </a:lnSpc>
            </a:pPr>
            <a:r>
              <a:rPr lang="vi-VN" sz="1600" dirty="0">
                <a:latin typeface="+mn-lt"/>
              </a:rPr>
              <a:t>				             (Bế Kiến Quốc)</a:t>
            </a:r>
            <a:endParaRPr lang="en-US" sz="1600" dirty="0">
              <a:latin typeface="+mn-lt"/>
            </a:endParaRP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2260" b="100000" l="0" r="96241">
                        <a14:foregroundMark x1="30827" y1="26554" x2="53383" y2="28249"/>
                        <a14:foregroundMark x1="54135" y1="35028" x2="52632" y2="20904"/>
                        <a14:foregroundMark x1="30827" y1="20904" x2="39098" y2="20904"/>
                      </a14:backgroundRemoval>
                    </a14:imgEffect>
                  </a14:imgLayer>
                </a14:imgProps>
              </a:ext>
            </a:extLst>
          </a:blip>
          <a:stretch>
            <a:fillRect/>
          </a:stretch>
        </p:blipFill>
        <p:spPr>
          <a:xfrm>
            <a:off x="7575133" y="2735407"/>
            <a:ext cx="1266825" cy="1685925"/>
          </a:xfrm>
          <a:prstGeom prst="rect">
            <a:avLst/>
          </a:prstGeom>
        </p:spPr>
      </p:pic>
      <p:sp>
        <p:nvSpPr>
          <p:cNvPr id="8" name="Cloud 7"/>
          <p:cNvSpPr/>
          <p:nvPr/>
        </p:nvSpPr>
        <p:spPr>
          <a:xfrm>
            <a:off x="6681514" y="614873"/>
            <a:ext cx="2046849" cy="2074355"/>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a:solidFill>
                  <a:srgbClr val="000000"/>
                </a:solidFill>
              </a:rPr>
              <a:t>Mời các bạn đọc nhóm với tớ nào</a:t>
            </a:r>
          </a:p>
        </p:txBody>
      </p:sp>
      <p:sp>
        <p:nvSpPr>
          <p:cNvPr id="9" name="Oval 8"/>
          <p:cNvSpPr/>
          <p:nvPr/>
        </p:nvSpPr>
        <p:spPr>
          <a:xfrm>
            <a:off x="7333661" y="2665992"/>
            <a:ext cx="152846" cy="153266"/>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 name="Oval 9"/>
          <p:cNvSpPr/>
          <p:nvPr/>
        </p:nvSpPr>
        <p:spPr>
          <a:xfrm>
            <a:off x="7577406" y="3159913"/>
            <a:ext cx="45719" cy="10564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 name="Oval 10"/>
          <p:cNvSpPr/>
          <p:nvPr/>
        </p:nvSpPr>
        <p:spPr>
          <a:xfrm>
            <a:off x="7475005" y="2924725"/>
            <a:ext cx="88626" cy="13003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12" name="Ngày hôm qua đâu rồi đọc nh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rot="10641173">
            <a:off x="7154983" y="3175471"/>
            <a:ext cx="457815" cy="457815"/>
          </a:xfrm>
          <a:prstGeom prst="rect">
            <a:avLst/>
          </a:prstGeom>
        </p:spPr>
      </p:pic>
      <p:sp>
        <p:nvSpPr>
          <p:cNvPr id="13" name="Cloud 12"/>
          <p:cNvSpPr/>
          <p:nvPr/>
        </p:nvSpPr>
        <p:spPr>
          <a:xfrm>
            <a:off x="6658435" y="556485"/>
            <a:ext cx="2074607" cy="2173054"/>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Đọc toàn bài thơ</a:t>
            </a:r>
          </a:p>
        </p:txBody>
      </p:sp>
      <p:sp>
        <p:nvSpPr>
          <p:cNvPr id="14" name="Rounded Rectangle 13"/>
          <p:cNvSpPr/>
          <p:nvPr/>
        </p:nvSpPr>
        <p:spPr>
          <a:xfrm>
            <a:off x="6312310" y="4866968"/>
            <a:ext cx="1553496" cy="239810"/>
          </a:xfrm>
          <a:prstGeom prst="roundRect">
            <a:avLst/>
          </a:prstGeom>
          <a:effectLst>
            <a:softEdge rad="6350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7026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2861" fill="hold"/>
                                        <p:tgtEl>
                                          <p:spTgt spid="12"/>
                                        </p:tgtEl>
                                      </p:cBhvr>
                                    </p:cmd>
                                  </p:childTnLst>
                                </p:cTn>
                              </p:par>
                            </p:childTnLst>
                          </p:cTn>
                        </p:par>
                      </p:childTnLst>
                    </p:cTn>
                  </p:par>
                </p:childTnLst>
              </p:cTn>
              <p:nextCondLst>
                <p:cond evt="onClick" delay="0">
                  <p:tgtEl>
                    <p:spTgt spid="12"/>
                  </p:tgtEl>
                </p:cond>
              </p:nextCondLst>
            </p:seq>
            <p:audio>
              <p:cMediaNode vol="80000">
                <p:cTn id="15"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979712" y="1131590"/>
            <a:ext cx="5112568" cy="3700104"/>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881122"/>
            </a:xfrm>
            <a:prstGeom prst="rect">
              <a:avLst/>
            </a:prstGeom>
            <a:noFill/>
          </p:spPr>
          <p:txBody>
            <a:bodyPr wrap="square" rtlCol="0">
              <a:spAutoFit/>
            </a:bodyPr>
            <a:lstStyle/>
            <a:p>
              <a:pPr algn="ctr">
                <a:lnSpc>
                  <a:spcPct val="150000"/>
                </a:lnSpc>
              </a:pPr>
              <a:endParaRPr lang="en-US" sz="4400" b="1" dirty="0">
                <a:solidFill>
                  <a:srgbClr val="17479D"/>
                </a:solidFill>
                <a:latin typeface="+mn-lt"/>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393861" y="2893398"/>
              <a:ext cx="3041009" cy="881122"/>
            </a:xfrm>
            <a:prstGeom prst="rect">
              <a:avLst/>
            </a:prstGeom>
            <a:noFill/>
          </p:spPr>
          <p:txBody>
            <a:bodyPr wrap="square" rtlCol="0">
              <a:spAutoFit/>
            </a:bodyPr>
            <a:lstStyle/>
            <a:p>
              <a:pPr algn="ctr">
                <a:lnSpc>
                  <a:spcPct val="150000"/>
                </a:lnSpc>
              </a:pPr>
              <a:r>
                <a:rPr lang="vi-VN" sz="4400" b="1">
                  <a:solidFill>
                    <a:schemeClr val="accent1">
                      <a:lumMod val="50000"/>
                    </a:schemeClr>
                  </a:solidFill>
                  <a:latin typeface="+mn-lt"/>
                </a:rPr>
                <a:t>TIẾT </a:t>
              </a:r>
              <a:r>
                <a:rPr lang="vi-VN" sz="4400" b="1" dirty="0">
                  <a:solidFill>
                    <a:schemeClr val="accent1">
                      <a:lumMod val="50000"/>
                    </a:schemeClr>
                  </a:solidFill>
                  <a:latin typeface="+mn-lt"/>
                </a:rPr>
                <a:t>2</a:t>
              </a:r>
              <a:endParaRPr lang="en-US" sz="4400" b="1" dirty="0">
                <a:solidFill>
                  <a:schemeClr val="accent1">
                    <a:lumMod val="50000"/>
                  </a:schemeClr>
                </a:solidFill>
                <a:latin typeface="+mn-lt"/>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8295" y="3268601"/>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51F146-A154-47C5-BA7E-895884266FEE}"/>
              </a:ext>
            </a:extLst>
          </p:cNvPr>
          <p:cNvSpPr txBox="1"/>
          <p:nvPr/>
        </p:nvSpPr>
        <p:spPr>
          <a:xfrm>
            <a:off x="2550663" y="454140"/>
            <a:ext cx="5693745" cy="584775"/>
          </a:xfrm>
          <a:prstGeom prst="rect">
            <a:avLst/>
          </a:prstGeom>
          <a:noFill/>
        </p:spPr>
        <p:txBody>
          <a:bodyPr wrap="square" rtlCol="0">
            <a:spAutoFit/>
          </a:bodyPr>
          <a:lstStyle/>
          <a:p>
            <a:r>
              <a:rPr lang="vi-VN" sz="3200" dirty="0">
                <a:solidFill>
                  <a:schemeClr val="accent2"/>
                </a:solidFill>
                <a:latin typeface="+mn-lt"/>
              </a:rPr>
              <a:t>NGÀY HÔM QUA ĐÂU RỒI?</a:t>
            </a:r>
            <a:endParaRPr lang="en-US" sz="3200" dirty="0">
              <a:solidFill>
                <a:schemeClr val="accent2"/>
              </a:solidFill>
              <a:latin typeface="+mn-lt"/>
            </a:endParaRPr>
          </a:p>
        </p:txBody>
      </p:sp>
      <p:grpSp>
        <p:nvGrpSpPr>
          <p:cNvPr id="12" name="Group 11">
            <a:extLst>
              <a:ext uri="{FF2B5EF4-FFF2-40B4-BE49-F238E27FC236}">
                <a16:creationId xmlns:a16="http://schemas.microsoft.com/office/drawing/2014/main" id="{9CFADEBD-4F68-4644-BF01-7ACD3B97ADC6}"/>
              </a:ext>
            </a:extLst>
          </p:cNvPr>
          <p:cNvGrpSpPr/>
          <p:nvPr/>
        </p:nvGrpSpPr>
        <p:grpSpPr>
          <a:xfrm>
            <a:off x="726105" y="603829"/>
            <a:ext cx="1613647" cy="652905"/>
            <a:chOff x="369343" y="617893"/>
            <a:chExt cx="1613647" cy="652905"/>
          </a:xfrm>
        </p:grpSpPr>
        <p:sp>
          <p:nvSpPr>
            <p:cNvPr id="13" name="TextBox 12">
              <a:extLst>
                <a:ext uri="{FF2B5EF4-FFF2-40B4-BE49-F238E27FC236}">
                  <a16:creationId xmlns:a16="http://schemas.microsoft.com/office/drawing/2014/main" id="{FDA82707-8E22-495E-94C8-2AE33BA0E3D2}"/>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mn-lt"/>
                </a:rPr>
                <a:t>BÀI 2</a:t>
              </a:r>
            </a:p>
          </p:txBody>
        </p:sp>
        <p:sp>
          <p:nvSpPr>
            <p:cNvPr id="14" name="TextBox 13">
              <a:extLst>
                <a:ext uri="{FF2B5EF4-FFF2-40B4-BE49-F238E27FC236}">
                  <a16:creationId xmlns:a16="http://schemas.microsoft.com/office/drawing/2014/main" id="{0C3491DF-AAFB-4C20-B152-26F9C2850FC1}"/>
                </a:ext>
              </a:extLst>
            </p:cNvPr>
            <p:cNvSpPr txBox="1"/>
            <p:nvPr/>
          </p:nvSpPr>
          <p:spPr>
            <a:xfrm>
              <a:off x="369343" y="624467"/>
              <a:ext cx="1613647" cy="646331"/>
            </a:xfrm>
            <a:prstGeom prst="rect">
              <a:avLst/>
            </a:prstGeom>
            <a:noFill/>
          </p:spPr>
          <p:txBody>
            <a:bodyPr wrap="square" rtlCol="0">
              <a:spAutoFit/>
            </a:bodyPr>
            <a:lstStyle/>
            <a:p>
              <a:r>
                <a:rPr lang="en-US" sz="3600" dirty="0">
                  <a:solidFill>
                    <a:schemeClr val="accent1">
                      <a:lumMod val="50000"/>
                    </a:schemeClr>
                  </a:solidFill>
                  <a:latin typeface="+mn-lt"/>
                </a:rPr>
                <a:t>BÀI 2</a:t>
              </a:r>
            </a:p>
          </p:txBody>
        </p:sp>
      </p:grpSp>
      <p:sp>
        <p:nvSpPr>
          <p:cNvPr id="11" name="Rounded Rectangle 10"/>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473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
            <a:ext cx="9144000" cy="5143149"/>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08" y="-186636"/>
            <a:ext cx="3354783" cy="1917019"/>
          </a:xfrm>
          <a:prstGeom prst="rect">
            <a:avLst/>
          </a:prstGeom>
        </p:spPr>
      </p:pic>
      <p:sp>
        <p:nvSpPr>
          <p:cNvPr id="5" name="文本框 4"/>
          <p:cNvSpPr txBox="1"/>
          <p:nvPr/>
        </p:nvSpPr>
        <p:spPr>
          <a:xfrm rot="21049605">
            <a:off x="343211" y="905314"/>
            <a:ext cx="2379890" cy="400110"/>
          </a:xfrm>
          <a:prstGeom prst="rect">
            <a:avLst/>
          </a:prstGeom>
          <a:noFill/>
        </p:spPr>
        <p:txBody>
          <a:bodyPr wrap="square" rtlCol="0">
            <a:spAutoFit/>
          </a:bodyPr>
          <a:lstStyle/>
          <a:p>
            <a:r>
              <a:rPr lang="en-US" altLang="zh-CN" sz="2000">
                <a:solidFill>
                  <a:schemeClr val="bg1"/>
                </a:solidFill>
                <a:effectLst>
                  <a:outerShdw blurRad="38100" dist="38100" dir="2700000" algn="tl">
                    <a:srgbClr val="000000">
                      <a:alpha val="43137"/>
                    </a:srgbClr>
                  </a:outerShdw>
                </a:effectLst>
                <a:latin typeface="+mn-lt"/>
                <a:ea typeface="微软雅黑" panose="020B0503020204020204" pitchFamily="34" charset="-122"/>
              </a:rPr>
              <a:t>my thoughts</a:t>
            </a:r>
            <a:endParaRPr lang="zh-CN" altLang="en-US" sz="2000" dirty="0">
              <a:solidFill>
                <a:schemeClr val="bg1"/>
              </a:solidFill>
              <a:effectLst>
                <a:outerShdw blurRad="38100" dist="38100" dir="2700000" algn="tl">
                  <a:srgbClr val="000000">
                    <a:alpha val="43137"/>
                  </a:srgbClr>
                </a:outerShdw>
              </a:effectLst>
              <a:latin typeface="+mn-lt"/>
              <a:ea typeface="微软雅黑" panose="020B0503020204020204" pitchFamily="34" charset="-122"/>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8075" y="3653870"/>
            <a:ext cx="8139275" cy="1623776"/>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9194" y="3916120"/>
            <a:ext cx="1959275" cy="1179045"/>
          </a:xfrm>
          <a:prstGeom prst="rect">
            <a:avLst/>
          </a:prstGeom>
        </p:spPr>
      </p:pic>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7541" y="51837"/>
            <a:ext cx="1537325" cy="1573773"/>
          </a:xfrm>
          <a:prstGeom prst="rect">
            <a:avLst/>
          </a:prstGeom>
        </p:spPr>
      </p:pic>
      <p:pic>
        <p:nvPicPr>
          <p:cNvPr id="9" name="图片 8" descr="图片包含 餐桌, 就坐&#10;&#10;已生成高可信度的说明">
            <a:extLst>
              <a:ext uri="{FF2B5EF4-FFF2-40B4-BE49-F238E27FC236}">
                <a16:creationId xmlns:a16="http://schemas.microsoft.com/office/drawing/2014/main" id="{9C8B84EB-A9B3-45A9-991E-B6221A816C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67020" y="718170"/>
            <a:ext cx="6078719" cy="3336953"/>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2208775" y="1894755"/>
            <a:ext cx="4570920" cy="1305165"/>
          </a:xfrm>
          <a:prstGeom prst="rect">
            <a:avLst/>
          </a:prstGeom>
        </p:spPr>
        <p:txBody>
          <a:bodyPr>
            <a:spAutoFit/>
          </a:bodyPr>
          <a:lstStyle/>
          <a:p>
            <a:pPr defTabSz="622158">
              <a:lnSpc>
                <a:spcPct val="150000"/>
              </a:lnSpc>
              <a:defRPr/>
            </a:pPr>
            <a:r>
              <a:rPr lang="en-US" altLang="zh-CN" sz="2800">
                <a:solidFill>
                  <a:srgbClr val="C00000"/>
                </a:solidFill>
                <a:latin typeface="+mn-lt"/>
                <a:ea typeface="微软雅黑" panose="020B0503020204020204" pitchFamily="34" charset="-122"/>
              </a:rPr>
              <a:t>Con có suy nghĩ gì sau khi tìm hiểu xong bài thơ?</a:t>
            </a:r>
            <a:endParaRPr lang="zh-CN" altLang="en-US" sz="2800" dirty="0">
              <a:solidFill>
                <a:srgbClr val="C00000"/>
              </a:solidFill>
              <a:latin typeface="+mn-lt"/>
              <a:ea typeface="微软雅黑" panose="020B0503020204020204" pitchFamily="34" charset="-122"/>
            </a:endParaRPr>
          </a:p>
        </p:txBody>
      </p:sp>
    </p:spTree>
    <p:extLst>
      <p:ext uri="{BB962C8B-B14F-4D97-AF65-F5344CB8AC3E}">
        <p14:creationId xmlns:p14="http://schemas.microsoft.com/office/powerpoint/2010/main" val="250090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
            <a:ext cx="9144000" cy="5143149"/>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08" y="-186636"/>
            <a:ext cx="3354783" cy="1917019"/>
          </a:xfrm>
          <a:prstGeom prst="rect">
            <a:avLst/>
          </a:prstGeom>
        </p:spPr>
      </p:pic>
      <p:sp>
        <p:nvSpPr>
          <p:cNvPr id="5" name="文本框 4"/>
          <p:cNvSpPr txBox="1"/>
          <p:nvPr/>
        </p:nvSpPr>
        <p:spPr>
          <a:xfrm rot="21049605">
            <a:off x="457778" y="903683"/>
            <a:ext cx="2379890" cy="400110"/>
          </a:xfrm>
          <a:prstGeom prst="rect">
            <a:avLst/>
          </a:prstGeom>
          <a:noFill/>
        </p:spPr>
        <p:txBody>
          <a:bodyPr wrap="square" rtlCol="0">
            <a:spAutoFit/>
          </a:bodyPr>
          <a:lstStyle/>
          <a:p>
            <a:r>
              <a:rPr lang="en-US" altLang="zh-CN" sz="2000">
                <a:solidFill>
                  <a:schemeClr val="bg1"/>
                </a:solidFill>
                <a:effectLst>
                  <a:outerShdw blurRad="38100" dist="38100" dir="2700000" algn="tl">
                    <a:srgbClr val="000000">
                      <a:alpha val="43137"/>
                    </a:srgbClr>
                  </a:outerShdw>
                </a:effectLst>
                <a:latin typeface="+mn-lt"/>
                <a:ea typeface="微软雅黑" panose="020B0503020204020204" pitchFamily="34" charset="-122"/>
              </a:rPr>
              <a:t>memorize</a:t>
            </a:r>
            <a:endParaRPr lang="zh-CN" altLang="en-US" sz="2000" dirty="0">
              <a:solidFill>
                <a:schemeClr val="bg1"/>
              </a:solidFill>
              <a:effectLst>
                <a:outerShdw blurRad="38100" dist="38100" dir="2700000" algn="tl">
                  <a:srgbClr val="000000">
                    <a:alpha val="43137"/>
                  </a:srgbClr>
                </a:outerShdw>
              </a:effectLst>
              <a:latin typeface="+mn-lt"/>
              <a:ea typeface="微软雅黑" panose="020B0503020204020204" pitchFamily="34" charset="-122"/>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8075" y="3653870"/>
            <a:ext cx="8139275" cy="1623776"/>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9194" y="3916120"/>
            <a:ext cx="1959275" cy="1179045"/>
          </a:xfrm>
          <a:prstGeom prst="rect">
            <a:avLst/>
          </a:prstGeom>
        </p:spPr>
      </p:pic>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7541" y="51837"/>
            <a:ext cx="1537325" cy="1573773"/>
          </a:xfrm>
          <a:prstGeom prst="rect">
            <a:avLst/>
          </a:prstGeom>
        </p:spPr>
      </p:pic>
      <p:pic>
        <p:nvPicPr>
          <p:cNvPr id="9" name="图片 8" descr="图片包含 餐桌, 就坐&#10;&#10;已生成高可信度的说明">
            <a:extLst>
              <a:ext uri="{FF2B5EF4-FFF2-40B4-BE49-F238E27FC236}">
                <a16:creationId xmlns:a16="http://schemas.microsoft.com/office/drawing/2014/main" id="{9C8B84EB-A9B3-45A9-991E-B6221A816C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76853" y="771873"/>
            <a:ext cx="6078719" cy="3336953"/>
          </a:xfrm>
          <a:prstGeom prst="rect">
            <a:avLst/>
          </a:prstGeom>
        </p:spPr>
      </p:pic>
      <p:sp>
        <p:nvSpPr>
          <p:cNvPr id="3" name="Rectangle 2"/>
          <p:cNvSpPr/>
          <p:nvPr/>
        </p:nvSpPr>
        <p:spPr>
          <a:xfrm>
            <a:off x="2160638" y="1917303"/>
            <a:ext cx="4822723" cy="1569660"/>
          </a:xfrm>
          <a:prstGeom prst="rect">
            <a:avLst/>
          </a:prstGeom>
        </p:spPr>
        <p:txBody>
          <a:bodyPr wrap="square">
            <a:spAutoFit/>
          </a:bodyPr>
          <a:lstStyle/>
          <a:p>
            <a:r>
              <a:rPr lang="en-US" sz="2400">
                <a:solidFill>
                  <a:srgbClr val="FF0000"/>
                </a:solidFill>
                <a:latin typeface="+mn-lt"/>
                <a:ea typeface="Calibri" panose="020F0502020204030204" pitchFamily="34" charset="0"/>
              </a:rPr>
              <a:t>Chúng ta cần biết </a:t>
            </a:r>
            <a:r>
              <a:rPr lang="vi-VN" sz="2400">
                <a:solidFill>
                  <a:srgbClr val="FF0000"/>
                </a:solidFill>
                <a:latin typeface="+mn-lt"/>
                <a:ea typeface="Times New Roman" panose="02020603050405020304" pitchFamily="18" charset="0"/>
              </a:rPr>
              <a:t>quý trọng thời gian và hãy luôn làm tốt các công việc của ngày hôm nay, hôm qua và ngày mai</a:t>
            </a:r>
            <a:r>
              <a:rPr lang="en-US" sz="2400">
                <a:solidFill>
                  <a:srgbClr val="FF0000"/>
                </a:solidFill>
                <a:latin typeface="+mn-lt"/>
                <a:ea typeface="Times New Roman" panose="02020603050405020304" pitchFamily="18" charset="0"/>
              </a:rPr>
              <a:t>.</a:t>
            </a:r>
            <a:endParaRPr lang="en-US" sz="2400">
              <a:solidFill>
                <a:srgbClr val="FF0000"/>
              </a:solidFill>
              <a:latin typeface="+mn-lt"/>
            </a:endParaRPr>
          </a:p>
        </p:txBody>
      </p:sp>
    </p:spTree>
    <p:extLst>
      <p:ext uri="{BB962C8B-B14F-4D97-AF65-F5344CB8AC3E}">
        <p14:creationId xmlns:p14="http://schemas.microsoft.com/office/powerpoint/2010/main" val="263775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18335" y="360191"/>
            <a:ext cx="9106468" cy="4791064"/>
          </a:xfrm>
          <a:prstGeom prst="rect">
            <a:avLst/>
          </a:prstGeom>
          <a:noFill/>
          <a:ln w="9525">
            <a:noFill/>
          </a:ln>
        </p:spPr>
      </p:pic>
      <p:pic>
        <p:nvPicPr>
          <p:cNvPr id="71684" name="图片 71683" descr="PPT素材-06"/>
          <p:cNvPicPr>
            <a:picLocks noChangeAspect="1"/>
          </p:cNvPicPr>
          <p:nvPr/>
        </p:nvPicPr>
        <p:blipFill>
          <a:blip r:embed="rId4"/>
          <a:stretch>
            <a:fillRect/>
          </a:stretch>
        </p:blipFill>
        <p:spPr>
          <a:xfrm>
            <a:off x="-274644" y="2607511"/>
            <a:ext cx="3866458" cy="2895319"/>
          </a:xfrm>
          <a:prstGeom prst="rect">
            <a:avLst/>
          </a:prstGeom>
          <a:noFill/>
          <a:ln w="9525">
            <a:noFill/>
          </a:ln>
        </p:spPr>
      </p:pic>
      <p:pic>
        <p:nvPicPr>
          <p:cNvPr id="71696" name="图片 71695" descr="2"/>
          <p:cNvPicPr>
            <a:picLocks noChangeAspect="1"/>
          </p:cNvPicPr>
          <p:nvPr/>
        </p:nvPicPr>
        <p:blipFill>
          <a:blip r:embed="rId5"/>
          <a:stretch>
            <a:fillRect/>
          </a:stretch>
        </p:blipFill>
        <p:spPr>
          <a:xfrm>
            <a:off x="585335" y="539425"/>
            <a:ext cx="1680319" cy="969415"/>
          </a:xfrm>
          <a:prstGeom prst="rect">
            <a:avLst/>
          </a:prstGeom>
          <a:noFill/>
          <a:ln w="9525">
            <a:noFill/>
          </a:ln>
        </p:spPr>
      </p:pic>
      <p:sp>
        <p:nvSpPr>
          <p:cNvPr id="2" name="Rectangle 1"/>
          <p:cNvSpPr/>
          <p:nvPr/>
        </p:nvSpPr>
        <p:spPr>
          <a:xfrm rot="494318">
            <a:off x="3003747" y="1718549"/>
            <a:ext cx="5405467" cy="1569660"/>
          </a:xfrm>
          <a:prstGeom prst="rect">
            <a:avLst/>
          </a:prstGeom>
        </p:spPr>
        <p:txBody>
          <a:bodyPr wrap="square">
            <a:spAutoFit/>
          </a:bodyPr>
          <a:lstStyle/>
          <a:p>
            <a:pPr defTabSz="814474">
              <a:spcBef>
                <a:spcPct val="50000"/>
              </a:spcBef>
            </a:pPr>
            <a:r>
              <a:rPr lang="en-US" sz="3200"/>
              <a:t>Kể cho cô và các bạn nghe những việc em đã làm được trong ngày hôm qua?</a:t>
            </a:r>
            <a:endParaRPr lang="zh-CN" altLang="en-US" sz="3200" dirty="0">
              <a:solidFill>
                <a:schemeClr val="bg1"/>
              </a:solidFill>
              <a:latin typeface="SimHei" panose="02010609060101010101" pitchFamily="2" charset="-122"/>
              <a:ea typeface="SimHei" panose="02010609060101010101" pitchFamily="2" charset="-122"/>
            </a:endParaRPr>
          </a:p>
        </p:txBody>
      </p:sp>
    </p:spTree>
    <p:extLst>
      <p:ext uri="{BB962C8B-B14F-4D97-AF65-F5344CB8AC3E}">
        <p14:creationId xmlns:p14="http://schemas.microsoft.com/office/powerpoint/2010/main" val="18835294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a:xfrm>
            <a:off x="6312310" y="4866968"/>
            <a:ext cx="1553496" cy="239810"/>
          </a:xfrm>
          <a:prstGeom prst="roundRect">
            <a:avLst/>
          </a:prstGeom>
          <a:effectLst>
            <a:softEdge rad="6350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TextBox 11"/>
          <p:cNvSpPr txBox="1"/>
          <p:nvPr/>
        </p:nvSpPr>
        <p:spPr>
          <a:xfrm>
            <a:off x="1403648" y="740878"/>
            <a:ext cx="3816424" cy="4031873"/>
          </a:xfrm>
          <a:prstGeom prst="rect">
            <a:avLst/>
          </a:prstGeom>
          <a:noFill/>
        </p:spPr>
        <p:txBody>
          <a:bodyPr wrap="square" rtlCol="0">
            <a:spAutoFit/>
          </a:bodyPr>
          <a:lstStyle/>
          <a:p>
            <a:pPr>
              <a:spcBef>
                <a:spcPts val="600"/>
              </a:spcBef>
            </a:pP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cũ</a:t>
            </a:r>
            <a:endParaRPr lang="en-US" sz="2400" dirty="0">
              <a:latin typeface="Times New Roman" pitchFamily="18" charset="0"/>
              <a:cs typeface="Times New Roman" pitchFamily="18" charset="0"/>
            </a:endParaRPr>
          </a:p>
          <a:p>
            <a:pPr>
              <a:spcBef>
                <a:spcPts val="600"/>
              </a:spcBef>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hôm</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đâu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rồi</a:t>
            </a:r>
            <a:r>
              <a:rPr lang="en-US" sz="2400" dirty="0">
                <a:latin typeface="Times New Roman" pitchFamily="18" charset="0"/>
                <a:cs typeface="Times New Roman" pitchFamily="18" charset="0"/>
              </a:rPr>
              <a:t>?</a:t>
            </a:r>
          </a:p>
          <a:p>
            <a:pPr>
              <a:spcBef>
                <a:spcPts val="600"/>
              </a:spcBef>
            </a:pPr>
            <a:r>
              <a:rPr lang="en-US" sz="2400" dirty="0">
                <a:latin typeface="Times New Roman" pitchFamily="18" charset="0"/>
                <a:cs typeface="Times New Roman" pitchFamily="18" charset="0"/>
              </a:rPr>
              <a:t>Ra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bố</a:t>
            </a:r>
            <a:endParaRPr lang="en-US" sz="2400" dirty="0">
              <a:latin typeface="Times New Roman" pitchFamily="18" charset="0"/>
              <a:cs typeface="Times New Roman" pitchFamily="18" charset="0"/>
            </a:endParaRPr>
          </a:p>
          <a:p>
            <a:pPr>
              <a:spcBef>
                <a:spcPts val="600"/>
              </a:spcBef>
            </a:pPr>
            <a:r>
              <a:rPr lang="en-US" sz="2400" dirty="0" err="1">
                <a:latin typeface="Times New Roman" pitchFamily="18" charset="0"/>
                <a:cs typeface="Times New Roman" pitchFamily="18" charset="0"/>
              </a:rPr>
              <a:t>Xoa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cười</a:t>
            </a:r>
            <a:r>
              <a:rPr lang="en-US" sz="2400" dirty="0">
                <a:latin typeface="Times New Roman" pitchFamily="18" charset="0"/>
                <a:cs typeface="Times New Roman" pitchFamily="18" charset="0"/>
              </a:rPr>
              <a:t>.</a:t>
            </a:r>
          </a:p>
          <a:p>
            <a:pPr>
              <a:spcBef>
                <a:spcPts val="600"/>
              </a:spcBef>
            </a:pPr>
            <a:endParaRPr lang="en-US" sz="2400" dirty="0">
              <a:latin typeface="Times New Roman" pitchFamily="18" charset="0"/>
              <a:cs typeface="Times New Roman" pitchFamily="18" charset="0"/>
            </a:endParaRPr>
          </a:p>
          <a:p>
            <a:pPr>
              <a:spcBef>
                <a:spcPts val="600"/>
              </a:spcBef>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hôm</a:t>
            </a:r>
            <a:r>
              <a:rPr lang="en-US" sz="2400" dirty="0">
                <a:latin typeface="Times New Roman" pitchFamily="18" charset="0"/>
                <a:cs typeface="Times New Roman" pitchFamily="18" charset="0"/>
              </a:rPr>
              <a:t> qua ở </a:t>
            </a:r>
            <a:r>
              <a:rPr lang="en-US" sz="2400" dirty="0" err="1">
                <a:latin typeface="Times New Roman" pitchFamily="18" charset="0"/>
                <a:cs typeface="Times New Roman" pitchFamily="18" charset="0"/>
              </a:rPr>
              <a:t>lại</a:t>
            </a:r>
            <a:endParaRPr lang="en-US" sz="2400" dirty="0">
              <a:latin typeface="Times New Roman" pitchFamily="18" charset="0"/>
              <a:cs typeface="Times New Roman" pitchFamily="18" charset="0"/>
            </a:endParaRPr>
          </a:p>
          <a:p>
            <a:pPr>
              <a:spcBef>
                <a:spcPts val="600"/>
              </a:spcBef>
            </a:pP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vườn</a:t>
            </a:r>
            <a:endParaRPr lang="en-US" sz="2400" dirty="0">
              <a:latin typeface="Times New Roman" pitchFamily="18" charset="0"/>
              <a:cs typeface="Times New Roman" pitchFamily="18" charset="0"/>
            </a:endParaRPr>
          </a:p>
          <a:p>
            <a:pPr>
              <a:spcBef>
                <a:spcPts val="600"/>
              </a:spcBef>
            </a:pPr>
            <a:r>
              <a:rPr lang="en-US" sz="2400" dirty="0" err="1">
                <a:latin typeface="Times New Roman" pitchFamily="18" charset="0"/>
                <a:cs typeface="Times New Roman" pitchFamily="18" charset="0"/>
              </a:rPr>
              <a:t>Nụ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mãi</a:t>
            </a:r>
            <a:endParaRPr lang="en-US" sz="2400" dirty="0">
              <a:latin typeface="Times New Roman" pitchFamily="18" charset="0"/>
              <a:cs typeface="Times New Roman" pitchFamily="18" charset="0"/>
            </a:endParaRPr>
          </a:p>
          <a:p>
            <a:pPr>
              <a:spcBef>
                <a:spcPts val="600"/>
              </a:spcBef>
            </a:pPr>
            <a:r>
              <a:rPr lang="en-US" sz="2400" dirty="0" err="1">
                <a:latin typeface="Times New Roman" pitchFamily="18" charset="0"/>
                <a:cs typeface="Times New Roman" pitchFamily="18" charset="0"/>
              </a:rPr>
              <a:t>Đợi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tỏa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hương</a:t>
            </a:r>
            <a:r>
              <a:rPr lang="en-US" sz="2400" dirty="0">
                <a:latin typeface="Times New Roman" pitchFamily="18" charset="0"/>
                <a:cs typeface="Times New Roman" pitchFamily="18" charset="0"/>
              </a:rPr>
              <a:t>.</a:t>
            </a:r>
          </a:p>
        </p:txBody>
      </p:sp>
      <p:sp>
        <p:nvSpPr>
          <p:cNvPr id="13" name="TextBox 12"/>
          <p:cNvSpPr txBox="1"/>
          <p:nvPr/>
        </p:nvSpPr>
        <p:spPr>
          <a:xfrm>
            <a:off x="5220072" y="747444"/>
            <a:ext cx="3816424" cy="4385816"/>
          </a:xfrm>
          <a:prstGeom prst="rect">
            <a:avLst/>
          </a:prstGeom>
          <a:noFill/>
        </p:spPr>
        <p:txBody>
          <a:bodyPr wrap="square" rtlCol="0">
            <a:spAutoFit/>
          </a:bodyPr>
          <a:lstStyle/>
          <a:p>
            <a:pPr>
              <a:spcBef>
                <a:spcPts val="600"/>
              </a:spcBef>
            </a:pP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hôm</a:t>
            </a:r>
            <a:r>
              <a:rPr lang="en-US" sz="2400" dirty="0">
                <a:latin typeface="Times New Roman" pitchFamily="18" charset="0"/>
                <a:cs typeface="Times New Roman" pitchFamily="18" charset="0"/>
              </a:rPr>
              <a:t> qua ở </a:t>
            </a:r>
            <a:r>
              <a:rPr lang="en-US" sz="2400" dirty="0" err="1">
                <a:latin typeface="Times New Roman" pitchFamily="18" charset="0"/>
                <a:cs typeface="Times New Roman" pitchFamily="18" charset="0"/>
              </a:rPr>
              <a:t>lại</a:t>
            </a:r>
            <a:endParaRPr lang="en-US" sz="2400" dirty="0">
              <a:latin typeface="Times New Roman" pitchFamily="18" charset="0"/>
              <a:cs typeface="Times New Roman" pitchFamily="18" charset="0"/>
            </a:endParaRPr>
          </a:p>
          <a:p>
            <a:pPr>
              <a:spcBef>
                <a:spcPts val="600"/>
              </a:spcBef>
            </a:pP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lúa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trồng</a:t>
            </a:r>
            <a:endParaRPr lang="en-US" sz="2400" dirty="0">
              <a:latin typeface="Times New Roman" pitchFamily="18" charset="0"/>
              <a:cs typeface="Times New Roman" pitchFamily="18" charset="0"/>
            </a:endParaRPr>
          </a:p>
          <a:p>
            <a:pPr>
              <a:spcBef>
                <a:spcPts val="600"/>
              </a:spcBef>
            </a:pPr>
            <a:r>
              <a:rPr lang="en-US" sz="2400" dirty="0" err="1">
                <a:latin typeface="Times New Roman" pitchFamily="18" charset="0"/>
                <a:cs typeface="Times New Roman" pitchFamily="18" charset="0"/>
              </a:rPr>
              <a:t>Cánh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hái</a:t>
            </a:r>
            <a:endParaRPr lang="en-US" sz="2400" dirty="0">
              <a:latin typeface="Times New Roman" pitchFamily="18" charset="0"/>
              <a:cs typeface="Times New Roman" pitchFamily="18" charset="0"/>
            </a:endParaRPr>
          </a:p>
          <a:p>
            <a:pPr>
              <a:spcBef>
                <a:spcPts val="600"/>
              </a:spcBef>
            </a:pPr>
            <a:r>
              <a:rPr lang="en-US" sz="2400" dirty="0" err="1">
                <a:latin typeface="Times New Roman" pitchFamily="18" charset="0"/>
                <a:cs typeface="Times New Roman" pitchFamily="18" charset="0"/>
              </a:rPr>
              <a:t>Chín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mong</a:t>
            </a:r>
            <a:r>
              <a:rPr lang="en-US" sz="2400" dirty="0">
                <a:latin typeface="Times New Roman" pitchFamily="18" charset="0"/>
                <a:cs typeface="Times New Roman" pitchFamily="18" charset="0"/>
              </a:rPr>
              <a:t>.</a:t>
            </a:r>
          </a:p>
          <a:p>
            <a:pPr>
              <a:spcBef>
                <a:spcPts val="600"/>
              </a:spcBef>
            </a:pPr>
            <a:endParaRPr lang="en-US" sz="2400" dirty="0">
              <a:latin typeface="Times New Roman" pitchFamily="18" charset="0"/>
              <a:cs typeface="Times New Roman" pitchFamily="18" charset="0"/>
            </a:endParaRPr>
          </a:p>
          <a:p>
            <a:pPr>
              <a:spcBef>
                <a:spcPts val="600"/>
              </a:spcBef>
            </a:pP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hôm</a:t>
            </a:r>
            <a:r>
              <a:rPr lang="en-US" sz="2400" dirty="0">
                <a:latin typeface="Times New Roman" pitchFamily="18" charset="0"/>
                <a:cs typeface="Times New Roman" pitchFamily="18" charset="0"/>
              </a:rPr>
              <a:t> qua ở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p>
          <a:p>
            <a:pPr>
              <a:spcBef>
                <a:spcPts val="600"/>
              </a:spcBef>
            </a:pP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con</a:t>
            </a:r>
          </a:p>
          <a:p>
            <a:pPr>
              <a:spcBef>
                <a:spcPts val="600"/>
              </a:spcBef>
            </a:pPr>
            <a:r>
              <a:rPr lang="en-US" sz="2400" dirty="0">
                <a:latin typeface="Times New Roman" pitchFamily="18" charset="0"/>
                <a:cs typeface="Times New Roman" pitchFamily="18" charset="0"/>
              </a:rPr>
              <a:t>Con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endParaRPr lang="en-US" sz="2400" dirty="0">
              <a:latin typeface="Times New Roman" pitchFamily="18" charset="0"/>
              <a:cs typeface="Times New Roman" pitchFamily="18" charset="0"/>
            </a:endParaRPr>
          </a:p>
          <a:p>
            <a:pPr>
              <a:spcBef>
                <a:spcPts val="600"/>
              </a:spcBef>
            </a:pP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vẫn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p>
          <a:p>
            <a:pPr algn="r">
              <a:spcBef>
                <a:spcPts val="600"/>
              </a:spcBef>
            </a:pPr>
            <a:r>
              <a:rPr lang="en-US" sz="2000" dirty="0">
                <a:latin typeface="Times New Roman" pitchFamily="18" charset="0"/>
                <a:cs typeface="Times New Roman" pitchFamily="18" charset="0"/>
              </a:rPr>
              <a:t>BẾ KIẾN QUỐC</a:t>
            </a:r>
            <a:endParaRPr lang="vi-VN" sz="2000" dirty="0">
              <a:latin typeface="Times New Roman" pitchFamily="18" charset="0"/>
              <a:cs typeface="Times New Roman" pitchFamily="18" charset="0"/>
            </a:endParaRPr>
          </a:p>
        </p:txBody>
      </p:sp>
      <p:sp>
        <p:nvSpPr>
          <p:cNvPr id="14" name="TextBox 13"/>
          <p:cNvSpPr txBox="1"/>
          <p:nvPr/>
        </p:nvSpPr>
        <p:spPr>
          <a:xfrm>
            <a:off x="2163332" y="224830"/>
            <a:ext cx="5472608" cy="461665"/>
          </a:xfrm>
          <a:prstGeom prst="rect">
            <a:avLst/>
          </a:prstGeom>
          <a:noFill/>
        </p:spPr>
        <p:txBody>
          <a:bodyPr wrap="square" rtlCol="0">
            <a:spAutoFit/>
          </a:bodyPr>
          <a:lstStyle/>
          <a:p>
            <a:pPr algn="ctr"/>
            <a:r>
              <a:rPr lang="en-US" sz="2400" b="1" dirty="0" err="1">
                <a:solidFill>
                  <a:srgbClr val="FF0000"/>
                </a:solidFill>
                <a:latin typeface="Times New Roman" pitchFamily="18" charset="0"/>
                <a:cs typeface="Times New Roman" pitchFamily="18" charset="0"/>
              </a:rPr>
              <a:t>Ngày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hôm</a:t>
            </a:r>
            <a:r>
              <a:rPr lang="en-US" sz="2400" b="1" dirty="0">
                <a:solidFill>
                  <a:srgbClr val="FF0000"/>
                </a:solidFill>
                <a:latin typeface="Times New Roman" pitchFamily="18" charset="0"/>
                <a:cs typeface="Times New Roman" pitchFamily="18" charset="0"/>
              </a:rPr>
              <a:t> qua </a:t>
            </a:r>
            <a:r>
              <a:rPr lang="en-US" sz="2400" b="1" dirty="0" err="1">
                <a:solidFill>
                  <a:srgbClr val="FF0000"/>
                </a:solidFill>
                <a:latin typeface="Times New Roman" pitchFamily="18" charset="0"/>
                <a:cs typeface="Times New Roman" pitchFamily="18" charset="0"/>
              </a:rPr>
              <a:t>đâu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rồi</a:t>
            </a:r>
            <a:r>
              <a:rPr lang="en-US" sz="2400" b="1" dirty="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15" name="Rectangle 14"/>
          <p:cNvSpPr/>
          <p:nvPr/>
        </p:nvSpPr>
        <p:spPr>
          <a:xfrm>
            <a:off x="1816032" y="1625814"/>
            <a:ext cx="1431802" cy="461665"/>
          </a:xfrm>
          <a:prstGeom prst="rect">
            <a:avLst/>
          </a:prstGeom>
        </p:spPr>
        <p:txBody>
          <a:bodyPr wrap="none">
            <a:spAutoFit/>
          </a:bodyPr>
          <a:lstStyle/>
          <a:p>
            <a:r>
              <a:rPr lang="en-US" sz="2400" dirty="0" err="1">
                <a:solidFill>
                  <a:srgbClr val="0000FF"/>
                </a:solidFill>
                <a:latin typeface="Times New Roman" pitchFamily="18" charset="0"/>
                <a:cs typeface="Times New Roman" pitchFamily="18" charset="0"/>
              </a:rPr>
              <a:t>ngoài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sân</a:t>
            </a:r>
            <a:r>
              <a:rPr lang="en-US" sz="2400" dirty="0">
                <a:solidFill>
                  <a:srgbClr val="0000FF"/>
                </a:solidFill>
                <a:latin typeface="Times New Roman" pitchFamily="18" charset="0"/>
                <a:cs typeface="Times New Roman" pitchFamily="18" charset="0"/>
              </a:rPr>
              <a:t> </a:t>
            </a:r>
            <a:endParaRPr lang="en-US" sz="2400" dirty="0">
              <a:solidFill>
                <a:srgbClr val="0000FF"/>
              </a:solidFill>
            </a:endParaRPr>
          </a:p>
        </p:txBody>
      </p:sp>
      <p:sp>
        <p:nvSpPr>
          <p:cNvPr id="16" name="Rectangle 15"/>
          <p:cNvSpPr/>
          <p:nvPr/>
        </p:nvSpPr>
        <p:spPr>
          <a:xfrm>
            <a:off x="1403648" y="2077699"/>
            <a:ext cx="1218603" cy="461665"/>
          </a:xfrm>
          <a:prstGeom prst="rect">
            <a:avLst/>
          </a:prstGeom>
        </p:spPr>
        <p:txBody>
          <a:bodyPr wrap="none">
            <a:spAutoFit/>
          </a:bodyPr>
          <a:lstStyle/>
          <a:p>
            <a:r>
              <a:rPr lang="en-US" sz="2400" dirty="0" err="1">
                <a:solidFill>
                  <a:srgbClr val="0000FF"/>
                </a:solidFill>
                <a:latin typeface="Times New Roman" pitchFamily="18" charset="0"/>
                <a:cs typeface="Times New Roman" pitchFamily="18" charset="0"/>
              </a:rPr>
              <a:t>Xoa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đầu</a:t>
            </a:r>
            <a:endParaRPr lang="en-US" sz="2400" dirty="0">
              <a:solidFill>
                <a:srgbClr val="0000FF"/>
              </a:solidFill>
            </a:endParaRPr>
          </a:p>
        </p:txBody>
      </p:sp>
      <p:sp>
        <p:nvSpPr>
          <p:cNvPr id="17" name="Rectangle 16"/>
          <p:cNvSpPr/>
          <p:nvPr/>
        </p:nvSpPr>
        <p:spPr>
          <a:xfrm>
            <a:off x="2539549" y="3843252"/>
            <a:ext cx="1116011" cy="461665"/>
          </a:xfrm>
          <a:prstGeom prst="rect">
            <a:avLst/>
          </a:prstGeom>
        </p:spPr>
        <p:txBody>
          <a:bodyPr wrap="none">
            <a:spAutoFit/>
          </a:bodyPr>
          <a:lstStyle/>
          <a:p>
            <a:r>
              <a:rPr lang="en-US" sz="2400" dirty="0" err="1">
                <a:solidFill>
                  <a:srgbClr val="0000FF"/>
                </a:solidFill>
                <a:latin typeface="Times New Roman" pitchFamily="18" charset="0"/>
                <a:cs typeface="Times New Roman" pitchFamily="18" charset="0"/>
              </a:rPr>
              <a:t>lớn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lên</a:t>
            </a:r>
            <a:r>
              <a:rPr lang="en-US" sz="2400" dirty="0">
                <a:solidFill>
                  <a:srgbClr val="0000FF"/>
                </a:solidFill>
                <a:latin typeface="Times New Roman" pitchFamily="18" charset="0"/>
                <a:cs typeface="Times New Roman" pitchFamily="18" charset="0"/>
              </a:rPr>
              <a:t> </a:t>
            </a:r>
            <a:endParaRPr lang="en-US" sz="2400" dirty="0">
              <a:solidFill>
                <a:srgbClr val="0000FF"/>
              </a:solidFill>
            </a:endParaRPr>
          </a:p>
        </p:txBody>
      </p:sp>
      <p:sp>
        <p:nvSpPr>
          <p:cNvPr id="18" name="Rectangle 17"/>
          <p:cNvSpPr/>
          <p:nvPr/>
        </p:nvSpPr>
        <p:spPr>
          <a:xfrm>
            <a:off x="6031824" y="1183720"/>
            <a:ext cx="1088760" cy="461665"/>
          </a:xfrm>
          <a:prstGeom prst="rect">
            <a:avLst/>
          </a:prstGeom>
        </p:spPr>
        <p:txBody>
          <a:bodyPr wrap="none">
            <a:spAutoFit/>
          </a:bodyPr>
          <a:lstStyle/>
          <a:p>
            <a:r>
              <a:rPr lang="en-US" sz="2400" dirty="0" err="1">
                <a:solidFill>
                  <a:srgbClr val="0000FF"/>
                </a:solidFill>
                <a:latin typeface="Times New Roman" pitchFamily="18" charset="0"/>
                <a:cs typeface="Times New Roman" pitchFamily="18" charset="0"/>
              </a:rPr>
              <a:t>hạt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lúa</a:t>
            </a:r>
            <a:r>
              <a:rPr lang="en-US" sz="2400" dirty="0">
                <a:solidFill>
                  <a:srgbClr val="0000FF"/>
                </a:solidFill>
                <a:latin typeface="Times New Roman" pitchFamily="18" charset="0"/>
                <a:cs typeface="Times New Roman" pitchFamily="18" charset="0"/>
              </a:rPr>
              <a:t> </a:t>
            </a:r>
            <a:endParaRPr lang="en-US" sz="2400" dirty="0">
              <a:solidFill>
                <a:srgbClr val="0000FF"/>
              </a:solidFill>
            </a:endParaRPr>
          </a:p>
        </p:txBody>
      </p:sp>
      <p:sp>
        <p:nvSpPr>
          <p:cNvPr id="19" name="Rectangle 18"/>
          <p:cNvSpPr/>
          <p:nvPr/>
        </p:nvSpPr>
        <p:spPr>
          <a:xfrm>
            <a:off x="6984961" y="3853083"/>
            <a:ext cx="1301959" cy="461665"/>
          </a:xfrm>
          <a:prstGeom prst="rect">
            <a:avLst/>
          </a:prstGeom>
        </p:spPr>
        <p:txBody>
          <a:bodyPr wrap="none">
            <a:spAutoFit/>
          </a:bodyPr>
          <a:lstStyle/>
          <a:p>
            <a:pPr>
              <a:spcBef>
                <a:spcPts val="600"/>
              </a:spcBef>
            </a:pPr>
            <a:r>
              <a:rPr lang="en-US" sz="2400" dirty="0" err="1">
                <a:solidFill>
                  <a:srgbClr val="0000FF"/>
                </a:solidFill>
                <a:latin typeface="Times New Roman" pitchFamily="18" charset="0"/>
                <a:cs typeface="Times New Roman" pitchFamily="18" charset="0"/>
              </a:rPr>
              <a:t>chăm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chỉ</a:t>
            </a:r>
            <a:endParaRPr lang="en-US" sz="2400" dirty="0">
              <a:solidFill>
                <a:srgbClr val="0000FF"/>
              </a:solidFill>
              <a:latin typeface="Times New Roman" pitchFamily="18" charset="0"/>
              <a:cs typeface="Times New Roman" pitchFamily="18" charset="0"/>
            </a:endParaRPr>
          </a:p>
        </p:txBody>
      </p:sp>
      <p:sp>
        <p:nvSpPr>
          <p:cNvPr id="20" name="Rounded Rectangle 19 huyduan24102@gmail.com"/>
          <p:cNvSpPr/>
          <p:nvPr/>
        </p:nvSpPr>
        <p:spPr>
          <a:xfrm>
            <a:off x="614050" y="259226"/>
            <a:ext cx="1866951" cy="53899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LUYỆN ĐỌC</a:t>
            </a:r>
          </a:p>
        </p:txBody>
      </p:sp>
      <p:cxnSp>
        <p:nvCxnSpPr>
          <p:cNvPr id="11" name="Straight Connector 10"/>
          <p:cNvCxnSpPr/>
          <p:nvPr/>
        </p:nvCxnSpPr>
        <p:spPr>
          <a:xfrm flipH="1">
            <a:off x="3779912" y="788147"/>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840796" y="788147"/>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499992" y="1266590"/>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560876" y="1266590"/>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998702" y="1707654"/>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059586" y="1707654"/>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077890" y="1707654"/>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978112" y="2177938"/>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128567" y="3057244"/>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189451" y="3057244"/>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708861" y="3556335"/>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769745" y="3556335"/>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4057056" y="3976751"/>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117940" y="3976751"/>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212474" y="3475709"/>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567956" y="4395376"/>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542809" y="3917762"/>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122156" y="2094224"/>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183040" y="2094224"/>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527494" y="4365572"/>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588378" y="4365572"/>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7791065" y="798216"/>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7851949" y="798216"/>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8209474" y="1281815"/>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8270358" y="1281815"/>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8119856" y="1736135"/>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8169178" y="1736135"/>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6556540" y="2177938"/>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6614925" y="1736135"/>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8644504" y="2166723"/>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8564138" y="2160157"/>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748233" y="3057244"/>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7809117" y="3057244"/>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8148477" y="3469635"/>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8209361" y="3469635"/>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8231466" y="3923955"/>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8292350" y="3923955"/>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6795117" y="4395376"/>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7011655" y="3939783"/>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8147160" y="4365572"/>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8208044" y="4365572"/>
            <a:ext cx="80366" cy="2967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30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2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par>
                                <p:cTn id="30" presetID="22" presetClass="entr" presetSubtype="4"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par>
                                <p:cTn id="33" presetID="2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par>
                                <p:cTn id="39" presetID="22" presetClass="entr" presetSubtype="4"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par>
                                <p:cTn id="42" presetID="22" presetClass="entr" presetSubtype="4"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par>
                                <p:cTn id="45" presetID="22" presetClass="entr" presetSubtype="4"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down)">
                                      <p:cBhvr>
                                        <p:cTn id="47" dur="500"/>
                                        <p:tgtEl>
                                          <p:spTgt spid="40"/>
                                        </p:tgtEl>
                                      </p:cBhvr>
                                    </p:animEffect>
                                  </p:childTnLst>
                                </p:cTn>
                              </p:par>
                              <p:par>
                                <p:cTn id="48" presetID="22" presetClass="entr" presetSubtype="4"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childTnLst>
                          </p:cTn>
                        </p:par>
                        <p:par>
                          <p:cTn id="51" fill="hold">
                            <p:stCondLst>
                              <p:cond delay="2000"/>
                            </p:stCondLst>
                            <p:childTnLst>
                              <p:par>
                                <p:cTn id="52" presetID="53" presetClass="entr" presetSubtype="16"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childTnLst>
                          </p:cTn>
                        </p:par>
                        <p:par>
                          <p:cTn id="57" fill="hold">
                            <p:stCondLst>
                              <p:cond delay="2500"/>
                            </p:stCondLst>
                            <p:childTnLst>
                              <p:par>
                                <p:cTn id="58" presetID="22" presetClass="entr" presetSubtype="4"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down)">
                                      <p:cBhvr>
                                        <p:cTn id="60" dur="500"/>
                                        <p:tgtEl>
                                          <p:spTgt spid="31"/>
                                        </p:tgtEl>
                                      </p:cBhvr>
                                    </p:animEffect>
                                  </p:childTnLst>
                                </p:cTn>
                              </p:par>
                              <p:par>
                                <p:cTn id="61" presetID="22" presetClass="entr" presetSubtype="4"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down)">
                                      <p:cBhvr>
                                        <p:cTn id="63" dur="500"/>
                                        <p:tgtEl>
                                          <p:spTgt spid="32"/>
                                        </p:tgtEl>
                                      </p:cBhvr>
                                    </p:animEffect>
                                  </p:childTnLst>
                                </p:cTn>
                              </p:par>
                              <p:par>
                                <p:cTn id="64" presetID="22" presetClass="entr" presetSubtype="4"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00"/>
                                        <p:tgtEl>
                                          <p:spTgt spid="33"/>
                                        </p:tgtEl>
                                      </p:cBhvr>
                                    </p:animEffect>
                                  </p:childTnLst>
                                </p:cTn>
                              </p:par>
                              <p:par>
                                <p:cTn id="67" presetID="22" presetClass="entr" presetSubtype="4"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down)">
                                      <p:cBhvr>
                                        <p:cTn id="69" dur="500"/>
                                        <p:tgtEl>
                                          <p:spTgt spid="34"/>
                                        </p:tgtEl>
                                      </p:cBhvr>
                                    </p:animEffect>
                                  </p:childTnLst>
                                </p:cTn>
                              </p:par>
                              <p:par>
                                <p:cTn id="70" presetID="2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down)">
                                      <p:cBhvr>
                                        <p:cTn id="75" dur="500"/>
                                        <p:tgtEl>
                                          <p:spTgt spid="36"/>
                                        </p:tgtEl>
                                      </p:cBhvr>
                                    </p:animEffect>
                                  </p:childTnLst>
                                </p:cTn>
                              </p:par>
                              <p:par>
                                <p:cTn id="76" presetID="22" presetClass="entr" presetSubtype="4" fill="hold"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wipe(down)">
                                      <p:cBhvr>
                                        <p:cTn id="78" dur="500"/>
                                        <p:tgtEl>
                                          <p:spTgt spid="37"/>
                                        </p:tgtEl>
                                      </p:cBhvr>
                                    </p:animEffect>
                                  </p:childTnLst>
                                </p:cTn>
                              </p:par>
                              <p:par>
                                <p:cTn id="79" presetID="22" presetClass="entr" presetSubtype="4" fill="hold" nodeType="with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down)">
                                      <p:cBhvr>
                                        <p:cTn id="81" dur="500"/>
                                        <p:tgtEl>
                                          <p:spTgt spid="38"/>
                                        </p:tgtEl>
                                      </p:cBhvr>
                                    </p:animEffect>
                                  </p:childTnLst>
                                </p:cTn>
                              </p:par>
                              <p:par>
                                <p:cTn id="82" presetID="22" presetClass="entr" presetSubtype="4"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wipe(down)">
                                      <p:cBhvr>
                                        <p:cTn id="84" dur="500"/>
                                        <p:tgtEl>
                                          <p:spTgt spid="39"/>
                                        </p:tgtEl>
                                      </p:cBhvr>
                                    </p:animEffect>
                                  </p:childTnLst>
                                </p:cTn>
                              </p:par>
                              <p:par>
                                <p:cTn id="85" presetID="22" presetClass="entr" presetSubtype="4"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wipe(down)">
                                      <p:cBhvr>
                                        <p:cTn id="87" dur="500"/>
                                        <p:tgtEl>
                                          <p:spTgt spid="42"/>
                                        </p:tgtEl>
                                      </p:cBhvr>
                                    </p:animEffect>
                                  </p:childTnLst>
                                </p:cTn>
                              </p:par>
                              <p:par>
                                <p:cTn id="88" presetID="22" presetClass="entr" presetSubtype="4" fill="hold" nodeType="with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wipe(down)">
                                      <p:cBhvr>
                                        <p:cTn id="90" dur="500"/>
                                        <p:tgtEl>
                                          <p:spTgt spid="43"/>
                                        </p:tgtEl>
                                      </p:cBhvr>
                                    </p:animEffect>
                                  </p:childTnLst>
                                </p:cTn>
                              </p:par>
                            </p:childTnLst>
                          </p:cTn>
                        </p:par>
                        <p:par>
                          <p:cTn id="91" fill="hold">
                            <p:stCondLst>
                              <p:cond delay="3000"/>
                            </p:stCondLst>
                            <p:childTnLst>
                              <p:par>
                                <p:cTn id="92" presetID="53" presetClass="entr" presetSubtype="16" fill="hold" grpId="0" nodeType="after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p:cTn id="94" dur="500" fill="hold"/>
                                        <p:tgtEl>
                                          <p:spTgt spid="18"/>
                                        </p:tgtEl>
                                        <p:attrNameLst>
                                          <p:attrName>ppt_w</p:attrName>
                                        </p:attrNameLst>
                                      </p:cBhvr>
                                      <p:tavLst>
                                        <p:tav tm="0">
                                          <p:val>
                                            <p:fltVal val="0"/>
                                          </p:val>
                                        </p:tav>
                                        <p:tav tm="100000">
                                          <p:val>
                                            <p:strVal val="#ppt_w"/>
                                          </p:val>
                                        </p:tav>
                                      </p:tavLst>
                                    </p:anim>
                                    <p:anim calcmode="lin" valueType="num">
                                      <p:cBhvr>
                                        <p:cTn id="95" dur="500" fill="hold"/>
                                        <p:tgtEl>
                                          <p:spTgt spid="18"/>
                                        </p:tgtEl>
                                        <p:attrNameLst>
                                          <p:attrName>ppt_h</p:attrName>
                                        </p:attrNameLst>
                                      </p:cBhvr>
                                      <p:tavLst>
                                        <p:tav tm="0">
                                          <p:val>
                                            <p:fltVal val="0"/>
                                          </p:val>
                                        </p:tav>
                                        <p:tav tm="100000">
                                          <p:val>
                                            <p:strVal val="#ppt_h"/>
                                          </p:val>
                                        </p:tav>
                                      </p:tavLst>
                                    </p:anim>
                                    <p:animEffect transition="in" filter="fade">
                                      <p:cBhvr>
                                        <p:cTn id="96" dur="500"/>
                                        <p:tgtEl>
                                          <p:spTgt spid="18"/>
                                        </p:tgtEl>
                                      </p:cBhvr>
                                    </p:animEffect>
                                  </p:childTnLst>
                                </p:cTn>
                              </p:par>
                            </p:childTnLst>
                          </p:cTn>
                        </p:par>
                        <p:par>
                          <p:cTn id="97" fill="hold">
                            <p:stCondLst>
                              <p:cond delay="3500"/>
                            </p:stCondLst>
                            <p:childTnLst>
                              <p:par>
                                <p:cTn id="98" presetID="22" presetClass="entr" presetSubtype="4" fill="hold" nodeType="after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wipe(down)">
                                      <p:cBhvr>
                                        <p:cTn id="100" dur="500"/>
                                        <p:tgtEl>
                                          <p:spTgt spid="45"/>
                                        </p:tgtEl>
                                      </p:cBhvr>
                                    </p:animEffect>
                                  </p:childTnLst>
                                </p:cTn>
                              </p:par>
                              <p:par>
                                <p:cTn id="101" presetID="22" presetClass="entr" presetSubtype="4" fill="hold" nodeType="withEffect">
                                  <p:stCondLst>
                                    <p:cond delay="0"/>
                                  </p:stCondLst>
                                  <p:childTnLst>
                                    <p:set>
                                      <p:cBhvr>
                                        <p:cTn id="102" dur="1" fill="hold">
                                          <p:stCondLst>
                                            <p:cond delay="0"/>
                                          </p:stCondLst>
                                        </p:cTn>
                                        <p:tgtEl>
                                          <p:spTgt spid="46"/>
                                        </p:tgtEl>
                                        <p:attrNameLst>
                                          <p:attrName>style.visibility</p:attrName>
                                        </p:attrNameLst>
                                      </p:cBhvr>
                                      <p:to>
                                        <p:strVal val="visible"/>
                                      </p:to>
                                    </p:set>
                                    <p:animEffect transition="in" filter="wipe(down)">
                                      <p:cBhvr>
                                        <p:cTn id="103" dur="500"/>
                                        <p:tgtEl>
                                          <p:spTgt spid="46"/>
                                        </p:tgtEl>
                                      </p:cBhvr>
                                    </p:animEffect>
                                  </p:childTnLst>
                                </p:cTn>
                              </p:par>
                              <p:par>
                                <p:cTn id="104" presetID="22" presetClass="entr" presetSubtype="4"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down)">
                                      <p:cBhvr>
                                        <p:cTn id="106" dur="500"/>
                                        <p:tgtEl>
                                          <p:spTgt spid="47"/>
                                        </p:tgtEl>
                                      </p:cBhvr>
                                    </p:animEffect>
                                  </p:childTnLst>
                                </p:cTn>
                              </p:par>
                              <p:par>
                                <p:cTn id="107" presetID="22" presetClass="entr" presetSubtype="4"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down)">
                                      <p:cBhvr>
                                        <p:cTn id="109" dur="500"/>
                                        <p:tgtEl>
                                          <p:spTgt spid="48"/>
                                        </p:tgtEl>
                                      </p:cBhvr>
                                    </p:animEffect>
                                  </p:childTnLst>
                                </p:cTn>
                              </p:par>
                              <p:par>
                                <p:cTn id="110" presetID="22" presetClass="entr" presetSubtype="4"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down)">
                                      <p:cBhvr>
                                        <p:cTn id="112" dur="500"/>
                                        <p:tgtEl>
                                          <p:spTgt spid="49"/>
                                        </p:tgtEl>
                                      </p:cBhvr>
                                    </p:animEffect>
                                  </p:childTnLst>
                                </p:cTn>
                              </p:par>
                              <p:par>
                                <p:cTn id="113" presetID="22" presetClass="entr" presetSubtype="4"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down)">
                                      <p:cBhvr>
                                        <p:cTn id="115" dur="500"/>
                                        <p:tgtEl>
                                          <p:spTgt spid="50"/>
                                        </p:tgtEl>
                                      </p:cBhvr>
                                    </p:animEffect>
                                  </p:childTnLst>
                                </p:cTn>
                              </p:par>
                              <p:par>
                                <p:cTn id="116" presetID="22" presetClass="entr" presetSubtype="4" fill="hold" nodeType="with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down)">
                                      <p:cBhvr>
                                        <p:cTn id="118" dur="500"/>
                                        <p:tgtEl>
                                          <p:spTgt spid="52"/>
                                        </p:tgtEl>
                                      </p:cBhvr>
                                    </p:animEffect>
                                  </p:childTnLst>
                                </p:cTn>
                              </p:par>
                              <p:par>
                                <p:cTn id="119" presetID="22" presetClass="entr" presetSubtype="4" fill="hold" nodeType="withEffect">
                                  <p:stCondLst>
                                    <p:cond delay="0"/>
                                  </p:stCondLst>
                                  <p:childTnLst>
                                    <p:set>
                                      <p:cBhvr>
                                        <p:cTn id="120" dur="1" fill="hold">
                                          <p:stCondLst>
                                            <p:cond delay="0"/>
                                          </p:stCondLst>
                                        </p:cTn>
                                        <p:tgtEl>
                                          <p:spTgt spid="53"/>
                                        </p:tgtEl>
                                        <p:attrNameLst>
                                          <p:attrName>style.visibility</p:attrName>
                                        </p:attrNameLst>
                                      </p:cBhvr>
                                      <p:to>
                                        <p:strVal val="visible"/>
                                      </p:to>
                                    </p:set>
                                    <p:animEffect transition="in" filter="wipe(down)">
                                      <p:cBhvr>
                                        <p:cTn id="121" dur="500"/>
                                        <p:tgtEl>
                                          <p:spTgt spid="53"/>
                                        </p:tgtEl>
                                      </p:cBhvr>
                                    </p:animEffect>
                                  </p:childTnLst>
                                </p:cTn>
                              </p:par>
                              <p:par>
                                <p:cTn id="122" presetID="22" presetClass="entr" presetSubtype="4" fill="hold" nodeType="withEffect">
                                  <p:stCondLst>
                                    <p:cond delay="0"/>
                                  </p:stCondLst>
                                  <p:childTnLst>
                                    <p:set>
                                      <p:cBhvr>
                                        <p:cTn id="123" dur="1" fill="hold">
                                          <p:stCondLst>
                                            <p:cond delay="0"/>
                                          </p:stCondLst>
                                        </p:cTn>
                                        <p:tgtEl>
                                          <p:spTgt spid="54"/>
                                        </p:tgtEl>
                                        <p:attrNameLst>
                                          <p:attrName>style.visibility</p:attrName>
                                        </p:attrNameLst>
                                      </p:cBhvr>
                                      <p:to>
                                        <p:strVal val="visible"/>
                                      </p:to>
                                    </p:set>
                                    <p:animEffect transition="in" filter="wipe(down)">
                                      <p:cBhvr>
                                        <p:cTn id="124" dur="500"/>
                                        <p:tgtEl>
                                          <p:spTgt spid="54"/>
                                        </p:tgtEl>
                                      </p:cBhvr>
                                    </p:animEffect>
                                  </p:childTnLst>
                                </p:cTn>
                              </p:par>
                              <p:par>
                                <p:cTn id="125" presetID="22" presetClass="entr" presetSubtype="4" fill="hold" nodeType="with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childTnLst>
                          </p:cTn>
                        </p:par>
                        <p:par>
                          <p:cTn id="128" fill="hold">
                            <p:stCondLst>
                              <p:cond delay="4000"/>
                            </p:stCondLst>
                            <p:childTnLst>
                              <p:par>
                                <p:cTn id="129" presetID="53" presetClass="entr" presetSubtype="16" fill="hold" grpId="0" nodeType="afterEffect">
                                  <p:stCondLst>
                                    <p:cond delay="0"/>
                                  </p:stCondLst>
                                  <p:childTnLst>
                                    <p:set>
                                      <p:cBhvr>
                                        <p:cTn id="130" dur="1" fill="hold">
                                          <p:stCondLst>
                                            <p:cond delay="0"/>
                                          </p:stCondLst>
                                        </p:cTn>
                                        <p:tgtEl>
                                          <p:spTgt spid="19"/>
                                        </p:tgtEl>
                                        <p:attrNameLst>
                                          <p:attrName>style.visibility</p:attrName>
                                        </p:attrNameLst>
                                      </p:cBhvr>
                                      <p:to>
                                        <p:strVal val="visible"/>
                                      </p:to>
                                    </p:set>
                                    <p:anim calcmode="lin" valueType="num">
                                      <p:cBhvr>
                                        <p:cTn id="131" dur="500" fill="hold"/>
                                        <p:tgtEl>
                                          <p:spTgt spid="19"/>
                                        </p:tgtEl>
                                        <p:attrNameLst>
                                          <p:attrName>ppt_w</p:attrName>
                                        </p:attrNameLst>
                                      </p:cBhvr>
                                      <p:tavLst>
                                        <p:tav tm="0">
                                          <p:val>
                                            <p:fltVal val="0"/>
                                          </p:val>
                                        </p:tav>
                                        <p:tav tm="100000">
                                          <p:val>
                                            <p:strVal val="#ppt_w"/>
                                          </p:val>
                                        </p:tav>
                                      </p:tavLst>
                                    </p:anim>
                                    <p:anim calcmode="lin" valueType="num">
                                      <p:cBhvr>
                                        <p:cTn id="132" dur="500" fill="hold"/>
                                        <p:tgtEl>
                                          <p:spTgt spid="19"/>
                                        </p:tgtEl>
                                        <p:attrNameLst>
                                          <p:attrName>ppt_h</p:attrName>
                                        </p:attrNameLst>
                                      </p:cBhvr>
                                      <p:tavLst>
                                        <p:tav tm="0">
                                          <p:val>
                                            <p:fltVal val="0"/>
                                          </p:val>
                                        </p:tav>
                                        <p:tav tm="100000">
                                          <p:val>
                                            <p:strVal val="#ppt_h"/>
                                          </p:val>
                                        </p:tav>
                                      </p:tavLst>
                                    </p:anim>
                                    <p:animEffect transition="in" filter="fade">
                                      <p:cBhvr>
                                        <p:cTn id="133" dur="500"/>
                                        <p:tgtEl>
                                          <p:spTgt spid="19"/>
                                        </p:tgtEl>
                                      </p:cBhvr>
                                    </p:animEffect>
                                  </p:childTnLst>
                                </p:cTn>
                              </p:par>
                            </p:childTnLst>
                          </p:cTn>
                        </p:par>
                        <p:par>
                          <p:cTn id="134" fill="hold">
                            <p:stCondLst>
                              <p:cond delay="4500"/>
                            </p:stCondLst>
                            <p:childTnLst>
                              <p:par>
                                <p:cTn id="135" presetID="22" presetClass="entr" presetSubtype="4" fill="hold" nodeType="afterEffect">
                                  <p:stCondLst>
                                    <p:cond delay="0"/>
                                  </p:stCondLst>
                                  <p:childTnLst>
                                    <p:set>
                                      <p:cBhvr>
                                        <p:cTn id="136" dur="1" fill="hold">
                                          <p:stCondLst>
                                            <p:cond delay="0"/>
                                          </p:stCondLst>
                                        </p:cTn>
                                        <p:tgtEl>
                                          <p:spTgt spid="57"/>
                                        </p:tgtEl>
                                        <p:attrNameLst>
                                          <p:attrName>style.visibility</p:attrName>
                                        </p:attrNameLst>
                                      </p:cBhvr>
                                      <p:to>
                                        <p:strVal val="visible"/>
                                      </p:to>
                                    </p:set>
                                    <p:animEffect transition="in" filter="wipe(down)">
                                      <p:cBhvr>
                                        <p:cTn id="137" dur="500"/>
                                        <p:tgtEl>
                                          <p:spTgt spid="57"/>
                                        </p:tgtEl>
                                      </p:cBhvr>
                                    </p:animEffect>
                                  </p:childTnLst>
                                </p:cTn>
                              </p:par>
                              <p:par>
                                <p:cTn id="138" presetID="22" presetClass="entr" presetSubtype="4" fill="hold" nodeType="withEffect">
                                  <p:stCondLst>
                                    <p:cond delay="0"/>
                                  </p:stCondLst>
                                  <p:childTnLst>
                                    <p:set>
                                      <p:cBhvr>
                                        <p:cTn id="139" dur="1" fill="hold">
                                          <p:stCondLst>
                                            <p:cond delay="0"/>
                                          </p:stCondLst>
                                        </p:cTn>
                                        <p:tgtEl>
                                          <p:spTgt spid="58"/>
                                        </p:tgtEl>
                                        <p:attrNameLst>
                                          <p:attrName>style.visibility</p:attrName>
                                        </p:attrNameLst>
                                      </p:cBhvr>
                                      <p:to>
                                        <p:strVal val="visible"/>
                                      </p:to>
                                    </p:set>
                                    <p:animEffect transition="in" filter="wipe(down)">
                                      <p:cBhvr>
                                        <p:cTn id="140" dur="500"/>
                                        <p:tgtEl>
                                          <p:spTgt spid="58"/>
                                        </p:tgtEl>
                                      </p:cBhvr>
                                    </p:animEffect>
                                  </p:childTnLst>
                                </p:cTn>
                              </p:par>
                              <p:par>
                                <p:cTn id="141" presetID="22" presetClass="entr" presetSubtype="4" fill="hold" nodeType="withEffect">
                                  <p:stCondLst>
                                    <p:cond delay="0"/>
                                  </p:stCondLst>
                                  <p:childTnLst>
                                    <p:set>
                                      <p:cBhvr>
                                        <p:cTn id="142" dur="1" fill="hold">
                                          <p:stCondLst>
                                            <p:cond delay="0"/>
                                          </p:stCondLst>
                                        </p:cTn>
                                        <p:tgtEl>
                                          <p:spTgt spid="59"/>
                                        </p:tgtEl>
                                        <p:attrNameLst>
                                          <p:attrName>style.visibility</p:attrName>
                                        </p:attrNameLst>
                                      </p:cBhvr>
                                      <p:to>
                                        <p:strVal val="visible"/>
                                      </p:to>
                                    </p:set>
                                    <p:animEffect transition="in" filter="wipe(down)">
                                      <p:cBhvr>
                                        <p:cTn id="143" dur="500"/>
                                        <p:tgtEl>
                                          <p:spTgt spid="59"/>
                                        </p:tgtEl>
                                      </p:cBhvr>
                                    </p:animEffect>
                                  </p:childTnLst>
                                </p:cTn>
                              </p:par>
                              <p:par>
                                <p:cTn id="144" presetID="22" presetClass="entr" presetSubtype="4" fill="hold" nodeType="withEffect">
                                  <p:stCondLst>
                                    <p:cond delay="0"/>
                                  </p:stCondLst>
                                  <p:childTnLst>
                                    <p:set>
                                      <p:cBhvr>
                                        <p:cTn id="145" dur="1" fill="hold">
                                          <p:stCondLst>
                                            <p:cond delay="0"/>
                                          </p:stCondLst>
                                        </p:cTn>
                                        <p:tgtEl>
                                          <p:spTgt spid="60"/>
                                        </p:tgtEl>
                                        <p:attrNameLst>
                                          <p:attrName>style.visibility</p:attrName>
                                        </p:attrNameLst>
                                      </p:cBhvr>
                                      <p:to>
                                        <p:strVal val="visible"/>
                                      </p:to>
                                    </p:set>
                                    <p:animEffect transition="in" filter="wipe(down)">
                                      <p:cBhvr>
                                        <p:cTn id="146" dur="500"/>
                                        <p:tgtEl>
                                          <p:spTgt spid="60"/>
                                        </p:tgtEl>
                                      </p:cBhvr>
                                    </p:animEffect>
                                  </p:childTnLst>
                                </p:cTn>
                              </p:par>
                              <p:par>
                                <p:cTn id="147" presetID="22" presetClass="entr" presetSubtype="4" fill="hold" nodeType="withEffect">
                                  <p:stCondLst>
                                    <p:cond delay="0"/>
                                  </p:stCondLst>
                                  <p:childTnLst>
                                    <p:set>
                                      <p:cBhvr>
                                        <p:cTn id="148" dur="1" fill="hold">
                                          <p:stCondLst>
                                            <p:cond delay="0"/>
                                          </p:stCondLst>
                                        </p:cTn>
                                        <p:tgtEl>
                                          <p:spTgt spid="61"/>
                                        </p:tgtEl>
                                        <p:attrNameLst>
                                          <p:attrName>style.visibility</p:attrName>
                                        </p:attrNameLst>
                                      </p:cBhvr>
                                      <p:to>
                                        <p:strVal val="visible"/>
                                      </p:to>
                                    </p:set>
                                    <p:animEffect transition="in" filter="wipe(down)">
                                      <p:cBhvr>
                                        <p:cTn id="149" dur="500"/>
                                        <p:tgtEl>
                                          <p:spTgt spid="61"/>
                                        </p:tgtEl>
                                      </p:cBhvr>
                                    </p:animEffect>
                                  </p:childTnLst>
                                </p:cTn>
                              </p:par>
                              <p:par>
                                <p:cTn id="150" presetID="22" presetClass="entr" presetSubtype="4" fill="hold" nodeType="withEffect">
                                  <p:stCondLst>
                                    <p:cond delay="0"/>
                                  </p:stCondLst>
                                  <p:childTnLst>
                                    <p:set>
                                      <p:cBhvr>
                                        <p:cTn id="151" dur="1" fill="hold">
                                          <p:stCondLst>
                                            <p:cond delay="0"/>
                                          </p:stCondLst>
                                        </p:cTn>
                                        <p:tgtEl>
                                          <p:spTgt spid="62"/>
                                        </p:tgtEl>
                                        <p:attrNameLst>
                                          <p:attrName>style.visibility</p:attrName>
                                        </p:attrNameLst>
                                      </p:cBhvr>
                                      <p:to>
                                        <p:strVal val="visible"/>
                                      </p:to>
                                    </p:set>
                                    <p:animEffect transition="in" filter="wipe(down)">
                                      <p:cBhvr>
                                        <p:cTn id="152" dur="500"/>
                                        <p:tgtEl>
                                          <p:spTgt spid="62"/>
                                        </p:tgtEl>
                                      </p:cBhvr>
                                    </p:animEffect>
                                  </p:childTnLst>
                                </p:cTn>
                              </p:par>
                              <p:par>
                                <p:cTn id="153" presetID="22" presetClass="entr" presetSubtype="4" fill="hold" nodeType="withEffect">
                                  <p:stCondLst>
                                    <p:cond delay="0"/>
                                  </p:stCondLst>
                                  <p:childTnLst>
                                    <p:set>
                                      <p:cBhvr>
                                        <p:cTn id="154" dur="1" fill="hold">
                                          <p:stCondLst>
                                            <p:cond delay="0"/>
                                          </p:stCondLst>
                                        </p:cTn>
                                        <p:tgtEl>
                                          <p:spTgt spid="64"/>
                                        </p:tgtEl>
                                        <p:attrNameLst>
                                          <p:attrName>style.visibility</p:attrName>
                                        </p:attrNameLst>
                                      </p:cBhvr>
                                      <p:to>
                                        <p:strVal val="visible"/>
                                      </p:to>
                                    </p:set>
                                    <p:animEffect transition="in" filter="wipe(down)">
                                      <p:cBhvr>
                                        <p:cTn id="155" dur="500"/>
                                        <p:tgtEl>
                                          <p:spTgt spid="64"/>
                                        </p:tgtEl>
                                      </p:cBhvr>
                                    </p:animEffect>
                                  </p:childTnLst>
                                </p:cTn>
                              </p:par>
                              <p:par>
                                <p:cTn id="156" presetID="22" presetClass="entr" presetSubtype="4" fill="hold" nodeType="withEffect">
                                  <p:stCondLst>
                                    <p:cond delay="0"/>
                                  </p:stCondLst>
                                  <p:childTnLst>
                                    <p:set>
                                      <p:cBhvr>
                                        <p:cTn id="157" dur="1" fill="hold">
                                          <p:stCondLst>
                                            <p:cond delay="0"/>
                                          </p:stCondLst>
                                        </p:cTn>
                                        <p:tgtEl>
                                          <p:spTgt spid="65"/>
                                        </p:tgtEl>
                                        <p:attrNameLst>
                                          <p:attrName>style.visibility</p:attrName>
                                        </p:attrNameLst>
                                      </p:cBhvr>
                                      <p:to>
                                        <p:strVal val="visible"/>
                                      </p:to>
                                    </p:set>
                                    <p:animEffect transition="in" filter="wipe(down)">
                                      <p:cBhvr>
                                        <p:cTn id="158" dur="500"/>
                                        <p:tgtEl>
                                          <p:spTgt spid="65"/>
                                        </p:tgtEl>
                                      </p:cBhvr>
                                    </p:animEffect>
                                  </p:childTnLst>
                                </p:cTn>
                              </p:par>
                              <p:par>
                                <p:cTn id="159" presetID="22" presetClass="entr" presetSubtype="4" fill="hold" nodeType="withEffect">
                                  <p:stCondLst>
                                    <p:cond delay="0"/>
                                  </p:stCondLst>
                                  <p:childTnLst>
                                    <p:set>
                                      <p:cBhvr>
                                        <p:cTn id="160" dur="1" fill="hold">
                                          <p:stCondLst>
                                            <p:cond delay="0"/>
                                          </p:stCondLst>
                                        </p:cTn>
                                        <p:tgtEl>
                                          <p:spTgt spid="66"/>
                                        </p:tgtEl>
                                        <p:attrNameLst>
                                          <p:attrName>style.visibility</p:attrName>
                                        </p:attrNameLst>
                                      </p:cBhvr>
                                      <p:to>
                                        <p:strVal val="visible"/>
                                      </p:to>
                                    </p:set>
                                    <p:animEffect transition="in" filter="wipe(down)">
                                      <p:cBhvr>
                                        <p:cTn id="161" dur="500"/>
                                        <p:tgtEl>
                                          <p:spTgt spid="66"/>
                                        </p:tgtEl>
                                      </p:cBhvr>
                                    </p:animEffect>
                                  </p:childTnLst>
                                </p:cTn>
                              </p:par>
                              <p:par>
                                <p:cTn id="162" presetID="22" presetClass="entr" presetSubtype="4" fill="hold" nodeType="withEffect">
                                  <p:stCondLst>
                                    <p:cond delay="0"/>
                                  </p:stCondLst>
                                  <p:childTnLst>
                                    <p:set>
                                      <p:cBhvr>
                                        <p:cTn id="163" dur="1" fill="hold">
                                          <p:stCondLst>
                                            <p:cond delay="0"/>
                                          </p:stCondLst>
                                        </p:cTn>
                                        <p:tgtEl>
                                          <p:spTgt spid="67"/>
                                        </p:tgtEl>
                                        <p:attrNameLst>
                                          <p:attrName>style.visibility</p:attrName>
                                        </p:attrNameLst>
                                      </p:cBhvr>
                                      <p:to>
                                        <p:strVal val="visible"/>
                                      </p:to>
                                    </p:set>
                                    <p:animEffect transition="in" filter="wipe(down)">
                                      <p:cBhvr>
                                        <p:cTn id="16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7B3502-F58A-46C0-88F8-3DE26F98CD3F}"/>
              </a:ext>
            </a:extLst>
          </p:cNvPr>
          <p:cNvSpPr txBox="1"/>
          <p:nvPr/>
        </p:nvSpPr>
        <p:spPr>
          <a:xfrm>
            <a:off x="2351302" y="410491"/>
            <a:ext cx="5155518" cy="456535"/>
          </a:xfrm>
          <a:prstGeom prst="rect">
            <a:avLst/>
          </a:prstGeom>
          <a:noFill/>
        </p:spPr>
        <p:txBody>
          <a:bodyPr wrap="square" rtlCol="0">
            <a:spAutoFit/>
          </a:bodyPr>
          <a:lstStyle/>
          <a:p>
            <a:pPr>
              <a:lnSpc>
                <a:spcPct val="150000"/>
              </a:lnSpc>
            </a:pPr>
            <a:r>
              <a:rPr lang="vi-VN" sz="1800" b="1" dirty="0">
                <a:solidFill>
                  <a:srgbClr val="17479D"/>
                </a:solidFill>
                <a:latin typeface="+mn-lt"/>
              </a:rPr>
              <a:t>Học thuộc lòng 2 khổ thơ em thích </a:t>
            </a:r>
            <a:endParaRPr lang="en-US" sz="1800" b="1" dirty="0">
              <a:solidFill>
                <a:srgbClr val="17479D"/>
              </a:solidFill>
              <a:latin typeface="+mn-lt"/>
            </a:endParaRP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768995" y="440535"/>
            <a:ext cx="582308" cy="525172"/>
          </a:xfrm>
          <a:prstGeom prst="rect">
            <a:avLst/>
          </a:prstGeom>
        </p:spPr>
      </p:pic>
      <p:sp>
        <p:nvSpPr>
          <p:cNvPr id="4" name="TextBox 3">
            <a:extLst>
              <a:ext uri="{FF2B5EF4-FFF2-40B4-BE49-F238E27FC236}">
                <a16:creationId xmlns:a16="http://schemas.microsoft.com/office/drawing/2014/main" id="{1E4C5348-1684-8344-B9D4-C1CD709EE398}"/>
              </a:ext>
            </a:extLst>
          </p:cNvPr>
          <p:cNvSpPr txBox="1"/>
          <p:nvPr/>
        </p:nvSpPr>
        <p:spPr>
          <a:xfrm>
            <a:off x="1905723" y="765305"/>
            <a:ext cx="5365827" cy="456535"/>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mn-lt"/>
              </a:rPr>
              <a:t>Ngày hôm qua đâu rồi?</a:t>
            </a:r>
            <a:endParaRPr lang="en-US" sz="1800" b="1" dirty="0">
              <a:solidFill>
                <a:schemeClr val="accent1">
                  <a:lumMod val="50000"/>
                </a:schemeClr>
              </a:solidFill>
              <a:latin typeface="+mn-lt"/>
            </a:endParaRPr>
          </a:p>
        </p:txBody>
      </p:sp>
      <p:sp>
        <p:nvSpPr>
          <p:cNvPr id="5" name="TextBox 4">
            <a:extLst>
              <a:ext uri="{FF2B5EF4-FFF2-40B4-BE49-F238E27FC236}">
                <a16:creationId xmlns:a16="http://schemas.microsoft.com/office/drawing/2014/main" id="{45828F07-CB9D-CF43-A32C-AE53B9EBEB61}"/>
              </a:ext>
            </a:extLst>
          </p:cNvPr>
          <p:cNvSpPr txBox="1"/>
          <p:nvPr/>
        </p:nvSpPr>
        <p:spPr>
          <a:xfrm>
            <a:off x="1475078" y="1167741"/>
            <a:ext cx="6331966" cy="3785652"/>
          </a:xfrm>
          <a:prstGeom prst="rect">
            <a:avLst/>
          </a:prstGeom>
          <a:noFill/>
        </p:spPr>
        <p:txBody>
          <a:bodyPr wrap="square" rtlCol="0">
            <a:spAutoFit/>
          </a:bodyPr>
          <a:lstStyle/>
          <a:p>
            <a:pPr marL="266700" algn="just">
              <a:lnSpc>
                <a:spcPct val="150000"/>
              </a:lnSpc>
            </a:pPr>
            <a:r>
              <a:rPr lang="vi-VN" sz="1600" dirty="0">
                <a:latin typeface="+mn-lt"/>
              </a:rPr>
              <a:t>Em cầm tờ lịch cũ 	             - Ngày hôm qua ở lại </a:t>
            </a:r>
          </a:p>
          <a:p>
            <a:pPr marL="266700" algn="just">
              <a:lnSpc>
                <a:spcPct val="150000"/>
              </a:lnSpc>
            </a:pPr>
            <a:r>
              <a:rPr lang="vi-VN" sz="1600" dirty="0">
                <a:latin typeface="+mn-lt"/>
              </a:rPr>
              <a:t>- Ngày hôm qua đâu rồi</a:t>
            </a:r>
            <a:r>
              <a:rPr lang="vi-VN" sz="1600">
                <a:latin typeface="+mn-lt"/>
              </a:rPr>
              <a:t>?             </a:t>
            </a:r>
            <a:r>
              <a:rPr lang="en-US" sz="1600">
                <a:latin typeface="+mn-lt"/>
              </a:rPr>
              <a:t>     </a:t>
            </a:r>
            <a:r>
              <a:rPr lang="vi-VN" sz="1600">
                <a:latin typeface="+mn-lt"/>
              </a:rPr>
              <a:t>Trong </a:t>
            </a:r>
            <a:r>
              <a:rPr lang="vi-VN" sz="1600" dirty="0">
                <a:latin typeface="+mn-lt"/>
              </a:rPr>
              <a:t>hạt lúa mẹ trồng</a:t>
            </a:r>
          </a:p>
          <a:p>
            <a:pPr marL="266700" algn="just">
              <a:lnSpc>
                <a:spcPct val="150000"/>
              </a:lnSpc>
            </a:pPr>
            <a:r>
              <a:rPr lang="vi-VN" sz="1600" dirty="0">
                <a:latin typeface="+mn-lt"/>
              </a:rPr>
              <a:t>Ra ngoài sân hỏi bố	             Cánh đồng </a:t>
            </a:r>
            <a:r>
              <a:rPr lang="vi-VN" sz="1600">
                <a:latin typeface="+mn-lt"/>
              </a:rPr>
              <a:t>chờ gặ</a:t>
            </a:r>
            <a:r>
              <a:rPr lang="en-US" sz="1600">
                <a:latin typeface="+mn-lt"/>
              </a:rPr>
              <a:t>t</a:t>
            </a:r>
            <a:r>
              <a:rPr lang="vi-VN" sz="1600">
                <a:latin typeface="+mn-lt"/>
              </a:rPr>
              <a:t> </a:t>
            </a:r>
            <a:r>
              <a:rPr lang="vi-VN" sz="1600" dirty="0">
                <a:latin typeface="+mn-lt"/>
              </a:rPr>
              <a:t>hái</a:t>
            </a:r>
          </a:p>
          <a:p>
            <a:pPr marL="266700" algn="just">
              <a:lnSpc>
                <a:spcPct val="150000"/>
              </a:lnSpc>
            </a:pPr>
            <a:r>
              <a:rPr lang="vi-VN" sz="1600" dirty="0">
                <a:latin typeface="+mn-lt"/>
              </a:rPr>
              <a:t>Xoa đầu em bố cười.	             Chín vàng màu ước mong.</a:t>
            </a:r>
          </a:p>
          <a:p>
            <a:pPr marL="266700" algn="just">
              <a:lnSpc>
                <a:spcPct val="150000"/>
              </a:lnSpc>
            </a:pPr>
            <a:endParaRPr lang="vi-VN" sz="1600" dirty="0">
              <a:latin typeface="+mn-lt"/>
            </a:endParaRPr>
          </a:p>
          <a:p>
            <a:pPr marL="266700" algn="just">
              <a:lnSpc>
                <a:spcPct val="150000"/>
              </a:lnSpc>
            </a:pPr>
            <a:r>
              <a:rPr lang="vi-VN" sz="1600" dirty="0">
                <a:latin typeface="+mn-lt"/>
              </a:rPr>
              <a:t>- Ngày hôm qua ở lại	             - Ngày hôm qua ở lại </a:t>
            </a:r>
          </a:p>
          <a:p>
            <a:pPr marL="266700" algn="just">
              <a:lnSpc>
                <a:spcPct val="150000"/>
              </a:lnSpc>
            </a:pPr>
            <a:r>
              <a:rPr lang="vi-VN" sz="1600" dirty="0">
                <a:latin typeface="+mn-lt"/>
              </a:rPr>
              <a:t>Trên cành hoa trong </a:t>
            </a:r>
            <a:r>
              <a:rPr lang="vi-VN" sz="1600">
                <a:latin typeface="+mn-lt"/>
              </a:rPr>
              <a:t>vườn           </a:t>
            </a:r>
            <a:r>
              <a:rPr lang="en-US" sz="1600">
                <a:latin typeface="+mn-lt"/>
              </a:rPr>
              <a:t>     </a:t>
            </a:r>
            <a:r>
              <a:rPr lang="vi-VN" sz="1600">
                <a:latin typeface="+mn-lt"/>
              </a:rPr>
              <a:t>Trong </a:t>
            </a:r>
            <a:r>
              <a:rPr lang="vi-VN" sz="1600" dirty="0">
                <a:latin typeface="+mn-lt"/>
              </a:rPr>
              <a:t>vở hồng của con</a:t>
            </a:r>
          </a:p>
          <a:p>
            <a:pPr marL="266700" algn="just">
              <a:lnSpc>
                <a:spcPct val="150000"/>
              </a:lnSpc>
            </a:pPr>
            <a:r>
              <a:rPr lang="vi-VN" sz="1600" dirty="0">
                <a:latin typeface="+mn-lt"/>
              </a:rPr>
              <a:t>Nụ hồng lớn lên mãi 	            Con học hành chăm chỉ</a:t>
            </a:r>
          </a:p>
          <a:p>
            <a:pPr marL="266700" algn="just">
              <a:lnSpc>
                <a:spcPct val="150000"/>
              </a:lnSpc>
            </a:pPr>
            <a:r>
              <a:rPr lang="vi-VN" sz="1600" dirty="0">
                <a:latin typeface="+mn-lt"/>
              </a:rPr>
              <a:t>Đợi đến ngày toả hương</a:t>
            </a:r>
            <a:r>
              <a:rPr lang="vi-VN" sz="1600">
                <a:latin typeface="+mn-lt"/>
              </a:rPr>
              <a:t>.            </a:t>
            </a:r>
            <a:r>
              <a:rPr lang="en-US" sz="1600">
                <a:latin typeface="+mn-lt"/>
              </a:rPr>
              <a:t>      </a:t>
            </a:r>
            <a:r>
              <a:rPr lang="vi-VN" sz="1600">
                <a:latin typeface="+mn-lt"/>
              </a:rPr>
              <a:t>Là </a:t>
            </a:r>
            <a:r>
              <a:rPr lang="vi-VN" sz="1600" dirty="0">
                <a:latin typeface="+mn-lt"/>
              </a:rPr>
              <a:t>ngày qua vẫn còn.</a:t>
            </a:r>
          </a:p>
          <a:p>
            <a:pPr marL="266700" algn="just">
              <a:lnSpc>
                <a:spcPct val="150000"/>
              </a:lnSpc>
            </a:pPr>
            <a:r>
              <a:rPr lang="vi-VN" sz="1600" dirty="0">
                <a:latin typeface="+mn-lt"/>
              </a:rPr>
              <a:t>				             (Bế Kiến Quốc)</a:t>
            </a:r>
            <a:endParaRPr lang="en-US" sz="1600" dirty="0">
              <a:latin typeface="+mn-lt"/>
            </a:endParaRPr>
          </a:p>
        </p:txBody>
      </p:sp>
      <p:pic>
        <p:nvPicPr>
          <p:cNvPr id="6" name="Picture 5">
            <a:extLst>
              <a:ext uri="{FF2B5EF4-FFF2-40B4-BE49-F238E27FC236}">
                <a16:creationId xmlns:a16="http://schemas.microsoft.com/office/drawing/2014/main" id="{4184C915-0402-5546-AC46-AA0EAA16D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544" y="1270682"/>
            <a:ext cx="304770" cy="288000"/>
          </a:xfrm>
          <a:prstGeom prst="rect">
            <a:avLst/>
          </a:prstGeom>
        </p:spPr>
      </p:pic>
      <p:pic>
        <p:nvPicPr>
          <p:cNvPr id="7" name="Picture 6">
            <a:extLst>
              <a:ext uri="{FF2B5EF4-FFF2-40B4-BE49-F238E27FC236}">
                <a16:creationId xmlns:a16="http://schemas.microsoft.com/office/drawing/2014/main" id="{E7FC4ADA-7FA8-924F-9230-5BD9B38F9B45}"/>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50074" y="3084019"/>
            <a:ext cx="288000" cy="288000"/>
          </a:xfrm>
          <a:prstGeom prst="rect">
            <a:avLst/>
          </a:prstGeom>
        </p:spPr>
      </p:pic>
      <p:pic>
        <p:nvPicPr>
          <p:cNvPr id="8" name="Picture 7">
            <a:extLst>
              <a:ext uri="{FF2B5EF4-FFF2-40B4-BE49-F238E27FC236}">
                <a16:creationId xmlns:a16="http://schemas.microsoft.com/office/drawing/2014/main" id="{09B645C1-3F29-F944-BA77-52194FC748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1061" y="1270682"/>
            <a:ext cx="288000" cy="288000"/>
          </a:xfrm>
          <a:prstGeom prst="rect">
            <a:avLst/>
          </a:prstGeom>
        </p:spPr>
      </p:pic>
      <p:grpSp>
        <p:nvGrpSpPr>
          <p:cNvPr id="9" name="Group 8">
            <a:extLst>
              <a:ext uri="{FF2B5EF4-FFF2-40B4-BE49-F238E27FC236}">
                <a16:creationId xmlns:a16="http://schemas.microsoft.com/office/drawing/2014/main" id="{03C8F449-EC21-C748-8122-B53CEAD9EB17}"/>
              </a:ext>
            </a:extLst>
          </p:cNvPr>
          <p:cNvGrpSpPr/>
          <p:nvPr/>
        </p:nvGrpSpPr>
        <p:grpSpPr>
          <a:xfrm>
            <a:off x="4484990" y="2868156"/>
            <a:ext cx="439544" cy="646331"/>
            <a:chOff x="3341990" y="2868155"/>
            <a:chExt cx="439544" cy="646331"/>
          </a:xfrm>
        </p:grpSpPr>
        <p:sp>
          <p:nvSpPr>
            <p:cNvPr id="10" name="Oval 9">
              <a:extLst>
                <a:ext uri="{FF2B5EF4-FFF2-40B4-BE49-F238E27FC236}">
                  <a16:creationId xmlns:a16="http://schemas.microsoft.com/office/drawing/2014/main" id="{46BB40AF-1AB9-E943-97C7-AD857D335E43}"/>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1" name="Rectangle 10">
              <a:extLst>
                <a:ext uri="{FF2B5EF4-FFF2-40B4-BE49-F238E27FC236}">
                  <a16:creationId xmlns:a16="http://schemas.microsoft.com/office/drawing/2014/main" id="{80C44C53-6160-4844-A8BB-C3C3C2DF7B57}"/>
                </a:ext>
              </a:extLst>
            </p:cNvPr>
            <p:cNvSpPr/>
            <p:nvPr/>
          </p:nvSpPr>
          <p:spPr>
            <a:xfrm rot="21163024">
              <a:off x="3341990" y="2868155"/>
              <a:ext cx="439544"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
        <p:nvSpPr>
          <p:cNvPr id="12" name="Rectangle 11"/>
          <p:cNvSpPr/>
          <p:nvPr/>
        </p:nvSpPr>
        <p:spPr>
          <a:xfrm>
            <a:off x="1768995" y="1597906"/>
            <a:ext cx="2428681" cy="40520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noFill/>
            </a:endParaRPr>
          </a:p>
        </p:txBody>
      </p:sp>
      <p:sp>
        <p:nvSpPr>
          <p:cNvPr id="13" name="Rectangle 12"/>
          <p:cNvSpPr/>
          <p:nvPr/>
        </p:nvSpPr>
        <p:spPr>
          <a:xfrm>
            <a:off x="1772314" y="3053437"/>
            <a:ext cx="2428681" cy="40520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noFill/>
            </a:endParaRPr>
          </a:p>
        </p:txBody>
      </p:sp>
      <p:sp>
        <p:nvSpPr>
          <p:cNvPr id="14" name="Rectangle 13"/>
          <p:cNvSpPr/>
          <p:nvPr/>
        </p:nvSpPr>
        <p:spPr>
          <a:xfrm>
            <a:off x="5018991" y="3456996"/>
            <a:ext cx="2428681" cy="40520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noFill/>
            </a:endParaRPr>
          </a:p>
        </p:txBody>
      </p:sp>
      <p:sp>
        <p:nvSpPr>
          <p:cNvPr id="15" name="Rectangle 14"/>
          <p:cNvSpPr/>
          <p:nvPr/>
        </p:nvSpPr>
        <p:spPr>
          <a:xfrm>
            <a:off x="5018991" y="1952431"/>
            <a:ext cx="2428681" cy="40520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noFill/>
            </a:endParaRPr>
          </a:p>
        </p:txBody>
      </p:sp>
      <p:sp>
        <p:nvSpPr>
          <p:cNvPr id="16" name="Rectangle 15"/>
          <p:cNvSpPr/>
          <p:nvPr/>
        </p:nvSpPr>
        <p:spPr>
          <a:xfrm>
            <a:off x="1768995" y="4203050"/>
            <a:ext cx="2428681" cy="40520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noFill/>
            </a:endParaRPr>
          </a:p>
        </p:txBody>
      </p:sp>
      <p:sp>
        <p:nvSpPr>
          <p:cNvPr id="17" name="Rectangle 16"/>
          <p:cNvSpPr/>
          <p:nvPr/>
        </p:nvSpPr>
        <p:spPr>
          <a:xfrm>
            <a:off x="5018991" y="1200672"/>
            <a:ext cx="2428681" cy="40520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noFill/>
            </a:endParaRPr>
          </a:p>
        </p:txBody>
      </p:sp>
      <p:sp>
        <p:nvSpPr>
          <p:cNvPr id="18" name="Rounded Rectangle 17"/>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12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wipe(left)">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grpId="1" nodeType="clickEffect">
                                  <p:stCondLst>
                                    <p:cond delay="0"/>
                                  </p:stCondLst>
                                  <p:childTnLst>
                                    <p:animEffect transition="out" filter="circle(out)">
                                      <p:cBhvr>
                                        <p:cTn id="66" dur="2000"/>
                                        <p:tgtEl>
                                          <p:spTgt spid="14"/>
                                        </p:tgtEl>
                                      </p:cBhvr>
                                    </p:animEffect>
                                    <p:set>
                                      <p:cBhvr>
                                        <p:cTn id="67" dur="1" fill="hold">
                                          <p:stCondLst>
                                            <p:cond delay="1999"/>
                                          </p:stCondLst>
                                        </p:cTn>
                                        <p:tgtEl>
                                          <p:spTgt spid="14"/>
                                        </p:tgtEl>
                                        <p:attrNameLst>
                                          <p:attrName>style.visibility</p:attrName>
                                        </p:attrNameLst>
                                      </p:cBhvr>
                                      <p:to>
                                        <p:strVal val="hidden"/>
                                      </p:to>
                                    </p:set>
                                  </p:childTnLst>
                                </p:cTn>
                              </p:par>
                              <p:par>
                                <p:cTn id="68" presetID="6" presetClass="exit" presetSubtype="32" fill="hold" grpId="1" nodeType="withEffect">
                                  <p:stCondLst>
                                    <p:cond delay="0"/>
                                  </p:stCondLst>
                                  <p:childTnLst>
                                    <p:animEffect transition="out" filter="circle(out)">
                                      <p:cBhvr>
                                        <p:cTn id="69" dur="2000"/>
                                        <p:tgtEl>
                                          <p:spTgt spid="13"/>
                                        </p:tgtEl>
                                      </p:cBhvr>
                                    </p:animEffect>
                                    <p:set>
                                      <p:cBhvr>
                                        <p:cTn id="70" dur="1" fill="hold">
                                          <p:stCondLst>
                                            <p:cond delay="1999"/>
                                          </p:stCondLst>
                                        </p:cTn>
                                        <p:tgtEl>
                                          <p:spTgt spid="13"/>
                                        </p:tgtEl>
                                        <p:attrNameLst>
                                          <p:attrName>style.visibility</p:attrName>
                                        </p:attrNameLst>
                                      </p:cBhvr>
                                      <p:to>
                                        <p:strVal val="hidden"/>
                                      </p:to>
                                    </p:set>
                                  </p:childTnLst>
                                </p:cTn>
                              </p:par>
                              <p:par>
                                <p:cTn id="71" presetID="6" presetClass="exit" presetSubtype="32" fill="hold" grpId="1" nodeType="withEffect">
                                  <p:stCondLst>
                                    <p:cond delay="0"/>
                                  </p:stCondLst>
                                  <p:childTnLst>
                                    <p:animEffect transition="out" filter="circle(out)">
                                      <p:cBhvr>
                                        <p:cTn id="72" dur="2000"/>
                                        <p:tgtEl>
                                          <p:spTgt spid="12"/>
                                        </p:tgtEl>
                                      </p:cBhvr>
                                    </p:animEffect>
                                    <p:set>
                                      <p:cBhvr>
                                        <p:cTn id="73" dur="1" fill="hold">
                                          <p:stCondLst>
                                            <p:cond delay="1999"/>
                                          </p:stCondLst>
                                        </p:cTn>
                                        <p:tgtEl>
                                          <p:spTgt spid="12"/>
                                        </p:tgtEl>
                                        <p:attrNameLst>
                                          <p:attrName>style.visibility</p:attrName>
                                        </p:attrNameLst>
                                      </p:cBhvr>
                                      <p:to>
                                        <p:strVal val="hidden"/>
                                      </p:to>
                                    </p:set>
                                  </p:childTnLst>
                                </p:cTn>
                              </p:par>
                              <p:par>
                                <p:cTn id="74" presetID="6" presetClass="exit" presetSubtype="32" fill="hold" grpId="1" nodeType="withEffect">
                                  <p:stCondLst>
                                    <p:cond delay="0"/>
                                  </p:stCondLst>
                                  <p:childTnLst>
                                    <p:animEffect transition="out" filter="circle(out)">
                                      <p:cBhvr>
                                        <p:cTn id="75" dur="2000"/>
                                        <p:tgtEl>
                                          <p:spTgt spid="15"/>
                                        </p:tgtEl>
                                      </p:cBhvr>
                                    </p:animEffect>
                                    <p:set>
                                      <p:cBhvr>
                                        <p:cTn id="76" dur="1" fill="hold">
                                          <p:stCondLst>
                                            <p:cond delay="1999"/>
                                          </p:stCondLst>
                                        </p:cTn>
                                        <p:tgtEl>
                                          <p:spTgt spid="15"/>
                                        </p:tgtEl>
                                        <p:attrNameLst>
                                          <p:attrName>style.visibility</p:attrName>
                                        </p:attrNameLst>
                                      </p:cBhvr>
                                      <p:to>
                                        <p:strVal val="hidden"/>
                                      </p:to>
                                    </p:set>
                                  </p:childTnLst>
                                </p:cTn>
                              </p:par>
                              <p:par>
                                <p:cTn id="77" presetID="6" presetClass="exit" presetSubtype="32" fill="hold" grpId="1" nodeType="withEffect">
                                  <p:stCondLst>
                                    <p:cond delay="0"/>
                                  </p:stCondLst>
                                  <p:childTnLst>
                                    <p:animEffect transition="out" filter="circle(out)">
                                      <p:cBhvr>
                                        <p:cTn id="78" dur="2000"/>
                                        <p:tgtEl>
                                          <p:spTgt spid="16"/>
                                        </p:tgtEl>
                                      </p:cBhvr>
                                    </p:animEffect>
                                    <p:set>
                                      <p:cBhvr>
                                        <p:cTn id="79" dur="1" fill="hold">
                                          <p:stCondLst>
                                            <p:cond delay="1999"/>
                                          </p:stCondLst>
                                        </p:cTn>
                                        <p:tgtEl>
                                          <p:spTgt spid="16"/>
                                        </p:tgtEl>
                                        <p:attrNameLst>
                                          <p:attrName>style.visibility</p:attrName>
                                        </p:attrNameLst>
                                      </p:cBhvr>
                                      <p:to>
                                        <p:strVal val="hidden"/>
                                      </p:to>
                                    </p:set>
                                  </p:childTnLst>
                                </p:cTn>
                              </p:par>
                              <p:par>
                                <p:cTn id="80" presetID="6" presetClass="exit" presetSubtype="32" fill="hold" grpId="1" nodeType="withEffect">
                                  <p:stCondLst>
                                    <p:cond delay="0"/>
                                  </p:stCondLst>
                                  <p:childTnLst>
                                    <p:animEffect transition="out" filter="circle(out)">
                                      <p:cBhvr>
                                        <p:cTn id="81" dur="2000"/>
                                        <p:tgtEl>
                                          <p:spTgt spid="17"/>
                                        </p:tgtEl>
                                      </p:cBhvr>
                                    </p:animEffect>
                                    <p:set>
                                      <p:cBhvr>
                                        <p:cTn id="82"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FE6FC5-8F58-EB4D-ABB8-445537F0A2E2}"/>
              </a:ext>
            </a:extLst>
          </p:cNvPr>
          <p:cNvGrpSpPr/>
          <p:nvPr/>
        </p:nvGrpSpPr>
        <p:grpSpPr>
          <a:xfrm>
            <a:off x="1399894" y="1346589"/>
            <a:ext cx="3172107" cy="1707445"/>
            <a:chOff x="282690" y="1031335"/>
            <a:chExt cx="5891520" cy="2918737"/>
          </a:xfrm>
        </p:grpSpPr>
        <p:pic>
          <p:nvPicPr>
            <p:cNvPr id="4" name="Picture 3">
              <a:extLst>
                <a:ext uri="{FF2B5EF4-FFF2-40B4-BE49-F238E27FC236}">
                  <a16:creationId xmlns:a16="http://schemas.microsoft.com/office/drawing/2014/main" id="{BB203ED2-C739-464B-A37F-E9A416C5E47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4" b="40030" l="3626" r="56298">
                          <a14:foregroundMark x1="6298" y1="14476" x2="16794" y2="18168"/>
                          <a14:foregroundMark x1="16794" y1="18021" x2="45611" y2="18316"/>
                          <a14:foregroundMark x1="45611" y1="18316" x2="42939" y2="11965"/>
                          <a14:foregroundMark x1="42939" y1="11817" x2="11641" y2="19793"/>
                          <a14:foregroundMark x1="12977" y1="12999" x2="5344" y2="13294"/>
                          <a14:foregroundMark x1="10115" y1="13442" x2="18321" y2="14032"/>
                          <a14:foregroundMark x1="8015" y1="13885" x2="3626" y2="14771"/>
                          <a14:foregroundMark x1="39885" y1="12999" x2="49046" y2="20384"/>
                          <a14:foregroundMark x1="49046" y1="20384" x2="45038" y2="31167"/>
                          <a14:foregroundMark x1="45038" y1="31167" x2="45038" y2="30871"/>
                          <a14:foregroundMark x1="47328" y1="28951" x2="52099" y2="19202"/>
                          <a14:foregroundMark x1="52099" y1="19202" x2="49046" y2="12555"/>
                          <a14:foregroundMark x1="37023" y1="39734" x2="44656" y2="38552"/>
                          <a14:foregroundMark x1="38740" y1="39734" x2="46183" y2="39291"/>
                          <a14:foregroundMark x1="52481" y1="20975" x2="53626" y2="14328"/>
                          <a14:foregroundMark x1="54580" y1="20532" x2="56298" y2="21418"/>
                        </a14:backgroundRemoval>
                      </a14:imgEffect>
                      <a14:imgEffect>
                        <a14:sharpenSoften amount="30000"/>
                      </a14:imgEffect>
                      <a14:imgEffect>
                        <a14:brightnessContrast bright="8000" contrast="2000"/>
                      </a14:imgEffect>
                    </a14:imgLayer>
                  </a14:imgProps>
                </a:ext>
              </a:extLst>
            </a:blip>
            <a:srcRect r="38187" b="55286"/>
            <a:stretch/>
          </p:blipFill>
          <p:spPr>
            <a:xfrm>
              <a:off x="282690" y="1031335"/>
              <a:ext cx="2020158" cy="1888015"/>
            </a:xfrm>
            <a:prstGeom prst="rect">
              <a:avLst/>
            </a:prstGeom>
          </p:spPr>
        </p:pic>
        <p:pic>
          <p:nvPicPr>
            <p:cNvPr id="5" name="Picture 4">
              <a:extLst>
                <a:ext uri="{FF2B5EF4-FFF2-40B4-BE49-F238E27FC236}">
                  <a16:creationId xmlns:a16="http://schemas.microsoft.com/office/drawing/2014/main" id="{519A2D46-CADA-ED4C-9D45-65AB11AFCD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919" b="61448" l="46947" r="99237">
                          <a14:foregroundMark x1="46947" y1="34269" x2="46947" y2="34269"/>
                          <a14:foregroundMark x1="46947" y1="34269" x2="46947" y2="34269"/>
                          <a14:foregroundMark x1="89695" y1="26736" x2="91794" y2="17282"/>
                          <a14:foregroundMark x1="91794" y1="17282" x2="91985" y2="17282"/>
                          <a14:foregroundMark x1="91985" y1="16987" x2="81870" y2="17725"/>
                          <a14:foregroundMark x1="85687" y1="17430" x2="97901" y2="16248"/>
                          <a14:foregroundMark x1="97901" y1="16248" x2="96947" y2="14919"/>
                          <a14:foregroundMark x1="96947" y1="14771" x2="99618" y2="46086"/>
                          <a14:foregroundMark x1="99618" y1="46086" x2="95420" y2="55391"/>
                          <a14:foregroundMark x1="95420" y1="55391" x2="78626" y2="58789"/>
                          <a14:foregroundMark x1="78626" y1="58789" x2="68511" y2="56278"/>
                          <a14:foregroundMark x1="68511" y1="55982" x2="78626" y2="48006"/>
                          <a14:foregroundMark x1="78626" y1="48006" x2="78626" y2="47710"/>
                          <a14:foregroundMark x1="78626" y1="47563" x2="83397" y2="51846"/>
                          <a14:foregroundMark x1="79389" y1="49778" x2="71947" y2="38552"/>
                          <a14:foregroundMark x1="71947" y1="38405" x2="83969" y2="38700"/>
                          <a14:foregroundMark x1="83969" y1="38700" x2="86069" y2="42984"/>
                          <a14:foregroundMark x1="97328" y1="39143" x2="99427" y2="29099"/>
                          <a14:foregroundMark x1="99427" y1="29099" x2="97710" y2="18907"/>
                          <a14:foregroundMark x1="66412" y1="58789" x2="98473" y2="57459"/>
                          <a14:foregroundMark x1="96565" y1="57459" x2="69275" y2="60709"/>
                          <a14:foregroundMark x1="69275" y1="60709" x2="96756" y2="59084"/>
                          <a14:foregroundMark x1="96756" y1="59084" x2="96756" y2="59084"/>
                          <a14:foregroundMark x1="96565" y1="60118" x2="84160" y2="61448"/>
                          <a14:foregroundMark x1="84160" y1="61448" x2="79962" y2="60709"/>
                          <a14:foregroundMark x1="72137" y1="44756" x2="70038" y2="40473"/>
                        </a14:backgroundRemoval>
                      </a14:imgEffect>
                      <a14:imgEffect>
                        <a14:sharpenSoften amount="40000"/>
                      </a14:imgEffect>
                      <a14:imgEffect>
                        <a14:brightnessContrast bright="3000"/>
                      </a14:imgEffect>
                    </a14:imgLayer>
                  </a14:imgProps>
                </a:ext>
              </a:extLst>
            </a:blip>
            <a:srcRect l="45476" t="10235" b="39304"/>
            <a:stretch/>
          </p:blipFill>
          <p:spPr>
            <a:xfrm>
              <a:off x="4566313" y="1229215"/>
              <a:ext cx="1607897" cy="1922546"/>
            </a:xfrm>
            <a:prstGeom prst="rect">
              <a:avLst/>
            </a:prstGeom>
          </p:spPr>
        </p:pic>
        <p:pic>
          <p:nvPicPr>
            <p:cNvPr id="6" name="Picture 5">
              <a:extLst>
                <a:ext uri="{FF2B5EF4-FFF2-40B4-BE49-F238E27FC236}">
                  <a16:creationId xmlns:a16="http://schemas.microsoft.com/office/drawing/2014/main" id="{1EEED433-BC28-1E45-B5E2-80ADF0DB594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086" b="99261" l="9924" r="96756">
                          <a14:foregroundMark x1="24809" y1="46381" x2="33397" y2="85672"/>
                          <a14:foregroundMark x1="33397" y1="85524" x2="22328" y2="65879"/>
                          <a14:foregroundMark x1="22328" y1="65731" x2="22519" y2="57459"/>
                          <a14:foregroundMark x1="22519" y1="57312" x2="34542" y2="61152"/>
                          <a14:foregroundMark x1="34542" y1="61152" x2="35878" y2="67947"/>
                          <a14:foregroundMark x1="16031" y1="49631" x2="14122" y2="50665"/>
                          <a14:foregroundMark x1="60305" y1="94978" x2="76718" y2="94830"/>
                          <a14:foregroundMark x1="76718" y1="94830" x2="89504" y2="91876"/>
                          <a14:foregroundMark x1="89504" y1="91876" x2="89885" y2="91728"/>
                          <a14:foregroundMark x1="89885" y1="91581" x2="79771" y2="97046"/>
                          <a14:foregroundMark x1="79771" y1="97046" x2="55344" y2="98375"/>
                          <a14:foregroundMark x1="30725" y1="92319" x2="39313" y2="88774"/>
                          <a14:foregroundMark x1="29962" y1="57164" x2="36069" y2="53323"/>
                          <a14:foregroundMark x1="31870" y1="83309" x2="29198" y2="92614"/>
                          <a14:foregroundMark x1="29198" y1="92614" x2="37214" y2="92319"/>
                          <a14:foregroundMark x1="37214" y1="92171" x2="44466" y2="92467"/>
                          <a14:foregroundMark x1="16221" y1="64697" x2="16031" y2="70015"/>
                          <a14:foregroundMark x1="88168" y1="90547" x2="96756" y2="76366"/>
                          <a14:foregroundMark x1="95420" y1="77991" x2="95611" y2="99261"/>
                          <a14:foregroundMark x1="95611" y1="99261" x2="95229" y2="99114"/>
                          <a14:foregroundMark x1="76336" y1="89217" x2="76336" y2="76514"/>
                          <a14:foregroundMark x1="76336" y1="76514" x2="79962" y2="68242"/>
                          <a14:foregroundMark x1="79962" y1="68095" x2="73664" y2="73412"/>
                          <a14:foregroundMark x1="18130" y1="70753" x2="16031" y2="61448"/>
                          <a14:foregroundMark x1="16031" y1="61448" x2="16985" y2="59232"/>
                          <a14:backgroundMark x1="60305" y1="52142" x2="90458" y2="52290"/>
                        </a14:backgroundRemoval>
                      </a14:imgEffect>
                      <a14:imgEffect>
                        <a14:sharpenSoften amount="34000"/>
                      </a14:imgEffect>
                      <a14:imgEffect>
                        <a14:brightnessContrast bright="5000"/>
                      </a14:imgEffect>
                    </a14:imgLayer>
                  </a14:imgProps>
                </a:ext>
              </a:extLst>
            </a:blip>
            <a:srcRect t="43457"/>
            <a:stretch/>
          </p:blipFill>
          <p:spPr>
            <a:xfrm>
              <a:off x="1684146" y="1470309"/>
              <a:ext cx="3394473" cy="2479763"/>
            </a:xfrm>
            <a:prstGeom prst="rect">
              <a:avLst/>
            </a:prstGeom>
          </p:spPr>
        </p:pic>
      </p:grpSp>
      <p:sp>
        <p:nvSpPr>
          <p:cNvPr id="7" name="TextBox 6">
            <a:extLst>
              <a:ext uri="{FF2B5EF4-FFF2-40B4-BE49-F238E27FC236}">
                <a16:creationId xmlns:a16="http://schemas.microsoft.com/office/drawing/2014/main" id="{9EBACCBA-1B50-3F43-AC38-3374299C342B}"/>
              </a:ext>
            </a:extLst>
          </p:cNvPr>
          <p:cNvSpPr txBox="1"/>
          <p:nvPr/>
        </p:nvSpPr>
        <p:spPr>
          <a:xfrm>
            <a:off x="4572001" y="1395685"/>
            <a:ext cx="3078125" cy="1569660"/>
          </a:xfrm>
          <a:prstGeom prst="rect">
            <a:avLst/>
          </a:prstGeom>
          <a:noFill/>
        </p:spPr>
        <p:txBody>
          <a:bodyPr wrap="square" rtlCol="0">
            <a:spAutoFit/>
          </a:bodyPr>
          <a:lstStyle/>
          <a:p>
            <a:pPr algn="just">
              <a:lnSpc>
                <a:spcPct val="150000"/>
              </a:lnSpc>
            </a:pPr>
            <a:r>
              <a:rPr lang="vi-VN" sz="1600" dirty="0">
                <a:solidFill>
                  <a:srgbClr val="FF0000"/>
                </a:solidFill>
                <a:latin typeface="+mn-lt"/>
                <a:sym typeface="Wingdings" pitchFamily="2" charset="2"/>
              </a:rPr>
              <a:t> Từ chỉ người: mẹ, con, bạn nhỏ, …</a:t>
            </a:r>
          </a:p>
          <a:p>
            <a:pPr algn="just">
              <a:lnSpc>
                <a:spcPct val="150000"/>
              </a:lnSpc>
            </a:pPr>
            <a:r>
              <a:rPr lang="vi-VN" sz="1600" dirty="0">
                <a:solidFill>
                  <a:srgbClr val="FF0000"/>
                </a:solidFill>
                <a:latin typeface="+mn-lt"/>
                <a:sym typeface="Wingdings" pitchFamily="2" charset="2"/>
              </a:rPr>
              <a:t> Từ chỉ sự vật: tờ lịch, lúa, quyển sách, hoa hồng, …</a:t>
            </a:r>
            <a:endParaRPr lang="vi-VN" sz="1600" dirty="0">
              <a:solidFill>
                <a:srgbClr val="FF0000"/>
              </a:solidFill>
              <a:latin typeface="+mn-lt"/>
            </a:endParaRPr>
          </a:p>
        </p:txBody>
      </p:sp>
      <p:sp>
        <p:nvSpPr>
          <p:cNvPr id="8" name="TextBox 7">
            <a:extLst>
              <a:ext uri="{FF2B5EF4-FFF2-40B4-BE49-F238E27FC236}">
                <a16:creationId xmlns:a16="http://schemas.microsoft.com/office/drawing/2014/main" id="{8A1072C0-7CDA-3B41-9683-C01B2BFCAA3D}"/>
              </a:ext>
            </a:extLst>
          </p:cNvPr>
          <p:cNvSpPr txBox="1"/>
          <p:nvPr/>
        </p:nvSpPr>
        <p:spPr>
          <a:xfrm>
            <a:off x="1458658" y="953660"/>
            <a:ext cx="6327981" cy="43858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mn-lt"/>
              </a:rPr>
              <a:t>1. </a:t>
            </a:r>
            <a:r>
              <a:rPr lang="vi-VN" sz="1500" dirty="0">
                <a:latin typeface="+mn-lt"/>
              </a:rPr>
              <a:t>Dựa vào tranh minh hoạ bài đọc, tìm từ ngữ chỉ người, chỉ vật?</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9">
            <a:clrChange>
              <a:clrFrom>
                <a:srgbClr val="FEFFFE"/>
              </a:clrFrom>
              <a:clrTo>
                <a:srgbClr val="FEFFFE">
                  <a:alpha val="0"/>
                </a:srgbClr>
              </a:clrTo>
            </a:clrChange>
            <a:extLst>
              <a:ext uri="{BEBA8EAE-BF5A-486C-A8C5-ECC9F3942E4B}">
                <a14:imgProps xmlns:a14="http://schemas.microsoft.com/office/drawing/2010/main">
                  <a14:imgLayer r:embed="rId10">
                    <a14:imgEffect>
                      <a14:sharpenSoften amount="33000"/>
                    </a14:imgEffect>
                    <a14:imgEffect>
                      <a14:brightnessContrast contrast="1000"/>
                    </a14:imgEffect>
                  </a14:imgLayer>
                </a14:imgProps>
              </a:ext>
            </a:extLst>
          </a:blip>
          <a:stretch>
            <a:fillRect/>
          </a:stretch>
        </p:blipFill>
        <p:spPr>
          <a:xfrm>
            <a:off x="1711136" y="421234"/>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2361102" y="460494"/>
            <a:ext cx="1564368" cy="507831"/>
          </a:xfrm>
          <a:prstGeom prst="rect">
            <a:avLst/>
          </a:prstGeom>
          <a:noFill/>
        </p:spPr>
        <p:txBody>
          <a:bodyPr wrap="square" rtlCol="0">
            <a:spAutoFit/>
          </a:bodyPr>
          <a:lstStyle/>
          <a:p>
            <a:pPr algn="ctr">
              <a:lnSpc>
                <a:spcPct val="150000"/>
              </a:lnSpc>
            </a:pPr>
            <a:r>
              <a:rPr lang="vi-VN" sz="1800" b="1" dirty="0">
                <a:solidFill>
                  <a:srgbClr val="17479D"/>
                </a:solidFill>
                <a:latin typeface="+mn-lt"/>
              </a:rPr>
              <a:t> LUYỆN TẬP</a:t>
            </a:r>
            <a:endParaRPr lang="en-US" sz="1800" b="1" dirty="0">
              <a:solidFill>
                <a:srgbClr val="17479D"/>
              </a:solidFill>
              <a:latin typeface="+mn-lt"/>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1500278" y="3056939"/>
            <a:ext cx="6327981" cy="43858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mn-lt"/>
              </a:rPr>
              <a:t>2. </a:t>
            </a:r>
            <a:r>
              <a:rPr lang="vi-VN" sz="1500" dirty="0">
                <a:latin typeface="+mn-lt"/>
              </a:rPr>
              <a:t>Đặt 2 câu với các từ tìm được ở bài 1?</a:t>
            </a:r>
          </a:p>
        </p:txBody>
      </p:sp>
      <p:sp>
        <p:nvSpPr>
          <p:cNvPr id="12" name="TextBox 11">
            <a:extLst>
              <a:ext uri="{FF2B5EF4-FFF2-40B4-BE49-F238E27FC236}">
                <a16:creationId xmlns:a16="http://schemas.microsoft.com/office/drawing/2014/main" id="{7DA89577-11F7-42D0-9145-62F86A2C4AAD}"/>
              </a:ext>
            </a:extLst>
          </p:cNvPr>
          <p:cNvSpPr txBox="1"/>
          <p:nvPr/>
        </p:nvSpPr>
        <p:spPr>
          <a:xfrm>
            <a:off x="1769181" y="3482048"/>
            <a:ext cx="5790177" cy="830997"/>
          </a:xfrm>
          <a:prstGeom prst="rect">
            <a:avLst/>
          </a:prstGeom>
          <a:noFill/>
        </p:spPr>
        <p:txBody>
          <a:bodyPr wrap="square" rtlCol="0">
            <a:spAutoFit/>
          </a:bodyPr>
          <a:lstStyle/>
          <a:p>
            <a:pPr algn="just">
              <a:lnSpc>
                <a:spcPct val="150000"/>
              </a:lnSpc>
            </a:pPr>
            <a:r>
              <a:rPr lang="vi-VN" sz="1600" dirty="0">
                <a:solidFill>
                  <a:schemeClr val="accent6">
                    <a:lumMod val="75000"/>
                  </a:schemeClr>
                </a:solidFill>
                <a:latin typeface="+mn-lt"/>
                <a:sym typeface="Wingdings" panose="05000000000000000000" pitchFamily="2" charset="2"/>
              </a:rPr>
              <a:t> bạn nhỏ: Bạn nhỏ học tập chăm chỉ.</a:t>
            </a:r>
          </a:p>
          <a:p>
            <a:pPr algn="just">
              <a:lnSpc>
                <a:spcPct val="150000"/>
              </a:lnSpc>
            </a:pPr>
            <a:r>
              <a:rPr lang="vi-VN" sz="1600" dirty="0">
                <a:solidFill>
                  <a:schemeClr val="accent6">
                    <a:lumMod val="75000"/>
                  </a:schemeClr>
                </a:solidFill>
                <a:latin typeface="+mn-lt"/>
                <a:sym typeface="Wingdings" panose="05000000000000000000" pitchFamily="2" charset="2"/>
              </a:rPr>
              <a:t> hoa hồng: Hoa hồng toả hương thơm ngát.</a:t>
            </a:r>
            <a:endParaRPr lang="vi-VN" sz="1600" dirty="0">
              <a:solidFill>
                <a:schemeClr val="accent6">
                  <a:lumMod val="75000"/>
                </a:schemeClr>
              </a:solidFill>
              <a:latin typeface="+mn-lt"/>
            </a:endParaRPr>
          </a:p>
        </p:txBody>
      </p:sp>
      <p:sp>
        <p:nvSpPr>
          <p:cNvPr id="13" name="Rounded Rectangle 12"/>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2293969" y="1522248"/>
            <a:ext cx="4885432" cy="184293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a:t>Các con cần lưu ý gì khi viết câu?</a:t>
            </a:r>
          </a:p>
        </p:txBody>
      </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par>
                                <p:cTn id="38" presetID="22" presetClass="entr" presetSubtype="8" fill="hold" grpId="0" nodeType="with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wipe(left)">
                                      <p:cBhvr>
                                        <p:cTn id="40" dur="500"/>
                                        <p:tgtEl>
                                          <p:spTgt spid="12">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animEffect transition="in" filter="wipe(left)">
                                      <p:cBhvr>
                                        <p:cTn id="4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11" grpId="0"/>
      <p:bldP spid="12" grpId="0" build="p"/>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
            <a:ext cx="9144000" cy="5143149"/>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6037" y="801305"/>
            <a:ext cx="4637973" cy="378164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8075" y="3653870"/>
            <a:ext cx="8139275" cy="1623776"/>
          </a:xfrm>
          <a:prstGeom prst="rect">
            <a:avLst/>
          </a:prstGeom>
        </p:spPr>
      </p:pic>
      <p:sp>
        <p:nvSpPr>
          <p:cNvPr id="4" name="文本框 3"/>
          <p:cNvSpPr txBox="1"/>
          <p:nvPr/>
        </p:nvSpPr>
        <p:spPr>
          <a:xfrm>
            <a:off x="3027269" y="1422214"/>
            <a:ext cx="4134147" cy="1754326"/>
          </a:xfrm>
          <a:prstGeom prst="rect">
            <a:avLst/>
          </a:prstGeom>
          <a:noFill/>
        </p:spPr>
        <p:txBody>
          <a:bodyPr wrap="square" rtlCol="0">
            <a:spAutoFit/>
          </a:bodyPr>
          <a:lstStyle/>
          <a:p>
            <a:r>
              <a:rPr lang="en-US" sz="3600">
                <a:solidFill>
                  <a:schemeClr val="accent2"/>
                </a:solidFill>
                <a:latin typeface="+mn-lt"/>
                <a:ea typeface="Calibri" panose="020F0502020204030204" pitchFamily="34" charset="0"/>
              </a:rPr>
              <a:t>Hôm nay, con đã học những nội dung gì?</a:t>
            </a:r>
            <a:endParaRPr lang="en-US" sz="3600">
              <a:solidFill>
                <a:schemeClr val="accent2"/>
              </a:solidFill>
              <a:latin typeface="+mn-lt"/>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1362" y="2433590"/>
            <a:ext cx="1233972" cy="238568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460" y="718510"/>
            <a:ext cx="2596147" cy="3430160"/>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4510" y="95509"/>
            <a:ext cx="1352729" cy="1352729"/>
          </a:xfrm>
          <a:prstGeom prst="rect">
            <a:avLst/>
          </a:prstGeom>
        </p:spPr>
      </p:pic>
    </p:spTree>
    <p:extLst>
      <p:ext uri="{BB962C8B-B14F-4D97-AF65-F5344CB8AC3E}">
        <p14:creationId xmlns:p14="http://schemas.microsoft.com/office/powerpoint/2010/main" val="214568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p:tgtEl>
                                          <p:spTgt spid="4"/>
                                        </p:tgtEl>
                                        <p:attrNameLst>
                                          <p:attrName>ppt_x</p:attrName>
                                        </p:attrNameLst>
                                      </p:cBhvr>
                                      <p:tavLst>
                                        <p:tav tm="0">
                                          <p:val>
                                            <p:strVal val="#ppt_x-#ppt_w*1.125000"/>
                                          </p:val>
                                        </p:tav>
                                        <p:tav tm="100000">
                                          <p:val>
                                            <p:strVal val="#ppt_x"/>
                                          </p:val>
                                        </p:tav>
                                      </p:tavLst>
                                    </p:anim>
                                    <p:animEffect transition="in" filter="wipe(right)">
                                      <p:cBhvr>
                                        <p:cTn id="26" dur="500"/>
                                        <p:tgtEl>
                                          <p:spTgt spid="4"/>
                                        </p:tgtEl>
                                      </p:cBhvr>
                                    </p:animEffect>
                                  </p:child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858495" y="1683766"/>
            <a:ext cx="3537287" cy="2647149"/>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155346" y="2728149"/>
            <a:ext cx="2379159" cy="2150809"/>
          </a:xfrm>
          <a:prstGeom prst="rect">
            <a:avLst/>
          </a:prstGeom>
          <a:noFill/>
          <a:ln w="9525">
            <a:noFill/>
          </a:ln>
        </p:spPr>
      </p:pic>
      <p:pic>
        <p:nvPicPr>
          <p:cNvPr id="37895" name="图片 37894" descr="1-29"/>
          <p:cNvPicPr>
            <a:picLocks noChangeAspect="1"/>
          </p:cNvPicPr>
          <p:nvPr/>
        </p:nvPicPr>
        <p:blipFill>
          <a:blip r:embed="rId5"/>
          <a:stretch>
            <a:fillRect/>
          </a:stretch>
        </p:blipFill>
        <p:spPr>
          <a:xfrm>
            <a:off x="3360016" y="0"/>
            <a:ext cx="5667415" cy="5171075"/>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1093739" y="499787"/>
            <a:ext cx="2233532" cy="1985362"/>
          </a:xfrm>
          <a:prstGeom prst="rect">
            <a:avLst/>
          </a:prstGeom>
          <a:noFill/>
          <a:ln w="9525">
            <a:noFill/>
          </a:ln>
        </p:spPr>
      </p:pic>
      <p:sp>
        <p:nvSpPr>
          <p:cNvPr id="6" name="矩形 5"/>
          <p:cNvSpPr/>
          <p:nvPr/>
        </p:nvSpPr>
        <p:spPr>
          <a:xfrm>
            <a:off x="4247376" y="1693200"/>
            <a:ext cx="3640716" cy="3477875"/>
          </a:xfrm>
          <a:prstGeom prst="rect">
            <a:avLst/>
          </a:prstGeom>
        </p:spPr>
        <p:txBody>
          <a:bodyPr wrap="square">
            <a:spAutoFit/>
          </a:bodyPr>
          <a:lstStyle/>
          <a:p>
            <a:r>
              <a:rPr lang="en-US" altLang="zh-CN" sz="4400"/>
              <a:t>Hẹn gặp lại các con ở những tiết học sau!</a:t>
            </a:r>
            <a:endParaRPr lang="zh-CN" altLang="en-US" sz="4400" dirty="0"/>
          </a:p>
          <a:p>
            <a:endParaRPr lang="zh-CN" altLang="en-US" sz="4400" dirty="0"/>
          </a:p>
        </p:txBody>
      </p:sp>
    </p:spTree>
    <p:extLst>
      <p:ext uri="{BB962C8B-B14F-4D97-AF65-F5344CB8AC3E}">
        <p14:creationId xmlns:p14="http://schemas.microsoft.com/office/powerpoint/2010/main" val="232851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7816FD-9AC0-4D9F-95CF-E65FBC4086FF}"/>
              </a:ext>
            </a:extLst>
          </p:cNvPr>
          <p:cNvGrpSpPr/>
          <p:nvPr/>
        </p:nvGrpSpPr>
        <p:grpSpPr>
          <a:xfrm>
            <a:off x="576041" y="617894"/>
            <a:ext cx="1645932" cy="652905"/>
            <a:chOff x="337058" y="617893"/>
            <a:chExt cx="1645932" cy="652905"/>
          </a:xfrm>
        </p:grpSpPr>
        <p:sp>
          <p:nvSpPr>
            <p:cNvPr id="5" name="TextBox 4">
              <a:extLst>
                <a:ext uri="{FF2B5EF4-FFF2-40B4-BE49-F238E27FC236}">
                  <a16:creationId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mn-lt"/>
                </a:rPr>
                <a:t>BÀI 2</a:t>
              </a:r>
            </a:p>
          </p:txBody>
        </p:sp>
        <p:sp>
          <p:nvSpPr>
            <p:cNvPr id="6" name="TextBox 5">
              <a:extLst>
                <a:ext uri="{FF2B5EF4-FFF2-40B4-BE49-F238E27FC236}">
                  <a16:creationId xmlns:a16="http://schemas.microsoft.com/office/drawing/2014/main" id="{31A601FE-6892-4EC6-ACDD-75D395FCC956}"/>
                </a:ext>
              </a:extLst>
            </p:cNvPr>
            <p:cNvSpPr txBox="1"/>
            <p:nvPr/>
          </p:nvSpPr>
          <p:spPr>
            <a:xfrm>
              <a:off x="337058" y="624467"/>
              <a:ext cx="1613647" cy="646331"/>
            </a:xfrm>
            <a:prstGeom prst="rect">
              <a:avLst/>
            </a:prstGeom>
            <a:noFill/>
          </p:spPr>
          <p:txBody>
            <a:bodyPr wrap="square" rtlCol="0">
              <a:spAutoFit/>
            </a:bodyPr>
            <a:lstStyle/>
            <a:p>
              <a:r>
                <a:rPr lang="en-US" sz="3600" dirty="0">
                  <a:solidFill>
                    <a:schemeClr val="accent1"/>
                  </a:solidFill>
                  <a:latin typeface="+mn-lt"/>
                </a:rPr>
                <a:t>BÀI 2</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847685" y="1409699"/>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543500" y="1318109"/>
            <a:ext cx="3910410" cy="376578"/>
          </a:xfrm>
          <a:prstGeom prst="rect">
            <a:avLst/>
          </a:prstGeom>
          <a:noFill/>
        </p:spPr>
        <p:txBody>
          <a:bodyPr wrap="square" rtlCol="0">
            <a:spAutoFit/>
          </a:bodyPr>
          <a:lstStyle/>
          <a:p>
            <a:pPr algn="ctr">
              <a:lnSpc>
                <a:spcPct val="150000"/>
              </a:lnSpc>
            </a:pPr>
            <a:r>
              <a:rPr lang="en-US" i="1"/>
              <a:t>Ngày hôm qua đâu rồi? </a:t>
            </a:r>
            <a:endParaRPr lang="en-US" sz="1500" b="1" dirty="0">
              <a:latin typeface="+mn-lt"/>
            </a:endParaRPr>
          </a:p>
        </p:txBody>
      </p:sp>
      <p:sp>
        <p:nvSpPr>
          <p:cNvPr id="9" name="TextBox 8">
            <a:extLst>
              <a:ext uri="{FF2B5EF4-FFF2-40B4-BE49-F238E27FC236}">
                <a16:creationId xmlns:a16="http://schemas.microsoft.com/office/drawing/2014/main" id="{7B5B728C-6E08-431C-95CB-497657ACF5B5}"/>
              </a:ext>
            </a:extLst>
          </p:cNvPr>
          <p:cNvSpPr txBox="1"/>
          <p:nvPr/>
        </p:nvSpPr>
        <p:spPr>
          <a:xfrm>
            <a:off x="2831169" y="491299"/>
            <a:ext cx="5693745" cy="584775"/>
          </a:xfrm>
          <a:prstGeom prst="rect">
            <a:avLst/>
          </a:prstGeom>
          <a:noFill/>
        </p:spPr>
        <p:txBody>
          <a:bodyPr wrap="square" rtlCol="0">
            <a:spAutoFit/>
          </a:bodyPr>
          <a:lstStyle/>
          <a:p>
            <a:r>
              <a:rPr lang="vi-VN" sz="3200" dirty="0">
                <a:solidFill>
                  <a:schemeClr val="accent2"/>
                </a:solidFill>
                <a:latin typeface="+mn-lt"/>
              </a:rPr>
              <a:t>NGÀY HÔM QUA ĐÂU RỒI?</a:t>
            </a:r>
            <a:endParaRPr lang="en-US" sz="3200" dirty="0">
              <a:solidFill>
                <a:schemeClr val="accent2"/>
              </a:solidFill>
              <a:latin typeface="+mn-lt"/>
            </a:endParaRPr>
          </a:p>
        </p:txBody>
      </p:sp>
      <p:pic>
        <p:nvPicPr>
          <p:cNvPr id="10" name="Picture 9">
            <a:extLst>
              <a:ext uri="{FF2B5EF4-FFF2-40B4-BE49-F238E27FC236}">
                <a16:creationId xmlns:a16="http://schemas.microsoft.com/office/drawing/2014/main" id="{3F47BFAA-25CA-0543-A612-C511DEEE09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4" b="40030" l="3626" r="56298">
                        <a14:foregroundMark x1="6298" y1="14476" x2="16794" y2="18168"/>
                        <a14:foregroundMark x1="16794" y1="18021" x2="45611" y2="18316"/>
                        <a14:foregroundMark x1="45611" y1="18316" x2="42939" y2="11965"/>
                        <a14:foregroundMark x1="42939" y1="11817" x2="11641" y2="19793"/>
                        <a14:foregroundMark x1="12977" y1="12999" x2="5344" y2="13294"/>
                        <a14:foregroundMark x1="10115" y1="13442" x2="18321" y2="14032"/>
                        <a14:foregroundMark x1="8015" y1="13885" x2="3626" y2="14771"/>
                        <a14:foregroundMark x1="39885" y1="12999" x2="49046" y2="20384"/>
                        <a14:foregroundMark x1="49046" y1="20384" x2="45038" y2="31167"/>
                        <a14:foregroundMark x1="45038" y1="31167" x2="45038" y2="30871"/>
                        <a14:foregroundMark x1="47328" y1="28951" x2="52099" y2="19202"/>
                        <a14:foregroundMark x1="52099" y1="19202" x2="49046" y2="12555"/>
                        <a14:foregroundMark x1="37023" y1="39734" x2="44656" y2="38552"/>
                        <a14:foregroundMark x1="38740" y1="39734" x2="46183" y2="39291"/>
                        <a14:foregroundMark x1="52481" y1="20975" x2="53626" y2="14328"/>
                        <a14:foregroundMark x1="54580" y1="20532" x2="56298" y2="21418"/>
                      </a14:backgroundRemoval>
                    </a14:imgEffect>
                    <a14:imgEffect>
                      <a14:sharpenSoften amount="25000"/>
                    </a14:imgEffect>
                    <a14:imgEffect>
                      <a14:brightnessContrast bright="8000" contrast="2000"/>
                    </a14:imgEffect>
                  </a14:imgLayer>
                </a14:imgProps>
              </a:ext>
            </a:extLst>
          </a:blip>
          <a:srcRect r="38187" b="55286"/>
          <a:stretch/>
        </p:blipFill>
        <p:spPr>
          <a:xfrm>
            <a:off x="1277595" y="1265781"/>
            <a:ext cx="2460823" cy="2299855"/>
          </a:xfrm>
          <a:prstGeom prst="rect">
            <a:avLst/>
          </a:prstGeom>
        </p:spPr>
      </p:pic>
      <p:pic>
        <p:nvPicPr>
          <p:cNvPr id="11" name="Picture 10">
            <a:extLst>
              <a:ext uri="{FF2B5EF4-FFF2-40B4-BE49-F238E27FC236}">
                <a16:creationId xmlns:a16="http://schemas.microsoft.com/office/drawing/2014/main" id="{501D0EFE-CD73-4B41-9170-3A7DA04EBEB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4919" b="61448" l="46947" r="99237">
                        <a14:foregroundMark x1="46947" y1="34269" x2="46947" y2="34269"/>
                        <a14:foregroundMark x1="46947" y1="34269" x2="46947" y2="34269"/>
                        <a14:foregroundMark x1="89695" y1="26736" x2="91794" y2="17282"/>
                        <a14:foregroundMark x1="91794" y1="17282" x2="91985" y2="17282"/>
                        <a14:foregroundMark x1="91985" y1="16987" x2="81870" y2="17725"/>
                        <a14:foregroundMark x1="85687" y1="17430" x2="97901" y2="16248"/>
                        <a14:foregroundMark x1="97901" y1="16248" x2="96947" y2="14919"/>
                        <a14:foregroundMark x1="96947" y1="14771" x2="99618" y2="46086"/>
                        <a14:foregroundMark x1="99618" y1="46086" x2="95420" y2="55391"/>
                        <a14:foregroundMark x1="95420" y1="55391" x2="78626" y2="58789"/>
                        <a14:foregroundMark x1="78626" y1="58789" x2="68511" y2="56278"/>
                        <a14:foregroundMark x1="68511" y1="55982" x2="78626" y2="48006"/>
                        <a14:foregroundMark x1="78626" y1="48006" x2="78626" y2="47710"/>
                        <a14:foregroundMark x1="78626" y1="47563" x2="83397" y2="51846"/>
                        <a14:foregroundMark x1="79389" y1="49778" x2="71947" y2="38552"/>
                        <a14:foregroundMark x1="71947" y1="38405" x2="83969" y2="38700"/>
                        <a14:foregroundMark x1="83969" y1="38700" x2="86069" y2="42984"/>
                        <a14:foregroundMark x1="97328" y1="39143" x2="99427" y2="29099"/>
                        <a14:foregroundMark x1="99427" y1="29099" x2="97710" y2="18907"/>
                        <a14:foregroundMark x1="66412" y1="58789" x2="98473" y2="57459"/>
                        <a14:foregroundMark x1="96565" y1="57459" x2="69275" y2="60709"/>
                        <a14:foregroundMark x1="69275" y1="60709" x2="96756" y2="59084"/>
                        <a14:foregroundMark x1="96756" y1="59084" x2="96756" y2="59084"/>
                        <a14:foregroundMark x1="96565" y1="60118" x2="84160" y2="61448"/>
                        <a14:foregroundMark x1="84160" y1="61448" x2="79962" y2="60709"/>
                        <a14:foregroundMark x1="72137" y1="44756" x2="70038" y2="40473"/>
                      </a14:backgroundRemoval>
                    </a14:imgEffect>
                    <a14:imgEffect>
                      <a14:sharpenSoften amount="25000"/>
                    </a14:imgEffect>
                    <a14:imgEffect>
                      <a14:brightnessContrast bright="3000"/>
                    </a14:imgEffect>
                  </a14:imgLayer>
                </a14:imgProps>
              </a:ext>
            </a:extLst>
          </a:blip>
          <a:srcRect l="45476" t="10235" b="39304"/>
          <a:stretch/>
        </p:blipFill>
        <p:spPr>
          <a:xfrm>
            <a:off x="5761182" y="1223717"/>
            <a:ext cx="1958634" cy="2341918"/>
          </a:xfrm>
          <a:prstGeom prst="rect">
            <a:avLst/>
          </a:prstGeom>
        </p:spPr>
      </p:pic>
      <p:pic>
        <p:nvPicPr>
          <p:cNvPr id="12" name="Picture 11">
            <a:extLst>
              <a:ext uri="{FF2B5EF4-FFF2-40B4-BE49-F238E27FC236}">
                <a16:creationId xmlns:a16="http://schemas.microsoft.com/office/drawing/2014/main" id="{9ECE2402-252D-644D-B8E7-3634FEB55B6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6086" b="99261" l="9924" r="96756">
                        <a14:foregroundMark x1="24809" y1="46381" x2="33397" y2="85672"/>
                        <a14:foregroundMark x1="33397" y1="85524" x2="22328" y2="65879"/>
                        <a14:foregroundMark x1="22328" y1="65731" x2="22519" y2="57459"/>
                        <a14:foregroundMark x1="22519" y1="57312" x2="34542" y2="61152"/>
                        <a14:foregroundMark x1="34542" y1="61152" x2="35878" y2="67947"/>
                        <a14:foregroundMark x1="16031" y1="49631" x2="14122" y2="50665"/>
                        <a14:foregroundMark x1="60305" y1="94978" x2="76718" y2="94830"/>
                        <a14:foregroundMark x1="76718" y1="94830" x2="89504" y2="91876"/>
                        <a14:foregroundMark x1="89504" y1="91876" x2="89885" y2="91728"/>
                        <a14:foregroundMark x1="89885" y1="91581" x2="79771" y2="97046"/>
                        <a14:foregroundMark x1="79771" y1="97046" x2="55344" y2="98375"/>
                        <a14:foregroundMark x1="30725" y1="92319" x2="39313" y2="88774"/>
                        <a14:foregroundMark x1="29962" y1="57164" x2="36069" y2="53323"/>
                        <a14:foregroundMark x1="31870" y1="83309" x2="29198" y2="92614"/>
                        <a14:foregroundMark x1="29198" y1="92614" x2="37214" y2="92319"/>
                        <a14:foregroundMark x1="37214" y1="92171" x2="44466" y2="92467"/>
                        <a14:foregroundMark x1="16221" y1="64697" x2="16031" y2="70015"/>
                        <a14:foregroundMark x1="88168" y1="90547" x2="96756" y2="76366"/>
                        <a14:foregroundMark x1="95420" y1="77991" x2="95611" y2="99261"/>
                        <a14:foregroundMark x1="95611" y1="99261" x2="95229" y2="99114"/>
                        <a14:foregroundMark x1="76336" y1="89217" x2="76336" y2="76514"/>
                        <a14:foregroundMark x1="76336" y1="76514" x2="79962" y2="68242"/>
                        <a14:foregroundMark x1="79962" y1="68095" x2="73664" y2="73412"/>
                        <a14:foregroundMark x1="18130" y1="70753" x2="16031" y2="61448"/>
                        <a14:foregroundMark x1="16031" y1="61448" x2="16985" y2="59232"/>
                        <a14:backgroundMark x1="60305" y1="52142" x2="90458" y2="52290"/>
                      </a14:backgroundRemoval>
                    </a14:imgEffect>
                    <a14:imgEffect>
                      <a14:sharpenSoften amount="25000"/>
                    </a14:imgEffect>
                    <a14:imgEffect>
                      <a14:brightnessContrast bright="5000"/>
                    </a14:imgEffect>
                  </a14:imgLayer>
                </a14:imgProps>
              </a:ext>
            </a:extLst>
          </a:blip>
          <a:srcRect t="43457"/>
          <a:stretch/>
        </p:blipFill>
        <p:spPr>
          <a:xfrm>
            <a:off x="2677330" y="1912112"/>
            <a:ext cx="4134922" cy="3020683"/>
          </a:xfrm>
          <a:prstGeom prst="rect">
            <a:avLst/>
          </a:prstGeom>
        </p:spPr>
      </p:pic>
      <p:sp>
        <p:nvSpPr>
          <p:cNvPr id="2" name="Rounded Rectangle 1"/>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41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 y="-3366"/>
            <a:ext cx="9144000" cy="5190689"/>
          </a:xfrm>
          <a:prstGeom prst="rect">
            <a:avLst/>
          </a:prstGeom>
        </p:spPr>
      </p:pic>
      <p:pic>
        <p:nvPicPr>
          <p:cNvPr id="19" name="图片 18">
            <a:extLst>
              <a:ext uri="{FF2B5EF4-FFF2-40B4-BE49-F238E27FC236}">
                <a16:creationId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0915"/>
            <a:ext cx="9118832" cy="1747297"/>
          </a:xfrm>
          <a:prstGeom prst="rect">
            <a:avLst/>
          </a:prstGeom>
        </p:spPr>
      </p:pic>
      <p:grpSp>
        <p:nvGrpSpPr>
          <p:cNvPr id="38" name="Group 3">
            <a:extLst>
              <a:ext uri="{FF2B5EF4-FFF2-40B4-BE49-F238E27FC236}">
                <a16:creationId xmlns:a16="http://schemas.microsoft.com/office/drawing/2014/main" id="{339D47E0-5E66-45C2-95F9-7D25FFFD5AF5}"/>
              </a:ext>
            </a:extLst>
          </p:cNvPr>
          <p:cNvGrpSpPr>
            <a:grpSpLocks/>
          </p:cNvGrpSpPr>
          <p:nvPr/>
        </p:nvGrpSpPr>
        <p:grpSpPr bwMode="auto">
          <a:xfrm>
            <a:off x="3382934" y="1772787"/>
            <a:ext cx="5359108" cy="1024254"/>
            <a:chOff x="-65" y="54"/>
            <a:chExt cx="4483" cy="453"/>
          </a:xfrm>
        </p:grpSpPr>
        <p:sp>
          <p:nvSpPr>
            <p:cNvPr id="39" name="Rectangle 5">
              <a:extLst>
                <a:ext uri="{FF2B5EF4-FFF2-40B4-BE49-F238E27FC236}">
                  <a16:creationId xmlns:a16="http://schemas.microsoft.com/office/drawing/2014/main" id="{91B6904A-12D3-4BCE-9A24-F6A1C07ADD13}"/>
                </a:ext>
              </a:extLst>
            </p:cNvPr>
            <p:cNvSpPr>
              <a:spLocks noChangeArrowheads="1"/>
            </p:cNvSpPr>
            <p:nvPr/>
          </p:nvSpPr>
          <p:spPr bwMode="auto">
            <a:xfrm>
              <a:off x="0" y="54"/>
              <a:ext cx="4354" cy="45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eaLnBrk="1" hangingPunct="1">
                <a:spcBef>
                  <a:spcPct val="0"/>
                </a:spcBef>
                <a:buClrTx/>
                <a:buFontTx/>
                <a:buNone/>
              </a:pPr>
              <a:endParaRPr lang="zh-CN" altLang="en-US" sz="1800" dirty="0">
                <a:solidFill>
                  <a:srgbClr val="000000"/>
                </a:solidFill>
                <a:latin typeface="+mn-lt"/>
                <a:ea typeface="隶书" panose="02010509060101010101" pitchFamily="49" charset="-122"/>
              </a:endParaRPr>
            </a:p>
          </p:txBody>
        </p:sp>
        <p:sp>
          <p:nvSpPr>
            <p:cNvPr id="42" name="Rectangle 8">
              <a:extLst>
                <a:ext uri="{FF2B5EF4-FFF2-40B4-BE49-F238E27FC236}">
                  <a16:creationId xmlns:a16="http://schemas.microsoft.com/office/drawing/2014/main" id="{6476F576-7D39-4513-8CC3-1042929B2771}"/>
                </a:ext>
              </a:extLst>
            </p:cNvPr>
            <p:cNvSpPr>
              <a:spLocks noChangeArrowheads="1"/>
            </p:cNvSpPr>
            <p:nvPr/>
          </p:nvSpPr>
          <p:spPr bwMode="auto">
            <a:xfrm>
              <a:off x="-65" y="66"/>
              <a:ext cx="4483"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r>
                <a:rPr lang="en-US" sz="1800">
                  <a:solidFill>
                    <a:srgbClr val="000000"/>
                  </a:solidFill>
                  <a:latin typeface="+mn-lt"/>
                </a:rPr>
                <a:t>Đọc đúng, rõ ràng bài thơ </a:t>
              </a:r>
              <a:r>
                <a:rPr lang="en-US" sz="1800" i="1">
                  <a:solidFill>
                    <a:srgbClr val="000000"/>
                  </a:solidFill>
                  <a:latin typeface="+mn-lt"/>
                </a:rPr>
                <a:t>Ngày hôm qua đâu rồi?,</a:t>
              </a:r>
              <a:r>
                <a:rPr lang="en-US" sz="1800">
                  <a:solidFill>
                    <a:srgbClr val="000000"/>
                  </a:solidFill>
                  <a:latin typeface="+mn-lt"/>
                </a:rPr>
                <a:t> biết ngắt đúng nhịp thơ, nhấn giọng phù hợp.</a:t>
              </a:r>
            </a:p>
          </p:txBody>
        </p:sp>
      </p:grpSp>
      <p:sp>
        <p:nvSpPr>
          <p:cNvPr id="59" name="TextBox 146">
            <a:extLst>
              <a:ext uri="{FF2B5EF4-FFF2-40B4-BE49-F238E27FC236}">
                <a16:creationId xmlns:a16="http://schemas.microsoft.com/office/drawing/2014/main" id="{0B5A9A30-EC1C-4371-B043-E69E6C2182DA}"/>
              </a:ext>
            </a:extLst>
          </p:cNvPr>
          <p:cNvSpPr txBox="1">
            <a:spLocks noChangeArrowheads="1"/>
          </p:cNvSpPr>
          <p:nvPr/>
        </p:nvSpPr>
        <p:spPr bwMode="auto">
          <a:xfrm>
            <a:off x="2502112" y="2138468"/>
            <a:ext cx="7900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eaLnBrk="1" hangingPunct="1">
              <a:spcBef>
                <a:spcPct val="0"/>
              </a:spcBef>
              <a:buClrTx/>
              <a:buFontTx/>
              <a:buNone/>
            </a:pPr>
            <a:r>
              <a:rPr lang="en-US" altLang="zh-CN" b="1">
                <a:solidFill>
                  <a:srgbClr val="ED8F9B"/>
                </a:solidFill>
                <a:latin typeface="+mn-lt"/>
                <a:ea typeface="隶书" panose="02010509060101010101" pitchFamily="49" charset="-122"/>
              </a:rPr>
              <a:t>Sau bài học này các con sẽ:</a:t>
            </a:r>
            <a:endParaRPr lang="zh-CN" altLang="en-US" b="1" dirty="0">
              <a:solidFill>
                <a:srgbClr val="ED8F9B"/>
              </a:solidFill>
              <a:latin typeface="+mn-lt"/>
              <a:ea typeface="隶书" panose="02010509060101010101" pitchFamily="49" charset="-122"/>
            </a:endParaRPr>
          </a:p>
        </p:txBody>
      </p:sp>
      <p:sp>
        <p:nvSpPr>
          <p:cNvPr id="2" name="Rounded Rectangle 1"/>
          <p:cNvSpPr/>
          <p:nvPr/>
        </p:nvSpPr>
        <p:spPr>
          <a:xfrm>
            <a:off x="1290072" y="967434"/>
            <a:ext cx="6503594" cy="58698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a:t>Mục tiêu bài học</a:t>
            </a:r>
          </a:p>
        </p:txBody>
      </p:sp>
      <p:pic>
        <p:nvPicPr>
          <p:cNvPr id="5" name="图片 4">
            <a:extLst>
              <a:ext uri="{FF2B5EF4-FFF2-40B4-BE49-F238E27FC236}">
                <a16:creationId xmlns:a16="http://schemas.microsoft.com/office/drawing/2014/main" id="{7CEDC993-E02B-4C0B-BA79-552AA083E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17" y="1589062"/>
            <a:ext cx="2130839" cy="3155282"/>
          </a:xfrm>
          <a:prstGeom prst="rect">
            <a:avLst/>
          </a:prstGeom>
        </p:spPr>
      </p:pic>
      <p:sp>
        <p:nvSpPr>
          <p:cNvPr id="29" name="Rectangle 5">
            <a:extLst>
              <a:ext uri="{FF2B5EF4-FFF2-40B4-BE49-F238E27FC236}">
                <a16:creationId xmlns:a16="http://schemas.microsoft.com/office/drawing/2014/main" id="{91B6904A-12D3-4BCE-9A24-F6A1C07ADD13}"/>
              </a:ext>
            </a:extLst>
          </p:cNvPr>
          <p:cNvSpPr>
            <a:spLocks noChangeArrowheads="1"/>
          </p:cNvSpPr>
          <p:nvPr/>
        </p:nvSpPr>
        <p:spPr bwMode="auto">
          <a:xfrm>
            <a:off x="3460036" y="4024083"/>
            <a:ext cx="5204897" cy="1024254"/>
          </a:xfrm>
          <a:prstGeom prst="rect">
            <a:avLst/>
          </a:prstGeom>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eaLnBrk="1" hangingPunct="1">
              <a:spcBef>
                <a:spcPct val="0"/>
              </a:spcBef>
              <a:buClrTx/>
              <a:buFontTx/>
              <a:buNone/>
            </a:pPr>
            <a:endParaRPr lang="zh-CN" altLang="en-US" sz="1000" dirty="0">
              <a:latin typeface="隶书" panose="02010509060101010101" pitchFamily="49" charset="-122"/>
              <a:ea typeface="隶书" panose="02010509060101010101" pitchFamily="49" charset="-122"/>
            </a:endParaRPr>
          </a:p>
        </p:txBody>
      </p:sp>
      <p:sp>
        <p:nvSpPr>
          <p:cNvPr id="31" name="Rectangle 5">
            <a:extLst>
              <a:ext uri="{FF2B5EF4-FFF2-40B4-BE49-F238E27FC236}">
                <a16:creationId xmlns:a16="http://schemas.microsoft.com/office/drawing/2014/main" id="{91B6904A-12D3-4BCE-9A24-F6A1C07ADD13}"/>
              </a:ext>
            </a:extLst>
          </p:cNvPr>
          <p:cNvSpPr>
            <a:spLocks noChangeArrowheads="1"/>
          </p:cNvSpPr>
          <p:nvPr/>
        </p:nvSpPr>
        <p:spPr bwMode="auto">
          <a:xfrm>
            <a:off x="3460035" y="2892958"/>
            <a:ext cx="5204897" cy="1024254"/>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eaLnBrk="1" hangingPunct="1">
              <a:spcBef>
                <a:spcPct val="0"/>
              </a:spcBef>
              <a:buClrTx/>
              <a:buFontTx/>
              <a:buNone/>
            </a:pPr>
            <a:endParaRPr lang="zh-CN" altLang="en-US" sz="1350" dirty="0">
              <a:latin typeface="隶书" panose="02010509060101010101" pitchFamily="49" charset="-122"/>
              <a:ea typeface="隶书" panose="02010509060101010101" pitchFamily="49" charset="-122"/>
            </a:endParaRPr>
          </a:p>
        </p:txBody>
      </p:sp>
      <p:sp>
        <p:nvSpPr>
          <p:cNvPr id="4" name="Rectangle 3"/>
          <p:cNvSpPr/>
          <p:nvPr/>
        </p:nvSpPr>
        <p:spPr>
          <a:xfrm>
            <a:off x="3835924" y="3332526"/>
            <a:ext cx="184731" cy="307777"/>
          </a:xfrm>
          <a:prstGeom prst="rect">
            <a:avLst/>
          </a:prstGeom>
        </p:spPr>
        <p:txBody>
          <a:bodyPr wrap="none">
            <a:spAutoFit/>
          </a:bodyPr>
          <a:lstStyle/>
          <a:p>
            <a:endParaRPr lang="en-US"/>
          </a:p>
        </p:txBody>
      </p:sp>
      <p:sp>
        <p:nvSpPr>
          <p:cNvPr id="6" name="Rectangle 5"/>
          <p:cNvSpPr/>
          <p:nvPr/>
        </p:nvSpPr>
        <p:spPr>
          <a:xfrm>
            <a:off x="3636335" y="4439800"/>
            <a:ext cx="4572000" cy="253916"/>
          </a:xfrm>
          <a:prstGeom prst="rect">
            <a:avLst/>
          </a:prstGeom>
        </p:spPr>
        <p:txBody>
          <a:bodyPr>
            <a:spAutoFit/>
          </a:bodyPr>
          <a:lstStyle/>
          <a:p>
            <a:pPr eaLnBrk="1" hangingPunct="1">
              <a:spcBef>
                <a:spcPct val="0"/>
              </a:spcBef>
              <a:buClrTx/>
              <a:buFontTx/>
              <a:buNone/>
            </a:pPr>
            <a:endParaRPr lang="zh-CN" altLang="en-US" sz="1050" dirty="0">
              <a:latin typeface="隶书" panose="02010509060101010101" pitchFamily="49" charset="-122"/>
              <a:ea typeface="隶书" panose="02010509060101010101" pitchFamily="49" charset="-122"/>
            </a:endParaRPr>
          </a:p>
        </p:txBody>
      </p:sp>
      <p:sp>
        <p:nvSpPr>
          <p:cNvPr id="34" name="Rectangle 8">
            <a:extLst>
              <a:ext uri="{FF2B5EF4-FFF2-40B4-BE49-F238E27FC236}">
                <a16:creationId xmlns:a16="http://schemas.microsoft.com/office/drawing/2014/main" id="{6476F576-7D39-4513-8CC3-1042929B2771}"/>
              </a:ext>
            </a:extLst>
          </p:cNvPr>
          <p:cNvSpPr>
            <a:spLocks noChangeArrowheads="1"/>
          </p:cNvSpPr>
          <p:nvPr/>
        </p:nvSpPr>
        <p:spPr bwMode="auto">
          <a:xfrm>
            <a:off x="3396621" y="2929246"/>
            <a:ext cx="5359108" cy="922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r>
              <a:rPr lang="en-US" sz="1800">
                <a:solidFill>
                  <a:srgbClr val="000000"/>
                </a:solidFill>
                <a:latin typeface="+mn-lt"/>
                <a:ea typeface="Calibri" panose="020F0502020204030204" pitchFamily="34" charset="0"/>
              </a:rPr>
              <a:t>Trả lời được các câu hỏi có liên quan đến bài đọc.</a:t>
            </a:r>
            <a:endParaRPr lang="en-US" sz="1800">
              <a:solidFill>
                <a:srgbClr val="000000"/>
              </a:solidFill>
              <a:latin typeface="+mn-lt"/>
            </a:endParaRPr>
          </a:p>
        </p:txBody>
      </p:sp>
      <p:sp>
        <p:nvSpPr>
          <p:cNvPr id="35" name="Rectangle 8">
            <a:extLst>
              <a:ext uri="{FF2B5EF4-FFF2-40B4-BE49-F238E27FC236}">
                <a16:creationId xmlns:a16="http://schemas.microsoft.com/office/drawing/2014/main" id="{6476F576-7D39-4513-8CC3-1042929B2771}"/>
              </a:ext>
            </a:extLst>
          </p:cNvPr>
          <p:cNvSpPr>
            <a:spLocks noChangeArrowheads="1"/>
          </p:cNvSpPr>
          <p:nvPr/>
        </p:nvSpPr>
        <p:spPr bwMode="auto">
          <a:xfrm>
            <a:off x="3460037" y="4230902"/>
            <a:ext cx="5359108" cy="922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r>
              <a:rPr lang="en-US" sz="1800">
                <a:solidFill>
                  <a:srgbClr val="000000"/>
                </a:solidFill>
                <a:latin typeface="+mn-lt"/>
                <a:ea typeface="Calibri" panose="020F0502020204030204" pitchFamily="34" charset="0"/>
              </a:rPr>
              <a:t> </a:t>
            </a:r>
            <a:r>
              <a:rPr lang="en-US" sz="1800">
                <a:solidFill>
                  <a:srgbClr val="000000"/>
                </a:solidFill>
                <a:latin typeface="+mn-lt"/>
              </a:rPr>
              <a:t>Biết chia sẻ những trải nghiệm, suy nghĩ, cảm xúc có liên quan đến VB đọc</a:t>
            </a:r>
            <a:endParaRPr lang="zh-CN" altLang="en-US" sz="1800">
              <a:solidFill>
                <a:srgbClr val="000000"/>
              </a:solidFill>
              <a:latin typeface="+mn-lt"/>
              <a:ea typeface="隶书" panose="02010509060101010101" pitchFamily="49" charset="-122"/>
            </a:endParaRPr>
          </a:p>
          <a:p>
            <a:endParaRPr lang="en-US" sz="1800">
              <a:solidFill>
                <a:srgbClr val="000000"/>
              </a:solidFill>
              <a:latin typeface="+mn-lt"/>
            </a:endParaRPr>
          </a:p>
        </p:txBody>
      </p:sp>
    </p:spTree>
    <p:extLst>
      <p:ext uri="{BB962C8B-B14F-4D97-AF65-F5344CB8AC3E}">
        <p14:creationId xmlns:p14="http://schemas.microsoft.com/office/powerpoint/2010/main" val="99862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par>
                          <p:cTn id="8" fill="hold">
                            <p:stCondLst>
                              <p:cond delay="2000"/>
                            </p:stCondLst>
                            <p:childTnLst>
                              <p:par>
                                <p:cTn id="9" presetID="1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3000"/>
                            </p:stCondLst>
                            <p:childTnLst>
                              <p:par>
                                <p:cTn id="16" presetID="26" presetClass="emph" presetSubtype="0"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par>
                          <p:cTn id="19" fill="hold">
                            <p:stCondLst>
                              <p:cond delay="3500"/>
                            </p:stCondLst>
                            <p:childTnLst>
                              <p:par>
                                <p:cTn id="20" presetID="53" presetClass="entr" presetSubtype="16" fill="hold" grpId="0" nodeType="after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p:cTn id="22" dur="500" fill="hold"/>
                                        <p:tgtEl>
                                          <p:spTgt spid="59"/>
                                        </p:tgtEl>
                                        <p:attrNameLst>
                                          <p:attrName>ppt_w</p:attrName>
                                        </p:attrNameLst>
                                      </p:cBhvr>
                                      <p:tavLst>
                                        <p:tav tm="0">
                                          <p:val>
                                            <p:fltVal val="0"/>
                                          </p:val>
                                        </p:tav>
                                        <p:tav tm="100000">
                                          <p:val>
                                            <p:strVal val="#ppt_w"/>
                                          </p:val>
                                        </p:tav>
                                      </p:tavLst>
                                    </p:anim>
                                    <p:anim calcmode="lin" valueType="num">
                                      <p:cBhvr>
                                        <p:cTn id="23" dur="500" fill="hold"/>
                                        <p:tgtEl>
                                          <p:spTgt spid="59"/>
                                        </p:tgtEl>
                                        <p:attrNameLst>
                                          <p:attrName>ppt_h</p:attrName>
                                        </p:attrNameLst>
                                      </p:cBhvr>
                                      <p:tavLst>
                                        <p:tav tm="0">
                                          <p:val>
                                            <p:fltVal val="0"/>
                                          </p:val>
                                        </p:tav>
                                        <p:tav tm="100000">
                                          <p:val>
                                            <p:strVal val="#ppt_h"/>
                                          </p:val>
                                        </p:tav>
                                      </p:tavLst>
                                    </p:anim>
                                    <p:animEffect transition="in" filter="fade">
                                      <p:cBhvr>
                                        <p:cTn id="24" dur="500"/>
                                        <p:tgtEl>
                                          <p:spTgt spid="5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ppt_w</p:attrName>
                                        </p:attrNameLst>
                                      </p:cBhvr>
                                      <p:tavLst>
                                        <p:tav tm="0">
                                          <p:val>
                                            <p:fltVal val="0"/>
                                          </p:val>
                                        </p:tav>
                                        <p:tav tm="100000">
                                          <p:val>
                                            <p:strVal val="#ppt_w"/>
                                          </p:val>
                                        </p:tav>
                                      </p:tavLst>
                                    </p:anim>
                                    <p:anim calcmode="lin" valueType="num">
                                      <p:cBhvr>
                                        <p:cTn id="33" dur="500" fill="hold"/>
                                        <p:tgtEl>
                                          <p:spTgt spid="35"/>
                                        </p:tgtEl>
                                        <p:attrNameLst>
                                          <p:attrName>ppt_h</p:attrName>
                                        </p:attrNameLst>
                                      </p:cBhvr>
                                      <p:tavLst>
                                        <p:tav tm="0">
                                          <p:val>
                                            <p:fltVal val="0"/>
                                          </p:val>
                                        </p:tav>
                                        <p:tav tm="100000">
                                          <p:val>
                                            <p:strVal val="#ppt_h"/>
                                          </p:val>
                                        </p:tav>
                                      </p:tavLst>
                                    </p:anim>
                                    <p:animEffect transition="in" filter="fade">
                                      <p:cBhvr>
                                        <p:cTn id="34" dur="500"/>
                                        <p:tgtEl>
                                          <p:spTgt spid="3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500" fill="hold"/>
                                        <p:tgtEl>
                                          <p:spTgt spid="31"/>
                                        </p:tgtEl>
                                        <p:attrNameLst>
                                          <p:attrName>ppt_w</p:attrName>
                                        </p:attrNameLst>
                                      </p:cBhvr>
                                      <p:tavLst>
                                        <p:tav tm="0">
                                          <p:val>
                                            <p:fltVal val="0"/>
                                          </p:val>
                                        </p:tav>
                                        <p:tav tm="100000">
                                          <p:val>
                                            <p:strVal val="#ppt_w"/>
                                          </p:val>
                                        </p:tav>
                                      </p:tavLst>
                                    </p:anim>
                                    <p:anim calcmode="lin" valueType="num">
                                      <p:cBhvr>
                                        <p:cTn id="43" dur="500" fill="hold"/>
                                        <p:tgtEl>
                                          <p:spTgt spid="31"/>
                                        </p:tgtEl>
                                        <p:attrNameLst>
                                          <p:attrName>ppt_h</p:attrName>
                                        </p:attrNameLst>
                                      </p:cBhvr>
                                      <p:tavLst>
                                        <p:tav tm="0">
                                          <p:val>
                                            <p:fltVal val="0"/>
                                          </p:val>
                                        </p:tav>
                                        <p:tav tm="100000">
                                          <p:val>
                                            <p:strVal val="#ppt_h"/>
                                          </p:val>
                                        </p:tav>
                                      </p:tavLst>
                                    </p:anim>
                                    <p:animEffect transition="in" filter="fade">
                                      <p:cBhvr>
                                        <p:cTn id="44" dur="500"/>
                                        <p:tgtEl>
                                          <p:spTgt spid="31"/>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29" grpId="0" animBg="1"/>
      <p:bldP spid="31" grpId="0" animBg="1"/>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979712" y="1131590"/>
            <a:ext cx="5112568" cy="3700104"/>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881122"/>
            </a:xfrm>
            <a:prstGeom prst="rect">
              <a:avLst/>
            </a:prstGeom>
            <a:noFill/>
          </p:spPr>
          <p:txBody>
            <a:bodyPr wrap="square" rtlCol="0">
              <a:spAutoFit/>
            </a:bodyPr>
            <a:lstStyle/>
            <a:p>
              <a:pPr algn="ctr">
                <a:lnSpc>
                  <a:spcPct val="150000"/>
                </a:lnSpc>
              </a:pPr>
              <a:endParaRPr lang="en-US" sz="4400" b="1" dirty="0">
                <a:solidFill>
                  <a:srgbClr val="17479D"/>
                </a:solidFill>
                <a:latin typeface="+mn-lt"/>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366996" y="2987782"/>
              <a:ext cx="3041009" cy="808553"/>
            </a:xfrm>
            <a:prstGeom prst="rect">
              <a:avLst/>
            </a:prstGeom>
            <a:noFill/>
          </p:spPr>
          <p:txBody>
            <a:bodyPr wrap="square" rtlCol="0">
              <a:spAutoFit/>
            </a:bodyPr>
            <a:lstStyle/>
            <a:p>
              <a:pPr algn="ctr">
                <a:lnSpc>
                  <a:spcPct val="150000"/>
                </a:lnSpc>
              </a:pPr>
              <a:r>
                <a:rPr lang="vi-VN" sz="4000" b="1" dirty="0">
                  <a:solidFill>
                    <a:schemeClr val="accent1">
                      <a:lumMod val="50000"/>
                    </a:schemeClr>
                  </a:solidFill>
                  <a:latin typeface="+mn-lt"/>
                </a:rPr>
                <a:t>TIẾT </a:t>
              </a:r>
              <a:r>
                <a:rPr lang="vi-VN" sz="4000" b="1">
                  <a:solidFill>
                    <a:schemeClr val="accent1">
                      <a:lumMod val="50000"/>
                    </a:schemeClr>
                  </a:solidFill>
                  <a:latin typeface="+mn-lt"/>
                </a:rPr>
                <a:t>1 </a:t>
              </a:r>
              <a:endParaRPr lang="en-US" sz="4000" b="1" dirty="0">
                <a:solidFill>
                  <a:schemeClr val="accent1">
                    <a:lumMod val="50000"/>
                  </a:schemeClr>
                </a:solidFill>
                <a:latin typeface="+mn-lt"/>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8295" y="3268601"/>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51F146-A154-47C5-BA7E-895884266FEE}"/>
              </a:ext>
            </a:extLst>
          </p:cNvPr>
          <p:cNvSpPr txBox="1"/>
          <p:nvPr/>
        </p:nvSpPr>
        <p:spPr>
          <a:xfrm>
            <a:off x="2550663" y="454140"/>
            <a:ext cx="5693745" cy="584775"/>
          </a:xfrm>
          <a:prstGeom prst="rect">
            <a:avLst/>
          </a:prstGeom>
          <a:noFill/>
        </p:spPr>
        <p:txBody>
          <a:bodyPr wrap="square" rtlCol="0">
            <a:spAutoFit/>
          </a:bodyPr>
          <a:lstStyle/>
          <a:p>
            <a:r>
              <a:rPr lang="vi-VN" sz="3200" dirty="0">
                <a:solidFill>
                  <a:schemeClr val="accent2"/>
                </a:solidFill>
                <a:latin typeface="+mn-lt"/>
              </a:rPr>
              <a:t>NGÀY HÔM QUA ĐÂU RỒI?</a:t>
            </a:r>
            <a:endParaRPr lang="en-US" sz="3200" dirty="0">
              <a:solidFill>
                <a:schemeClr val="accent2"/>
              </a:solidFill>
              <a:latin typeface="+mn-lt"/>
            </a:endParaRPr>
          </a:p>
        </p:txBody>
      </p:sp>
      <p:grpSp>
        <p:nvGrpSpPr>
          <p:cNvPr id="12" name="Group 11">
            <a:extLst>
              <a:ext uri="{FF2B5EF4-FFF2-40B4-BE49-F238E27FC236}">
                <a16:creationId xmlns:a16="http://schemas.microsoft.com/office/drawing/2014/main" id="{9CFADEBD-4F68-4644-BF01-7ACD3B97ADC6}"/>
              </a:ext>
            </a:extLst>
          </p:cNvPr>
          <p:cNvGrpSpPr/>
          <p:nvPr/>
        </p:nvGrpSpPr>
        <p:grpSpPr>
          <a:xfrm>
            <a:off x="726105" y="603829"/>
            <a:ext cx="1613647" cy="652905"/>
            <a:chOff x="369343" y="617893"/>
            <a:chExt cx="1613647" cy="652905"/>
          </a:xfrm>
        </p:grpSpPr>
        <p:sp>
          <p:nvSpPr>
            <p:cNvPr id="13" name="TextBox 12">
              <a:extLst>
                <a:ext uri="{FF2B5EF4-FFF2-40B4-BE49-F238E27FC236}">
                  <a16:creationId xmlns:a16="http://schemas.microsoft.com/office/drawing/2014/main" id="{FDA82707-8E22-495E-94C8-2AE33BA0E3D2}"/>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mn-lt"/>
                </a:rPr>
                <a:t>BÀI 2</a:t>
              </a:r>
            </a:p>
          </p:txBody>
        </p:sp>
        <p:sp>
          <p:nvSpPr>
            <p:cNvPr id="14" name="TextBox 13">
              <a:extLst>
                <a:ext uri="{FF2B5EF4-FFF2-40B4-BE49-F238E27FC236}">
                  <a16:creationId xmlns:a16="http://schemas.microsoft.com/office/drawing/2014/main" id="{0C3491DF-AAFB-4C20-B152-26F9C2850FC1}"/>
                </a:ext>
              </a:extLst>
            </p:cNvPr>
            <p:cNvSpPr txBox="1"/>
            <p:nvPr/>
          </p:nvSpPr>
          <p:spPr>
            <a:xfrm>
              <a:off x="369343" y="624467"/>
              <a:ext cx="1613647" cy="646331"/>
            </a:xfrm>
            <a:prstGeom prst="rect">
              <a:avLst/>
            </a:prstGeom>
            <a:noFill/>
          </p:spPr>
          <p:txBody>
            <a:bodyPr wrap="square" rtlCol="0">
              <a:spAutoFit/>
            </a:bodyPr>
            <a:lstStyle/>
            <a:p>
              <a:r>
                <a:rPr lang="en-US" sz="3600" dirty="0">
                  <a:solidFill>
                    <a:schemeClr val="accent1">
                      <a:lumMod val="50000"/>
                    </a:schemeClr>
                  </a:solidFill>
                  <a:latin typeface="+mn-lt"/>
                </a:rPr>
                <a:t>BÀI 2</a:t>
              </a:r>
            </a:p>
          </p:txBody>
        </p:sp>
      </p:grpSp>
      <p:sp>
        <p:nvSpPr>
          <p:cNvPr id="11" name="Rounded Rectangle 10"/>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646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D0BC134-4E67-4F95-8B15-E84ACFC3EE7F}"/>
              </a:ext>
            </a:extLst>
          </p:cNvPr>
          <p:cNvSpPr>
            <a:spLocks/>
          </p:cNvSpPr>
          <p:nvPr/>
        </p:nvSpPr>
        <p:spPr bwMode="auto">
          <a:xfrm rot="10800000">
            <a:off x="1425691" y="264617"/>
            <a:ext cx="6292616" cy="461426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19050">
            <a:solidFill>
              <a:srgbClr val="17479D"/>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C07B3502-F58A-46C0-88F8-3DE26F98CD3F}"/>
              </a:ext>
            </a:extLst>
          </p:cNvPr>
          <p:cNvSpPr txBox="1"/>
          <p:nvPr/>
        </p:nvSpPr>
        <p:spPr>
          <a:xfrm>
            <a:off x="2361103" y="386606"/>
            <a:ext cx="813585" cy="456535"/>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778794" y="41665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1889083" y="646204"/>
            <a:ext cx="5365827" cy="456535"/>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mn-lt"/>
              </a:rPr>
              <a:t>Ngày hôm qua đâu rồi?</a:t>
            </a:r>
            <a:endParaRPr lang="en-US" sz="1800" b="1" dirty="0">
              <a:solidFill>
                <a:schemeClr val="accent1">
                  <a:lumMod val="50000"/>
                </a:schemeClr>
              </a:solidFill>
              <a:latin typeface="+mn-lt"/>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406012" y="1030822"/>
            <a:ext cx="6331966" cy="3785652"/>
          </a:xfrm>
          <a:prstGeom prst="rect">
            <a:avLst/>
          </a:prstGeom>
          <a:noFill/>
        </p:spPr>
        <p:txBody>
          <a:bodyPr wrap="square" rtlCol="0">
            <a:spAutoFit/>
          </a:bodyPr>
          <a:lstStyle/>
          <a:p>
            <a:pPr marL="266700" algn="just">
              <a:lnSpc>
                <a:spcPct val="150000"/>
              </a:lnSpc>
            </a:pPr>
            <a:r>
              <a:rPr lang="vi-VN" sz="1600" dirty="0">
                <a:latin typeface="+mn-lt"/>
              </a:rPr>
              <a:t>Em cầm tờ lịch cũ 	             - Ngày hôm qua ở lại </a:t>
            </a:r>
          </a:p>
          <a:p>
            <a:pPr marL="266700" algn="just">
              <a:lnSpc>
                <a:spcPct val="150000"/>
              </a:lnSpc>
            </a:pPr>
            <a:r>
              <a:rPr lang="vi-VN" sz="1600" dirty="0">
                <a:latin typeface="+mn-lt"/>
              </a:rPr>
              <a:t>- Ngày hôm qua đâu rồi</a:t>
            </a:r>
            <a:r>
              <a:rPr lang="vi-VN" sz="1600">
                <a:latin typeface="+mn-lt"/>
              </a:rPr>
              <a:t>?             </a:t>
            </a:r>
            <a:r>
              <a:rPr lang="en-US" sz="1600">
                <a:latin typeface="+mn-lt"/>
              </a:rPr>
              <a:t>    </a:t>
            </a:r>
            <a:r>
              <a:rPr lang="vi-VN" sz="1600">
                <a:latin typeface="+mn-lt"/>
              </a:rPr>
              <a:t>Trong </a:t>
            </a:r>
            <a:r>
              <a:rPr lang="vi-VN" sz="1600" dirty="0">
                <a:latin typeface="+mn-lt"/>
              </a:rPr>
              <a:t>hạt lúa mẹ trồng</a:t>
            </a:r>
          </a:p>
          <a:p>
            <a:pPr marL="266700" algn="just">
              <a:lnSpc>
                <a:spcPct val="150000"/>
              </a:lnSpc>
            </a:pPr>
            <a:r>
              <a:rPr lang="vi-VN" sz="1600" dirty="0">
                <a:latin typeface="+mn-lt"/>
              </a:rPr>
              <a:t>Ra ngoài sân hỏi bố	             Cánh đồng </a:t>
            </a:r>
            <a:r>
              <a:rPr lang="vi-VN" sz="1600">
                <a:latin typeface="+mn-lt"/>
              </a:rPr>
              <a:t>chờ gặ</a:t>
            </a:r>
            <a:r>
              <a:rPr lang="en-US" sz="1600">
                <a:latin typeface="+mn-lt"/>
              </a:rPr>
              <a:t>t</a:t>
            </a:r>
            <a:r>
              <a:rPr lang="vi-VN" sz="1600">
                <a:latin typeface="+mn-lt"/>
              </a:rPr>
              <a:t> </a:t>
            </a:r>
            <a:r>
              <a:rPr lang="vi-VN" sz="1600" dirty="0">
                <a:latin typeface="+mn-lt"/>
              </a:rPr>
              <a:t>hái</a:t>
            </a:r>
          </a:p>
          <a:p>
            <a:pPr marL="266700" algn="just">
              <a:lnSpc>
                <a:spcPct val="150000"/>
              </a:lnSpc>
            </a:pPr>
            <a:r>
              <a:rPr lang="vi-VN" sz="1600" dirty="0">
                <a:latin typeface="+mn-lt"/>
              </a:rPr>
              <a:t>Xoa đầu em bố cười.	             Chín vàng màu ước mong.</a:t>
            </a:r>
          </a:p>
          <a:p>
            <a:pPr marL="266700" algn="just">
              <a:lnSpc>
                <a:spcPct val="150000"/>
              </a:lnSpc>
            </a:pPr>
            <a:endParaRPr lang="vi-VN" sz="1600" dirty="0">
              <a:latin typeface="+mn-lt"/>
            </a:endParaRPr>
          </a:p>
          <a:p>
            <a:pPr marL="266700" algn="just">
              <a:lnSpc>
                <a:spcPct val="150000"/>
              </a:lnSpc>
            </a:pPr>
            <a:r>
              <a:rPr lang="vi-VN" sz="1600" dirty="0">
                <a:latin typeface="+mn-lt"/>
              </a:rPr>
              <a:t>- Ngày hôm qua ở lại	             - Ngày hôm qua ở lại </a:t>
            </a:r>
          </a:p>
          <a:p>
            <a:pPr marL="266700" algn="just">
              <a:lnSpc>
                <a:spcPct val="150000"/>
              </a:lnSpc>
            </a:pPr>
            <a:r>
              <a:rPr lang="vi-VN" sz="1600" dirty="0">
                <a:latin typeface="+mn-lt"/>
              </a:rPr>
              <a:t>Trên cành hoa trong </a:t>
            </a:r>
            <a:r>
              <a:rPr lang="vi-VN" sz="1600">
                <a:latin typeface="+mn-lt"/>
              </a:rPr>
              <a:t>vườn           </a:t>
            </a:r>
            <a:r>
              <a:rPr lang="en-US" sz="1600">
                <a:latin typeface="+mn-lt"/>
              </a:rPr>
              <a:t>   </a:t>
            </a:r>
            <a:r>
              <a:rPr lang="vi-VN" sz="1600">
                <a:latin typeface="+mn-lt"/>
              </a:rPr>
              <a:t>Trong </a:t>
            </a:r>
            <a:r>
              <a:rPr lang="vi-VN" sz="1600" dirty="0">
                <a:latin typeface="+mn-lt"/>
              </a:rPr>
              <a:t>vở hồng của con</a:t>
            </a:r>
          </a:p>
          <a:p>
            <a:pPr marL="266700" algn="just">
              <a:lnSpc>
                <a:spcPct val="150000"/>
              </a:lnSpc>
            </a:pPr>
            <a:r>
              <a:rPr lang="vi-VN" sz="1600" dirty="0">
                <a:latin typeface="+mn-lt"/>
              </a:rPr>
              <a:t>Nụ hồng lớn lên mãi 	            Con học hành chăm chỉ</a:t>
            </a:r>
          </a:p>
          <a:p>
            <a:pPr marL="266700" algn="just">
              <a:lnSpc>
                <a:spcPct val="150000"/>
              </a:lnSpc>
            </a:pPr>
            <a:r>
              <a:rPr lang="vi-VN" sz="1600" dirty="0">
                <a:latin typeface="+mn-lt"/>
              </a:rPr>
              <a:t>Đợi đến ngày toả hương</a:t>
            </a:r>
            <a:r>
              <a:rPr lang="vi-VN" sz="1600">
                <a:latin typeface="+mn-lt"/>
              </a:rPr>
              <a:t>.            </a:t>
            </a:r>
            <a:r>
              <a:rPr lang="en-US" sz="1600">
                <a:latin typeface="+mn-lt"/>
              </a:rPr>
              <a:t>    </a:t>
            </a:r>
            <a:r>
              <a:rPr lang="vi-VN" sz="1600">
                <a:latin typeface="+mn-lt"/>
              </a:rPr>
              <a:t>Là </a:t>
            </a:r>
            <a:r>
              <a:rPr lang="vi-VN" sz="1600" dirty="0">
                <a:latin typeface="+mn-lt"/>
              </a:rPr>
              <a:t>ngày qua vẫn còn.</a:t>
            </a:r>
          </a:p>
          <a:p>
            <a:pPr marL="266700" algn="just">
              <a:lnSpc>
                <a:spcPct val="150000"/>
              </a:lnSpc>
            </a:pPr>
            <a:r>
              <a:rPr lang="vi-VN" sz="1600" dirty="0">
                <a:latin typeface="+mn-lt"/>
              </a:rPr>
              <a:t>				             (Bế Kiến Quốc)</a:t>
            </a:r>
            <a:endParaRPr lang="en-US" sz="1600" dirty="0">
              <a:latin typeface="+mn-lt"/>
            </a:endParaRPr>
          </a:p>
        </p:txBody>
      </p:sp>
      <p:pic>
        <p:nvPicPr>
          <p:cNvPr id="7" name="Ngày hôm qua đâu r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82134" y="407602"/>
            <a:ext cx="247650" cy="247650"/>
          </a:xfrm>
          <a:prstGeom prst="rect">
            <a:avLst/>
          </a:prstGeom>
        </p:spPr>
      </p:pic>
      <p:sp>
        <p:nvSpPr>
          <p:cNvPr id="8" name="Rounded Rectangle 7"/>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36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858495" y="1683766"/>
            <a:ext cx="3537287" cy="2647149"/>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155346" y="2728149"/>
            <a:ext cx="2379159" cy="2150809"/>
          </a:xfrm>
          <a:prstGeom prst="rect">
            <a:avLst/>
          </a:prstGeom>
          <a:noFill/>
          <a:ln w="9525">
            <a:noFill/>
          </a:ln>
        </p:spPr>
      </p:pic>
      <p:pic>
        <p:nvPicPr>
          <p:cNvPr id="37895" name="图片 37894" descr="1-29"/>
          <p:cNvPicPr>
            <a:picLocks noChangeAspect="1"/>
          </p:cNvPicPr>
          <p:nvPr/>
        </p:nvPicPr>
        <p:blipFill>
          <a:blip r:embed="rId5"/>
          <a:stretch>
            <a:fillRect/>
          </a:stretch>
        </p:blipFill>
        <p:spPr>
          <a:xfrm>
            <a:off x="3360016" y="0"/>
            <a:ext cx="5667415" cy="5171075"/>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1093739" y="499787"/>
            <a:ext cx="2233532" cy="1985362"/>
          </a:xfrm>
          <a:prstGeom prst="rect">
            <a:avLst/>
          </a:prstGeom>
          <a:noFill/>
          <a:ln w="9525">
            <a:noFill/>
          </a:ln>
        </p:spPr>
      </p:pic>
      <p:sp>
        <p:nvSpPr>
          <p:cNvPr id="6" name="矩形 5"/>
          <p:cNvSpPr/>
          <p:nvPr/>
        </p:nvSpPr>
        <p:spPr>
          <a:xfrm>
            <a:off x="4152782" y="2267907"/>
            <a:ext cx="3640716" cy="2123658"/>
          </a:xfrm>
          <a:prstGeom prst="rect">
            <a:avLst/>
          </a:prstGeom>
        </p:spPr>
        <p:txBody>
          <a:bodyPr wrap="square">
            <a:spAutoFit/>
          </a:bodyPr>
          <a:lstStyle/>
          <a:p>
            <a:r>
              <a:rPr lang="en-US" altLang="zh-CN" sz="4400"/>
              <a:t>Đọc nối tiếp từng khổ thơ</a:t>
            </a:r>
            <a:endParaRPr lang="zh-CN" altLang="en-US" sz="4400" dirty="0"/>
          </a:p>
          <a:p>
            <a:endParaRPr lang="zh-CN" altLang="en-US" sz="4400" dirty="0"/>
          </a:p>
        </p:txBody>
      </p:sp>
    </p:spTree>
    <p:extLst>
      <p:ext uri="{BB962C8B-B14F-4D97-AF65-F5344CB8AC3E}">
        <p14:creationId xmlns:p14="http://schemas.microsoft.com/office/powerpoint/2010/main" val="81274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07B3502-F58A-46C0-88F8-3DE26F98CD3F}"/>
              </a:ext>
            </a:extLst>
          </p:cNvPr>
          <p:cNvSpPr txBox="1"/>
          <p:nvPr/>
        </p:nvSpPr>
        <p:spPr>
          <a:xfrm>
            <a:off x="2361103" y="386606"/>
            <a:ext cx="813585" cy="456535"/>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15" name="Picture 14">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778794" y="416650"/>
            <a:ext cx="582308" cy="525172"/>
          </a:xfrm>
          <a:prstGeom prst="rect">
            <a:avLst/>
          </a:prstGeom>
        </p:spPr>
      </p:pic>
      <p:sp>
        <p:nvSpPr>
          <p:cNvPr id="16" name="TextBox 15">
            <a:extLst>
              <a:ext uri="{FF2B5EF4-FFF2-40B4-BE49-F238E27FC236}">
                <a16:creationId xmlns:a16="http://schemas.microsoft.com/office/drawing/2014/main" id="{83C8FAFC-C1D0-49BB-A45E-D744951A028F}"/>
              </a:ext>
            </a:extLst>
          </p:cNvPr>
          <p:cNvSpPr txBox="1"/>
          <p:nvPr/>
        </p:nvSpPr>
        <p:spPr>
          <a:xfrm>
            <a:off x="1889087" y="633723"/>
            <a:ext cx="5365827" cy="456535"/>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mn-lt"/>
              </a:rPr>
              <a:t>Ngày hôm qua đâu rồi?</a:t>
            </a:r>
            <a:endParaRPr lang="en-US" sz="1800" b="1" dirty="0">
              <a:solidFill>
                <a:schemeClr val="accent1">
                  <a:lumMod val="50000"/>
                </a:schemeClr>
              </a:solidFill>
              <a:latin typeface="+mn-lt"/>
            </a:endParaRPr>
          </a:p>
        </p:txBody>
      </p:sp>
      <p:sp>
        <p:nvSpPr>
          <p:cNvPr id="17" name="TextBox 16">
            <a:extLst>
              <a:ext uri="{FF2B5EF4-FFF2-40B4-BE49-F238E27FC236}">
                <a16:creationId xmlns:a16="http://schemas.microsoft.com/office/drawing/2014/main" id="{7BF6BCDF-9F5D-43EF-8D2F-74DA0EBB0C5C}"/>
              </a:ext>
            </a:extLst>
          </p:cNvPr>
          <p:cNvSpPr txBox="1"/>
          <p:nvPr/>
        </p:nvSpPr>
        <p:spPr>
          <a:xfrm>
            <a:off x="1475078" y="1023565"/>
            <a:ext cx="6331966" cy="3785652"/>
          </a:xfrm>
          <a:prstGeom prst="rect">
            <a:avLst/>
          </a:prstGeom>
          <a:noFill/>
        </p:spPr>
        <p:txBody>
          <a:bodyPr wrap="square" rtlCol="0">
            <a:spAutoFit/>
          </a:bodyPr>
          <a:lstStyle/>
          <a:p>
            <a:pPr marL="266700" algn="just">
              <a:lnSpc>
                <a:spcPct val="150000"/>
              </a:lnSpc>
            </a:pPr>
            <a:r>
              <a:rPr lang="vi-VN" sz="1600" dirty="0">
                <a:latin typeface="+mn-lt"/>
              </a:rPr>
              <a:t>Em cầm tờ lịch cũ 	             - Ngày hôm qua ở lại </a:t>
            </a:r>
          </a:p>
          <a:p>
            <a:pPr marL="266700" algn="just">
              <a:lnSpc>
                <a:spcPct val="150000"/>
              </a:lnSpc>
            </a:pPr>
            <a:r>
              <a:rPr lang="vi-VN" sz="1600" dirty="0">
                <a:latin typeface="+mn-lt"/>
              </a:rPr>
              <a:t>- Ngày hôm qua đâu rồi</a:t>
            </a:r>
            <a:r>
              <a:rPr lang="vi-VN" sz="1600">
                <a:latin typeface="+mn-lt"/>
              </a:rPr>
              <a:t>?             </a:t>
            </a:r>
            <a:r>
              <a:rPr lang="en-US" sz="1600">
                <a:latin typeface="+mn-lt"/>
              </a:rPr>
              <a:t>    </a:t>
            </a:r>
            <a:r>
              <a:rPr lang="vi-VN" sz="1600">
                <a:latin typeface="+mn-lt"/>
              </a:rPr>
              <a:t>Trong </a:t>
            </a:r>
            <a:r>
              <a:rPr lang="vi-VN" sz="1600" dirty="0">
                <a:latin typeface="+mn-lt"/>
              </a:rPr>
              <a:t>hạt lúa mẹ trồng</a:t>
            </a:r>
          </a:p>
          <a:p>
            <a:pPr marL="266700" algn="just">
              <a:lnSpc>
                <a:spcPct val="150000"/>
              </a:lnSpc>
            </a:pPr>
            <a:r>
              <a:rPr lang="vi-VN" sz="1600" dirty="0">
                <a:latin typeface="+mn-lt"/>
              </a:rPr>
              <a:t>Ra ngoài sân hỏi bố	             Cánh đồng </a:t>
            </a:r>
            <a:r>
              <a:rPr lang="vi-VN" sz="1600">
                <a:latin typeface="+mn-lt"/>
              </a:rPr>
              <a:t>chờ gặ</a:t>
            </a:r>
            <a:r>
              <a:rPr lang="en-US" sz="1600">
                <a:latin typeface="+mn-lt"/>
              </a:rPr>
              <a:t>t</a:t>
            </a:r>
            <a:r>
              <a:rPr lang="vi-VN" sz="1600">
                <a:latin typeface="+mn-lt"/>
              </a:rPr>
              <a:t> </a:t>
            </a:r>
            <a:r>
              <a:rPr lang="vi-VN" sz="1600" dirty="0">
                <a:latin typeface="+mn-lt"/>
              </a:rPr>
              <a:t>hái</a:t>
            </a:r>
          </a:p>
          <a:p>
            <a:pPr marL="266700" algn="just">
              <a:lnSpc>
                <a:spcPct val="150000"/>
              </a:lnSpc>
            </a:pPr>
            <a:r>
              <a:rPr lang="vi-VN" sz="1600" dirty="0">
                <a:latin typeface="+mn-lt"/>
              </a:rPr>
              <a:t>Xoa đầu em bố cười.	             Chín vàng màu ước mong.</a:t>
            </a:r>
          </a:p>
          <a:p>
            <a:pPr marL="266700" algn="just">
              <a:lnSpc>
                <a:spcPct val="150000"/>
              </a:lnSpc>
            </a:pPr>
            <a:endParaRPr lang="vi-VN" sz="1600" dirty="0">
              <a:latin typeface="+mn-lt"/>
            </a:endParaRPr>
          </a:p>
          <a:p>
            <a:pPr marL="266700" algn="just">
              <a:lnSpc>
                <a:spcPct val="150000"/>
              </a:lnSpc>
            </a:pPr>
            <a:r>
              <a:rPr lang="vi-VN" sz="1600" dirty="0">
                <a:latin typeface="+mn-lt"/>
              </a:rPr>
              <a:t>- Ngày hôm qua ở lại	             - Ngày hôm qua ở lại </a:t>
            </a:r>
          </a:p>
          <a:p>
            <a:pPr marL="266700" algn="just">
              <a:lnSpc>
                <a:spcPct val="150000"/>
              </a:lnSpc>
            </a:pPr>
            <a:r>
              <a:rPr lang="vi-VN" sz="1600" dirty="0">
                <a:latin typeface="+mn-lt"/>
              </a:rPr>
              <a:t>Trên cành hoa trong </a:t>
            </a:r>
            <a:r>
              <a:rPr lang="vi-VN" sz="1600">
                <a:latin typeface="+mn-lt"/>
              </a:rPr>
              <a:t>vườn           </a:t>
            </a:r>
            <a:r>
              <a:rPr lang="en-US" sz="1600">
                <a:latin typeface="+mn-lt"/>
              </a:rPr>
              <a:t>    </a:t>
            </a:r>
            <a:r>
              <a:rPr lang="vi-VN" sz="1600">
                <a:latin typeface="+mn-lt"/>
              </a:rPr>
              <a:t>Trong </a:t>
            </a:r>
            <a:r>
              <a:rPr lang="vi-VN" sz="1600" dirty="0">
                <a:latin typeface="+mn-lt"/>
              </a:rPr>
              <a:t>vở hồng của con</a:t>
            </a:r>
          </a:p>
          <a:p>
            <a:pPr marL="266700" algn="just">
              <a:lnSpc>
                <a:spcPct val="150000"/>
              </a:lnSpc>
            </a:pPr>
            <a:r>
              <a:rPr lang="vi-VN" sz="1600" dirty="0">
                <a:latin typeface="+mn-lt"/>
              </a:rPr>
              <a:t>Nụ hồng lớn lên mãi 	</a:t>
            </a:r>
            <a:r>
              <a:rPr lang="vi-VN" sz="1600">
                <a:latin typeface="+mn-lt"/>
              </a:rPr>
              <a:t>            </a:t>
            </a:r>
            <a:r>
              <a:rPr lang="en-US" sz="1600">
                <a:latin typeface="+mn-lt"/>
              </a:rPr>
              <a:t> </a:t>
            </a:r>
            <a:r>
              <a:rPr lang="vi-VN" sz="1600">
                <a:latin typeface="+mn-lt"/>
              </a:rPr>
              <a:t>Con </a:t>
            </a:r>
            <a:r>
              <a:rPr lang="vi-VN" sz="1600" dirty="0">
                <a:latin typeface="+mn-lt"/>
              </a:rPr>
              <a:t>học hành chăm chỉ</a:t>
            </a:r>
          </a:p>
          <a:p>
            <a:pPr marL="266700" algn="just">
              <a:lnSpc>
                <a:spcPct val="150000"/>
              </a:lnSpc>
            </a:pPr>
            <a:r>
              <a:rPr lang="vi-VN" sz="1600" dirty="0">
                <a:latin typeface="+mn-lt"/>
              </a:rPr>
              <a:t>Đợi đến ngày toả hương</a:t>
            </a:r>
            <a:r>
              <a:rPr lang="vi-VN" sz="1600">
                <a:latin typeface="+mn-lt"/>
              </a:rPr>
              <a:t>.            </a:t>
            </a:r>
            <a:r>
              <a:rPr lang="en-US" sz="1600">
                <a:latin typeface="+mn-lt"/>
              </a:rPr>
              <a:t>     </a:t>
            </a:r>
            <a:r>
              <a:rPr lang="vi-VN" sz="1600">
                <a:latin typeface="+mn-lt"/>
              </a:rPr>
              <a:t>Là </a:t>
            </a:r>
            <a:r>
              <a:rPr lang="vi-VN" sz="1600" dirty="0">
                <a:latin typeface="+mn-lt"/>
              </a:rPr>
              <a:t>ngày qua vẫn còn.</a:t>
            </a:r>
          </a:p>
          <a:p>
            <a:pPr marL="266700" algn="just">
              <a:lnSpc>
                <a:spcPct val="150000"/>
              </a:lnSpc>
            </a:pPr>
            <a:r>
              <a:rPr lang="vi-VN" sz="1600" dirty="0">
                <a:latin typeface="+mn-lt"/>
              </a:rPr>
              <a:t>				             (Bế Kiến Quốc)</a:t>
            </a:r>
            <a:endParaRPr lang="en-US" sz="1600" dirty="0">
              <a:latin typeface="+mn-lt"/>
            </a:endParaRPr>
          </a:p>
        </p:txBody>
      </p:sp>
      <p:pic>
        <p:nvPicPr>
          <p:cNvPr id="18" name="Picture 17">
            <a:extLst>
              <a:ext uri="{FF2B5EF4-FFF2-40B4-BE49-F238E27FC236}">
                <a16:creationId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496" y="1188939"/>
            <a:ext cx="304770" cy="288000"/>
          </a:xfrm>
          <a:prstGeom prst="rect">
            <a:avLst/>
          </a:prstGeom>
        </p:spPr>
      </p:pic>
      <p:pic>
        <p:nvPicPr>
          <p:cNvPr id="19" name="Picture 18">
            <a:extLst>
              <a:ext uri="{FF2B5EF4-FFF2-40B4-BE49-F238E27FC236}">
                <a16:creationId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91026" y="3002276"/>
            <a:ext cx="288000" cy="288000"/>
          </a:xfrm>
          <a:prstGeom prst="rect">
            <a:avLst/>
          </a:prstGeom>
        </p:spPr>
      </p:pic>
      <p:pic>
        <p:nvPicPr>
          <p:cNvPr id="20" name="Picture 19">
            <a:extLst>
              <a:ext uri="{FF2B5EF4-FFF2-40B4-BE49-F238E27FC236}">
                <a16:creationId xmlns:a16="http://schemas.microsoft.com/office/drawing/2014/main" id="{4A4E56CF-13A6-4CFC-BDFF-C89478191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2013" y="1188939"/>
            <a:ext cx="288000" cy="288000"/>
          </a:xfrm>
          <a:prstGeom prst="rect">
            <a:avLst/>
          </a:prstGeom>
        </p:spPr>
      </p:pic>
      <p:grpSp>
        <p:nvGrpSpPr>
          <p:cNvPr id="21" name="Group 20">
            <a:extLst>
              <a:ext uri="{FF2B5EF4-FFF2-40B4-BE49-F238E27FC236}">
                <a16:creationId xmlns:a16="http://schemas.microsoft.com/office/drawing/2014/main" id="{17D95BA7-F503-3845-8930-8357BCD6D20A}"/>
              </a:ext>
            </a:extLst>
          </p:cNvPr>
          <p:cNvGrpSpPr/>
          <p:nvPr/>
        </p:nvGrpSpPr>
        <p:grpSpPr>
          <a:xfrm>
            <a:off x="4525942" y="2786413"/>
            <a:ext cx="439544" cy="646331"/>
            <a:chOff x="3341990" y="2868155"/>
            <a:chExt cx="439544" cy="646331"/>
          </a:xfrm>
        </p:grpSpPr>
        <p:sp>
          <p:nvSpPr>
            <p:cNvPr id="22" name="Oval 21">
              <a:extLst>
                <a:ext uri="{FF2B5EF4-FFF2-40B4-BE49-F238E27FC236}">
                  <a16:creationId xmlns:a16="http://schemas.microsoft.com/office/drawing/2014/main" id="{82B871D2-AB35-BA4E-9932-41D322021930}"/>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3" name="Rectangle 22">
              <a:extLst>
                <a:ext uri="{FF2B5EF4-FFF2-40B4-BE49-F238E27FC236}">
                  <a16:creationId xmlns:a16="http://schemas.microsoft.com/office/drawing/2014/main" id="{931CE860-9B4B-D947-A2E5-B57B17E5F076}"/>
                </a:ext>
              </a:extLst>
            </p:cNvPr>
            <p:cNvSpPr/>
            <p:nvPr/>
          </p:nvSpPr>
          <p:spPr>
            <a:xfrm rot="21163024">
              <a:off x="3341990" y="2868155"/>
              <a:ext cx="439544"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pic>
        <p:nvPicPr>
          <p:cNvPr id="12" name="图片 71695" descr="2"/>
          <p:cNvPicPr>
            <a:picLocks noChangeAspect="1"/>
          </p:cNvPicPr>
          <p:nvPr/>
        </p:nvPicPr>
        <p:blipFill>
          <a:blip r:embed="rId8"/>
          <a:stretch>
            <a:fillRect/>
          </a:stretch>
        </p:blipFill>
        <p:spPr>
          <a:xfrm>
            <a:off x="339337" y="2073360"/>
            <a:ext cx="1244103" cy="717752"/>
          </a:xfrm>
          <a:prstGeom prst="rect">
            <a:avLst/>
          </a:prstGeom>
          <a:noFill/>
          <a:ln w="9525">
            <a:noFill/>
          </a:ln>
        </p:spPr>
      </p:pic>
      <p:sp>
        <p:nvSpPr>
          <p:cNvPr id="13" name="TextBox 12"/>
          <p:cNvSpPr txBox="1"/>
          <p:nvPr/>
        </p:nvSpPr>
        <p:spPr>
          <a:xfrm>
            <a:off x="644234" y="2306777"/>
            <a:ext cx="631904" cy="307777"/>
          </a:xfrm>
          <a:prstGeom prst="rect">
            <a:avLst/>
          </a:prstGeom>
          <a:noFill/>
        </p:spPr>
        <p:txBody>
          <a:bodyPr wrap="none" rtlCol="0">
            <a:spAutoFit/>
          </a:bodyPr>
          <a:lstStyle/>
          <a:p>
            <a:r>
              <a:rPr lang="en-US"/>
              <a:t>Lần 1</a:t>
            </a:r>
          </a:p>
        </p:txBody>
      </p:sp>
      <p:sp>
        <p:nvSpPr>
          <p:cNvPr id="24" name="Rounded Rectangle 23"/>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7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53" presetClass="entr" presetSubtype="16"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
            <a:ext cx="9144000" cy="5143149"/>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08" y="-186636"/>
            <a:ext cx="3354783" cy="1917019"/>
          </a:xfrm>
          <a:prstGeom prst="rect">
            <a:avLst/>
          </a:prstGeom>
        </p:spPr>
      </p:pic>
      <p:sp>
        <p:nvSpPr>
          <p:cNvPr id="5" name="文本框 4"/>
          <p:cNvSpPr txBox="1"/>
          <p:nvPr/>
        </p:nvSpPr>
        <p:spPr>
          <a:xfrm rot="21049605">
            <a:off x="337221" y="883435"/>
            <a:ext cx="2496815" cy="400110"/>
          </a:xfrm>
          <a:prstGeom prst="rect">
            <a:avLst/>
          </a:prstGeom>
          <a:noFill/>
        </p:spPr>
        <p:txBody>
          <a:bodyPr wrap="square" rtlCol="0">
            <a:spAutoFit/>
          </a:bodyPr>
          <a:lstStyle/>
          <a:p>
            <a:r>
              <a:rPr lang="en-US" altLang="zh-CN"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my question</a:t>
            </a:r>
            <a:endPar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8075" y="3653870"/>
            <a:ext cx="8139275" cy="1623776"/>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9194" y="3916120"/>
            <a:ext cx="1959275" cy="1179045"/>
          </a:xfrm>
          <a:prstGeom prst="rect">
            <a:avLst/>
          </a:prstGeom>
        </p:spPr>
      </p:pic>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7541" y="51837"/>
            <a:ext cx="1537325" cy="1573773"/>
          </a:xfrm>
          <a:prstGeom prst="rect">
            <a:avLst/>
          </a:prstGeom>
        </p:spPr>
      </p:pic>
      <p:pic>
        <p:nvPicPr>
          <p:cNvPr id="9" name="图片 8" descr="图片包含 餐桌, 就坐&#10;&#10;已生成高可信度的说明">
            <a:extLst>
              <a:ext uri="{FF2B5EF4-FFF2-40B4-BE49-F238E27FC236}">
                <a16:creationId xmlns:a16="http://schemas.microsoft.com/office/drawing/2014/main" id="{9C8B84EB-A9B3-45A9-991E-B6221A816C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67020" y="718170"/>
            <a:ext cx="6078719" cy="3336953"/>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1790187" y="2212708"/>
            <a:ext cx="5563625" cy="738664"/>
          </a:xfrm>
          <a:prstGeom prst="rect">
            <a:avLst/>
          </a:prstGeom>
        </p:spPr>
        <p:txBody>
          <a:bodyPr wrap="square">
            <a:spAutoFit/>
          </a:bodyPr>
          <a:lstStyle/>
          <a:p>
            <a:pPr defTabSz="622158">
              <a:lnSpc>
                <a:spcPct val="150000"/>
              </a:lnSpc>
              <a:defRPr/>
            </a:pPr>
            <a:r>
              <a:rPr lang="en-US" sz="2800"/>
              <a:t>Con thấy có từ ngữ nào khó đọc?</a:t>
            </a:r>
            <a:endParaRPr lang="zh-CN" altLang="en-US" sz="3600"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8121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9466304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902</TotalTime>
  <Words>1680</Words>
  <Application>Microsoft Office PowerPoint</Application>
  <PresentationFormat>On-screen Show (16:9)</PresentationFormat>
  <Paragraphs>188</Paragraphs>
  <Slides>24</Slides>
  <Notes>21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Kalam</vt:lpstr>
      <vt:lpstr>微软雅黑</vt:lpstr>
      <vt:lpstr>Montserrat</vt:lpstr>
      <vt:lpstr>Arial</vt:lpstr>
      <vt:lpstr>UTM Charlotte</vt:lpstr>
      <vt:lpstr>Wingdings</vt:lpstr>
      <vt:lpstr>SimHei</vt:lpstr>
      <vt:lpstr>Times New Roman</vt:lpstr>
      <vt:lpstr>隶书</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Vip855</cp:lastModifiedBy>
  <cp:revision>131</cp:revision>
  <dcterms:modified xsi:type="dcterms:W3CDTF">2022-09-03T15:41:10Z</dcterms:modified>
</cp:coreProperties>
</file>