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9" r:id="rId3"/>
    <p:sldMasterId id="2147483701" r:id="rId4"/>
  </p:sldMasterIdLst>
  <p:notesMasterIdLst>
    <p:notesMasterId r:id="rId17"/>
  </p:notesMasterIdLst>
  <p:sldIdLst>
    <p:sldId id="2007577120" r:id="rId5"/>
    <p:sldId id="360" r:id="rId6"/>
    <p:sldId id="361" r:id="rId7"/>
    <p:sldId id="362" r:id="rId8"/>
    <p:sldId id="2007577122" r:id="rId9"/>
    <p:sldId id="331" r:id="rId10"/>
    <p:sldId id="2007577123" r:id="rId11"/>
    <p:sldId id="2007577124" r:id="rId12"/>
    <p:sldId id="363" r:id="rId13"/>
    <p:sldId id="2007577118" r:id="rId14"/>
    <p:sldId id="284" r:id="rId15"/>
    <p:sldId id="20075771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0E3E4-832D-4B82-9257-32413298F195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21C01-BB4E-43B4-BF2D-65F935D7C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5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34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58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537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633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59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9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348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09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9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3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6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3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7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1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5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4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7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5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2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50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4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97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2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39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4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9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11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47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873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1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1624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2023/9/7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9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94961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102276"/>
            <a:ext cx="88226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ea typeface="字魂17号-萌趣果冻体"/>
                <a:cs typeface="+mj-lt"/>
                <a:sym typeface="+mn-ea"/>
              </a:rPr>
              <a:t>Chào mừng các em đến với tiết Tiếng Việt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5775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06E4FE81-70BA-41F4-BF05-6EA2825C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7" y="636884"/>
            <a:ext cx="12024459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thiếu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thuộc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xmlns="" id="{5B053235-3294-4D24-BDC3-53A3C73D1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036701"/>
              </p:ext>
            </p:extLst>
          </p:nvPr>
        </p:nvGraphicFramePr>
        <p:xfrm>
          <a:off x="899159" y="2120087"/>
          <a:ext cx="4917441" cy="4353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xmlns="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xmlns="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xmlns="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tự</a:t>
                      </a:r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cái</a:t>
                      </a:r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cái</a:t>
                      </a:r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bê</a:t>
                      </a:r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329946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xê</a:t>
                      </a:r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9332805"/>
                  </a:ext>
                </a:extLst>
              </a:tr>
            </a:tbl>
          </a:graphicData>
        </a:graphic>
      </p:graphicFrame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xmlns="" id="{55F4989A-C406-4848-9796-C28DC71FB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097705"/>
              </p:ext>
            </p:extLst>
          </p:nvPr>
        </p:nvGraphicFramePr>
        <p:xfrm>
          <a:off x="6426200" y="2120087"/>
          <a:ext cx="4917441" cy="364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xmlns="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xmlns="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xmlns="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tự</a:t>
                      </a:r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cái</a:t>
                      </a:r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cái</a:t>
                      </a:r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dê</a:t>
                      </a:r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đê</a:t>
                      </a:r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itchFamily="18" charset="0"/>
                        <a:ea typeface="Arial-Rounded" panose="020B0500000000000000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ea typeface="Arial-Rounded" panose="020B0500000000000000" pitchFamily="34" charset="0"/>
                          <a:cs typeface="Times New Roman" pitchFamily="18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32994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6A5B384-8EC7-4AB6-A7AC-38551B41F2DD}"/>
              </a:ext>
            </a:extLst>
          </p:cNvPr>
          <p:cNvSpPr txBox="1"/>
          <p:nvPr/>
        </p:nvSpPr>
        <p:spPr>
          <a:xfrm>
            <a:off x="3026409" y="4512194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F628295-B802-4954-A1D8-EEF7BA6AF921}"/>
              </a:ext>
            </a:extLst>
          </p:cNvPr>
          <p:cNvSpPr txBox="1"/>
          <p:nvPr/>
        </p:nvSpPr>
        <p:spPr>
          <a:xfrm>
            <a:off x="3026409" y="5829209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5AA16DE-7951-45BE-AADD-257B1D2A1638}"/>
              </a:ext>
            </a:extLst>
          </p:cNvPr>
          <p:cNvSpPr txBox="1"/>
          <p:nvPr/>
        </p:nvSpPr>
        <p:spPr>
          <a:xfrm>
            <a:off x="8553450" y="3074667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063D362-4C4E-43B3-8163-3C6AF23D6D66}"/>
              </a:ext>
            </a:extLst>
          </p:cNvPr>
          <p:cNvSpPr txBox="1"/>
          <p:nvPr/>
        </p:nvSpPr>
        <p:spPr>
          <a:xfrm>
            <a:off x="8553450" y="4490912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952FA3-C211-425D-ACC2-45A72F116B1F}"/>
              </a:ext>
            </a:extLst>
          </p:cNvPr>
          <p:cNvSpPr txBox="1"/>
          <p:nvPr/>
        </p:nvSpPr>
        <p:spPr>
          <a:xfrm>
            <a:off x="861134" y="288235"/>
            <a:ext cx="9321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A4C3E5-E5E2-49E8-9A4F-A9597DF0D087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1316DC-C902-458C-9C82-BF503DD87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666" y="2369761"/>
            <a:ext cx="1584569" cy="15802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2CC424-952A-463B-A28D-94BC02FA74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1136" y="2253459"/>
            <a:ext cx="1584569" cy="14629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FD60122-A998-4A8E-B4AB-26417AD42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407" y="2369761"/>
            <a:ext cx="1369382" cy="1462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C3704CE-C191-4A24-B1B0-8E8A075663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3901" y="2369761"/>
            <a:ext cx="1584569" cy="1462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4347118-3153-40CD-98C1-307CC8B8FF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967" y="2327676"/>
            <a:ext cx="1584568" cy="1505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D552507-CE00-4B81-A75A-544FF8100D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7107" y="2369761"/>
            <a:ext cx="1789807" cy="14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58073 0.235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36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14662 0.243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3.33333E-6 L 0.14479 0.219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0143 0.219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57617 0.229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3 0.230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tiếp nối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59" y="0"/>
            <a:ext cx="10569387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1062317" y="859396"/>
            <a:ext cx="9533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-93"/>
                <a:cs typeface="Times New Roman" pitchFamily="18" charset="0"/>
              </a:rPr>
              <a:t>Nghe - viết: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4800" b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HP001 4 hàng" pitchFamily="34" charset="-93"/>
                <a:cs typeface="Times New Roman" pitchFamily="18" charset="0"/>
              </a:rPr>
              <a:t>Ngày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HP001 4 hàng" pitchFamily="34" charset="-93"/>
                <a:cs typeface="Times New Roman" pitchFamily="18" charset="0"/>
              </a:rPr>
              <a:t>hôm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HP001 4 hàng" pitchFamily="34" charset="-93"/>
                <a:cs typeface="Times New Roman" pitchFamily="18" charset="0"/>
              </a:rPr>
              <a:t> qua </a:t>
            </a:r>
            <a:r>
              <a:rPr lang="en-US" sz="4800" b="1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HP001 4 hàng" pitchFamily="34" charset="-93"/>
                <a:cs typeface="Times New Roman" pitchFamily="18" charset="0"/>
              </a:rPr>
              <a:t>đâu</a:t>
            </a:r>
            <a:r>
              <a:rPr lang="en-US" sz="4800" b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HP001 4 hàng" pitchFamily="34" charset="-93"/>
                <a:cs typeface="Times New Roman" pitchFamily="18" charset="0"/>
              </a:rPr>
              <a:t> rồi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-93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-93"/>
                <a:cs typeface="Times New Roman" pitchFamily="18" charset="0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-93"/>
                <a:cs typeface="Times New Roman" pitchFamily="18" charset="0"/>
              </a:rPr>
              <a:t>Bảng</a:t>
            </a:r>
            <a:r>
              <a:rPr kumimoji="0" lang="en-US" sz="4800" b="1" i="0" u="none" strike="noStrike" kern="1200" cap="none" spc="0" normalizeH="0" noProof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-93"/>
                <a:cs typeface="Times New Roman" pitchFamily="18" charset="0"/>
              </a:rPr>
              <a:t> chữ cái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xmlns="" id="{9F302B99-0A58-46E5-AE4C-ADD77C242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" y="46291"/>
            <a:ext cx="11898376" cy="66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2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2"/>
          <p:cNvGrpSpPr/>
          <p:nvPr/>
        </p:nvGrpSpPr>
        <p:grpSpPr>
          <a:xfrm>
            <a:off x="0" y="0"/>
            <a:ext cx="12172188" cy="6857997"/>
            <a:chOff x="19811" y="0"/>
            <a:chExt cx="12172188" cy="6857997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1" y="0"/>
              <a:ext cx="12172188" cy="6833613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1" y="5273039"/>
              <a:ext cx="2671572" cy="1584958"/>
            </a:xfrm>
            <a:prstGeom prst="rect">
              <a:avLst/>
            </a:prstGeom>
          </p:spPr>
        </p:pic>
        <p:pic>
          <p:nvPicPr>
            <p:cNvPr id="7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59" y="0"/>
              <a:ext cx="1737359" cy="1255776"/>
            </a:xfrm>
            <a:prstGeom prst="rect">
              <a:avLst/>
            </a:prstGeom>
          </p:spPr>
        </p:pic>
        <p:pic>
          <p:nvPicPr>
            <p:cNvPr id="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5443" y="4349495"/>
              <a:ext cx="3686555" cy="2508502"/>
            </a:xfrm>
            <a:prstGeom prst="rect">
              <a:avLst/>
            </a:prstGeom>
          </p:spPr>
        </p:pic>
        <p:pic>
          <p:nvPicPr>
            <p:cNvPr id="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3092" y="0"/>
              <a:ext cx="1031748" cy="861060"/>
            </a:xfrm>
            <a:prstGeom prst="rect">
              <a:avLst/>
            </a:prstGeom>
          </p:spPr>
        </p:pic>
        <p:pic>
          <p:nvPicPr>
            <p:cNvPr id="10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40440" y="3945635"/>
              <a:ext cx="1031748" cy="861059"/>
            </a:xfrm>
            <a:prstGeom prst="rect">
              <a:avLst/>
            </a:prstGeom>
          </p:spPr>
        </p:pic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735" y="430530"/>
            <a:ext cx="7557247" cy="508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98685" y="955475"/>
            <a:ext cx="744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HP001 4 hàng" pitchFamily="34" charset="-93"/>
              </a:rPr>
              <a:t>Thứ</a:t>
            </a:r>
            <a:r>
              <a:rPr lang="en-US" sz="2400" b="1" dirty="0">
                <a:latin typeface="HP001 4 hàng" pitchFamily="34" charset="-93"/>
              </a:rPr>
              <a:t> </a:t>
            </a:r>
            <a:r>
              <a:rPr lang="en-US" sz="2400" b="1" dirty="0" err="1">
                <a:latin typeface="HP001 4 hàng" pitchFamily="34" charset="-93"/>
              </a:rPr>
              <a:t>năm</a:t>
            </a:r>
            <a:r>
              <a:rPr lang="en-US" sz="2400" b="1" dirty="0">
                <a:latin typeface="HP001 4 hàng" pitchFamily="34" charset="-93"/>
              </a:rPr>
              <a:t> </a:t>
            </a:r>
            <a:r>
              <a:rPr lang="en-US" sz="2400" b="1" dirty="0" err="1">
                <a:latin typeface="HP001 4 hàng" pitchFamily="34" charset="-93"/>
              </a:rPr>
              <a:t>ngày</a:t>
            </a:r>
            <a:r>
              <a:rPr lang="en-US" sz="2400" b="1" dirty="0">
                <a:latin typeface="HP001 4 hàng" pitchFamily="34" charset="-93"/>
              </a:rPr>
              <a:t> </a:t>
            </a:r>
            <a:r>
              <a:rPr lang="en-US" sz="2400" b="1" dirty="0" smtClean="0">
                <a:latin typeface="HP001 4 hàng" pitchFamily="34" charset="-93"/>
              </a:rPr>
              <a:t>7 </a:t>
            </a:r>
            <a:r>
              <a:rPr lang="en-US" sz="2400" b="1" dirty="0" err="1">
                <a:latin typeface="HP001 4 hàng" pitchFamily="34" charset="-93"/>
              </a:rPr>
              <a:t>tháng</a:t>
            </a:r>
            <a:r>
              <a:rPr lang="en-US" sz="2400" b="1" dirty="0">
                <a:latin typeface="HP001 4 hàng" pitchFamily="34" charset="-93"/>
              </a:rPr>
              <a:t> 9 </a:t>
            </a:r>
            <a:r>
              <a:rPr lang="en-US" sz="2400" b="1" dirty="0" err="1">
                <a:latin typeface="HP001 4 hàng" pitchFamily="34" charset="-93"/>
              </a:rPr>
              <a:t>năm</a:t>
            </a:r>
            <a:r>
              <a:rPr lang="en-US" sz="2400" b="1" dirty="0">
                <a:latin typeface="HP001 4 hàng" pitchFamily="34" charset="-93"/>
              </a:rPr>
              <a:t> </a:t>
            </a:r>
            <a:r>
              <a:rPr lang="en-US" sz="2400" b="1" dirty="0" smtClean="0">
                <a:latin typeface="HP001 4 hàng" pitchFamily="34" charset="-93"/>
              </a:rPr>
              <a:t>2023</a:t>
            </a:r>
            <a:endParaRPr lang="vi-VN" sz="2400" b="1" dirty="0">
              <a:latin typeface="HP001 4 hàng" pitchFamily="34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6475" y="1397676"/>
            <a:ext cx="1605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HP001 4 hàng" pitchFamily="34" charset="-93"/>
              </a:rPr>
              <a:t>Tiếng</a:t>
            </a:r>
            <a:r>
              <a:rPr lang="en-US" sz="2400" b="1" dirty="0">
                <a:latin typeface="HP001 4 hàng" pitchFamily="34" charset="-93"/>
              </a:rPr>
              <a:t> </a:t>
            </a:r>
            <a:r>
              <a:rPr lang="en-US" sz="2400" b="1" dirty="0" err="1">
                <a:latin typeface="HP001 4 hàng" pitchFamily="34" charset="-93"/>
              </a:rPr>
              <a:t>Việt</a:t>
            </a:r>
            <a:endParaRPr lang="vi-VN" sz="2400" b="1" dirty="0">
              <a:latin typeface="HP001 4 hàng" pitchFamily="34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6058" y="1859341"/>
            <a:ext cx="5689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HP001 4 hàng" pitchFamily="34" charset="-93"/>
              </a:rPr>
              <a:t>     </a:t>
            </a:r>
            <a:r>
              <a:rPr lang="en-US" sz="2400" b="1" dirty="0" err="1">
                <a:latin typeface="HP001 4 hàng" pitchFamily="34" charset="-93"/>
              </a:rPr>
              <a:t>Nghe</a:t>
            </a:r>
            <a:r>
              <a:rPr lang="en-US" sz="2400" b="1" dirty="0">
                <a:latin typeface="HP001 4 hàng" pitchFamily="34" charset="-93"/>
              </a:rPr>
              <a:t> - </a:t>
            </a:r>
            <a:r>
              <a:rPr lang="en-US" sz="2400" b="1" dirty="0" err="1">
                <a:latin typeface="HP001 4 hàng" pitchFamily="34" charset="-93"/>
              </a:rPr>
              <a:t>viết</a:t>
            </a:r>
            <a:r>
              <a:rPr lang="en-US" sz="2400" b="1" dirty="0">
                <a:latin typeface="HP001 4 hàng" pitchFamily="34" charset="-93"/>
              </a:rPr>
              <a:t>: </a:t>
            </a:r>
            <a:r>
              <a:rPr lang="en-US" sz="2400" b="1" dirty="0" err="1">
                <a:latin typeface="HP001 4 hàng" pitchFamily="34" charset="-93"/>
              </a:rPr>
              <a:t>Ngày</a:t>
            </a:r>
            <a:r>
              <a:rPr lang="en-US" sz="2400" b="1" dirty="0">
                <a:latin typeface="HP001 4 hàng" pitchFamily="34" charset="-93"/>
              </a:rPr>
              <a:t> </a:t>
            </a:r>
            <a:r>
              <a:rPr lang="en-US" sz="2400" b="1" dirty="0" err="1">
                <a:latin typeface="HP001 4 hàng" pitchFamily="34" charset="-93"/>
              </a:rPr>
              <a:t>hôm</a:t>
            </a:r>
            <a:r>
              <a:rPr lang="en-US" sz="2400" b="1" dirty="0">
                <a:latin typeface="HP001 4 hàng" pitchFamily="34" charset="-93"/>
              </a:rPr>
              <a:t> qua </a:t>
            </a:r>
            <a:r>
              <a:rPr lang="en-US" sz="2400" b="1" dirty="0" err="1">
                <a:latin typeface="HP001 4 hàng" pitchFamily="34" charset="-93"/>
              </a:rPr>
              <a:t>đâu</a:t>
            </a:r>
            <a:r>
              <a:rPr lang="en-US" sz="2400" b="1" dirty="0">
                <a:latin typeface="HP001 4 hàng" pitchFamily="34" charset="-93"/>
              </a:rPr>
              <a:t> </a:t>
            </a:r>
            <a:r>
              <a:rPr lang="en-US" sz="2400" b="1" dirty="0" err="1">
                <a:latin typeface="HP001 4 hàng" pitchFamily="34" charset="-93"/>
              </a:rPr>
              <a:t>rồi</a:t>
            </a:r>
            <a:r>
              <a:rPr lang="en-US" sz="2400" b="1" dirty="0">
                <a:latin typeface="HP001 4 hàng" pitchFamily="34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904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96400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142695" y="127819"/>
            <a:ext cx="597517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itchFamily="34" charset="-93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Ngày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BF273D-F031-4FB8-91A3-3F6894B0D253}"/>
              </a:ext>
            </a:extLst>
          </p:cNvPr>
          <p:cNvSpPr txBox="1"/>
          <p:nvPr/>
        </p:nvSpPr>
        <p:spPr>
          <a:xfrm>
            <a:off x="557632" y="1177447"/>
            <a:ext cx="509032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Tǟong hạt lúa mẹ trồng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B4E63F-F413-4566-B3F4-9B614339E8B8}"/>
              </a:ext>
            </a:extLst>
          </p:cNvPr>
          <p:cNvSpPr txBox="1"/>
          <p:nvPr/>
        </p:nvSpPr>
        <p:spPr>
          <a:xfrm>
            <a:off x="4402427" y="1174164"/>
            <a:ext cx="509032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Tǟong vở hồng của con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0022E9B-7E57-4F68-8262-54D611C143C3}"/>
              </a:ext>
            </a:extLst>
          </p:cNvPr>
          <p:cNvSpPr/>
          <p:nvPr/>
        </p:nvSpPr>
        <p:spPr>
          <a:xfrm>
            <a:off x="619471" y="4141356"/>
            <a:ext cx="7643673" cy="1029809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 thơ có những chữ nào viết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0C8177F-C67C-4498-B25C-692C2BBADB1F}"/>
              </a:ext>
            </a:extLst>
          </p:cNvPr>
          <p:cNvCxnSpPr/>
          <p:nvPr/>
        </p:nvCxnSpPr>
        <p:spPr>
          <a:xfrm>
            <a:off x="852256" y="1693881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E6E9463-C9B1-4156-8F9D-8D6E87566AD2}"/>
              </a:ext>
            </a:extLst>
          </p:cNvPr>
          <p:cNvCxnSpPr/>
          <p:nvPr/>
        </p:nvCxnSpPr>
        <p:spPr>
          <a:xfrm>
            <a:off x="692458" y="2253174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7A6C2FC-A498-4CDC-81FE-15B38EE56982}"/>
              </a:ext>
            </a:extLst>
          </p:cNvPr>
          <p:cNvCxnSpPr/>
          <p:nvPr/>
        </p:nvCxnSpPr>
        <p:spPr>
          <a:xfrm>
            <a:off x="727537" y="2803589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3C2C971-2AB5-4BFC-BF20-CE0CE9B94497}"/>
              </a:ext>
            </a:extLst>
          </p:cNvPr>
          <p:cNvCxnSpPr/>
          <p:nvPr/>
        </p:nvCxnSpPr>
        <p:spPr>
          <a:xfrm>
            <a:off x="692458" y="3345127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86D4722-4263-4A5C-9396-76B60D430777}"/>
              </a:ext>
            </a:extLst>
          </p:cNvPr>
          <p:cNvCxnSpPr/>
          <p:nvPr/>
        </p:nvCxnSpPr>
        <p:spPr>
          <a:xfrm>
            <a:off x="4696287" y="1693881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D4AB889-C490-4F66-9A8D-4C2CD97FBA2F}"/>
              </a:ext>
            </a:extLst>
          </p:cNvPr>
          <p:cNvCxnSpPr/>
          <p:nvPr/>
        </p:nvCxnSpPr>
        <p:spPr>
          <a:xfrm>
            <a:off x="4554244" y="2253174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1A81CF2-2F34-4161-A45A-B3FF405D750D}"/>
              </a:ext>
            </a:extLst>
          </p:cNvPr>
          <p:cNvCxnSpPr/>
          <p:nvPr/>
        </p:nvCxnSpPr>
        <p:spPr>
          <a:xfrm>
            <a:off x="4585316" y="2803589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C311CB7-11AF-487B-B80A-CC9BC5187C1B}"/>
              </a:ext>
            </a:extLst>
          </p:cNvPr>
          <p:cNvCxnSpPr/>
          <p:nvPr/>
        </p:nvCxnSpPr>
        <p:spPr>
          <a:xfrm>
            <a:off x="4474345" y="3345127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ectangle: Rounded Corners 10">
            <a:extLst>
              <a:ext uri="{FF2B5EF4-FFF2-40B4-BE49-F238E27FC236}">
                <a16:creationId xmlns:a16="http://schemas.microsoft.com/office/drawing/2014/main" xmlns="" id="{A0022E9B-7E57-4F68-8262-54D611C143C3}"/>
              </a:ext>
            </a:extLst>
          </p:cNvPr>
          <p:cNvSpPr/>
          <p:nvPr/>
        </p:nvSpPr>
        <p:spPr>
          <a:xfrm>
            <a:off x="852256" y="3822289"/>
            <a:ext cx="7195859" cy="1667944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i="1">
                <a:latin typeface="Times New Roman" pitchFamily="18" charset="0"/>
                <a:cs typeface="Times New Roman" pitchFamily="18" charset="0"/>
              </a:rPr>
              <a:t>Trong khổ thơ cuối, bố đã dặn bạn nhỏ làm gì để  “ngày hôm qua vẫn còn”?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: Rounded Corners 10">
            <a:extLst>
              <a:ext uri="{FF2B5EF4-FFF2-40B4-BE49-F238E27FC236}">
                <a16:creationId xmlns:a16="http://schemas.microsoft.com/office/drawing/2014/main" xmlns="" id="{A0022E9B-7E57-4F68-8262-54D611C143C3}"/>
              </a:ext>
            </a:extLst>
          </p:cNvPr>
          <p:cNvSpPr/>
          <p:nvPr/>
        </p:nvSpPr>
        <p:spPr>
          <a:xfrm>
            <a:off x="1067285" y="4347218"/>
            <a:ext cx="7195859" cy="1667944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i="1">
                <a:latin typeface="Times New Roman" pitchFamily="18" charset="0"/>
                <a:cs typeface="Times New Roman" pitchFamily="18" charset="0"/>
              </a:rPr>
              <a:t>Bố dặn bạn nhỏ học hành chăm chỉ để ngày qua vẫn còn.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 animBg="1"/>
      <p:bldP spid="11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72188" cy="6857997"/>
            <a:chOff x="19811" y="0"/>
            <a:chExt cx="12172188" cy="685799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1" y="0"/>
              <a:ext cx="12172188" cy="68336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1" y="5273039"/>
              <a:ext cx="2671572" cy="1584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59" y="0"/>
              <a:ext cx="1737359" cy="1255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5443" y="4349495"/>
              <a:ext cx="3686555" cy="25085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3092" y="0"/>
              <a:ext cx="1031748" cy="8610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40440" y="3945635"/>
              <a:ext cx="1031748" cy="861059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12" y="1404141"/>
            <a:ext cx="7557247" cy="508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22623" y="537894"/>
            <a:ext cx="2253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latin typeface="Times New Roman" pitchFamily="18" charset="0"/>
                <a:cs typeface="Times New Roman" pitchFamily="18" charset="0"/>
              </a:rPr>
              <a:t>Viết từ khó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2474" y="2814661"/>
            <a:ext cx="4996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>
                <a:latin typeface="HP001 4 hàng" pitchFamily="34" charset="-93"/>
              </a:rPr>
              <a:t>trong, trồng, gặt hái, ở lại, hạt lúa….</a:t>
            </a:r>
          </a:p>
        </p:txBody>
      </p:sp>
    </p:spTree>
    <p:extLst>
      <p:ext uri="{BB962C8B-B14F-4D97-AF65-F5344CB8AC3E}">
        <p14:creationId xmlns:p14="http://schemas.microsoft.com/office/powerpoint/2010/main" val="104111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143"/>
            <a:ext cx="12174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88" y="-50143"/>
            <a:ext cx="8915400" cy="829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44052" y="188258"/>
            <a:ext cx="744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itchFamily="34" charset="-93"/>
              </a:rPr>
              <a:t>Thứ</a:t>
            </a:r>
            <a:r>
              <a:rPr lang="en-US" sz="3200" b="1" dirty="0">
                <a:latin typeface="HP001 4 hàng" pitchFamily="34" charset="-93"/>
              </a:rPr>
              <a:t> </a:t>
            </a:r>
            <a:r>
              <a:rPr lang="en-US" sz="3200" b="1" dirty="0" err="1">
                <a:latin typeface="HP001 4 hàng" pitchFamily="34" charset="-93"/>
              </a:rPr>
              <a:t>N</a:t>
            </a:r>
            <a:r>
              <a:rPr lang="en-US" sz="3200" b="1" dirty="0" err="1" smtClean="0">
                <a:latin typeface="HP001 4 hàng" pitchFamily="34" charset="-93"/>
              </a:rPr>
              <a:t>ăm</a:t>
            </a:r>
            <a:r>
              <a:rPr lang="en-US" sz="3200" b="1" dirty="0" smtClean="0">
                <a:latin typeface="HP001 4 hàng" pitchFamily="34" charset="-93"/>
              </a:rPr>
              <a:t> </a:t>
            </a:r>
            <a:r>
              <a:rPr lang="en-US" sz="3200" b="1" dirty="0" err="1">
                <a:latin typeface="HP001 4 hàng" pitchFamily="34" charset="-93"/>
              </a:rPr>
              <a:t>ngày</a:t>
            </a:r>
            <a:r>
              <a:rPr lang="en-US" sz="3200" b="1" dirty="0">
                <a:latin typeface="HP001 4 hàng" pitchFamily="34" charset="-93"/>
              </a:rPr>
              <a:t> </a:t>
            </a:r>
            <a:r>
              <a:rPr lang="en-US" sz="3200" b="1" dirty="0" smtClean="0">
                <a:latin typeface="HP001 4 hàng" pitchFamily="34" charset="-93"/>
              </a:rPr>
              <a:t>7 </a:t>
            </a:r>
            <a:r>
              <a:rPr lang="en-US" sz="3200" b="1" dirty="0" err="1">
                <a:latin typeface="HP001 4 hàng" pitchFamily="34" charset="-93"/>
              </a:rPr>
              <a:t>tháng</a:t>
            </a:r>
            <a:r>
              <a:rPr lang="en-US" sz="3200" b="1" dirty="0">
                <a:latin typeface="HP001 4 hàng" pitchFamily="34" charset="-93"/>
              </a:rPr>
              <a:t> 9 </a:t>
            </a:r>
            <a:r>
              <a:rPr lang="en-US" sz="3200" b="1" dirty="0" err="1">
                <a:latin typeface="HP001 4 hàng" pitchFamily="34" charset="-93"/>
              </a:rPr>
              <a:t>năm</a:t>
            </a:r>
            <a:r>
              <a:rPr lang="en-US" sz="3200" b="1" dirty="0">
                <a:latin typeface="HP001 4 hàng" pitchFamily="34" charset="-93"/>
              </a:rPr>
              <a:t> </a:t>
            </a:r>
            <a:r>
              <a:rPr lang="en-US" sz="3200" b="1" dirty="0" smtClean="0">
                <a:latin typeface="HP001 4 hàng" pitchFamily="34" charset="-93"/>
              </a:rPr>
              <a:t>2023</a:t>
            </a:r>
            <a:endParaRPr lang="vi-VN" sz="3200" b="1" dirty="0">
              <a:latin typeface="HP001 4 hàng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83574" y="879790"/>
            <a:ext cx="2081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HP001 4 hàng" pitchFamily="34" charset="-93"/>
              </a:rPr>
              <a:t>Tiếng</a:t>
            </a:r>
            <a:r>
              <a:rPr lang="en-US" sz="3200" b="1" dirty="0">
                <a:latin typeface="HP001 4 hàng" pitchFamily="34" charset="-93"/>
              </a:rPr>
              <a:t> </a:t>
            </a:r>
            <a:r>
              <a:rPr lang="en-US" sz="3200" b="1" dirty="0" err="1">
                <a:latin typeface="HP001 4 hàng" pitchFamily="34" charset="-93"/>
              </a:rPr>
              <a:t>Việt</a:t>
            </a:r>
            <a:endParaRPr lang="vi-VN" sz="3200" b="1" dirty="0">
              <a:latin typeface="HP001 4 hàng" pitchFamily="34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0840" y="1631661"/>
            <a:ext cx="7364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P001 4 hàng" pitchFamily="34" charset="-93"/>
              </a:rPr>
              <a:t>    </a:t>
            </a:r>
            <a:r>
              <a:rPr lang="en-US" sz="3200" b="1" dirty="0" err="1">
                <a:latin typeface="HP001 4 hàng" pitchFamily="34" charset="-93"/>
              </a:rPr>
              <a:t>Nghe</a:t>
            </a:r>
            <a:r>
              <a:rPr lang="en-US" sz="3200" b="1" dirty="0">
                <a:latin typeface="HP001 4 hàng" pitchFamily="34" charset="-93"/>
              </a:rPr>
              <a:t> - </a:t>
            </a:r>
            <a:r>
              <a:rPr lang="en-US" sz="3200" b="1" dirty="0" err="1">
                <a:latin typeface="HP001 4 hàng" pitchFamily="34" charset="-93"/>
              </a:rPr>
              <a:t>viết</a:t>
            </a:r>
            <a:r>
              <a:rPr lang="en-US" sz="3200" b="1" dirty="0">
                <a:latin typeface="HP001 4 hàng" pitchFamily="34" charset="-93"/>
              </a:rPr>
              <a:t>: </a:t>
            </a:r>
            <a:r>
              <a:rPr lang="en-US" sz="3200" b="1" dirty="0" err="1">
                <a:latin typeface="HP001 4 hàng" pitchFamily="34" charset="-93"/>
              </a:rPr>
              <a:t>Ngày</a:t>
            </a:r>
            <a:r>
              <a:rPr lang="en-US" sz="3200" b="1" dirty="0">
                <a:latin typeface="HP001 4 hàng" pitchFamily="34" charset="-93"/>
              </a:rPr>
              <a:t> </a:t>
            </a:r>
            <a:r>
              <a:rPr lang="en-US" sz="3200" b="1" dirty="0" err="1">
                <a:latin typeface="HP001 4 hàng" pitchFamily="34" charset="-93"/>
              </a:rPr>
              <a:t>hôm</a:t>
            </a:r>
            <a:r>
              <a:rPr lang="en-US" sz="3200" b="1" dirty="0">
                <a:latin typeface="HP001 4 hàng" pitchFamily="34" charset="-93"/>
              </a:rPr>
              <a:t> qua </a:t>
            </a:r>
            <a:r>
              <a:rPr lang="en-US" sz="3200" b="1" dirty="0" err="1">
                <a:latin typeface="HP001 4 hàng" pitchFamily="34" charset="-93"/>
              </a:rPr>
              <a:t>đâu</a:t>
            </a:r>
            <a:r>
              <a:rPr lang="en-US" sz="3200" b="1" dirty="0">
                <a:latin typeface="HP001 4 hàng" pitchFamily="34" charset="-93"/>
              </a:rPr>
              <a:t> </a:t>
            </a:r>
            <a:r>
              <a:rPr lang="en-US" sz="3200" b="1" dirty="0" err="1">
                <a:latin typeface="HP001 4 hàng" pitchFamily="34" charset="-93"/>
              </a:rPr>
              <a:t>rồi</a:t>
            </a:r>
            <a:r>
              <a:rPr lang="en-US" sz="3200" b="1" dirty="0">
                <a:latin typeface="HP001 4 hàng" pitchFamily="34" charset="-93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6612" y="4096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/>
          </a:p>
        </p:txBody>
      </p:sp>
      <p:sp>
        <p:nvSpPr>
          <p:cNvPr id="13" name="TextBox 12"/>
          <p:cNvSpPr txBox="1"/>
          <p:nvPr/>
        </p:nvSpPr>
        <p:spPr>
          <a:xfrm>
            <a:off x="3936929" y="2364353"/>
            <a:ext cx="4085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P001 4 hàng" pitchFamily="34" charset="-93"/>
              </a:rPr>
              <a:t>- </a:t>
            </a:r>
            <a:r>
              <a:rPr lang="en-US" sz="3200" dirty="0" err="1">
                <a:latin typeface="HP001 4 hàng" pitchFamily="34" charset="-93"/>
              </a:rPr>
              <a:t>Ngày</a:t>
            </a:r>
            <a:r>
              <a:rPr lang="en-US" sz="3200" dirty="0">
                <a:latin typeface="HP001 4 hàng" pitchFamily="34" charset="-93"/>
              </a:rPr>
              <a:t> </a:t>
            </a:r>
            <a:r>
              <a:rPr lang="en-US" sz="3200" dirty="0" err="1">
                <a:latin typeface="HP001 4 hàng" pitchFamily="34" charset="-93"/>
              </a:rPr>
              <a:t>hôm</a:t>
            </a:r>
            <a:r>
              <a:rPr lang="en-US" sz="3200" dirty="0">
                <a:latin typeface="HP001 4 hàng" pitchFamily="34" charset="-93"/>
              </a:rPr>
              <a:t> qua ở </a:t>
            </a:r>
            <a:r>
              <a:rPr lang="en-US" sz="3200" dirty="0" err="1">
                <a:latin typeface="HP001 4 hàng" pitchFamily="34" charset="-93"/>
              </a:rPr>
              <a:t>lại</a:t>
            </a:r>
            <a:endParaRPr lang="vi-VN" sz="3200" dirty="0">
              <a:latin typeface="HP001 4 hàng" pitchFamily="34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9076" y="3097045"/>
            <a:ext cx="76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HP001 4 hàng" pitchFamily="34" charset="-93"/>
              </a:rPr>
              <a:t>.......</a:t>
            </a:r>
            <a:endParaRPr lang="vi-VN" sz="3200">
              <a:latin typeface="HP001 4 hàng" pitchFamily="34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6638" y="4576952"/>
            <a:ext cx="1716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HP001 4 hàng" pitchFamily="34" charset="-93"/>
              </a:rPr>
              <a:t>Chín .....</a:t>
            </a:r>
            <a:endParaRPr lang="vi-VN" sz="3200">
              <a:latin typeface="HP001 4 hàng" pitchFamily="34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1615" y="6064623"/>
            <a:ext cx="2036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HP001 4 hàng" pitchFamily="34" charset="-93"/>
              </a:rPr>
              <a:t>- Ngày .....</a:t>
            </a:r>
            <a:endParaRPr lang="vi-VN" sz="3200">
              <a:latin typeface="HP001 4 hàng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68518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-93"/>
                <a:cs typeface="Times New Roman" pitchFamily="18" charset="0"/>
              </a:rPr>
              <a:t>Bài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-93"/>
                <a:cs typeface="Times New Roman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-93"/>
                <a:cs typeface="Times New Roman" pitchFamily="18" charset="0"/>
              </a:rPr>
              <a:t>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5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315</Words>
  <Application>Microsoft Office PowerPoint</Application>
  <PresentationFormat>Widescreen</PresentationFormat>
  <Paragraphs>79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Arial</vt:lpstr>
      <vt:lpstr>Arial Black</vt:lpstr>
      <vt:lpstr>Arial-Rounded</vt:lpstr>
      <vt:lpstr>Calibri</vt:lpstr>
      <vt:lpstr>Calibri Light</vt:lpstr>
      <vt:lpstr>DengXian</vt:lpstr>
      <vt:lpstr>HP001 4 hàng</vt:lpstr>
      <vt:lpstr>Times New Roman</vt:lpstr>
      <vt:lpstr>华康少女文字W5(P)</vt:lpstr>
      <vt:lpstr>字魂17号-萌趣果冻体</vt:lpstr>
      <vt:lpstr>思源黑体 CN Bold</vt:lpstr>
      <vt:lpstr>思源黑体 CN Regular</vt:lpstr>
      <vt:lpstr>等线</vt:lpstr>
      <vt:lpstr>等线 Light</vt:lpstr>
      <vt:lpstr>Office 主题</vt:lpstr>
      <vt:lpstr>1_Office 主题​​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những chữ cái còn thiếu trong bảng. Học thuộc tên các chữ cái.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13</cp:revision>
  <dcterms:created xsi:type="dcterms:W3CDTF">2021-07-24T01:05:21Z</dcterms:created>
  <dcterms:modified xsi:type="dcterms:W3CDTF">2023-09-07T02:05:03Z</dcterms:modified>
</cp:coreProperties>
</file>