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0"/>
  </p:notesMasterIdLst>
  <p:sldIdLst>
    <p:sldId id="292" r:id="rId4"/>
    <p:sldId id="544" r:id="rId5"/>
    <p:sldId id="545" r:id="rId6"/>
    <p:sldId id="634" r:id="rId7"/>
    <p:sldId id="573" r:id="rId8"/>
    <p:sldId id="571" r:id="rId9"/>
    <p:sldId id="260" r:id="rId10"/>
    <p:sldId id="362" r:id="rId11"/>
    <p:sldId id="295" r:id="rId12"/>
    <p:sldId id="262" r:id="rId13"/>
    <p:sldId id="635" r:id="rId14"/>
    <p:sldId id="636" r:id="rId15"/>
    <p:sldId id="637" r:id="rId16"/>
    <p:sldId id="645" r:id="rId17"/>
    <p:sldId id="646" r:id="rId18"/>
    <p:sldId id="638" r:id="rId19"/>
    <p:sldId id="639" r:id="rId20"/>
    <p:sldId id="643" r:id="rId21"/>
    <p:sldId id="644" r:id="rId22"/>
    <p:sldId id="290" r:id="rId23"/>
    <p:sldId id="275" r:id="rId24"/>
    <p:sldId id="640" r:id="rId25"/>
    <p:sldId id="641" r:id="rId26"/>
    <p:sldId id="642" r:id="rId27"/>
    <p:sldId id="294"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41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29/8/2024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29/8/2024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37D76D1-6A9A-4E6B-AC14-751E2CB631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3D82BF8-2AC2-400A-9267-40F30B1DD0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4A06ADA3-4CD2-4E21-B1A5-56450F5B7A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6793621" y="980579"/>
            <a:ext cx="4295775" cy="1193525"/>
          </a:xfrm>
          <a:prstGeom prst="wedgeRoundRectCallout">
            <a:avLst>
              <a:gd name="adj1" fmla="val 36941"/>
              <a:gd name="adj2" fmla="val 146009"/>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9138126" y="3755152"/>
            <a:ext cx="3177531" cy="3201830"/>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409407" y="360551"/>
            <a:ext cx="6119810" cy="634976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Nếu hay đọc truyện phiêu lưu, có lẽ bạn sẽ thích câu chuyện </a:t>
            </a:r>
            <a:r>
              <a:rPr lang="vi-VN"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chuy</a:t>
            </a:r>
            <a:r>
              <a:rPr lang="en-US" i="1" dirty="0">
                <a:solidFill>
                  <a:srgbClr val="000000"/>
                </a:solidFill>
                <a:latin typeface="Tahoma" panose="020B0604030504040204" pitchFamily="34" charset="0"/>
                <a:ea typeface="Tahoma" panose="020B0604030504040204" pitchFamily="34" charset="0"/>
                <a:cs typeface="Tahoma" panose="020B0604030504040204" pitchFamily="34" charset="0"/>
              </a:rPr>
              <a:t>ế</a:t>
            </a:r>
            <a:r>
              <a:rPr lang="vi-VN"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n phiêu lưu</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tác giả Nguyễn Thị Kim Hoà.</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Chuyện kể rằng, một hôm, mèo nhép rủ chuột xù sang sông chơi, nhưng chuột xù từ chối. (</a:t>
            </a:r>
            <a:r>
              <a:rPr lang="vi-VN"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Đồng cỏ bên kia sông quả là một thế giới xanh tuyệt đẹp! </a:t>
            </a:r>
            <a:r>
              <a:rPr lang="vi-VN"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6529216" y="3755152"/>
            <a:ext cx="3452983" cy="2619200"/>
            <a:chOff x="256708" y="2368215"/>
            <a:chExt cx="4111482" cy="2619200"/>
          </a:xfrm>
        </p:grpSpPr>
        <p:sp>
          <p:nvSpPr>
            <p:cNvPr id="9" name="Freeform 18">
              <a:extLst>
                <a:ext uri="{FF2B5EF4-FFF2-40B4-BE49-F238E27FC236}">
                  <a16:creationId xmlns:a16="http://schemas.microsoft.com/office/drawing/2014/main" id="{A90CB8BE-057A-3E88-5D3F-F670016E7D2F}"/>
                </a:ext>
              </a:extLst>
            </p:cNvPr>
            <p:cNvSpPr/>
            <p:nvPr/>
          </p:nvSpPr>
          <p:spPr>
            <a:xfrm>
              <a:off x="256708" y="2368215"/>
              <a:ext cx="4111482"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256708" y="2927128"/>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32899"/>
              <a:gd name="adj2" fmla="val 135264"/>
              <a:gd name="adj3" fmla="val 16667"/>
            </a:avLst>
          </a:prstGeom>
          <a:solidFill>
            <a:schemeClr val="bg1"/>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9810750" y="4309159"/>
            <a:ext cx="2617382" cy="263739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4290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4" y="624039"/>
            <a:ext cx="4752973" cy="1404786"/>
            <a:chOff x="613202" y="2370827"/>
            <a:chExt cx="4693043"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613202" y="2960843"/>
              <a:ext cx="4271942" cy="15493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Mở</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bài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iới</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thiệu</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tên</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câu</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chuyện</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và</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tác</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giả</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câu</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 </a:t>
              </a:r>
              <a:r>
                <a:rPr lang="en-US" sz="2400" b="0" i="0" u="none" strike="noStrike" dirty="0" err="1">
                  <a:effectLst/>
                  <a:latin typeface="Tahoma" panose="020B0604030504040204" pitchFamily="34" charset="0"/>
                  <a:ea typeface="Tahoma" panose="020B0604030504040204" pitchFamily="34" charset="0"/>
                  <a:cs typeface="Tahoma" panose="020B0604030504040204" pitchFamily="34" charset="0"/>
                </a:rPr>
                <a:t>chuyện</a:t>
              </a:r>
              <a:r>
                <a:rPr lang="en-US" sz="2400" b="0" i="0" u="none" strike="noStrike" dirty="0">
                  <a:effectLst/>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4290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791074"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2095884"/>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effectLst/>
                  <a:latin typeface="Tahoma" panose="020B0604030504040204" pitchFamily="34" charset="0"/>
                  <a:ea typeface="Tahoma" panose="020B0604030504040204" pitchFamily="34" charset="0"/>
                  <a:cs typeface="Tahoma" panose="020B0604030504040204" pitchFamily="34" charset="0"/>
                </a:rPr>
                <a:t>Thân</a:t>
              </a:r>
              <a:r>
                <a:rPr lang="en-US" sz="2400" b="0" i="0" dirty="0">
                  <a:effectLst/>
                  <a:latin typeface="Tahoma" panose="020B0604030504040204" pitchFamily="34" charset="0"/>
                  <a:ea typeface="Tahoma" panose="020B0604030504040204" pitchFamily="34" charset="0"/>
                  <a:cs typeface="Tahoma" panose="020B0604030504040204" pitchFamily="34" charset="0"/>
                </a:rPr>
                <a:t> </a:t>
              </a:r>
              <a:r>
                <a:rPr lang="en-US" sz="2400" b="0" i="0" dirty="0" err="1">
                  <a:effectLst/>
                  <a:latin typeface="Tahoma" panose="020B0604030504040204" pitchFamily="34" charset="0"/>
                  <a:ea typeface="Tahoma" panose="020B0604030504040204" pitchFamily="34" charset="0"/>
                  <a:cs typeface="Tahoma" panose="020B0604030504040204" pitchFamily="34" charset="0"/>
                </a:rPr>
                <a:t>bài</a:t>
              </a:r>
              <a:r>
                <a:rPr lang="en-US" sz="2400" b="0" i="0" dirty="0">
                  <a:effectLst/>
                  <a:latin typeface="Tahoma" panose="020B0604030504040204" pitchFamily="34" charset="0"/>
                  <a:ea typeface="Tahoma" panose="020B0604030504040204" pitchFamily="34" charset="0"/>
                  <a:cs typeface="Tahoma" panose="020B0604030504040204" pitchFamily="34" charset="0"/>
                </a:rPr>
                <a:t> </a:t>
              </a:r>
              <a:r>
                <a:rPr lang="vi-VN" sz="2400" b="0" i="0" dirty="0">
                  <a:effectLst/>
                  <a:latin typeface="Tahoma" panose="020B0604030504040204" pitchFamily="34" charset="0"/>
                  <a:ea typeface="Tahoma" panose="020B0604030504040204" pitchFamily="34" charset="0"/>
                  <a:cs typeface="Tahoma" panose="020B0604030504040204" pitchFamily="34" charset="0"/>
                </a:rPr>
                <a:t>Kể lại câu chuyện </a:t>
              </a:r>
              <a:r>
                <a:rPr lang="en-US" sz="2400" b="0" i="0" dirty="0" err="1">
                  <a:effectLst/>
                  <a:latin typeface="Tahoma" panose="020B0604030504040204" pitchFamily="34" charset="0"/>
                  <a:ea typeface="Tahoma" panose="020B0604030504040204" pitchFamily="34" charset="0"/>
                  <a:cs typeface="Tahoma" panose="020B0604030504040204" pitchFamily="34" charset="0"/>
                </a:rPr>
                <a:t>Một</a:t>
              </a:r>
              <a:r>
                <a:rPr lang="en-US" sz="2400" b="0" i="0" dirty="0">
                  <a:effectLst/>
                  <a:latin typeface="Tahoma" panose="020B0604030504040204" pitchFamily="34" charset="0"/>
                  <a:ea typeface="Tahoma" panose="020B0604030504040204" pitchFamily="34" charset="0"/>
                  <a:cs typeface="Tahoma" panose="020B0604030504040204" pitchFamily="34" charset="0"/>
                </a:rPr>
                <a:t> </a:t>
              </a:r>
              <a:r>
                <a:rPr lang="en-US" sz="2400" b="0" i="0" dirty="0" err="1">
                  <a:effectLst/>
                  <a:latin typeface="Tahoma" panose="020B0604030504040204" pitchFamily="34" charset="0"/>
                  <a:ea typeface="Tahoma" panose="020B0604030504040204" pitchFamily="34" charset="0"/>
                  <a:cs typeface="Tahoma" panose="020B0604030504040204" pitchFamily="34" charset="0"/>
                </a:rPr>
                <a:t>chuyến</a:t>
              </a:r>
              <a:r>
                <a:rPr lang="en-US" sz="2400" b="0" i="0" dirty="0">
                  <a:effectLst/>
                  <a:latin typeface="Tahoma" panose="020B0604030504040204" pitchFamily="34" charset="0"/>
                  <a:ea typeface="Tahoma" panose="020B0604030504040204" pitchFamily="34" charset="0"/>
                  <a:cs typeface="Tahoma" panose="020B0604030504040204" pitchFamily="34" charset="0"/>
                </a:rPr>
                <a:t> </a:t>
              </a:r>
              <a:r>
                <a:rPr lang="en-US" sz="2400" b="0" i="0" dirty="0" err="1">
                  <a:effectLst/>
                  <a:latin typeface="Tahoma" panose="020B0604030504040204" pitchFamily="34" charset="0"/>
                  <a:ea typeface="Tahoma" panose="020B0604030504040204" pitchFamily="34" charset="0"/>
                  <a:cs typeface="Tahoma" panose="020B0604030504040204" pitchFamily="34" charset="0"/>
                </a:rPr>
                <a:t>phiêu</a:t>
              </a:r>
              <a:r>
                <a:rPr lang="en-US" sz="2400" b="0" i="0" dirty="0">
                  <a:effectLst/>
                  <a:latin typeface="Tahoma" panose="020B0604030504040204" pitchFamily="34" charset="0"/>
                  <a:ea typeface="Tahoma" panose="020B0604030504040204" pitchFamily="34" charset="0"/>
                  <a:cs typeface="Tahoma" panose="020B0604030504040204" pitchFamily="34" charset="0"/>
                </a:rPr>
                <a:t> </a:t>
              </a:r>
              <a:r>
                <a:rPr lang="en-US" sz="2400" b="0" i="0" dirty="0" err="1">
                  <a:effectLst/>
                  <a:latin typeface="Tahoma" panose="020B0604030504040204" pitchFamily="34" charset="0"/>
                  <a:ea typeface="Tahoma" panose="020B0604030504040204" pitchFamily="34" charset="0"/>
                  <a:cs typeface="Tahoma" panose="020B0604030504040204" pitchFamily="34" charset="0"/>
                </a:rPr>
                <a:t>lưu</a:t>
              </a:r>
              <a:r>
                <a:rPr lang="en-US" sz="2400" b="0" i="0" dirty="0">
                  <a:effectLst/>
                  <a:latin typeface="Tahoma" panose="020B0604030504040204" pitchFamily="34" charset="0"/>
                  <a:ea typeface="Tahoma" panose="020B0604030504040204" pitchFamily="34" charset="0"/>
                  <a:cs typeface="Tahoma" panose="020B0604030504040204" pitchFamily="34" charset="0"/>
                </a:rPr>
                <a:t>.</a:t>
              </a:r>
              <a:endParaRPr kumimoji="0" lang="en-US" sz="2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4290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899" y="4786464"/>
            <a:ext cx="4819649"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69017" y="3169402"/>
              <a:ext cx="4130772" cy="1460269"/>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effectLst/>
                  <a:latin typeface="Tahoma" panose="020B0604030504040204" pitchFamily="34" charset="0"/>
                  <a:ea typeface="Tahoma" panose="020B0604030504040204" pitchFamily="34" charset="0"/>
                  <a:cs typeface="Tahoma" panose="020B0604030504040204" pitchFamily="34" charset="0"/>
                </a:rPr>
                <a:t>Kết</a:t>
              </a:r>
              <a:r>
                <a:rPr lang="en-US" sz="2400" b="0" i="0" dirty="0">
                  <a:effectLst/>
                  <a:latin typeface="Tahoma" panose="020B0604030504040204" pitchFamily="34" charset="0"/>
                  <a:ea typeface="Tahoma" panose="020B0604030504040204" pitchFamily="34" charset="0"/>
                  <a:cs typeface="Tahoma" panose="020B0604030504040204" pitchFamily="34" charset="0"/>
                </a:rPr>
                <a:t> </a:t>
              </a:r>
              <a:r>
                <a:rPr lang="en-US" sz="2400" b="0" i="0" dirty="0" err="1">
                  <a:effectLst/>
                  <a:latin typeface="Tahoma" panose="020B0604030504040204" pitchFamily="34" charset="0"/>
                  <a:ea typeface="Tahoma" panose="020B0604030504040204" pitchFamily="34" charset="0"/>
                  <a:cs typeface="Tahoma" panose="020B0604030504040204" pitchFamily="34" charset="0"/>
                </a:rPr>
                <a:t>bài</a:t>
              </a:r>
              <a:r>
                <a:rPr lang="en-US" sz="2400" b="0" i="0" dirty="0">
                  <a:effectLst/>
                  <a:latin typeface="Tahoma" panose="020B0604030504040204" pitchFamily="34" charset="0"/>
                  <a:ea typeface="Tahoma" panose="020B0604030504040204" pitchFamily="34" charset="0"/>
                  <a:cs typeface="Tahoma" panose="020B0604030504040204" pitchFamily="34" charset="0"/>
                </a:rPr>
                <a:t> n</a:t>
              </a:r>
              <a:r>
                <a:rPr lang="vi-VN" sz="2400" b="0" i="0" dirty="0">
                  <a:effectLst/>
                  <a:latin typeface="Tahoma" panose="020B0604030504040204" pitchFamily="34" charset="0"/>
                  <a:ea typeface="Tahoma" panose="020B0604030504040204" pitchFamily="34" charset="0"/>
                  <a:cs typeface="Tahoma" panose="020B0604030504040204" pitchFamily="34" charset="0"/>
                </a:rPr>
                <a:t>êu suy nghĩ, cảm xúc về câu chuyện.</a:t>
              </a:r>
              <a:endParaRPr kumimoji="0" lang="en-US" sz="2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751857"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323850"/>
            <a:ext cx="3695700" cy="2819401"/>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Chuột</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xù</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nói</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Bác</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ngựa</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bảo</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nguy</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hiểm</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lắm</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Mèo</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nhép</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hứ</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cái</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Cậu</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thì</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476625"/>
            <a:ext cx="3695700" cy="322897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Cỏ phủ kín cánh đồng như một tấm thảm xanh mát. Cây cối cũng xanh mướt như ngày nào cũng được gội rửa. Không gian ngai ngái mùi cỏ thơm, thật dễ chịu!</a:t>
            </a: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352550"/>
            <a:ext cx="3990974" cy="2050776"/>
          </a:xfrm>
          <a:prstGeom prst="wedgeRoundRectCallout">
            <a:avLst>
              <a:gd name="adj1" fmla="val 16192"/>
              <a:gd name="adj2" fmla="val 87896"/>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10000"/>
              </a:lnSpc>
            </a:pP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427631" y="3586439"/>
            <a:ext cx="3448051" cy="3474418"/>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vi-VN"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B</a:t>
              </a:r>
              <a:r>
                <a:rPr lang="en-US"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029075"/>
            <a:ext cx="4391025" cy="26193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62801" y="1114425"/>
            <a:ext cx="4571999" cy="1555476"/>
          </a:xfrm>
          <a:prstGeom prst="wedgeRoundRectCallout">
            <a:avLst>
              <a:gd name="adj1" fmla="val 8474"/>
              <a:gd name="adj2" fmla="val 108716"/>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lvl="0" algn="just">
              <a:lnSpc>
                <a:spcPct val="110000"/>
              </a:lnSpc>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C</a:t>
            </a: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ác chi tiết sáng tạo có tác dụng gì trong bài văn</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038975" y="673550"/>
            <a:ext cx="4571999" cy="2031726"/>
          </a:xfrm>
          <a:prstGeom prst="wedgeRoundRectCallout">
            <a:avLst>
              <a:gd name="adj1" fmla="val 16390"/>
              <a:gd name="adj2" fmla="val 9512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10000"/>
              </a:lnSpc>
            </a:pP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826073" y="3107875"/>
            <a:ext cx="6572250" cy="30765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just"/>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Không ảnh hưởng đến nội dung chính và ý nghĩa của câu chuyện, mà chỉ làm sinh động và rõ nét hơn một số chi tiết trong bài</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813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524000" y="346590"/>
            <a:ext cx="9667875" cy="1077218"/>
          </a:xfrm>
          <a:prstGeom prst="rect">
            <a:avLst/>
          </a:prstGeom>
          <a:noFill/>
        </p:spPr>
        <p:txBody>
          <a:bodyPr wrap="square" rtlCol="0">
            <a:spAutoFit/>
          </a:bodyPr>
          <a:lstStyle/>
          <a:p>
            <a:pPr lvl="0" algn="just"/>
            <a:r>
              <a:rPr lang="vi-VN" sz="3200" b="1" dirty="0">
                <a:solidFill>
                  <a:srgbClr val="000000"/>
                </a:solidFill>
                <a:latin typeface="Tahoma" panose="020B0604030504040204" pitchFamily="34" charset="0"/>
                <a:ea typeface="Tahoma" panose="020B0604030504040204" pitchFamily="34" charset="0"/>
                <a:cs typeface="Tahoma" panose="020B060403050404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823412"/>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Thêm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chi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ngoại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nhân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828674" y="4114801"/>
            <a:ext cx="3971925" cy="1647824"/>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Thay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đổi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thúc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699"/>
            <a:ext cx="5029200" cy="3696507"/>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Tưởng tượng mình đang tham gia vào câu chuyện, được “nhìn”, “nghe”, “chạm vào”,.. mọi sự vật trong câu chuyện để sáng tạo chi tiết.</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447745"/>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201514"/>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059603"/>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211878"/>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145328"/>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192828"/>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145328"/>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04B4B5A9-C678-44A4-8C28-B5764F474EED}"/>
              </a:ext>
            </a:extLst>
          </p:cNvPr>
          <p:cNvSpPr txBox="1"/>
          <p:nvPr/>
        </p:nvSpPr>
        <p:spPr>
          <a:xfrm>
            <a:off x="986213" y="4520795"/>
            <a:ext cx="10105274" cy="1938992"/>
          </a:xfrm>
          <a:prstGeom prst="rect">
            <a:avLst/>
          </a:prstGeom>
          <a:noFill/>
        </p:spPr>
        <p:txBody>
          <a:bodyPr wrap="square" rtlCol="0">
            <a:spAutoFit/>
          </a:bodyPr>
          <a:lstStyle/>
          <a:p>
            <a:r>
              <a:rPr lang="vi-VN" sz="2400" b="1" i="1"/>
              <a:t>Lưu ý </a:t>
            </a:r>
            <a:r>
              <a:rPr lang="vi-VN" sz="2400"/>
              <a:t>: khi viết bài văn kể chuyện sáng tạo bằng cách thêm chi tiết hoặc thay đổi cách kết thúc của câu chuyện, HS có thể viết mở bài trực tiếp hoặc gián tiếp, kết bài mở rộng hoặc không mở rộng. Ngoài ra, câu chuyện có thể được kể lại theo cách mở bài là mở đầu câu chuyện, kết bài là kết thúc câu chuyện (mở bài trực tiếp, kết bài không mở rộng).</a:t>
            </a:r>
            <a:endParaRPr lang="en-US" sz="2400"/>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42860" y="1079828"/>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hỏi</a:t>
            </a:r>
            <a:r>
              <a:rPr lang="en-US" sz="4000" dirty="0">
                <a:latin typeface="Cambria" panose="02040503050406030204" pitchFamily="18" charset="0"/>
                <a:ea typeface="Cambria" panose="02040503050406030204" pitchFamily="18" charset="0"/>
              </a:rPr>
              <a:t>.</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Tìm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tiếp</a:t>
            </a: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AE69ECC7-B4C3-FA29-67E6-2FDB0918F300}"/>
              </a:ext>
            </a:extLst>
          </p:cNvPr>
          <p:cNvSpPr/>
          <p:nvPr/>
        </p:nvSpPr>
        <p:spPr>
          <a:xfrm>
            <a:off x="3763353" y="771885"/>
            <a:ext cx="4896120" cy="1146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HOẠT ĐỘNG TIẾP NỐI</a:t>
            </a: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indent="2222500"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indent="2222500"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indent="2222500"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indent="2222500"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27668" y="2322754"/>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58278" y="151743"/>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03309"/>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283779" y="1057275"/>
            <a:ext cx="7302939" cy="56578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Nếu hay đọc truyện phiêu lưu, có lẽ bạn sẽ thích câu chuyện </a:t>
            </a:r>
            <a:r>
              <a:rPr lang="vi-VN"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chuy</a:t>
            </a:r>
            <a:r>
              <a:rPr lang="en-US" i="1" dirty="0">
                <a:solidFill>
                  <a:srgbClr val="000000"/>
                </a:solidFill>
                <a:latin typeface="Tahoma" panose="020B0604030504040204" pitchFamily="34" charset="0"/>
                <a:ea typeface="Tahoma" panose="020B0604030504040204" pitchFamily="34" charset="0"/>
                <a:cs typeface="Tahoma" panose="020B0604030504040204" pitchFamily="34" charset="0"/>
              </a:rPr>
              <a:t>ế</a:t>
            </a:r>
            <a:r>
              <a:rPr lang="vi-VN"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n phiêu lưu</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của tác giả Nguyễn Thị Kim Hoà.</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Chuyện kể rằng, một hôm, mèo nhép rủ chuột xù sang sông chơi, nhưng chuột xù từ chối. (</a:t>
            </a:r>
            <a:r>
              <a:rPr lang="vi-VN"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Đồng cỏ bên kia sông quả là một thế giới xanh tuyệt đẹp! </a:t>
            </a:r>
            <a:r>
              <a:rPr lang="vi-VN"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Chuột</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xù</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nói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just"/>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Bác</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ngựa</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bảo</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hiểm</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lắm</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just"/>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Mèo</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nhép</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hứ</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just"/>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Cậu</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không</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thì</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thôi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tớ</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mình</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t>
            </a:r>
          </a:p>
          <a:p>
            <a:pPr algn="just"/>
            <a:r>
              <a:rPr lang="en-US" sz="200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200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202</TotalTime>
  <Words>2206</Words>
  <Application>Microsoft Office PowerPoint</Application>
  <PresentationFormat>Widescreen</PresentationFormat>
  <Paragraphs>120</Paragraphs>
  <Slides>26</Slides>
  <Notes>5</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Amazone</vt:lpstr>
      <vt:lpstr>Arial</vt:lpstr>
      <vt:lpstr>Arial-Rounded</vt:lpstr>
      <vt:lpstr>Calibri</vt:lpstr>
      <vt:lpstr>Cambria</vt:lpstr>
      <vt:lpstr>Chau Philomene One</vt:lpstr>
      <vt:lpstr>Hind</vt:lpstr>
      <vt:lpstr>iCiel Pony</vt:lpstr>
      <vt:lpstr>Karla</vt:lpstr>
      <vt:lpstr>Laila</vt:lpstr>
      <vt:lpstr>Tahoma</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47</cp:revision>
  <dcterms:created xsi:type="dcterms:W3CDTF">2024-05-14T07:25:39Z</dcterms:created>
  <dcterms:modified xsi:type="dcterms:W3CDTF">2024-08-29T07:28:47Z</dcterms:modified>
  <cp:category>9Slide.vn</cp:category>
</cp:coreProperties>
</file>