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1"/>
  </p:notesMasterIdLst>
  <p:sldIdLst>
    <p:sldId id="322" r:id="rId5"/>
    <p:sldId id="286" r:id="rId6"/>
    <p:sldId id="305" r:id="rId7"/>
    <p:sldId id="316" r:id="rId8"/>
    <p:sldId id="317" r:id="rId9"/>
    <p:sldId id="318" r:id="rId10"/>
    <p:sldId id="319" r:id="rId11"/>
    <p:sldId id="289" r:id="rId12"/>
    <p:sldId id="321" r:id="rId13"/>
    <p:sldId id="323" r:id="rId14"/>
    <p:sldId id="268" r:id="rId15"/>
    <p:sldId id="270" r:id="rId16"/>
    <p:sldId id="324" r:id="rId17"/>
    <p:sldId id="325" r:id="rId18"/>
    <p:sldId id="326" r:id="rId19"/>
    <p:sldId id="264" r:id="rId20"/>
    <p:sldId id="272" r:id="rId21"/>
    <p:sldId id="328" r:id="rId22"/>
    <p:sldId id="265" r:id="rId23"/>
    <p:sldId id="327" r:id="rId24"/>
    <p:sldId id="330" r:id="rId25"/>
    <p:sldId id="329" r:id="rId26"/>
    <p:sldId id="266" r:id="rId27"/>
    <p:sldId id="331" r:id="rId28"/>
    <p:sldId id="332" r:id="rId29"/>
    <p:sldId id="333" r:id="rId30"/>
    <p:sldId id="279" r:id="rId31"/>
    <p:sldId id="282" r:id="rId32"/>
    <p:sldId id="280" r:id="rId33"/>
    <p:sldId id="281" r:id="rId34"/>
    <p:sldId id="334" r:id="rId35"/>
    <p:sldId id="335" r:id="rId36"/>
    <p:sldId id="285" r:id="rId37"/>
    <p:sldId id="287" r:id="rId38"/>
    <p:sldId id="336" r:id="rId39"/>
    <p:sldId id="337" r:id="rId4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22A9E0-B9C5-4D44-91BE-5447CAEF5AB2}" v="763" dt="2024-08-15T09:11:51.3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634" autoAdjust="0"/>
  </p:normalViewPr>
  <p:slideViewPr>
    <p:cSldViewPr>
      <p:cViewPr>
        <p:scale>
          <a:sx n="33" d="100"/>
          <a:sy n="33" d="100"/>
        </p:scale>
        <p:origin x="1452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0F8B1-9E7B-4184-A7DB-91BF58908C3E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CA782-E093-4229-AF97-C92E964E7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4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https://youtu.be/zXxIa9TuN8c.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GV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xemm</a:t>
            </a:r>
            <a:r>
              <a:rPr lang="en-US" dirty="0"/>
              <a:t> video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CA782-E093-4229-AF97-C92E964E76B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08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CCA782-E093-4229-AF97-C92E964E76B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6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9975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005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0158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971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7132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062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79401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852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6178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769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25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25201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2911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5641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47984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58469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72485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005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4962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64705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2605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57210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8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654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73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73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01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9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026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8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18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59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9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721829-D86B-403C-B0FF-BF65A25FD2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A1D071B-4948-4769-8E1D-C762F803556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5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2C81D17-FFEE-4034-B3C1-214991E634B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04/09/2024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6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ABDCF66-8289-4F0E-85E5-5F28857DA03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2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sv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png"/><Relationship Id="rId5" Type="http://schemas.openxmlformats.org/officeDocument/2006/relationships/image" Target="../media/image31.svg"/><Relationship Id="rId10" Type="http://schemas.openxmlformats.org/officeDocument/2006/relationships/image" Target="../media/image40.png"/><Relationship Id="rId4" Type="http://schemas.openxmlformats.org/officeDocument/2006/relationships/image" Target="../media/image30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sv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svg"/><Relationship Id="rId7" Type="http://schemas.openxmlformats.org/officeDocument/2006/relationships/image" Target="../media/image64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6.png"/><Relationship Id="rId5" Type="http://schemas.openxmlformats.org/officeDocument/2006/relationships/image" Target="../media/image63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6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9.pn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7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77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12" Type="http://schemas.openxmlformats.org/officeDocument/2006/relationships/image" Target="../media/image5.svg"/><Relationship Id="rId17" Type="http://schemas.openxmlformats.org/officeDocument/2006/relationships/image" Target="../media/image34.png"/><Relationship Id="rId2" Type="http://schemas.openxmlformats.org/officeDocument/2006/relationships/image" Target="../media/image26.pn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3.svg"/><Relationship Id="rId4" Type="http://schemas.microsoft.com/office/2007/relationships/hdphoto" Target="../media/hdphoto1.wdp"/><Relationship Id="rId9" Type="http://schemas.openxmlformats.org/officeDocument/2006/relationships/image" Target="../media/image2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2233" y="1028700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91138" y="3273538"/>
            <a:ext cx="4196303" cy="6254652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72820" y="5626185"/>
            <a:ext cx="2752893" cy="441426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>
            <a:off x="5638800" y="648095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6656" y="746704"/>
            <a:ext cx="7773074" cy="765114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2233" y="1028700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91138" y="3273538"/>
            <a:ext cx="4196303" cy="6254652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72820" y="5626185"/>
            <a:ext cx="2752893" cy="441426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>
            <a:off x="5638800" y="648095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9313" y="1014126"/>
            <a:ext cx="7773074" cy="760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1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09" y="238130"/>
            <a:ext cx="13314818" cy="48284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83409" y="5715205"/>
            <a:ext cx="4131037" cy="389819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00995" y="1323487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90"/>
                </a:lnTo>
                <a:lnTo>
                  <a:pt x="0" y="8499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99371" y="7012455"/>
            <a:ext cx="4295782" cy="2741490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/>
          <p:cNvSpPr/>
          <p:nvPr/>
        </p:nvSpPr>
        <p:spPr>
          <a:xfrm>
            <a:off x="11059797" y="4130568"/>
            <a:ext cx="7494114" cy="5763773"/>
          </a:xfrm>
          <a:custGeom>
            <a:avLst/>
            <a:gdLst/>
            <a:ahLst/>
            <a:cxnLst/>
            <a:rect l="l" t="t" r="r" b="b"/>
            <a:pathLst>
              <a:path w="10149558" h="8229600">
                <a:moveTo>
                  <a:pt x="0" y="0"/>
                </a:moveTo>
                <a:lnTo>
                  <a:pt x="10149558" y="0"/>
                </a:lnTo>
                <a:lnTo>
                  <a:pt x="101495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9182100" y="1054069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918833" y="1333563"/>
            <a:ext cx="7829981" cy="3823981"/>
            <a:chOff x="918833" y="1333563"/>
            <a:chExt cx="7829981" cy="3823981"/>
          </a:xfrm>
        </p:grpSpPr>
        <p:sp>
          <p:nvSpPr>
            <p:cNvPr id="22" name="TextBox 5"/>
            <p:cNvSpPr txBox="1"/>
            <p:nvPr/>
          </p:nvSpPr>
          <p:spPr>
            <a:xfrm>
              <a:off x="918833" y="1464225"/>
              <a:ext cx="7829981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18834" y="1333563"/>
              <a:ext cx="935846" cy="938362"/>
              <a:chOff x="4724400" y="1104900"/>
              <a:chExt cx="1600200" cy="16002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724400" y="1104900"/>
                <a:ext cx="1600200" cy="1600200"/>
              </a:xfrm>
              <a:prstGeom prst="ellipse">
                <a:avLst/>
              </a:prstGeom>
              <a:solidFill>
                <a:srgbClr val="E7A419"/>
              </a:solidFill>
              <a:ln>
                <a:solidFill>
                  <a:srgbClr val="E0A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 2"/>
              <p:cNvSpPr/>
              <p:nvPr/>
            </p:nvSpPr>
            <p:spPr>
              <a:xfrm flipH="1">
                <a:off x="5029200" y="1234121"/>
                <a:ext cx="1143000" cy="1341757"/>
              </a:xfrm>
              <a:custGeom>
                <a:avLst/>
                <a:gdLst/>
                <a:ahLst/>
                <a:cxnLst/>
                <a:rect l="l" t="t" r="r" b="b"/>
                <a:pathLst>
                  <a:path w="3024378" h="4114800">
                    <a:moveTo>
                      <a:pt x="3024378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3024378" y="4114800"/>
                    </a:lnTo>
                    <a:lnTo>
                      <a:pt x="3024378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563" y="5639431"/>
            <a:ext cx="5092519" cy="36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1281173" y="1094631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5"/>
          <p:cNvSpPr txBox="1"/>
          <p:nvPr/>
        </p:nvSpPr>
        <p:spPr>
          <a:xfrm>
            <a:off x="9712818" y="1243333"/>
            <a:ext cx="7712560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>
              <a:buFontTx/>
              <a:buChar char="-"/>
            </a:pP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0363" algn="just">
              <a:buFontTx/>
              <a:buChar char="-"/>
            </a:pP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5" y="116688"/>
            <a:ext cx="2168215" cy="27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5"/>
          <p:cNvSpPr/>
          <p:nvPr/>
        </p:nvSpPr>
        <p:spPr>
          <a:xfrm>
            <a:off x="15952248" y="233743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5142" y="1339739"/>
            <a:ext cx="5116217" cy="8968428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9F2C8C0D-3A89-1C59-C440-39086FDB2C80}"/>
              </a:ext>
            </a:extLst>
          </p:cNvPr>
          <p:cNvGrpSpPr/>
          <p:nvPr/>
        </p:nvGrpSpPr>
        <p:grpSpPr>
          <a:xfrm>
            <a:off x="566450" y="773963"/>
            <a:ext cx="11226811" cy="2514600"/>
            <a:chOff x="0" y="0"/>
            <a:chExt cx="13588491" cy="6149321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95D04AE-5D1C-81EE-30F6-B19391549681}"/>
                </a:ext>
              </a:extLst>
            </p:cNvPr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77766925-6341-1B78-2621-C4C9C4FF5AFA}"/>
                </a:ext>
              </a:extLst>
            </p:cNvPr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E643CB0-F22B-C2AD-A94A-7B5D16339D50}"/>
              </a:ext>
            </a:extLst>
          </p:cNvPr>
          <p:cNvSpPr txBox="1"/>
          <p:nvPr/>
        </p:nvSpPr>
        <p:spPr>
          <a:xfrm>
            <a:off x="887641" y="1150801"/>
            <a:ext cx="10572789" cy="1813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cây lấy nước, chất khoáng, không khí,… từ đất.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9BF916C3-C58A-5F4D-BD4C-DD04FD16DB7F}"/>
              </a:ext>
            </a:extLst>
          </p:cNvPr>
          <p:cNvGrpSpPr/>
          <p:nvPr/>
        </p:nvGrpSpPr>
        <p:grpSpPr>
          <a:xfrm>
            <a:off x="506641" y="4172637"/>
            <a:ext cx="11226811" cy="3276600"/>
            <a:chOff x="0" y="0"/>
            <a:chExt cx="13588491" cy="614932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D2EBBB0F-A761-B255-0199-AD6EF6A23AEC}"/>
                </a:ext>
              </a:extLst>
            </p:cNvPr>
            <p:cNvSpPr/>
            <p:nvPr/>
          </p:nvSpPr>
          <p:spPr>
            <a:xfrm>
              <a:off x="72390" y="72390"/>
              <a:ext cx="13443711" cy="6004541"/>
            </a:xfrm>
            <a:custGeom>
              <a:avLst/>
              <a:gdLst/>
              <a:ahLst/>
              <a:cxnLst/>
              <a:rect l="l" t="t" r="r" b="b"/>
              <a:pathLst>
                <a:path w="13443711" h="6004541">
                  <a:moveTo>
                    <a:pt x="0" y="0"/>
                  </a:moveTo>
                  <a:lnTo>
                    <a:pt x="13443711" y="0"/>
                  </a:lnTo>
                  <a:lnTo>
                    <a:pt x="13443711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96C41934-1D99-0C87-9DFF-82343A86C669}"/>
                </a:ext>
              </a:extLst>
            </p:cNvPr>
            <p:cNvSpPr/>
            <p:nvPr/>
          </p:nvSpPr>
          <p:spPr>
            <a:xfrm>
              <a:off x="0" y="0"/>
              <a:ext cx="13588492" cy="6149321"/>
            </a:xfrm>
            <a:custGeom>
              <a:avLst/>
              <a:gdLst/>
              <a:ahLst/>
              <a:cxnLst/>
              <a:rect l="l" t="t" r="r" b="b"/>
              <a:pathLst>
                <a:path w="13588492" h="6149321">
                  <a:moveTo>
                    <a:pt x="13443711" y="6004541"/>
                  </a:moveTo>
                  <a:lnTo>
                    <a:pt x="13588492" y="6004541"/>
                  </a:lnTo>
                  <a:lnTo>
                    <a:pt x="13588492" y="6149321"/>
                  </a:lnTo>
                  <a:lnTo>
                    <a:pt x="13443711" y="6149321"/>
                  </a:lnTo>
                  <a:lnTo>
                    <a:pt x="13443711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3443711" y="144780"/>
                  </a:moveTo>
                  <a:lnTo>
                    <a:pt x="13588492" y="144780"/>
                  </a:lnTo>
                  <a:lnTo>
                    <a:pt x="13588492" y="6004541"/>
                  </a:lnTo>
                  <a:lnTo>
                    <a:pt x="13443711" y="6004541"/>
                  </a:lnTo>
                  <a:lnTo>
                    <a:pt x="13443711" y="144780"/>
                  </a:lnTo>
                  <a:close/>
                  <a:moveTo>
                    <a:pt x="144780" y="6004541"/>
                  </a:moveTo>
                  <a:lnTo>
                    <a:pt x="13443711" y="6004541"/>
                  </a:lnTo>
                  <a:lnTo>
                    <a:pt x="13443711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3443711" y="0"/>
                  </a:moveTo>
                  <a:lnTo>
                    <a:pt x="13588492" y="0"/>
                  </a:lnTo>
                  <a:lnTo>
                    <a:pt x="13588492" y="144780"/>
                  </a:lnTo>
                  <a:lnTo>
                    <a:pt x="13443711" y="144780"/>
                  </a:lnTo>
                  <a:lnTo>
                    <a:pt x="1344371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443711" y="0"/>
                  </a:lnTo>
                  <a:lnTo>
                    <a:pt x="1344371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50A45A9B-D349-B4D6-9D90-BD7714F48025}"/>
              </a:ext>
            </a:extLst>
          </p:cNvPr>
          <p:cNvSpPr txBox="1"/>
          <p:nvPr/>
        </p:nvSpPr>
        <p:spPr>
          <a:xfrm>
            <a:off x="887641" y="4477437"/>
            <a:ext cx="10572789" cy="2749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vi-VN" sz="6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có thể đứng vững, không bị đổ nhờ bộ rễ cây phát triển cắm rễ sâu trong lòng đất.</a:t>
            </a:r>
            <a:endParaRPr lang="en-US" sz="60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5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7621" t="15717" r="1479" b="3805"/>
          <a:stretch/>
        </p:blipFill>
        <p:spPr>
          <a:xfrm>
            <a:off x="9624441" y="1989865"/>
            <a:ext cx="8091907" cy="6553200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331565" y="1548225"/>
            <a:ext cx="9117235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bazan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7)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phổ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8),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Long,…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21" name="Freeform 2"/>
          <p:cNvSpPr/>
          <p:nvPr/>
        </p:nvSpPr>
        <p:spPr>
          <a:xfrm>
            <a:off x="-914400" y="9487458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6700"/>
            <a:ext cx="4993057" cy="2286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ất đỏ bazan là gì? Tìm hiểu nguồn gốc, đặc điểm đất đỏ bazan ở nước ta">
            <a:extLst>
              <a:ext uri="{FF2B5EF4-FFF2-40B4-BE49-F238E27FC236}">
                <a16:creationId xmlns:a16="http://schemas.microsoft.com/office/drawing/2014/main" id="{C9759034-EA6A-D2F8-175D-623163E4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"/>
            <a:ext cx="15226018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E244B8B6-2627-AFE4-B8FC-2718A04ED776}"/>
              </a:ext>
            </a:extLst>
          </p:cNvPr>
          <p:cNvGrpSpPr/>
          <p:nvPr/>
        </p:nvGrpSpPr>
        <p:grpSpPr>
          <a:xfrm>
            <a:off x="5867400" y="8267700"/>
            <a:ext cx="6858000" cy="1524000"/>
            <a:chOff x="0" y="0"/>
            <a:chExt cx="13005989" cy="241293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FF234A4-BA73-64D0-BC5A-C31F07A1D2D8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3D3FB45-065E-A2DC-1D3A-ADF15E8CC497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E5151D48-89A1-3DFC-BCC0-F7AD3A51BB41}"/>
              </a:ext>
            </a:extLst>
          </p:cNvPr>
          <p:cNvSpPr txBox="1"/>
          <p:nvPr/>
        </p:nvSpPr>
        <p:spPr>
          <a:xfrm>
            <a:off x="4267200" y="81915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bazan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E244B8B6-2627-AFE4-B8FC-2718A04ED776}"/>
              </a:ext>
            </a:extLst>
          </p:cNvPr>
          <p:cNvGrpSpPr/>
          <p:nvPr/>
        </p:nvGrpSpPr>
        <p:grpSpPr>
          <a:xfrm>
            <a:off x="5867400" y="8267700"/>
            <a:ext cx="6858000" cy="1524000"/>
            <a:chOff x="0" y="0"/>
            <a:chExt cx="13005989" cy="2412933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9FF234A4-BA73-64D0-BC5A-C31F07A1D2D8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D795B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3D3FB45-065E-A2DC-1D3A-ADF15E8CC497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3">
            <a:extLst>
              <a:ext uri="{FF2B5EF4-FFF2-40B4-BE49-F238E27FC236}">
                <a16:creationId xmlns:a16="http://schemas.microsoft.com/office/drawing/2014/main" id="{E5151D48-89A1-3DFC-BCC0-F7AD3A51BB41}"/>
              </a:ext>
            </a:extLst>
          </p:cNvPr>
          <p:cNvSpPr txBox="1"/>
          <p:nvPr/>
        </p:nvSpPr>
        <p:spPr>
          <a:xfrm>
            <a:off x="4267200" y="81915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Đất phù sa sông hồng - Công ty bán đất phù sa sông hồng - Vinatap">
            <a:extLst>
              <a:ext uri="{FF2B5EF4-FFF2-40B4-BE49-F238E27FC236}">
                <a16:creationId xmlns:a16="http://schemas.microsoft.com/office/drawing/2014/main" id="{E2F785EA-724D-367B-285C-96582282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"/>
            <a:ext cx="12344400" cy="759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95432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2233" y="2844963"/>
            <a:ext cx="3171973" cy="6683226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272820" y="6569471"/>
            <a:ext cx="2190125" cy="3470973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/>
          <p:nvPr/>
        </p:nvSpPr>
        <p:spPr>
          <a:xfrm>
            <a:off x="1159632" y="347646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8768" y="499979"/>
            <a:ext cx="13954953" cy="7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06175" y="4190150"/>
            <a:ext cx="19500350" cy="7601193"/>
            <a:chOff x="-606175" y="4190150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-228600" y="4190150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232332" y="6848053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34043" y="4301393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110749" y="919425"/>
              <a:ext cx="12073620" cy="3091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8857" y="1028701"/>
            <a:ext cx="16180443" cy="8261138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43" y="2440173"/>
            <a:ext cx="17093006" cy="4435254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97260" y="526312"/>
            <a:ext cx="3550718" cy="4090877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21179" y="6584825"/>
            <a:ext cx="3609621" cy="3702176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674158" y="1"/>
            <a:ext cx="3826494" cy="37308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8F13E4EC-0914-9682-6051-8DC62EDCC6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17068800" cy="960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5468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06175" y="4190150"/>
            <a:ext cx="19500350" cy="7601193"/>
            <a:chOff x="-606175" y="4190150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-228600" y="4190150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4232332" y="6848053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234043" y="4301393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110749" y="919425"/>
              <a:ext cx="12073620" cy="3091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9291" y="3238500"/>
            <a:ext cx="9599775" cy="70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54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381000" y="1181100"/>
            <a:ext cx="17449800" cy="6664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5"/>
          <p:cNvSpPr txBox="1"/>
          <p:nvPr/>
        </p:nvSpPr>
        <p:spPr>
          <a:xfrm>
            <a:off x="1143000" y="1210408"/>
            <a:ext cx="8357435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9" y="7685123"/>
            <a:ext cx="2024156" cy="27176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F0FA4E-88AC-9753-2E84-68221F93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1800" y="1401718"/>
            <a:ext cx="6965459" cy="622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5125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-606175" y="7483201"/>
            <a:ext cx="19500350" cy="4046323"/>
          </a:xfrm>
          <a:custGeom>
            <a:avLst/>
            <a:gdLst/>
            <a:ahLst/>
            <a:cxnLst/>
            <a:rect l="l" t="t" r="r" b="b"/>
            <a:pathLst>
              <a:path w="19500350" h="4046323">
                <a:moveTo>
                  <a:pt x="0" y="0"/>
                </a:moveTo>
                <a:lnTo>
                  <a:pt x="19500350" y="0"/>
                </a:lnTo>
                <a:lnTo>
                  <a:pt x="19500350" y="4046323"/>
                </a:lnTo>
                <a:lnTo>
                  <a:pt x="0" y="40463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066800" y="266700"/>
            <a:ext cx="16459200" cy="9601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5"/>
          <p:cNvSpPr txBox="1"/>
          <p:nvPr/>
        </p:nvSpPr>
        <p:spPr>
          <a:xfrm>
            <a:off x="1842383" y="119363"/>
            <a:ext cx="14908034" cy="4294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indent="352425" algn="just">
              <a:lnSpc>
                <a:spcPct val="150000"/>
              </a:lnSpc>
              <a:buFontTx/>
              <a:buChar char="-"/>
            </a:pP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indent="352425" algn="just">
              <a:lnSpc>
                <a:spcPct val="150000"/>
              </a:lnSpc>
              <a:buFontTx/>
              <a:buChar char="-"/>
            </a:pP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23025"/>
          <a:stretch/>
        </p:blipFill>
        <p:spPr>
          <a:xfrm>
            <a:off x="2612147" y="4628531"/>
            <a:ext cx="9895855" cy="48820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2825" y="5851513"/>
            <a:ext cx="3737592" cy="26938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181100"/>
            <a:ext cx="17449800" cy="6664582"/>
            <a:chOff x="381000" y="1181100"/>
            <a:chExt cx="17449800" cy="6664582"/>
          </a:xfrm>
        </p:grpSpPr>
        <p:sp>
          <p:nvSpPr>
            <p:cNvPr id="20" name="Rounded Rectangle 19"/>
            <p:cNvSpPr/>
            <p:nvPr/>
          </p:nvSpPr>
          <p:spPr>
            <a:xfrm>
              <a:off x="381000" y="1181100"/>
              <a:ext cx="17449800" cy="666458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5"/>
            <p:cNvSpPr txBox="1"/>
            <p:nvPr/>
          </p:nvSpPr>
          <p:spPr>
            <a:xfrm>
              <a:off x="7039142" y="1348204"/>
              <a:ext cx="5000457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PHIẾU HỌC TẬP</a:t>
              </a:r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2931094" y="2230562"/>
              <a:ext cx="13451906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endPara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818660"/>
              </p:ext>
            </p:extLst>
          </p:nvPr>
        </p:nvGraphicFramePr>
        <p:xfrm>
          <a:off x="1143000" y="3467100"/>
          <a:ext cx="16002000" cy="3603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740618284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2772645046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54321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0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6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9a:…………</a:t>
                      </a: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5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4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4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9b:…………</a:t>
                      </a: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GB" sz="4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82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235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1181100"/>
            <a:ext cx="17449800" cy="77724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18" y="0"/>
            <a:ext cx="2128388" cy="285763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495927"/>
              </p:ext>
            </p:extLst>
          </p:nvPr>
        </p:nvGraphicFramePr>
        <p:xfrm>
          <a:off x="821685" y="3040803"/>
          <a:ext cx="16459200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915">
                  <a:extLst>
                    <a:ext uri="{9D8B030D-6E8A-4147-A177-3AD203B41FA5}">
                      <a16:colId xmlns:a16="http://schemas.microsoft.com/office/drawing/2014/main" val="740618284"/>
                    </a:ext>
                  </a:extLst>
                </a:gridCol>
                <a:gridCol w="5269588">
                  <a:extLst>
                    <a:ext uri="{9D8B030D-6E8A-4147-A177-3AD203B41FA5}">
                      <a16:colId xmlns:a16="http://schemas.microsoft.com/office/drawing/2014/main" val="2772645046"/>
                    </a:ext>
                  </a:extLst>
                </a:gridCol>
                <a:gridCol w="7210697">
                  <a:extLst>
                    <a:ext uri="{9D8B030D-6E8A-4147-A177-3AD203B41FA5}">
                      <a16:colId xmlns:a16="http://schemas.microsoft.com/office/drawing/2014/main" val="543216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265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9a: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tơi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tơi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xốp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56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9b: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hữu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dinh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mùn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…)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4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mùn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4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4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4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82917"/>
                  </a:ext>
                </a:extLst>
              </a:tr>
            </a:tbl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7010400" y="1304599"/>
            <a:ext cx="4724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 HỌC TẬP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3124200" y="1981707"/>
            <a:ext cx="12883012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endParaRPr lang="en-US" sz="44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93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06175" y="4244352"/>
            <a:ext cx="19500350" cy="7601193"/>
            <a:chOff x="-606175" y="4244352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1494414" y="4244352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5955346" y="6902255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2054377" y="4390338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050220" y="702928"/>
              <a:ext cx="12073620" cy="3478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72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7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6321" y="2734021"/>
            <a:ext cx="5402985" cy="753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6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74" name="Picture 2" descr="Cày ải, phơi đất: Lợi ích lớn, nhưng chưa được quan tâm - Máy nông nghiệp  đa năng Hòa Phát">
            <a:extLst>
              <a:ext uri="{FF2B5EF4-FFF2-40B4-BE49-F238E27FC236}">
                <a16:creationId xmlns:a16="http://schemas.microsoft.com/office/drawing/2014/main" id="{EC8A4365-8B75-EFEC-BB63-B024A9BD2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52500"/>
            <a:ext cx="92456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5D7359A1-12C3-2A60-8251-84C29704F046}"/>
              </a:ext>
            </a:extLst>
          </p:cNvPr>
          <p:cNvGrpSpPr/>
          <p:nvPr/>
        </p:nvGrpSpPr>
        <p:grpSpPr>
          <a:xfrm>
            <a:off x="5867400" y="8039100"/>
            <a:ext cx="6858000" cy="15240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F0969ED-5BE8-6A9F-506A-7A25CFCE9486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51F925-DD26-E382-E9C5-17D452D8089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6628E5ED-139D-F4C3-EBEF-3534C67279A2}"/>
              </a:ext>
            </a:extLst>
          </p:cNvPr>
          <p:cNvSpPr txBox="1"/>
          <p:nvPr/>
        </p:nvSpPr>
        <p:spPr>
          <a:xfrm>
            <a:off x="4267200" y="79629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bừa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66581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D7359A1-12C3-2A60-8251-84C29704F046}"/>
              </a:ext>
            </a:extLst>
          </p:cNvPr>
          <p:cNvGrpSpPr/>
          <p:nvPr/>
        </p:nvGrpSpPr>
        <p:grpSpPr>
          <a:xfrm>
            <a:off x="5867400" y="8039100"/>
            <a:ext cx="6858000" cy="15240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F0969ED-5BE8-6A9F-506A-7A25CFCE9486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51F925-DD26-E382-E9C5-17D452D8089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6628E5ED-139D-F4C3-EBEF-3534C67279A2}"/>
              </a:ext>
            </a:extLst>
          </p:cNvPr>
          <p:cNvSpPr txBox="1"/>
          <p:nvPr/>
        </p:nvSpPr>
        <p:spPr>
          <a:xfrm>
            <a:off x="4267200" y="79629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Đập</a:t>
            </a:r>
            <a:r>
              <a:rPr lang="en-US" sz="8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C32CFB-9616-CB52-5CFC-6252AC551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800100"/>
            <a:ext cx="8305800" cy="67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8739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D7359A1-12C3-2A60-8251-84C29704F046}"/>
              </a:ext>
            </a:extLst>
          </p:cNvPr>
          <p:cNvGrpSpPr/>
          <p:nvPr/>
        </p:nvGrpSpPr>
        <p:grpSpPr>
          <a:xfrm>
            <a:off x="5867400" y="8039100"/>
            <a:ext cx="6858000" cy="15240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F0969ED-5BE8-6A9F-506A-7A25CFCE9486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51F925-DD26-E382-E9C5-17D452D8089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6628E5ED-139D-F4C3-EBEF-3534C67279A2}"/>
              </a:ext>
            </a:extLst>
          </p:cNvPr>
          <p:cNvSpPr txBox="1"/>
          <p:nvPr/>
        </p:nvSpPr>
        <p:spPr>
          <a:xfrm>
            <a:off x="4267200" y="79629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luống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ƯỚNG DẪN CÁCH SỬ DỤNG MÁY LÊN LUỐNG – smomedia hưng yên">
            <a:extLst>
              <a:ext uri="{FF2B5EF4-FFF2-40B4-BE49-F238E27FC236}">
                <a16:creationId xmlns:a16="http://schemas.microsoft.com/office/drawing/2014/main" id="{3ED85D0D-0CFF-FAA7-7F3B-E95CEC64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525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87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717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81964" cy="7242675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353" y="0"/>
            <a:ext cx="11156648" cy="5121084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5092758"/>
            <a:ext cx="11193227" cy="5194242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1498" y="3053469"/>
            <a:ext cx="9126503" cy="7233531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1355ADE8-17D9-BEDD-C96F-79598C78502B}"/>
              </a:ext>
            </a:extLst>
          </p:cNvPr>
          <p:cNvSpPr/>
          <p:nvPr/>
        </p:nvSpPr>
        <p:spPr>
          <a:xfrm>
            <a:off x="152400" y="266700"/>
            <a:ext cx="1524000" cy="6858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tiếp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">
            <a:extLst>
              <a:ext uri="{FF2B5EF4-FFF2-40B4-BE49-F238E27FC236}">
                <a16:creationId xmlns:a16="http://schemas.microsoft.com/office/drawing/2014/main" id="{5D7359A1-12C3-2A60-8251-84C29704F046}"/>
              </a:ext>
            </a:extLst>
          </p:cNvPr>
          <p:cNvGrpSpPr/>
          <p:nvPr/>
        </p:nvGrpSpPr>
        <p:grpSpPr>
          <a:xfrm>
            <a:off x="5334000" y="8039100"/>
            <a:ext cx="7924800" cy="15240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7F0969ED-5BE8-6A9F-506A-7A25CFCE9486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051F925-DD26-E382-E9C5-17D452D8089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6628E5ED-139D-F4C3-EBEF-3534C67279A2}"/>
              </a:ext>
            </a:extLst>
          </p:cNvPr>
          <p:cNvSpPr txBox="1"/>
          <p:nvPr/>
        </p:nvSpPr>
        <p:spPr>
          <a:xfrm>
            <a:off x="4267200" y="7962900"/>
            <a:ext cx="10327144" cy="141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gốc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Đất trồng là gì? Đặc điểm và phân loại chúng như thế nào?">
            <a:extLst>
              <a:ext uri="{FF2B5EF4-FFF2-40B4-BE49-F238E27FC236}">
                <a16:creationId xmlns:a16="http://schemas.microsoft.com/office/drawing/2014/main" id="{4C5388EE-BE0F-56A5-0CDE-8143D4EE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800100"/>
            <a:ext cx="10668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3531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09600" y="1028700"/>
            <a:ext cx="10515600" cy="5867400"/>
            <a:chOff x="3318187" y="1520670"/>
            <a:chExt cx="14805563" cy="4423708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520670"/>
              <a:ext cx="14805563" cy="442370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013327" y="1807924"/>
              <a:ext cx="13415282" cy="3828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66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Freeform 5"/>
          <p:cNvSpPr/>
          <p:nvPr/>
        </p:nvSpPr>
        <p:spPr>
          <a:xfrm>
            <a:off x="15952248" y="233743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204608"/>
            <a:ext cx="5886588" cy="103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265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0932" y="1798438"/>
            <a:ext cx="11366268" cy="7307461"/>
            <a:chOff x="371643" y="2499540"/>
            <a:chExt cx="17449800" cy="5463360"/>
          </a:xfrm>
          <a:solidFill>
            <a:schemeClr val="bg1"/>
          </a:solidFill>
        </p:grpSpPr>
        <p:sp>
          <p:nvSpPr>
            <p:cNvPr id="10" name="Rounded Rectangle 9"/>
            <p:cNvSpPr/>
            <p:nvPr/>
          </p:nvSpPr>
          <p:spPr>
            <a:xfrm>
              <a:off x="371643" y="2499540"/>
              <a:ext cx="17449800" cy="5463360"/>
            </a:xfrm>
            <a:prstGeom prst="roundRect">
              <a:avLst/>
            </a:prstGeom>
            <a:grpFill/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886085" y="2906176"/>
              <a:ext cx="16420916" cy="483223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nghiệp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tưới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bón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nhu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nhằm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đảm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khỏe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giữ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1" name="Freeform 2"/>
          <p:cNvSpPr/>
          <p:nvPr/>
        </p:nvSpPr>
        <p:spPr>
          <a:xfrm>
            <a:off x="-1143000" y="9311724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-39377"/>
            <a:ext cx="5090601" cy="2328874"/>
          </a:xfrm>
          <a:prstGeom prst="rect">
            <a:avLst/>
          </a:prstGeom>
        </p:spPr>
      </p:pic>
      <p:pic>
        <p:nvPicPr>
          <p:cNvPr id="2" name="Picture 2" descr="Các giải pháp hỗ trợ nông dân, phát triển nông nghiệp">
            <a:extLst>
              <a:ext uri="{FF2B5EF4-FFF2-40B4-BE49-F238E27FC236}">
                <a16:creationId xmlns:a16="http://schemas.microsoft.com/office/drawing/2014/main" id="{A5447D08-9AED-785B-77B3-0B641CC33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00" y="2743564"/>
            <a:ext cx="5999839" cy="479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253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15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495300"/>
            <a:ext cx="16992600" cy="9296400"/>
            <a:chOff x="0" y="0"/>
            <a:chExt cx="13916148" cy="7730541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3771368" cy="7585762"/>
            </a:xfrm>
            <a:custGeom>
              <a:avLst/>
              <a:gdLst/>
              <a:ahLst/>
              <a:cxnLst/>
              <a:rect l="l" t="t" r="r" b="b"/>
              <a:pathLst>
                <a:path w="13771368" h="7585762">
                  <a:moveTo>
                    <a:pt x="0" y="0"/>
                  </a:moveTo>
                  <a:lnTo>
                    <a:pt x="13771368" y="0"/>
                  </a:lnTo>
                  <a:lnTo>
                    <a:pt x="13771368" y="7585762"/>
                  </a:lnTo>
                  <a:lnTo>
                    <a:pt x="0" y="7585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F094">
                <a:alpha val="83922"/>
              </a:srgbClr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16149" cy="7730541"/>
            </a:xfrm>
            <a:custGeom>
              <a:avLst/>
              <a:gdLst/>
              <a:ahLst/>
              <a:cxnLst/>
              <a:rect l="l" t="t" r="r" b="b"/>
              <a:pathLst>
                <a:path w="13916149" h="7730541">
                  <a:moveTo>
                    <a:pt x="13771369" y="7585762"/>
                  </a:moveTo>
                  <a:lnTo>
                    <a:pt x="13916149" y="7585762"/>
                  </a:lnTo>
                  <a:lnTo>
                    <a:pt x="13916149" y="7730541"/>
                  </a:lnTo>
                  <a:lnTo>
                    <a:pt x="13771369" y="7730541"/>
                  </a:lnTo>
                  <a:lnTo>
                    <a:pt x="13771369" y="75857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585762"/>
                  </a:lnTo>
                  <a:lnTo>
                    <a:pt x="0" y="7585762"/>
                  </a:lnTo>
                  <a:lnTo>
                    <a:pt x="0" y="144780"/>
                  </a:lnTo>
                  <a:close/>
                  <a:moveTo>
                    <a:pt x="0" y="7585762"/>
                  </a:moveTo>
                  <a:lnTo>
                    <a:pt x="144780" y="7585762"/>
                  </a:lnTo>
                  <a:lnTo>
                    <a:pt x="144780" y="7730541"/>
                  </a:lnTo>
                  <a:lnTo>
                    <a:pt x="0" y="7730541"/>
                  </a:lnTo>
                  <a:lnTo>
                    <a:pt x="0" y="7585762"/>
                  </a:lnTo>
                  <a:close/>
                  <a:moveTo>
                    <a:pt x="13771369" y="144780"/>
                  </a:moveTo>
                  <a:lnTo>
                    <a:pt x="13916149" y="144780"/>
                  </a:lnTo>
                  <a:lnTo>
                    <a:pt x="13916149" y="7585762"/>
                  </a:lnTo>
                  <a:lnTo>
                    <a:pt x="13771369" y="7585762"/>
                  </a:lnTo>
                  <a:lnTo>
                    <a:pt x="13771369" y="144780"/>
                  </a:lnTo>
                  <a:close/>
                  <a:moveTo>
                    <a:pt x="144780" y="7585762"/>
                  </a:moveTo>
                  <a:lnTo>
                    <a:pt x="13771369" y="7585762"/>
                  </a:lnTo>
                  <a:lnTo>
                    <a:pt x="13771369" y="7730541"/>
                  </a:lnTo>
                  <a:lnTo>
                    <a:pt x="144780" y="7730541"/>
                  </a:lnTo>
                  <a:lnTo>
                    <a:pt x="144780" y="7585762"/>
                  </a:lnTo>
                  <a:close/>
                  <a:moveTo>
                    <a:pt x="13771369" y="0"/>
                  </a:moveTo>
                  <a:lnTo>
                    <a:pt x="13916149" y="0"/>
                  </a:lnTo>
                  <a:lnTo>
                    <a:pt x="13916149" y="144780"/>
                  </a:lnTo>
                  <a:lnTo>
                    <a:pt x="13771369" y="144780"/>
                  </a:lnTo>
                  <a:lnTo>
                    <a:pt x="1377136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3771369" y="0"/>
                  </a:lnTo>
                  <a:lnTo>
                    <a:pt x="1377136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37A63">
                <a:alpha val="83922"/>
              </a:srgbClr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3">
            <a:extLst>
              <a:ext uri="{FF2B5EF4-FFF2-40B4-BE49-F238E27FC236}">
                <a16:creationId xmlns:a16="http://schemas.microsoft.com/office/drawing/2014/main" id="{6045F4D6-F409-2486-6FAA-2791DFE7D6D9}"/>
              </a:ext>
            </a:extLst>
          </p:cNvPr>
          <p:cNvGrpSpPr/>
          <p:nvPr/>
        </p:nvGrpSpPr>
        <p:grpSpPr>
          <a:xfrm>
            <a:off x="7086600" y="723900"/>
            <a:ext cx="3657600" cy="1066800"/>
            <a:chOff x="0" y="0"/>
            <a:chExt cx="13005989" cy="241293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91445CA8-4C4F-1B4A-BD83-62D3015B74B0}"/>
                </a:ext>
              </a:extLst>
            </p:cNvPr>
            <p:cNvSpPr/>
            <p:nvPr/>
          </p:nvSpPr>
          <p:spPr>
            <a:xfrm>
              <a:off x="72390" y="72390"/>
              <a:ext cx="12861209" cy="2268153"/>
            </a:xfrm>
            <a:custGeom>
              <a:avLst/>
              <a:gdLst/>
              <a:ahLst/>
              <a:cxnLst/>
              <a:rect l="l" t="t" r="r" b="b"/>
              <a:pathLst>
                <a:path w="12861209" h="2268153">
                  <a:moveTo>
                    <a:pt x="0" y="0"/>
                  </a:moveTo>
                  <a:lnTo>
                    <a:pt x="12861209" y="0"/>
                  </a:lnTo>
                  <a:lnTo>
                    <a:pt x="12861209" y="2268153"/>
                  </a:lnTo>
                  <a:lnTo>
                    <a:pt x="0" y="2268153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66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endParaRPr lang="en-US" sz="6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EF85B04A-CECB-E7D7-DBED-094B0EA3A11E}"/>
                </a:ext>
              </a:extLst>
            </p:cNvPr>
            <p:cNvSpPr/>
            <p:nvPr/>
          </p:nvSpPr>
          <p:spPr>
            <a:xfrm>
              <a:off x="0" y="0"/>
              <a:ext cx="13005989" cy="2412933"/>
            </a:xfrm>
            <a:custGeom>
              <a:avLst/>
              <a:gdLst/>
              <a:ahLst/>
              <a:cxnLst/>
              <a:rect l="l" t="t" r="r" b="b"/>
              <a:pathLst>
                <a:path w="13005989" h="2412933">
                  <a:moveTo>
                    <a:pt x="12861209" y="2268153"/>
                  </a:moveTo>
                  <a:lnTo>
                    <a:pt x="13005989" y="2268153"/>
                  </a:lnTo>
                  <a:lnTo>
                    <a:pt x="13005989" y="2412933"/>
                  </a:lnTo>
                  <a:lnTo>
                    <a:pt x="12861209" y="2412933"/>
                  </a:lnTo>
                  <a:lnTo>
                    <a:pt x="12861209" y="22681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68153"/>
                  </a:lnTo>
                  <a:lnTo>
                    <a:pt x="0" y="2268153"/>
                  </a:lnTo>
                  <a:lnTo>
                    <a:pt x="0" y="144780"/>
                  </a:lnTo>
                  <a:close/>
                  <a:moveTo>
                    <a:pt x="0" y="2268153"/>
                  </a:moveTo>
                  <a:lnTo>
                    <a:pt x="144780" y="2268153"/>
                  </a:lnTo>
                  <a:lnTo>
                    <a:pt x="144780" y="2412933"/>
                  </a:lnTo>
                  <a:lnTo>
                    <a:pt x="0" y="2412933"/>
                  </a:lnTo>
                  <a:lnTo>
                    <a:pt x="0" y="2268153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2268153"/>
                  </a:lnTo>
                  <a:lnTo>
                    <a:pt x="12861209" y="2268153"/>
                  </a:lnTo>
                  <a:lnTo>
                    <a:pt x="12861209" y="144780"/>
                  </a:lnTo>
                  <a:close/>
                  <a:moveTo>
                    <a:pt x="144780" y="2268153"/>
                  </a:moveTo>
                  <a:lnTo>
                    <a:pt x="12861209" y="2268153"/>
                  </a:lnTo>
                  <a:lnTo>
                    <a:pt x="12861209" y="2412933"/>
                  </a:lnTo>
                  <a:lnTo>
                    <a:pt x="144780" y="2412933"/>
                  </a:lnTo>
                  <a:lnTo>
                    <a:pt x="144780" y="2268153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C3C833-CD0F-7F94-7289-934CAC4A85D5}"/>
              </a:ext>
            </a:extLst>
          </p:cNvPr>
          <p:cNvCxnSpPr/>
          <p:nvPr/>
        </p:nvCxnSpPr>
        <p:spPr>
          <a:xfrm flipH="1">
            <a:off x="3733800" y="1790700"/>
            <a:ext cx="5257800" cy="9144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908621-60CD-AEBB-D306-20EB1EE2C067}"/>
              </a:ext>
            </a:extLst>
          </p:cNvPr>
          <p:cNvCxnSpPr>
            <a:cxnSpLocks/>
          </p:cNvCxnSpPr>
          <p:nvPr/>
        </p:nvCxnSpPr>
        <p:spPr>
          <a:xfrm>
            <a:off x="8991600" y="1790700"/>
            <a:ext cx="4953000" cy="9144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3">
            <a:extLst>
              <a:ext uri="{FF2B5EF4-FFF2-40B4-BE49-F238E27FC236}">
                <a16:creationId xmlns:a16="http://schemas.microsoft.com/office/drawing/2014/main" id="{E1B36B7C-78AB-CF48-2B33-4B2A9493CCBC}"/>
              </a:ext>
            </a:extLst>
          </p:cNvPr>
          <p:cNvGrpSpPr/>
          <p:nvPr/>
        </p:nvGrpSpPr>
        <p:grpSpPr>
          <a:xfrm>
            <a:off x="1905000" y="2781300"/>
            <a:ext cx="3810000" cy="9906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1496BA96-F1CE-1D8A-12F6-5B599BEBF4F1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 </a:t>
              </a:r>
              <a:r>
                <a:rPr 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phần</a:t>
              </a:r>
              <a:endParaRPr lang="en-US" sz="4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44EF28E8-ACF1-BE48-2910-64CF5016E1F5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5B76136F-3414-837B-210E-E92463EE588D}"/>
              </a:ext>
            </a:extLst>
          </p:cNvPr>
          <p:cNvGrpSpPr/>
          <p:nvPr/>
        </p:nvGrpSpPr>
        <p:grpSpPr>
          <a:xfrm>
            <a:off x="11811000" y="2781300"/>
            <a:ext cx="3810000" cy="9906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537198F2-ADD9-68A3-66E8-9454E6E5A4F6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Vai </a:t>
              </a:r>
              <a:r>
                <a:rPr lang="en-US" sz="4800" b="1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trò</a:t>
              </a:r>
              <a:endParaRPr lang="en-US" sz="48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54EBB7B1-5B2A-B725-3F1F-38F35943F97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B72E60-908C-D904-6D18-6405A5B37288}"/>
              </a:ext>
            </a:extLst>
          </p:cNvPr>
          <p:cNvCxnSpPr>
            <a:cxnSpLocks/>
          </p:cNvCxnSpPr>
          <p:nvPr/>
        </p:nvCxnSpPr>
        <p:spPr>
          <a:xfrm>
            <a:off x="3657600" y="3771900"/>
            <a:ext cx="0" cy="1219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1" name="Group 3">
            <a:extLst>
              <a:ext uri="{FF2B5EF4-FFF2-40B4-BE49-F238E27FC236}">
                <a16:creationId xmlns:a16="http://schemas.microsoft.com/office/drawing/2014/main" id="{83CBD70D-25BF-6D15-3EB7-7017C8193769}"/>
              </a:ext>
            </a:extLst>
          </p:cNvPr>
          <p:cNvGrpSpPr/>
          <p:nvPr/>
        </p:nvGrpSpPr>
        <p:grpSpPr>
          <a:xfrm>
            <a:off x="1371600" y="4991100"/>
            <a:ext cx="4648200" cy="25908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5123" name="Freeform 4">
              <a:extLst>
                <a:ext uri="{FF2B5EF4-FFF2-40B4-BE49-F238E27FC236}">
                  <a16:creationId xmlns:a16="http://schemas.microsoft.com/office/drawing/2014/main" id="{04A24AAB-5472-F699-1686-8A37B284868A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ctr"/>
              <a:r>
                <a:rPr 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hất kho</a:t>
              </a:r>
              <a:r>
                <a:rPr lang="en-US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</a:t>
              </a:r>
              <a:r>
                <a:rPr lang="vi-VN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ng, mùn, nước, không khí,...</a:t>
              </a:r>
            </a:p>
          </p:txBody>
        </p:sp>
        <p:sp>
          <p:nvSpPr>
            <p:cNvPr id="5124" name="Freeform 5">
              <a:extLst>
                <a:ext uri="{FF2B5EF4-FFF2-40B4-BE49-F238E27FC236}">
                  <a16:creationId xmlns:a16="http://schemas.microsoft.com/office/drawing/2014/main" id="{4690C663-C7E8-348D-FCBC-357CB77E9432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128" name="Straight Arrow Connector 5127">
            <a:extLst>
              <a:ext uri="{FF2B5EF4-FFF2-40B4-BE49-F238E27FC236}">
                <a16:creationId xmlns:a16="http://schemas.microsoft.com/office/drawing/2014/main" id="{F76F1D32-955E-DD6A-6826-6F0BCE86CE15}"/>
              </a:ext>
            </a:extLst>
          </p:cNvPr>
          <p:cNvCxnSpPr>
            <a:cxnSpLocks/>
          </p:cNvCxnSpPr>
          <p:nvPr/>
        </p:nvCxnSpPr>
        <p:spPr>
          <a:xfrm>
            <a:off x="14020800" y="3771900"/>
            <a:ext cx="0" cy="12192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29" name="Group 3">
            <a:extLst>
              <a:ext uri="{FF2B5EF4-FFF2-40B4-BE49-F238E27FC236}">
                <a16:creationId xmlns:a16="http://schemas.microsoft.com/office/drawing/2014/main" id="{41A6A114-3E5B-6CD3-CFAD-F46D7BB78A94}"/>
              </a:ext>
            </a:extLst>
          </p:cNvPr>
          <p:cNvGrpSpPr/>
          <p:nvPr/>
        </p:nvGrpSpPr>
        <p:grpSpPr>
          <a:xfrm>
            <a:off x="10210800" y="4991100"/>
            <a:ext cx="6705600" cy="4648200"/>
            <a:chOff x="0" y="0"/>
            <a:chExt cx="13005989" cy="6149321"/>
          </a:xfrm>
          <a:solidFill>
            <a:srgbClr val="FFFF00"/>
          </a:solidFill>
        </p:grpSpPr>
        <p:sp>
          <p:nvSpPr>
            <p:cNvPr id="5130" name="Freeform 4">
              <a:extLst>
                <a:ext uri="{FF2B5EF4-FFF2-40B4-BE49-F238E27FC236}">
                  <a16:creationId xmlns:a16="http://schemas.microsoft.com/office/drawing/2014/main" id="{C4D37402-EEBB-1636-0157-FE53C14E5AAD}"/>
                </a:ext>
              </a:extLst>
            </p:cNvPr>
            <p:cNvSpPr/>
            <p:nvPr/>
          </p:nvSpPr>
          <p:spPr>
            <a:xfrm>
              <a:off x="72390" y="72390"/>
              <a:ext cx="12861209" cy="6004541"/>
            </a:xfrm>
            <a:custGeom>
              <a:avLst/>
              <a:gdLst/>
              <a:ahLst/>
              <a:cxnLst/>
              <a:rect l="l" t="t" r="r" b="b"/>
              <a:pathLst>
                <a:path w="12861209" h="6004541">
                  <a:moveTo>
                    <a:pt x="0" y="0"/>
                  </a:moveTo>
                  <a:lnTo>
                    <a:pt x="12861209" y="0"/>
                  </a:lnTo>
                  <a:lnTo>
                    <a:pt x="12861209" y="6004541"/>
                  </a:lnTo>
                  <a:lnTo>
                    <a:pt x="0" y="6004541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algn="just"/>
              <a:r>
                <a:rPr lang="vi-VN" sz="48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 giữ cho cây đứng vững, cung cấp dinh dưỡng (chất khoáng, mùn), không khí, nước đảm bảo cho cây sống và phát triển.</a:t>
              </a:r>
            </a:p>
          </p:txBody>
        </p:sp>
        <p:sp>
          <p:nvSpPr>
            <p:cNvPr id="5131" name="Freeform 5">
              <a:extLst>
                <a:ext uri="{FF2B5EF4-FFF2-40B4-BE49-F238E27FC236}">
                  <a16:creationId xmlns:a16="http://schemas.microsoft.com/office/drawing/2014/main" id="{C89E4F5C-16EF-7C5B-5993-F72990BBC8F7}"/>
                </a:ext>
              </a:extLst>
            </p:cNvPr>
            <p:cNvSpPr/>
            <p:nvPr/>
          </p:nvSpPr>
          <p:spPr>
            <a:xfrm>
              <a:off x="0" y="0"/>
              <a:ext cx="13005989" cy="6149321"/>
            </a:xfrm>
            <a:custGeom>
              <a:avLst/>
              <a:gdLst/>
              <a:ahLst/>
              <a:cxnLst/>
              <a:rect l="l" t="t" r="r" b="b"/>
              <a:pathLst>
                <a:path w="13005989" h="6149321">
                  <a:moveTo>
                    <a:pt x="12861209" y="6004541"/>
                  </a:moveTo>
                  <a:lnTo>
                    <a:pt x="13005989" y="6004541"/>
                  </a:lnTo>
                  <a:lnTo>
                    <a:pt x="13005989" y="6149321"/>
                  </a:lnTo>
                  <a:lnTo>
                    <a:pt x="12861209" y="6149321"/>
                  </a:lnTo>
                  <a:lnTo>
                    <a:pt x="12861209" y="600454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004541"/>
                  </a:lnTo>
                  <a:lnTo>
                    <a:pt x="0" y="6004541"/>
                  </a:lnTo>
                  <a:lnTo>
                    <a:pt x="0" y="144780"/>
                  </a:lnTo>
                  <a:close/>
                  <a:moveTo>
                    <a:pt x="0" y="6004541"/>
                  </a:moveTo>
                  <a:lnTo>
                    <a:pt x="144780" y="6004541"/>
                  </a:lnTo>
                  <a:lnTo>
                    <a:pt x="144780" y="6149321"/>
                  </a:lnTo>
                  <a:lnTo>
                    <a:pt x="0" y="6149321"/>
                  </a:lnTo>
                  <a:lnTo>
                    <a:pt x="0" y="6004541"/>
                  </a:lnTo>
                  <a:close/>
                  <a:moveTo>
                    <a:pt x="12861209" y="144780"/>
                  </a:moveTo>
                  <a:lnTo>
                    <a:pt x="13005989" y="144780"/>
                  </a:lnTo>
                  <a:lnTo>
                    <a:pt x="13005989" y="6004541"/>
                  </a:lnTo>
                  <a:lnTo>
                    <a:pt x="12861209" y="6004541"/>
                  </a:lnTo>
                  <a:lnTo>
                    <a:pt x="12861209" y="144780"/>
                  </a:lnTo>
                  <a:close/>
                  <a:moveTo>
                    <a:pt x="144780" y="6004541"/>
                  </a:moveTo>
                  <a:lnTo>
                    <a:pt x="12861209" y="6004541"/>
                  </a:lnTo>
                  <a:lnTo>
                    <a:pt x="12861209" y="6149321"/>
                  </a:lnTo>
                  <a:lnTo>
                    <a:pt x="144780" y="6149321"/>
                  </a:lnTo>
                  <a:lnTo>
                    <a:pt x="144780" y="6004541"/>
                  </a:lnTo>
                  <a:close/>
                  <a:moveTo>
                    <a:pt x="12861209" y="0"/>
                  </a:moveTo>
                  <a:lnTo>
                    <a:pt x="13005989" y="0"/>
                  </a:lnTo>
                  <a:lnTo>
                    <a:pt x="13005989" y="144780"/>
                  </a:lnTo>
                  <a:lnTo>
                    <a:pt x="12861209" y="144780"/>
                  </a:lnTo>
                  <a:lnTo>
                    <a:pt x="1286120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2861209" y="0"/>
                  </a:lnTo>
                  <a:lnTo>
                    <a:pt x="1286120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0891EAE-4018-E088-6545-A99ABB5D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75" y="295284"/>
            <a:ext cx="4999153" cy="1774090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3A34EE7-B25E-99A2-E0D6-AA9D8E382748}"/>
              </a:ext>
            </a:extLst>
          </p:cNvPr>
          <p:cNvSpPr/>
          <p:nvPr/>
        </p:nvSpPr>
        <p:spPr>
          <a:xfrm>
            <a:off x="5459466" y="4822542"/>
            <a:ext cx="1982261" cy="5044363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04B0938E-9D2B-B059-B376-B058DDFF4DA3}"/>
              </a:ext>
            </a:extLst>
          </p:cNvPr>
          <p:cNvSpPr/>
          <p:nvPr/>
        </p:nvSpPr>
        <p:spPr>
          <a:xfrm>
            <a:off x="7995489" y="6111631"/>
            <a:ext cx="2086305" cy="3712074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2F7C2D0-89B4-0DBD-24D7-0A18540148AB}"/>
              </a:ext>
            </a:extLst>
          </p:cNvPr>
          <p:cNvSpPr/>
          <p:nvPr/>
        </p:nvSpPr>
        <p:spPr>
          <a:xfrm>
            <a:off x="7067650" y="7247085"/>
            <a:ext cx="1368675" cy="2619820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1670276-D629-26A0-2794-363FB7CD25FB}"/>
              </a:ext>
            </a:extLst>
          </p:cNvPr>
          <p:cNvSpPr/>
          <p:nvPr/>
        </p:nvSpPr>
        <p:spPr>
          <a:xfrm>
            <a:off x="6701360" y="1507127"/>
            <a:ext cx="1050628" cy="1254156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17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163967" y="3072650"/>
            <a:ext cx="9333861" cy="3962400"/>
            <a:chOff x="8487582" y="2499540"/>
            <a:chExt cx="9333861" cy="4383446"/>
          </a:xfrm>
        </p:grpSpPr>
        <p:sp>
          <p:nvSpPr>
            <p:cNvPr id="10" name="Rounded Rectangle 9"/>
            <p:cNvSpPr/>
            <p:nvPr/>
          </p:nvSpPr>
          <p:spPr>
            <a:xfrm>
              <a:off x="8487582" y="2499540"/>
              <a:ext cx="9333861" cy="438344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5"/>
            <p:cNvSpPr txBox="1"/>
            <p:nvPr/>
          </p:nvSpPr>
          <p:spPr>
            <a:xfrm>
              <a:off x="8959717" y="3005322"/>
              <a:ext cx="8389590" cy="30643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xới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vun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dirty="0" err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trồng</a:t>
              </a:r>
              <a:r>
                <a:rPr lang="en-US" sz="6000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1" name="Freeform 2"/>
          <p:cNvSpPr/>
          <p:nvPr/>
        </p:nvSpPr>
        <p:spPr>
          <a:xfrm>
            <a:off x="-838200" y="7581900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/>
          <p:cNvSpPr/>
          <p:nvPr/>
        </p:nvSpPr>
        <p:spPr>
          <a:xfrm flipH="1">
            <a:off x="220293" y="432636"/>
            <a:ext cx="8667574" cy="9991440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363" y="969368"/>
            <a:ext cx="4889416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99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B25CC17-067F-7003-06FF-11F7317BB0E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F9D3695-D8BE-B405-8B91-79A6F98D4E3B}"/>
              </a:ext>
            </a:extLst>
          </p:cNvPr>
          <p:cNvGrpSpPr/>
          <p:nvPr/>
        </p:nvGrpSpPr>
        <p:grpSpPr>
          <a:xfrm>
            <a:off x="-1091422" y="2265839"/>
            <a:ext cx="20470845" cy="5755322"/>
            <a:chOff x="0" y="0"/>
            <a:chExt cx="57624614" cy="1620100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877077B-1EAE-B86F-8495-98FA9D1A6A37}"/>
                </a:ext>
              </a:extLst>
            </p:cNvPr>
            <p:cNvSpPr/>
            <p:nvPr/>
          </p:nvSpPr>
          <p:spPr>
            <a:xfrm>
              <a:off x="72390" y="72390"/>
              <a:ext cx="57479837" cy="16056222"/>
            </a:xfrm>
            <a:custGeom>
              <a:avLst/>
              <a:gdLst/>
              <a:ahLst/>
              <a:cxnLst/>
              <a:rect l="l" t="t" r="r" b="b"/>
              <a:pathLst>
                <a:path w="57479837" h="16056222">
                  <a:moveTo>
                    <a:pt x="0" y="0"/>
                  </a:moveTo>
                  <a:lnTo>
                    <a:pt x="57479837" y="0"/>
                  </a:lnTo>
                  <a:lnTo>
                    <a:pt x="57479837" y="16056222"/>
                  </a:lnTo>
                  <a:lnTo>
                    <a:pt x="0" y="16056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E4FDC0F-EC6F-6B60-7558-0FABE002646F}"/>
                </a:ext>
              </a:extLst>
            </p:cNvPr>
            <p:cNvSpPr/>
            <p:nvPr/>
          </p:nvSpPr>
          <p:spPr>
            <a:xfrm>
              <a:off x="0" y="0"/>
              <a:ext cx="57624613" cy="16201003"/>
            </a:xfrm>
            <a:custGeom>
              <a:avLst/>
              <a:gdLst/>
              <a:ahLst/>
              <a:cxnLst/>
              <a:rect l="l" t="t" r="r" b="b"/>
              <a:pathLst>
                <a:path w="57624613" h="16201003">
                  <a:moveTo>
                    <a:pt x="57479834" y="16056223"/>
                  </a:moveTo>
                  <a:lnTo>
                    <a:pt x="57624613" y="16056223"/>
                  </a:lnTo>
                  <a:lnTo>
                    <a:pt x="57624613" y="16201003"/>
                  </a:lnTo>
                  <a:lnTo>
                    <a:pt x="57479834" y="16201003"/>
                  </a:lnTo>
                  <a:lnTo>
                    <a:pt x="57479834" y="1605622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6056223"/>
                  </a:lnTo>
                  <a:lnTo>
                    <a:pt x="0" y="16056223"/>
                  </a:lnTo>
                  <a:lnTo>
                    <a:pt x="0" y="144780"/>
                  </a:lnTo>
                  <a:close/>
                  <a:moveTo>
                    <a:pt x="0" y="16056223"/>
                  </a:moveTo>
                  <a:lnTo>
                    <a:pt x="144780" y="16056223"/>
                  </a:lnTo>
                  <a:lnTo>
                    <a:pt x="144780" y="16201003"/>
                  </a:lnTo>
                  <a:lnTo>
                    <a:pt x="0" y="16201003"/>
                  </a:lnTo>
                  <a:lnTo>
                    <a:pt x="0" y="16056223"/>
                  </a:lnTo>
                  <a:close/>
                  <a:moveTo>
                    <a:pt x="57479834" y="144780"/>
                  </a:moveTo>
                  <a:lnTo>
                    <a:pt x="57624613" y="144780"/>
                  </a:lnTo>
                  <a:lnTo>
                    <a:pt x="57624613" y="16056223"/>
                  </a:lnTo>
                  <a:lnTo>
                    <a:pt x="57479834" y="16056223"/>
                  </a:lnTo>
                  <a:lnTo>
                    <a:pt x="57479834" y="144780"/>
                  </a:lnTo>
                  <a:close/>
                  <a:moveTo>
                    <a:pt x="144780" y="16056223"/>
                  </a:moveTo>
                  <a:lnTo>
                    <a:pt x="57479834" y="16056223"/>
                  </a:lnTo>
                  <a:lnTo>
                    <a:pt x="57479834" y="16201003"/>
                  </a:lnTo>
                  <a:lnTo>
                    <a:pt x="144780" y="16201003"/>
                  </a:lnTo>
                  <a:lnTo>
                    <a:pt x="144780" y="16056223"/>
                  </a:lnTo>
                  <a:close/>
                  <a:moveTo>
                    <a:pt x="57479834" y="0"/>
                  </a:moveTo>
                  <a:lnTo>
                    <a:pt x="57624613" y="0"/>
                  </a:lnTo>
                  <a:lnTo>
                    <a:pt x="57624613" y="144780"/>
                  </a:lnTo>
                  <a:lnTo>
                    <a:pt x="57479834" y="144780"/>
                  </a:lnTo>
                  <a:lnTo>
                    <a:pt x="57479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7479834" y="0"/>
                  </a:lnTo>
                  <a:lnTo>
                    <a:pt x="57479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D84BE3E-7635-A4E9-4B37-AE010DABD5A1}"/>
              </a:ext>
            </a:extLst>
          </p:cNvPr>
          <p:cNvGrpSpPr/>
          <p:nvPr/>
        </p:nvGrpSpPr>
        <p:grpSpPr>
          <a:xfrm>
            <a:off x="-731112" y="2740134"/>
            <a:ext cx="19750225" cy="4806733"/>
            <a:chOff x="0" y="0"/>
            <a:chExt cx="52414898" cy="1275653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83DCE81-AC8D-EC96-9989-6EB94C74BAF0}"/>
                </a:ext>
              </a:extLst>
            </p:cNvPr>
            <p:cNvSpPr/>
            <p:nvPr/>
          </p:nvSpPr>
          <p:spPr>
            <a:xfrm>
              <a:off x="72390" y="72390"/>
              <a:ext cx="52270121" cy="12611754"/>
            </a:xfrm>
            <a:custGeom>
              <a:avLst/>
              <a:gdLst/>
              <a:ahLst/>
              <a:cxnLst/>
              <a:rect l="l" t="t" r="r" b="b"/>
              <a:pathLst>
                <a:path w="52270121" h="12611754">
                  <a:moveTo>
                    <a:pt x="0" y="0"/>
                  </a:moveTo>
                  <a:lnTo>
                    <a:pt x="52270120" y="0"/>
                  </a:lnTo>
                  <a:lnTo>
                    <a:pt x="52270120" y="12611754"/>
                  </a:lnTo>
                  <a:lnTo>
                    <a:pt x="0" y="126117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E958B557-3C21-CF3D-F8AF-B107A79534FA}"/>
                </a:ext>
              </a:extLst>
            </p:cNvPr>
            <p:cNvSpPr/>
            <p:nvPr/>
          </p:nvSpPr>
          <p:spPr>
            <a:xfrm>
              <a:off x="0" y="0"/>
              <a:ext cx="52414897" cy="12756534"/>
            </a:xfrm>
            <a:custGeom>
              <a:avLst/>
              <a:gdLst/>
              <a:ahLst/>
              <a:cxnLst/>
              <a:rect l="l" t="t" r="r" b="b"/>
              <a:pathLst>
                <a:path w="52414897" h="12756534">
                  <a:moveTo>
                    <a:pt x="52270118" y="12611753"/>
                  </a:moveTo>
                  <a:lnTo>
                    <a:pt x="52414897" y="12611753"/>
                  </a:lnTo>
                  <a:lnTo>
                    <a:pt x="52414897" y="12756534"/>
                  </a:lnTo>
                  <a:lnTo>
                    <a:pt x="52270118" y="12756534"/>
                  </a:lnTo>
                  <a:lnTo>
                    <a:pt x="52270118" y="1261175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2611753"/>
                  </a:lnTo>
                  <a:lnTo>
                    <a:pt x="0" y="12611753"/>
                  </a:lnTo>
                  <a:lnTo>
                    <a:pt x="0" y="144780"/>
                  </a:lnTo>
                  <a:close/>
                  <a:moveTo>
                    <a:pt x="0" y="12611753"/>
                  </a:moveTo>
                  <a:lnTo>
                    <a:pt x="144780" y="12611753"/>
                  </a:lnTo>
                  <a:lnTo>
                    <a:pt x="144780" y="12756534"/>
                  </a:lnTo>
                  <a:lnTo>
                    <a:pt x="0" y="12756534"/>
                  </a:lnTo>
                  <a:lnTo>
                    <a:pt x="0" y="12611753"/>
                  </a:lnTo>
                  <a:close/>
                  <a:moveTo>
                    <a:pt x="52270118" y="144780"/>
                  </a:moveTo>
                  <a:lnTo>
                    <a:pt x="52414897" y="144780"/>
                  </a:lnTo>
                  <a:lnTo>
                    <a:pt x="52414897" y="12611753"/>
                  </a:lnTo>
                  <a:lnTo>
                    <a:pt x="52270118" y="12611753"/>
                  </a:lnTo>
                  <a:lnTo>
                    <a:pt x="52270118" y="144780"/>
                  </a:lnTo>
                  <a:close/>
                  <a:moveTo>
                    <a:pt x="144780" y="12611753"/>
                  </a:moveTo>
                  <a:lnTo>
                    <a:pt x="52270118" y="12611753"/>
                  </a:lnTo>
                  <a:lnTo>
                    <a:pt x="52270118" y="12756534"/>
                  </a:lnTo>
                  <a:lnTo>
                    <a:pt x="144780" y="12756534"/>
                  </a:lnTo>
                  <a:lnTo>
                    <a:pt x="144780" y="12611753"/>
                  </a:lnTo>
                  <a:close/>
                  <a:moveTo>
                    <a:pt x="52270118" y="0"/>
                  </a:moveTo>
                  <a:lnTo>
                    <a:pt x="52414897" y="0"/>
                  </a:lnTo>
                  <a:lnTo>
                    <a:pt x="52414897" y="144780"/>
                  </a:lnTo>
                  <a:lnTo>
                    <a:pt x="52270118" y="144780"/>
                  </a:lnTo>
                  <a:lnTo>
                    <a:pt x="522701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2270118" y="0"/>
                  </a:lnTo>
                  <a:lnTo>
                    <a:pt x="522701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3E9D482F-604B-635F-FAE1-D6BBC884DCE5}"/>
              </a:ext>
            </a:extLst>
          </p:cNvPr>
          <p:cNvSpPr txBox="1"/>
          <p:nvPr/>
        </p:nvSpPr>
        <p:spPr>
          <a:xfrm>
            <a:off x="27039" y="2776014"/>
            <a:ext cx="17934276" cy="426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TIẾP NỐI</a:t>
            </a: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hiện xới đất và vun đất vào gốc cho cây trồng trong gia đình (nếu có thể);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lvl="0" indent="-6858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hiểu thông tin cho bài 2: Ô nhiễm, xói mòn đất và bảo vệ môi trường đất.</a:t>
            </a:r>
          </a:p>
        </p:txBody>
      </p:sp>
    </p:spTree>
    <p:extLst>
      <p:ext uri="{BB962C8B-B14F-4D97-AF65-F5344CB8AC3E}">
        <p14:creationId xmlns:p14="http://schemas.microsoft.com/office/powerpoint/2010/main" val="342567526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1930" y="1028700"/>
            <a:ext cx="16064139" cy="4182574"/>
            <a:chOff x="0" y="0"/>
            <a:chExt cx="45219913" cy="1177378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11629000"/>
            </a:xfrm>
            <a:custGeom>
              <a:avLst/>
              <a:gdLst/>
              <a:ahLst/>
              <a:cxnLst/>
              <a:rect l="l" t="t" r="r" b="b"/>
              <a:pathLst>
                <a:path w="45075133" h="11629000">
                  <a:moveTo>
                    <a:pt x="0" y="0"/>
                  </a:moveTo>
                  <a:lnTo>
                    <a:pt x="45075133" y="0"/>
                  </a:lnTo>
                  <a:lnTo>
                    <a:pt x="45075133" y="11629000"/>
                  </a:lnTo>
                  <a:lnTo>
                    <a:pt x="0" y="11629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11773780"/>
            </a:xfrm>
            <a:custGeom>
              <a:avLst/>
              <a:gdLst/>
              <a:ahLst/>
              <a:cxnLst/>
              <a:rect l="l" t="t" r="r" b="b"/>
              <a:pathLst>
                <a:path w="45219913" h="11773780">
                  <a:moveTo>
                    <a:pt x="45075134" y="11628999"/>
                  </a:moveTo>
                  <a:lnTo>
                    <a:pt x="45219913" y="11628999"/>
                  </a:lnTo>
                  <a:lnTo>
                    <a:pt x="45219913" y="11773780"/>
                  </a:lnTo>
                  <a:lnTo>
                    <a:pt x="45075134" y="11773780"/>
                  </a:lnTo>
                  <a:lnTo>
                    <a:pt x="45075134" y="116289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628999"/>
                  </a:lnTo>
                  <a:lnTo>
                    <a:pt x="0" y="11628999"/>
                  </a:lnTo>
                  <a:lnTo>
                    <a:pt x="0" y="144780"/>
                  </a:lnTo>
                  <a:close/>
                  <a:moveTo>
                    <a:pt x="0" y="11628999"/>
                  </a:moveTo>
                  <a:lnTo>
                    <a:pt x="144780" y="11628999"/>
                  </a:lnTo>
                  <a:lnTo>
                    <a:pt x="144780" y="11773780"/>
                  </a:lnTo>
                  <a:lnTo>
                    <a:pt x="0" y="11773780"/>
                  </a:lnTo>
                  <a:lnTo>
                    <a:pt x="0" y="11628999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11628999"/>
                  </a:lnTo>
                  <a:lnTo>
                    <a:pt x="45075134" y="11628999"/>
                  </a:lnTo>
                  <a:lnTo>
                    <a:pt x="45075134" y="144780"/>
                  </a:lnTo>
                  <a:close/>
                  <a:moveTo>
                    <a:pt x="144780" y="11628999"/>
                  </a:moveTo>
                  <a:lnTo>
                    <a:pt x="45075134" y="11628999"/>
                  </a:lnTo>
                  <a:lnTo>
                    <a:pt x="45075134" y="11773780"/>
                  </a:lnTo>
                  <a:lnTo>
                    <a:pt x="144780" y="11773780"/>
                  </a:lnTo>
                  <a:lnTo>
                    <a:pt x="144780" y="11628999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0128" y="1328621"/>
            <a:ext cx="15507744" cy="3582732"/>
            <a:chOff x="0" y="0"/>
            <a:chExt cx="41155827" cy="9508173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9363393"/>
            </a:xfrm>
            <a:custGeom>
              <a:avLst/>
              <a:gdLst/>
              <a:ahLst/>
              <a:cxnLst/>
              <a:rect l="l" t="t" r="r" b="b"/>
              <a:pathLst>
                <a:path w="41011047" h="9363393">
                  <a:moveTo>
                    <a:pt x="0" y="0"/>
                  </a:moveTo>
                  <a:lnTo>
                    <a:pt x="41011046" y="0"/>
                  </a:lnTo>
                  <a:lnTo>
                    <a:pt x="41011046" y="9363393"/>
                  </a:lnTo>
                  <a:lnTo>
                    <a:pt x="0" y="9363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9508173"/>
            </a:xfrm>
            <a:custGeom>
              <a:avLst/>
              <a:gdLst/>
              <a:ahLst/>
              <a:cxnLst/>
              <a:rect l="l" t="t" r="r" b="b"/>
              <a:pathLst>
                <a:path w="41155826" h="9508173">
                  <a:moveTo>
                    <a:pt x="41011047" y="9363393"/>
                  </a:moveTo>
                  <a:lnTo>
                    <a:pt x="41155826" y="9363393"/>
                  </a:lnTo>
                  <a:lnTo>
                    <a:pt x="41155826" y="9508173"/>
                  </a:lnTo>
                  <a:lnTo>
                    <a:pt x="41011047" y="9508173"/>
                  </a:lnTo>
                  <a:lnTo>
                    <a:pt x="41011047" y="936339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363393"/>
                  </a:lnTo>
                  <a:lnTo>
                    <a:pt x="0" y="9363393"/>
                  </a:lnTo>
                  <a:lnTo>
                    <a:pt x="0" y="144780"/>
                  </a:lnTo>
                  <a:close/>
                  <a:moveTo>
                    <a:pt x="0" y="9363393"/>
                  </a:moveTo>
                  <a:lnTo>
                    <a:pt x="144780" y="9363393"/>
                  </a:lnTo>
                  <a:lnTo>
                    <a:pt x="144780" y="9508173"/>
                  </a:lnTo>
                  <a:lnTo>
                    <a:pt x="0" y="9508173"/>
                  </a:lnTo>
                  <a:lnTo>
                    <a:pt x="0" y="9363393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9363393"/>
                  </a:lnTo>
                  <a:lnTo>
                    <a:pt x="41011047" y="9363393"/>
                  </a:lnTo>
                  <a:lnTo>
                    <a:pt x="41011047" y="144780"/>
                  </a:lnTo>
                  <a:close/>
                  <a:moveTo>
                    <a:pt x="144780" y="9363393"/>
                  </a:moveTo>
                  <a:lnTo>
                    <a:pt x="41011047" y="9363393"/>
                  </a:lnTo>
                  <a:lnTo>
                    <a:pt x="41011047" y="9508173"/>
                  </a:lnTo>
                  <a:lnTo>
                    <a:pt x="144780" y="9508173"/>
                  </a:lnTo>
                  <a:lnTo>
                    <a:pt x="144780" y="9363393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017986" y="4459051"/>
            <a:ext cx="8252028" cy="7382127"/>
          </a:xfrm>
          <a:custGeom>
            <a:avLst/>
            <a:gdLst/>
            <a:ahLst/>
            <a:cxnLst/>
            <a:rect l="l" t="t" r="r" b="b"/>
            <a:pathLst>
              <a:path w="8252028" h="7382127">
                <a:moveTo>
                  <a:pt x="0" y="0"/>
                </a:moveTo>
                <a:lnTo>
                  <a:pt x="8252028" y="0"/>
                </a:lnTo>
                <a:lnTo>
                  <a:pt x="8252028" y="7382127"/>
                </a:lnTo>
                <a:lnTo>
                  <a:pt x="0" y="738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908B49-E662-E5FE-68D7-B0E26E04E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257300"/>
            <a:ext cx="13954953" cy="46150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31898" y="47848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721857" y="4618225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1041481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7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đất có những thành phần nào?</a:t>
            </a:r>
            <a:endParaRPr lang="vi-VN" sz="7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733800" y="5372100"/>
            <a:ext cx="7781262" cy="3798480"/>
          </a:xfrm>
          <a:prstGeom prst="wedgeRoundRectCallout">
            <a:avLst>
              <a:gd name="adj1" fmla="val 61663"/>
              <a:gd name="adj2" fmla="val -13231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srgbClr val="FF0000"/>
                </a:solidFill>
                <a:latin typeface="Calibri"/>
              </a:rPr>
              <a:t>Trong đất có nước và không khí, chất khoáng, mùn,…. </a:t>
            </a:r>
          </a:p>
        </p:txBody>
      </p:sp>
      <p:pic>
        <p:nvPicPr>
          <p:cNvPr id="7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713FCD81-596B-0CFA-4251-B37BA7F85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50875" y="6188756"/>
            <a:ext cx="3237614" cy="409824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1945681" y="4522531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244039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T</a:t>
            </a:r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phần nào có trong đất nhiều nhất?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4648200" y="6694864"/>
            <a:ext cx="6866861" cy="2475716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9600" dirty="0" err="1">
                <a:solidFill>
                  <a:srgbClr val="FF0000"/>
                </a:solidFill>
                <a:latin typeface="Calibri"/>
              </a:rPr>
              <a:t>Chất</a:t>
            </a:r>
            <a:r>
              <a:rPr lang="en-US" sz="9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Calibri"/>
              </a:rPr>
              <a:t>khoáng</a:t>
            </a:r>
            <a:endParaRPr lang="vi-VN" sz="9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576F0D3-FC38-2E4B-BEC0-32C88A546E2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801599" y="5372100"/>
            <a:ext cx="4710224" cy="4675668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0626810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9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9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Mùn được hình thành từ đâu?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2895600" y="4533900"/>
            <a:ext cx="10363200" cy="4636680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vi-VN" sz="6000" dirty="0">
                <a:solidFill>
                  <a:srgbClr val="FF0000"/>
                </a:solidFill>
                <a:latin typeface="Calibri"/>
              </a:rPr>
              <a:t>Mùn được hình thành chủ yếu do xác động vật và thực vật phân huỷ với sự tham gia của sinh vật trong đất. </a:t>
            </a:r>
            <a:endParaRPr lang="vi-VN" sz="6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5A9D5A81-641E-2528-1B7F-FDAEA9C227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01DA305-CD6C-D14C-5D58-965A9F3F3042}"/>
              </a:ext>
            </a:extLst>
          </p:cNvPr>
          <p:cNvSpPr/>
          <p:nvPr/>
        </p:nvSpPr>
        <p:spPr>
          <a:xfrm rot="2009352">
            <a:off x="287080" y="542261"/>
            <a:ext cx="4523597" cy="5071730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BC31F5C-E8E7-607E-2CF9-0DA55070D0FE}"/>
              </a:ext>
            </a:extLst>
          </p:cNvPr>
          <p:cNvSpPr/>
          <p:nvPr/>
        </p:nvSpPr>
        <p:spPr>
          <a:xfrm flipH="1">
            <a:off x="12721857" y="4761764"/>
            <a:ext cx="5566143" cy="5525237"/>
          </a:xfrm>
          <a:custGeom>
            <a:avLst/>
            <a:gdLst/>
            <a:ahLst/>
            <a:cxnLst/>
            <a:rect l="l" t="t" r="r" b="b"/>
            <a:pathLst>
              <a:path w="8419028" h="8229600">
                <a:moveTo>
                  <a:pt x="0" y="0"/>
                </a:moveTo>
                <a:lnTo>
                  <a:pt x="8419028" y="0"/>
                </a:lnTo>
                <a:lnTo>
                  <a:pt x="8419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09C84EB-03A6-A08D-CCF3-4DDA06577AA1}"/>
              </a:ext>
            </a:extLst>
          </p:cNvPr>
          <p:cNvSpPr/>
          <p:nvPr/>
        </p:nvSpPr>
        <p:spPr>
          <a:xfrm>
            <a:off x="5816441" y="480326"/>
            <a:ext cx="11105276" cy="2821083"/>
          </a:xfrm>
          <a:prstGeom prst="wedgeRoundRectCallout">
            <a:avLst>
              <a:gd name="adj1" fmla="val -56137"/>
              <a:gd name="adj2" fmla="val -542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81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 tên một số loại đất mà em biết.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B4B776C-7A18-3B9B-FCA4-DA9548CBD48C}"/>
              </a:ext>
            </a:extLst>
          </p:cNvPr>
          <p:cNvSpPr/>
          <p:nvPr/>
        </p:nvSpPr>
        <p:spPr>
          <a:xfrm>
            <a:off x="3429000" y="6286500"/>
            <a:ext cx="8803758" cy="3022305"/>
          </a:xfrm>
          <a:prstGeom prst="wedgeRoundRectCallout">
            <a:avLst>
              <a:gd name="adj1" fmla="val 55200"/>
              <a:gd name="adj2" fmla="val -17644"/>
              <a:gd name="adj3" fmla="val 16667"/>
            </a:avLst>
          </a:prstGeom>
          <a:solidFill>
            <a:srgbClr val="FFFFCC"/>
          </a:solidFill>
          <a:ln w="57150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cát</a:t>
            </a:r>
            <a:r>
              <a:rPr lang="en-US" sz="8000" dirty="0">
                <a:solidFill>
                  <a:srgbClr val="FF0000"/>
                </a:solidFill>
              </a:rPr>
              <a:t>, </a:t>
            </a:r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thịt</a:t>
            </a:r>
            <a:r>
              <a:rPr lang="en-US" sz="8000" dirty="0">
                <a:solidFill>
                  <a:srgbClr val="FF0000"/>
                </a:solidFill>
              </a:rPr>
              <a:t>, </a:t>
            </a:r>
            <a:r>
              <a:rPr lang="en-US" sz="8000" dirty="0" err="1">
                <a:solidFill>
                  <a:srgbClr val="FF0000"/>
                </a:solidFill>
              </a:rPr>
              <a:t>đất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sét</a:t>
            </a:r>
            <a:r>
              <a:rPr lang="en-US" sz="8000" dirty="0">
                <a:solidFill>
                  <a:srgbClr val="FF0000"/>
                </a:solidFill>
              </a:rPr>
              <a:t>,... </a:t>
            </a:r>
            <a:endParaRPr lang="vi-VN" sz="8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F2E2A9DA-E0E2-D0A5-CBF4-F7E747CC20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" y="6188756"/>
            <a:ext cx="3237614" cy="409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/>
          <p:nvPr/>
        </p:nvSpPr>
        <p:spPr>
          <a:xfrm rot="21194718">
            <a:off x="-1358280" y="6219884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06064" y="487269"/>
            <a:ext cx="8088919" cy="9690538"/>
          </a:xfrm>
          <a:custGeom>
            <a:avLst/>
            <a:gdLst/>
            <a:ahLst/>
            <a:cxnLst/>
            <a:rect l="l" t="t" r="r" b="b"/>
            <a:pathLst>
              <a:path w="9385987" h="10453072">
                <a:moveTo>
                  <a:pt x="0" y="0"/>
                </a:moveTo>
                <a:lnTo>
                  <a:pt x="9385987" y="0"/>
                </a:lnTo>
                <a:lnTo>
                  <a:pt x="9385987" y="10453072"/>
                </a:lnTo>
                <a:lnTo>
                  <a:pt x="0" y="1045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600" l="10000" r="9576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1563" y="283574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595006" y="9258300"/>
            <a:ext cx="1556929" cy="942650"/>
          </a:xfrm>
          <a:custGeom>
            <a:avLst/>
            <a:gdLst/>
            <a:ahLst/>
            <a:cxnLst/>
            <a:rect l="l" t="t" r="r" b="b"/>
            <a:pathLst>
              <a:path w="1556929" h="942650">
                <a:moveTo>
                  <a:pt x="0" y="0"/>
                </a:moveTo>
                <a:lnTo>
                  <a:pt x="1556930" y="0"/>
                </a:lnTo>
                <a:lnTo>
                  <a:pt x="1556930" y="942650"/>
                </a:lnTo>
                <a:lnTo>
                  <a:pt x="0" y="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/>
          <p:cNvSpPr/>
          <p:nvPr/>
        </p:nvSpPr>
        <p:spPr>
          <a:xfrm>
            <a:off x="-221131" y="5358100"/>
            <a:ext cx="2134666" cy="5070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/>
          <p:cNvSpPr/>
          <p:nvPr/>
        </p:nvSpPr>
        <p:spPr>
          <a:xfrm>
            <a:off x="2162121" y="5960225"/>
            <a:ext cx="2246710" cy="3731300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/>
          <p:cNvSpPr/>
          <p:nvPr/>
        </p:nvSpPr>
        <p:spPr>
          <a:xfrm>
            <a:off x="1098093" y="8161247"/>
            <a:ext cx="2445877" cy="211454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5"/>
          <p:cNvSpPr/>
          <p:nvPr/>
        </p:nvSpPr>
        <p:spPr>
          <a:xfrm>
            <a:off x="3485925" y="8247378"/>
            <a:ext cx="3127123" cy="1927585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447" y="27214"/>
            <a:ext cx="12540559" cy="7090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260143" cy="12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62" b="-59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11930" y="1037948"/>
            <a:ext cx="16064139" cy="8211104"/>
            <a:chOff x="0" y="0"/>
            <a:chExt cx="45219913" cy="23113930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5075133" cy="22969151"/>
            </a:xfrm>
            <a:custGeom>
              <a:avLst/>
              <a:gdLst/>
              <a:ahLst/>
              <a:cxnLst/>
              <a:rect l="l" t="t" r="r" b="b"/>
              <a:pathLst>
                <a:path w="45075133" h="22969151">
                  <a:moveTo>
                    <a:pt x="0" y="0"/>
                  </a:moveTo>
                  <a:lnTo>
                    <a:pt x="45075133" y="0"/>
                  </a:lnTo>
                  <a:lnTo>
                    <a:pt x="45075133" y="22969151"/>
                  </a:lnTo>
                  <a:lnTo>
                    <a:pt x="0" y="22969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45219913" cy="23113930"/>
            </a:xfrm>
            <a:custGeom>
              <a:avLst/>
              <a:gdLst/>
              <a:ahLst/>
              <a:cxnLst/>
              <a:rect l="l" t="t" r="r" b="b"/>
              <a:pathLst>
                <a:path w="45219913" h="23113930">
                  <a:moveTo>
                    <a:pt x="45075134" y="22969150"/>
                  </a:moveTo>
                  <a:lnTo>
                    <a:pt x="45219913" y="22969150"/>
                  </a:lnTo>
                  <a:lnTo>
                    <a:pt x="45219913" y="23113930"/>
                  </a:lnTo>
                  <a:lnTo>
                    <a:pt x="45075134" y="23113930"/>
                  </a:lnTo>
                  <a:lnTo>
                    <a:pt x="45075134" y="2296915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969150"/>
                  </a:lnTo>
                  <a:lnTo>
                    <a:pt x="0" y="22969150"/>
                  </a:lnTo>
                  <a:lnTo>
                    <a:pt x="0" y="144780"/>
                  </a:lnTo>
                  <a:close/>
                  <a:moveTo>
                    <a:pt x="0" y="22969150"/>
                  </a:moveTo>
                  <a:lnTo>
                    <a:pt x="144780" y="22969150"/>
                  </a:lnTo>
                  <a:lnTo>
                    <a:pt x="144780" y="23113930"/>
                  </a:lnTo>
                  <a:lnTo>
                    <a:pt x="0" y="23113930"/>
                  </a:lnTo>
                  <a:lnTo>
                    <a:pt x="0" y="22969150"/>
                  </a:lnTo>
                  <a:close/>
                  <a:moveTo>
                    <a:pt x="45075134" y="144780"/>
                  </a:moveTo>
                  <a:lnTo>
                    <a:pt x="45219913" y="144780"/>
                  </a:lnTo>
                  <a:lnTo>
                    <a:pt x="45219913" y="22969150"/>
                  </a:lnTo>
                  <a:lnTo>
                    <a:pt x="45075134" y="22969150"/>
                  </a:lnTo>
                  <a:lnTo>
                    <a:pt x="45075134" y="144780"/>
                  </a:lnTo>
                  <a:close/>
                  <a:moveTo>
                    <a:pt x="144780" y="22969150"/>
                  </a:moveTo>
                  <a:lnTo>
                    <a:pt x="45075134" y="22969150"/>
                  </a:lnTo>
                  <a:lnTo>
                    <a:pt x="45075134" y="23113930"/>
                  </a:lnTo>
                  <a:lnTo>
                    <a:pt x="144780" y="23113930"/>
                  </a:lnTo>
                  <a:lnTo>
                    <a:pt x="144780" y="22969150"/>
                  </a:lnTo>
                  <a:close/>
                  <a:moveTo>
                    <a:pt x="45075134" y="0"/>
                  </a:moveTo>
                  <a:lnTo>
                    <a:pt x="45219913" y="0"/>
                  </a:lnTo>
                  <a:lnTo>
                    <a:pt x="45219913" y="144780"/>
                  </a:lnTo>
                  <a:lnTo>
                    <a:pt x="45075134" y="144780"/>
                  </a:lnTo>
                  <a:lnTo>
                    <a:pt x="450751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5075134" y="0"/>
                  </a:lnTo>
                  <a:lnTo>
                    <a:pt x="450751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2645" y="1341148"/>
            <a:ext cx="15507744" cy="7604703"/>
            <a:chOff x="0" y="0"/>
            <a:chExt cx="41155827" cy="20182034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1011047" cy="20037254"/>
            </a:xfrm>
            <a:custGeom>
              <a:avLst/>
              <a:gdLst/>
              <a:ahLst/>
              <a:cxnLst/>
              <a:rect l="l" t="t" r="r" b="b"/>
              <a:pathLst>
                <a:path w="41011047" h="20037254">
                  <a:moveTo>
                    <a:pt x="0" y="0"/>
                  </a:moveTo>
                  <a:lnTo>
                    <a:pt x="41011046" y="0"/>
                  </a:lnTo>
                  <a:lnTo>
                    <a:pt x="41011046" y="20037254"/>
                  </a:lnTo>
                  <a:lnTo>
                    <a:pt x="0" y="20037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1155826" cy="20182035"/>
            </a:xfrm>
            <a:custGeom>
              <a:avLst/>
              <a:gdLst/>
              <a:ahLst/>
              <a:cxnLst/>
              <a:rect l="l" t="t" r="r" b="b"/>
              <a:pathLst>
                <a:path w="41155826" h="20182035">
                  <a:moveTo>
                    <a:pt x="41011047" y="20037254"/>
                  </a:moveTo>
                  <a:lnTo>
                    <a:pt x="41155826" y="20037254"/>
                  </a:lnTo>
                  <a:lnTo>
                    <a:pt x="41155826" y="20182035"/>
                  </a:lnTo>
                  <a:lnTo>
                    <a:pt x="41011047" y="20182035"/>
                  </a:lnTo>
                  <a:lnTo>
                    <a:pt x="41011047" y="200372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0037254"/>
                  </a:lnTo>
                  <a:lnTo>
                    <a:pt x="0" y="20037254"/>
                  </a:lnTo>
                  <a:lnTo>
                    <a:pt x="0" y="144780"/>
                  </a:lnTo>
                  <a:close/>
                  <a:moveTo>
                    <a:pt x="0" y="20037254"/>
                  </a:moveTo>
                  <a:lnTo>
                    <a:pt x="144780" y="20037254"/>
                  </a:lnTo>
                  <a:lnTo>
                    <a:pt x="144780" y="20182035"/>
                  </a:lnTo>
                  <a:lnTo>
                    <a:pt x="0" y="20182035"/>
                  </a:lnTo>
                  <a:lnTo>
                    <a:pt x="0" y="20037254"/>
                  </a:lnTo>
                  <a:close/>
                  <a:moveTo>
                    <a:pt x="41011047" y="144780"/>
                  </a:moveTo>
                  <a:lnTo>
                    <a:pt x="41155826" y="144780"/>
                  </a:lnTo>
                  <a:lnTo>
                    <a:pt x="41155826" y="20037254"/>
                  </a:lnTo>
                  <a:lnTo>
                    <a:pt x="41011047" y="20037254"/>
                  </a:lnTo>
                  <a:lnTo>
                    <a:pt x="41011047" y="144780"/>
                  </a:lnTo>
                  <a:close/>
                  <a:moveTo>
                    <a:pt x="144780" y="20037254"/>
                  </a:moveTo>
                  <a:lnTo>
                    <a:pt x="41011047" y="20037254"/>
                  </a:lnTo>
                  <a:lnTo>
                    <a:pt x="41011047" y="20182035"/>
                  </a:lnTo>
                  <a:lnTo>
                    <a:pt x="144780" y="20182035"/>
                  </a:lnTo>
                  <a:lnTo>
                    <a:pt x="144780" y="20037254"/>
                  </a:lnTo>
                  <a:close/>
                  <a:moveTo>
                    <a:pt x="41011047" y="0"/>
                  </a:moveTo>
                  <a:lnTo>
                    <a:pt x="41155826" y="0"/>
                  </a:lnTo>
                  <a:lnTo>
                    <a:pt x="41155826" y="144780"/>
                  </a:lnTo>
                  <a:lnTo>
                    <a:pt x="41011047" y="144780"/>
                  </a:lnTo>
                  <a:lnTo>
                    <a:pt x="4101104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1011047" y="0"/>
                  </a:lnTo>
                  <a:lnTo>
                    <a:pt x="4101104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8F0C862D-C2DC-643E-0A2F-7505416DE32C}"/>
              </a:ext>
            </a:extLst>
          </p:cNvPr>
          <p:cNvSpPr txBox="1"/>
          <p:nvPr/>
        </p:nvSpPr>
        <p:spPr>
          <a:xfrm>
            <a:off x="3574447" y="1757238"/>
            <a:ext cx="108953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 CẦN ĐẠT</a:t>
            </a:r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0EB98A08-CEEE-59E5-FB99-1DBAF68C2775}"/>
              </a:ext>
            </a:extLst>
          </p:cNvPr>
          <p:cNvSpPr/>
          <p:nvPr/>
        </p:nvSpPr>
        <p:spPr>
          <a:xfrm>
            <a:off x="12333156" y="3848100"/>
            <a:ext cx="5943600" cy="7798174"/>
          </a:xfrm>
          <a:custGeom>
            <a:avLst/>
            <a:gdLst/>
            <a:ahLst/>
            <a:cxnLst/>
            <a:rect l="l" t="t" r="r" b="b"/>
            <a:pathLst>
              <a:path w="9899599" h="13894174">
                <a:moveTo>
                  <a:pt x="0" y="0"/>
                </a:moveTo>
                <a:lnTo>
                  <a:pt x="9899599" y="0"/>
                </a:lnTo>
                <a:lnTo>
                  <a:pt x="9899599" y="13894174"/>
                </a:lnTo>
                <a:lnTo>
                  <a:pt x="0" y="138941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1984776-617D-CDB4-8948-C117C9C45D30}"/>
              </a:ext>
            </a:extLst>
          </p:cNvPr>
          <p:cNvSpPr txBox="1"/>
          <p:nvPr/>
        </p:nvSpPr>
        <p:spPr>
          <a:xfrm>
            <a:off x="1432645" y="2804411"/>
            <a:ext cx="13106400" cy="113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Nêu được một số thành phần của đất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40596B5D-BFE7-D63A-5D71-B617342907F9}"/>
              </a:ext>
            </a:extLst>
          </p:cNvPr>
          <p:cNvSpPr txBox="1"/>
          <p:nvPr/>
        </p:nvSpPr>
        <p:spPr>
          <a:xfrm>
            <a:off x="2590800" y="4467981"/>
            <a:ext cx="1286264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 bày được vai trò của đất đối với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 trồng.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929CFF3-A312-FCB4-8A8E-04E480F97854}"/>
              </a:ext>
            </a:extLst>
          </p:cNvPr>
          <p:cNvSpPr txBox="1"/>
          <p:nvPr/>
        </p:nvSpPr>
        <p:spPr>
          <a:xfrm>
            <a:off x="1249958" y="4160460"/>
            <a:ext cx="1737275" cy="1138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5D2E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5D2E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836</Words>
  <Application>Microsoft Office PowerPoint</Application>
  <PresentationFormat>Custom</PresentationFormat>
  <Paragraphs>70</Paragraphs>
  <Slides>36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MinhThangPC.VN</dc:creator>
  <dc:description>9Slide.vn</dc:description>
  <cp:lastModifiedBy>Admin</cp:lastModifiedBy>
  <cp:revision>31</cp:revision>
  <dcterms:created xsi:type="dcterms:W3CDTF">2006-08-16T00:00:00Z</dcterms:created>
  <dcterms:modified xsi:type="dcterms:W3CDTF">2024-09-04T08:47:42Z</dcterms:modified>
  <cp:category>9Slide.vn</cp:category>
  <dc:identifier>DAGGBMTwqNQ</dc:identifier>
</cp:coreProperties>
</file>