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4417" r:id="rId10"/>
    <p:sldId id="268" r:id="rId11"/>
    <p:sldId id="261" r:id="rId12"/>
    <p:sldId id="4414" r:id="rId13"/>
    <p:sldId id="4415" r:id="rId14"/>
    <p:sldId id="4413" r:id="rId15"/>
    <p:sldId id="4412" r:id="rId16"/>
    <p:sldId id="4418" r:id="rId17"/>
    <p:sldId id="4419" r:id="rId18"/>
    <p:sldId id="283" r:id="rId19"/>
    <p:sldId id="280" r:id="rId20"/>
    <p:sldId id="4416" r:id="rId21"/>
    <p:sldId id="288" r:id="rId22"/>
    <p:sldId id="289" r:id="rId23"/>
    <p:sldId id="290" r:id="rId24"/>
    <p:sldId id="291" r:id="rId25"/>
    <p:sldId id="292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96" autoAdjust="0"/>
  </p:normalViewPr>
  <p:slideViewPr>
    <p:cSldViewPr snapToGrid="0">
      <p:cViewPr varScale="1">
        <p:scale>
          <a:sx n="45" d="100"/>
          <a:sy n="45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%C3%BAi_%C3%93lympos#cite_note-peaklist-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.wikipedia.org/wiki/Th%E1%BA%A7n_tho%E1%BA%A1i_Hy_L%E1%BA%A1p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%C3%A2y_Ninh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Nam_B%E1%BB%99" TargetMode="External"/><Relationship Id="rId4" Type="http://schemas.openxmlformats.org/officeDocument/2006/relationships/hyperlink" Target="https://vi.wikipedia.org/wiki/Vi%E1%BB%87t_Nam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%C3%A9t" TargetMode="External"/><Relationship Id="rId3" Type="http://schemas.openxmlformats.org/officeDocument/2006/relationships/hyperlink" Target="https://vi.wikipedia.org/w/index.php?title=Mahalangur_Himal&amp;action=edit&amp;redlink=1" TargetMode="External"/><Relationship Id="rId7" Type="http://schemas.openxmlformats.org/officeDocument/2006/relationships/hyperlink" Target="https://vi.wikipedia.org/wiki/M%E1%BB%B1c_n%C6%B0%E1%BB%9Bc_bi%E1%BB%83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r%C3%A1i_%C4%90%E1%BA%A5t" TargetMode="External"/><Relationship Id="rId5" Type="http://schemas.openxmlformats.org/officeDocument/2006/relationships/hyperlink" Target="https://vi.wikipedia.org/wiki/N%C3%BAi" TargetMode="External"/><Relationship Id="rId4" Type="http://schemas.openxmlformats.org/officeDocument/2006/relationships/hyperlink" Target="https://vi.wikipedia.org/wiki/Himalaya" TargetMode="External"/><Relationship Id="rId9" Type="http://schemas.openxmlformats.org/officeDocument/2006/relationships/hyperlink" Target="https://vi.wikipedia.org/wiki/Everest#cite_note-Robert_Krulwich-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4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dặn</a:t>
            </a:r>
            <a:r>
              <a:rPr lang="en-US" baseline="0" dirty="0"/>
              <a:t> </a:t>
            </a:r>
            <a:r>
              <a:rPr lang="en-US" baseline="0" dirty="0" err="1"/>
              <a:t>dò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60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78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CD6A1-075A-4A70-9E01-7EB7EC9A9F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31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99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501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[9]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thần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thoại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Hy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Ólympos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Mytikas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 Bà Đen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là ngọn núi lửa đã tắt nằm ở trung tâm tỉnh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ây Ninh"/>
              </a:rPr>
              <a:t>Tây Ninh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iệt Nam"/>
              </a:rPr>
              <a:t>Việt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Với độ cao 986 m, đây là ngọn núi cao nhất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am Bộ"/>
              </a:rPr>
              <a:t>miền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Việt Nam hiện nay, được mệnh danh "Đệ nhất thiên sơn".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Everest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(tên khác: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Chomolungma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nằm trong khối núi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halangur Himal (trang không tồn tại)"/>
              </a:rPr>
              <a:t>Mahalangur Himal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thuộc dãy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imalaya"/>
              </a:rPr>
              <a:t>Himalaya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là đỉnh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úi"/>
              </a:rPr>
              <a:t>núi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cao nhất trên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rái Đất"/>
              </a:rPr>
              <a:t>Trái Đất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với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ực nước biển"/>
              </a:rPr>
              <a:t>mực nước biển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tính đến thời điểm hiện tại là 8848,86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ét"/>
              </a:rPr>
              <a:t>mét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8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2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5.xml"/><Relationship Id="rId3" Type="http://schemas.openxmlformats.org/officeDocument/2006/relationships/slide" Target="slide24.xml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7.png"/><Relationship Id="rId5" Type="http://schemas.openxmlformats.org/officeDocument/2006/relationships/slide" Target="slide22.xml"/><Relationship Id="rId15" Type="http://schemas.microsoft.com/office/2007/relationships/hdphoto" Target="../media/hdphoto10.wdp"/><Relationship Id="rId10" Type="http://schemas.microsoft.com/office/2007/relationships/hdphoto" Target="../media/hdphoto8.wdp"/><Relationship Id="rId4" Type="http://schemas.openxmlformats.org/officeDocument/2006/relationships/image" Target="../media/image84.png"/><Relationship Id="rId9" Type="http://schemas.openxmlformats.org/officeDocument/2006/relationships/image" Target="../media/image86.pn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89.png"/><Relationship Id="rId4" Type="http://schemas.openxmlformats.org/officeDocument/2006/relationships/audio" Target="../media/audio4.wav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89.png"/><Relationship Id="rId4" Type="http://schemas.openxmlformats.org/officeDocument/2006/relationships/audio" Target="../media/audio5.wav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89.png"/><Relationship Id="rId10" Type="http://schemas.microsoft.com/office/2007/relationships/hdphoto" Target="../media/hdphoto9.wdp"/><Relationship Id="rId4" Type="http://schemas.openxmlformats.org/officeDocument/2006/relationships/audio" Target="../media/audio6.wav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89.png"/><Relationship Id="rId4" Type="http://schemas.openxmlformats.org/officeDocument/2006/relationships/audio" Target="../media/audio6.wav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98.svg"/><Relationship Id="rId3" Type="http://schemas.openxmlformats.org/officeDocument/2006/relationships/image" Target="../media/image64.svg"/><Relationship Id="rId7" Type="http://schemas.openxmlformats.org/officeDocument/2006/relationships/image" Target="../media/image94.svg"/><Relationship Id="rId12" Type="http://schemas.openxmlformats.org/officeDocument/2006/relationships/image" Target="../media/image9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6.svg"/><Relationship Id="rId5" Type="http://schemas.openxmlformats.org/officeDocument/2006/relationships/image" Target="../media/image92.sv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44.svg"/><Relationship Id="rId1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sv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02735" y="163387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74159" y="552893"/>
            <a:ext cx="11030152" cy="5762847"/>
          </a:xfrm>
          <a:custGeom>
            <a:avLst/>
            <a:gdLst/>
            <a:ahLst/>
            <a:cxnLst/>
            <a:rect l="l" t="t" r="r" b="b"/>
            <a:pathLst>
              <a:path w="4604787" h="2535915">
                <a:moveTo>
                  <a:pt x="22583" y="0"/>
                </a:moveTo>
                <a:lnTo>
                  <a:pt x="4582204" y="0"/>
                </a:lnTo>
                <a:cubicBezTo>
                  <a:pt x="4594677" y="0"/>
                  <a:pt x="4604787" y="10111"/>
                  <a:pt x="4604787" y="22583"/>
                </a:cubicBezTo>
                <a:lnTo>
                  <a:pt x="4604787" y="2513332"/>
                </a:lnTo>
                <a:cubicBezTo>
                  <a:pt x="4604787" y="2525805"/>
                  <a:pt x="4594677" y="2535915"/>
                  <a:pt x="4582204" y="2535915"/>
                </a:cubicBezTo>
                <a:lnTo>
                  <a:pt x="22583" y="2535915"/>
                </a:lnTo>
                <a:cubicBezTo>
                  <a:pt x="10111" y="2535915"/>
                  <a:pt x="0" y="2525805"/>
                  <a:pt x="0" y="2513332"/>
                </a:cubicBezTo>
                <a:lnTo>
                  <a:pt x="0" y="22583"/>
                </a:lnTo>
                <a:cubicBezTo>
                  <a:pt x="0" y="10111"/>
                  <a:pt x="10111" y="0"/>
                  <a:pt x="22583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gradFill>
              <a:gsLst>
                <a:gs pos="63000">
                  <a:srgbClr val="344C81"/>
                </a:gs>
                <a:gs pos="37000">
                  <a:srgbClr val="E97F93"/>
                </a:gs>
              </a:gsLst>
              <a:lin ang="5400000" scaled="1"/>
            </a:gradFill>
            <a:prstDash val="solid"/>
            <a:round/>
          </a:ln>
        </p:spPr>
        <p:txBody>
          <a:bodyPr/>
          <a:lstStyle/>
          <a:p>
            <a:endParaRPr lang="en-US" sz="1400">
              <a:latin typeface="+mj-lt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1584855" y="862101"/>
            <a:ext cx="948704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19"/>
          <p:cNvSpPr txBox="1"/>
          <p:nvPr/>
        </p:nvSpPr>
        <p:spPr>
          <a:xfrm>
            <a:off x="1242277" y="3633389"/>
            <a:ext cx="1017220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5325" indent="-495325">
              <a:spcBef>
                <a:spcPct val="0"/>
              </a:spcBef>
              <a:buAutoNum type="alphaLcParenR"/>
            </a:pP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.</a:t>
            </a:r>
          </a:p>
          <a:p>
            <a:pPr marL="495325" indent="-495325">
              <a:spcBef>
                <a:spcPct val="0"/>
              </a:spcBef>
              <a:buAutoNum type="alphaLcParenR"/>
            </a:pP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nhất?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ít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nhất?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946074"/>
              </p:ext>
            </p:extLst>
          </p:nvPr>
        </p:nvGraphicFramePr>
        <p:xfrm>
          <a:off x="587689" y="2216185"/>
          <a:ext cx="105944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9371">
                  <a:extLst>
                    <a:ext uri="{9D8B030D-6E8A-4147-A177-3AD203B41FA5}">
                      <a16:colId xmlns:a16="http://schemas.microsoft.com/office/drawing/2014/main" val="3436017499"/>
                    </a:ext>
                  </a:extLst>
                </a:gridCol>
                <a:gridCol w="1701210">
                  <a:extLst>
                    <a:ext uri="{9D8B030D-6E8A-4147-A177-3AD203B41FA5}">
                      <a16:colId xmlns:a16="http://schemas.microsoft.com/office/drawing/2014/main" val="1932846441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3489771773"/>
                    </a:ext>
                  </a:extLst>
                </a:gridCol>
                <a:gridCol w="1485634">
                  <a:extLst>
                    <a:ext uri="{9D8B030D-6E8A-4147-A177-3AD203B41FA5}">
                      <a16:colId xmlns:a16="http://schemas.microsoft.com/office/drawing/2014/main" val="1053707871"/>
                    </a:ext>
                  </a:extLst>
                </a:gridCol>
                <a:gridCol w="1679518">
                  <a:extLst>
                    <a:ext uri="{9D8B030D-6E8A-4147-A177-3AD203B41FA5}">
                      <a16:colId xmlns:a16="http://schemas.microsoft.com/office/drawing/2014/main" val="3039405628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2023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96025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2 873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2 837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3 293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3 018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6783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89" y="759847"/>
            <a:ext cx="91447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4848446" y="610101"/>
            <a:ext cx="6973887" cy="2310899"/>
          </a:xfrm>
          <a:custGeom>
            <a:avLst/>
            <a:gdLst/>
            <a:ahLst/>
            <a:cxnLst/>
            <a:rect l="l" t="t" r="r" b="b"/>
            <a:pathLst>
              <a:path w="4604787" h="2235504">
                <a:moveTo>
                  <a:pt x="22583" y="0"/>
                </a:moveTo>
                <a:lnTo>
                  <a:pt x="4582204" y="0"/>
                </a:lnTo>
                <a:cubicBezTo>
                  <a:pt x="4594677" y="0"/>
                  <a:pt x="4604787" y="10111"/>
                  <a:pt x="4604787" y="22583"/>
                </a:cubicBezTo>
                <a:lnTo>
                  <a:pt x="4604787" y="2212921"/>
                </a:lnTo>
                <a:cubicBezTo>
                  <a:pt x="4604787" y="2225393"/>
                  <a:pt x="4594677" y="2235504"/>
                  <a:pt x="4582204" y="2235504"/>
                </a:cubicBezTo>
                <a:lnTo>
                  <a:pt x="22583" y="2235504"/>
                </a:lnTo>
                <a:cubicBezTo>
                  <a:pt x="10111" y="2235504"/>
                  <a:pt x="0" y="2225393"/>
                  <a:pt x="0" y="2212921"/>
                </a:cubicBezTo>
                <a:lnTo>
                  <a:pt x="0" y="22583"/>
                </a:lnTo>
                <a:cubicBezTo>
                  <a:pt x="0" y="10111"/>
                  <a:pt x="10111" y="0"/>
                  <a:pt x="22583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0AAB7"/>
            </a:solidFill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11" name="TextBox 19"/>
          <p:cNvSpPr txBox="1"/>
          <p:nvPr/>
        </p:nvSpPr>
        <p:spPr>
          <a:xfrm>
            <a:off x="5301811" y="924628"/>
            <a:ext cx="60548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23" indent="-457223">
              <a:spcBef>
                <a:spcPct val="0"/>
              </a:spcBef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1"/>
          <a:stretch/>
        </p:blipFill>
        <p:spPr>
          <a:xfrm>
            <a:off x="5386601" y="1487916"/>
            <a:ext cx="5885248" cy="5278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74" y="1645149"/>
            <a:ext cx="4909737" cy="48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/>
          <p:cNvSpPr/>
          <p:nvPr/>
        </p:nvSpPr>
        <p:spPr>
          <a:xfrm>
            <a:off x="573057" y="681642"/>
            <a:ext cx="10857134" cy="5561157"/>
          </a:xfrm>
          <a:custGeom>
            <a:avLst/>
            <a:gdLst/>
            <a:ahLst/>
            <a:cxnLst/>
            <a:rect l="l" t="t" r="r" b="b"/>
            <a:pathLst>
              <a:path w="4604787" h="2235504">
                <a:moveTo>
                  <a:pt x="22583" y="0"/>
                </a:moveTo>
                <a:lnTo>
                  <a:pt x="4582204" y="0"/>
                </a:lnTo>
                <a:cubicBezTo>
                  <a:pt x="4594677" y="0"/>
                  <a:pt x="4604787" y="10111"/>
                  <a:pt x="4604787" y="22583"/>
                </a:cubicBezTo>
                <a:lnTo>
                  <a:pt x="4604787" y="2212921"/>
                </a:lnTo>
                <a:cubicBezTo>
                  <a:pt x="4604787" y="2225393"/>
                  <a:pt x="4594677" y="2235504"/>
                  <a:pt x="4582204" y="2235504"/>
                </a:cubicBezTo>
                <a:lnTo>
                  <a:pt x="22583" y="2235504"/>
                </a:lnTo>
                <a:cubicBezTo>
                  <a:pt x="10111" y="2235504"/>
                  <a:pt x="0" y="2225393"/>
                  <a:pt x="0" y="2212921"/>
                </a:cubicBezTo>
                <a:lnTo>
                  <a:pt x="0" y="22583"/>
                </a:lnTo>
                <a:cubicBezTo>
                  <a:pt x="0" y="10111"/>
                  <a:pt x="10111" y="0"/>
                  <a:pt x="22583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0AAB7"/>
            </a:solidFill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23" name="TextBox 11"/>
          <p:cNvSpPr txBox="1"/>
          <p:nvPr/>
        </p:nvSpPr>
        <p:spPr>
          <a:xfrm>
            <a:off x="1320800" y="2911256"/>
            <a:ext cx="9931073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spcBef>
                <a:spcPct val="0"/>
              </a:spcBef>
              <a:buAutoNum type="alphaLcParenR"/>
            </a:pP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2020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2 873 sản phẩm.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2021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2 837 sản phẩm.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2022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3 293 sản phẩm.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2023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3 018 sản phẩm.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Năm 2022 cửa hàng bán được nhiều sản phẩm nhất. Năm 2021 cửa hàng bán được ít sản phẩm nhất.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800" y="-273781"/>
            <a:ext cx="8913125" cy="335309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C41F1B-D26B-A75B-7719-971251256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147581"/>
              </p:ext>
            </p:extLst>
          </p:nvPr>
        </p:nvGraphicFramePr>
        <p:xfrm>
          <a:off x="704418" y="1621834"/>
          <a:ext cx="105944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9371">
                  <a:extLst>
                    <a:ext uri="{9D8B030D-6E8A-4147-A177-3AD203B41FA5}">
                      <a16:colId xmlns:a16="http://schemas.microsoft.com/office/drawing/2014/main" val="3436017499"/>
                    </a:ext>
                  </a:extLst>
                </a:gridCol>
                <a:gridCol w="1701210">
                  <a:extLst>
                    <a:ext uri="{9D8B030D-6E8A-4147-A177-3AD203B41FA5}">
                      <a16:colId xmlns:a16="http://schemas.microsoft.com/office/drawing/2014/main" val="1932846441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3489771773"/>
                    </a:ext>
                  </a:extLst>
                </a:gridCol>
                <a:gridCol w="1485634">
                  <a:extLst>
                    <a:ext uri="{9D8B030D-6E8A-4147-A177-3AD203B41FA5}">
                      <a16:colId xmlns:a16="http://schemas.microsoft.com/office/drawing/2014/main" val="1053707871"/>
                    </a:ext>
                  </a:extLst>
                </a:gridCol>
                <a:gridCol w="1679518">
                  <a:extLst>
                    <a:ext uri="{9D8B030D-6E8A-4147-A177-3AD203B41FA5}">
                      <a16:colId xmlns:a16="http://schemas.microsoft.com/office/drawing/2014/main" val="3039405628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2023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96025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2 873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2 837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3 293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3 018</a:t>
                      </a:r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67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1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28607" y="460027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4" y="4204473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46E19E-F336-B20F-3A57-A93CC19A4783}"/>
              </a:ext>
            </a:extLst>
          </p:cNvPr>
          <p:cNvSpPr/>
          <p:nvPr/>
        </p:nvSpPr>
        <p:spPr>
          <a:xfrm>
            <a:off x="2274262" y="4575848"/>
            <a:ext cx="213757" cy="44528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8161" y="490900"/>
            <a:ext cx="9936480" cy="2553891"/>
          </a:xfrm>
          <a:prstGeom prst="wedgeRoundRectCallout">
            <a:avLst>
              <a:gd name="adj1" fmla="val -42963"/>
              <a:gd name="adj2" fmla="val 75919"/>
              <a:gd name="adj3" fmla="val 16667"/>
            </a:avLst>
          </a:prstGeom>
          <a:solidFill>
            <a:srgbClr val="6AC4C5"/>
          </a:solidFill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图片 35" descr="千库网_男孩努力加油表情包_元素编号1334627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804161"/>
            <a:ext cx="3973921" cy="3973921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5011" y="3896092"/>
            <a:ext cx="1697820" cy="162330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596" y="3832542"/>
            <a:ext cx="1708075" cy="1686857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2434" y="3832542"/>
            <a:ext cx="1581624" cy="1755654"/>
          </a:xfrm>
          <a:prstGeom prst="rect">
            <a:avLst/>
          </a:prstGeom>
        </p:spPr>
      </p:pic>
      <p:pic>
        <p:nvPicPr>
          <p:cNvPr id="1026" name="Picture 2" descr="Bóng Tennis Trên Nền Trắng Hình ảnh Sẵn có - Tải xuống Hình ảnh Ngay bây  giờ - Quả bóng quần vợt, Cắt ra, Nền trắng - iStock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74" y="4022285"/>
            <a:ext cx="1307369" cy="13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8161" y="983518"/>
            <a:ext cx="9936480" cy="1328023"/>
          </a:xfrm>
          <a:prstGeom prst="wedgeRoundRectCallout">
            <a:avLst>
              <a:gd name="adj1" fmla="val -42963"/>
              <a:gd name="adj2" fmla="val 75919"/>
              <a:gd name="adj3" fmla="val 16667"/>
            </a:avLst>
          </a:prstGeom>
          <a:solidFill>
            <a:srgbClr val="6AC4C5"/>
          </a:solidFill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Yeah!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15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783193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914446"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lẻ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lớn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nhất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có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chữ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99 997</a:t>
            </a:r>
          </a:p>
        </p:txBody>
      </p:sp>
      <p:pic>
        <p:nvPicPr>
          <p:cNvPr id="16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99 999</a:t>
            </a:r>
          </a:p>
        </p:txBody>
      </p:sp>
      <p:sp>
        <p:nvSpPr>
          <p:cNvPr id="19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10 101</a:t>
            </a:r>
          </a:p>
        </p:txBody>
      </p:sp>
      <p:sp>
        <p:nvSpPr>
          <p:cNvPr id="20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11 111</a:t>
            </a:r>
          </a:p>
        </p:txBody>
      </p:sp>
      <p:pic>
        <p:nvPicPr>
          <p:cNvPr id="34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854" y="2632615"/>
            <a:ext cx="4294208" cy="4294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3354" y="2265993"/>
            <a:ext cx="1622772" cy="15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783193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Chọn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chẵn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lớn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nhất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trong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các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sau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99 998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65 735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38 463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10 000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33" y="2442426"/>
            <a:ext cx="1612255" cy="15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783193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lẻ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bé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nhất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có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chữ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10 003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10 111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11 111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10 001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4601"/>
            <a:ext cx="1765648" cy="1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783193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nhỏ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nhất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có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chữ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11 111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99 999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10 000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10 002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10" name="Picture 2" descr="Bóng Tennis Trên Nền Trắng Hình ảnh Sẵn có - Tải xuống Hình ảnh Ngay bây  giờ - Quả bóng quần vợt, Cắt ra, Nền trắng - i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" y="4109759"/>
            <a:ext cx="1307369" cy="13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18944" y="192929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1267" y="3515098"/>
            <a:ext cx="237764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6" y="623521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2"/>
          <a:srcRect l="1010" r="4236" b="54067"/>
          <a:stretch>
            <a:fillRect/>
          </a:stretch>
        </p:blipFill>
        <p:spPr>
          <a:xfrm flipV="1">
            <a:off x="-148140" y="4292002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998062" y="1854015"/>
            <a:ext cx="10532950" cy="3583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3200" dirty="0"/>
              <a:t>So sánh được các số tự nhiên.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3200" dirty="0"/>
              <a:t>Tìm được số lớn nhất, số bé nhất trong các số tự nhiên cho trước.</a:t>
            </a:r>
          </a:p>
          <a:p>
            <a:pPr algn="just">
              <a:lnSpc>
                <a:spcPct val="120000"/>
              </a:lnSpc>
            </a:pPr>
            <a:r>
              <a:rPr lang="vi-VN" sz="3200" dirty="0"/>
              <a:t>-    Làm tròn được số có nhiều chữ số tới hàng trăm nghìn.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3200" dirty="0"/>
              <a:t>Giải được bài toán thực tế liên quan tới so sánh số.</a:t>
            </a:r>
            <a:endParaRPr lang="en-US" sz="32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65" y="664594"/>
            <a:ext cx="4791871" cy="1072989"/>
          </a:xfrm>
          <a:prstGeom prst="rect">
            <a:avLst/>
          </a:prstGeom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19871B31-169B-3572-015B-F2CDCF1A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9" y="3645820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73DAA003-0A14-2AA6-0CB1-50FD9D7B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3" y="4807954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DB4A49D4-AA42-4396-9276-1C18AFCD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3" y="1932512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B564C78-BD3B-4B4E-7BEB-13589068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48156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1032</Words>
  <Application>Microsoft Office PowerPoint</Application>
  <PresentationFormat>Widescreen</PresentationFormat>
  <Paragraphs>123</Paragraphs>
  <Slides>26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2024-05-15T08:48:24Z</dcterms:created>
  <dcterms:modified xsi:type="dcterms:W3CDTF">2024-08-31T17:11:23Z</dcterms:modified>
</cp:coreProperties>
</file>