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6"/>
  </p:notesMasterIdLst>
  <p:sldIdLst>
    <p:sldId id="327" r:id="rId2"/>
    <p:sldId id="256" r:id="rId3"/>
    <p:sldId id="338" r:id="rId4"/>
    <p:sldId id="333" r:id="rId5"/>
    <p:sldId id="342" r:id="rId6"/>
    <p:sldId id="339" r:id="rId7"/>
    <p:sldId id="340" r:id="rId8"/>
    <p:sldId id="341" r:id="rId9"/>
    <p:sldId id="261" r:id="rId10"/>
    <p:sldId id="284" r:id="rId11"/>
    <p:sldId id="282" r:id="rId12"/>
    <p:sldId id="335" r:id="rId13"/>
    <p:sldId id="336" r:id="rId14"/>
    <p:sldId id="32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ammersmith One" panose="020B0604020202020204" charset="0"/>
      <p:regular r:id="rId21"/>
    </p:embeddedFont>
    <p:embeddedFont>
      <p:font typeface="Bodoni MT Black" panose="020B0604020202020204" charset="0"/>
      <p:bold r:id="rId22"/>
      <p:boldItalic r:id="rId23"/>
    </p:embeddedFont>
    <p:embeddedFont>
      <p:font typeface="Josefin Sans" panose="020B0604020202020204" charset="0"/>
      <p:regular r:id="rId24"/>
      <p:bold r:id="rId25"/>
      <p:italic r:id="rId26"/>
      <p:boldItalic r:id="rId27"/>
    </p:embeddedFont>
    <p:embeddedFont>
      <p:font typeface="Adobe Gothic Std B" panose="020B0800000000000000" charset="-128"/>
      <p:bold r:id="rId28"/>
    </p:embeddedFont>
    <p:embeddedFont>
      <p:font typeface="Caveat Brush" panose="020B0604020202020204" charset="0"/>
      <p:regular r:id="rId29"/>
    </p:embeddedFont>
    <p:embeddedFont>
      <p:font typeface="Candara" panose="020E0502030303020204" pitchFamily="34" charset="0"/>
      <p:regular r:id="rId30"/>
      <p:bold r:id="rId31"/>
      <p:italic r:id="rId32"/>
      <p:boldItalic r:id="rId33"/>
    </p:embeddedFont>
    <p:embeddedFont>
      <p:font typeface="Stencil" panose="040409050D0802020404" pitchFamily="82" charset="0"/>
      <p:regular r:id="rId34"/>
    </p:embeddedFont>
    <p:embeddedFont>
      <p:font typeface="Raleway" panose="020B05030301010600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 thi thanh binh" initials="dttb" lastIdx="2" clrIdx="0">
    <p:extLst>
      <p:ext uri="{19B8F6BF-5375-455C-9EA6-DF929625EA0E}">
        <p15:presenceInfo xmlns:p15="http://schemas.microsoft.com/office/powerpoint/2012/main" userId="S::216201205@ms.daihocthudo.edu.vn::61e42a41-b3fe-41ba-be81-6b9437460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C821D-124B-48DA-9E17-5BC2A4AA12DB}">
  <a:tblStyle styleId="{7A6C821D-124B-48DA-9E17-5BC2A4AA1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47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8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" name="Google Shape;7317;g9eef0a043f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8" name="Google Shape;7318;g9eef0a043f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g540b121389_2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8" name="Google Shape;8808;g540b121389_2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2944-14DC-45D9-800C-B782F1FD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0059-32C3-4F1E-8A6D-2B8E8F07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EFA9-EB4C-4334-90F7-E4653861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E72-9C48-4863-A448-B89061842C9C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39FB-5533-4629-8C50-581E4149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C620-A658-4316-9ACD-8AAE2FC1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62AC-2E0D-4DB5-B3C3-3626D3A685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19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6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62" r:id="rId5"/>
    <p:sldLayoutId id="2147483669" r:id="rId6"/>
    <p:sldLayoutId id="2147483680" r:id="rId7"/>
    <p:sldLayoutId id="2147483682" r:id="rId8"/>
    <p:sldLayoutId id="2147483683" r:id="rId9"/>
    <p:sldLayoutId id="2147483684" r:id="rId10"/>
    <p:sldLayoutId id="2147483688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Khởi động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id="{B2F7F9AB-8750-4BF0-8A86-59163077D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834339" y="265919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16">
        <p:split orient="vert"/>
      </p:transition>
    </mc:Choice>
    <mc:Fallback xmlns="">
      <p:transition spd="slow" advTm="10916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0" name="Google Shape;8810;p69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1337580" y="2396812"/>
            <a:ext cx="1063260" cy="112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1" name="Google Shape;8811;p69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1244303" y="884094"/>
            <a:ext cx="1063261" cy="1127956"/>
          </a:xfrm>
          <a:prstGeom prst="rect">
            <a:avLst/>
          </a:prstGeom>
          <a:noFill/>
          <a:ln>
            <a:noFill/>
          </a:ln>
        </p:spPr>
      </p:pic>
      <p:sp>
        <p:nvSpPr>
          <p:cNvPr id="8812" name="Google Shape;8812;p69"/>
          <p:cNvSpPr txBox="1">
            <a:spLocks noGrp="1"/>
          </p:cNvSpPr>
          <p:nvPr>
            <p:ph type="title"/>
          </p:nvPr>
        </p:nvSpPr>
        <p:spPr>
          <a:xfrm>
            <a:off x="714900" y="172345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odoni MT Black" panose="02070A03080606020203" pitchFamily="18" charset="0"/>
              </a:rPr>
              <a:t>Liên hệ thực tế:</a:t>
            </a:r>
            <a:endParaRPr sz="4000" dirty="0">
              <a:latin typeface="Bodoni MT Black" panose="02070A03080606020203" pitchFamily="18" charset="0"/>
            </a:endParaRPr>
          </a:p>
        </p:txBody>
      </p:sp>
      <p:sp>
        <p:nvSpPr>
          <p:cNvPr id="8815" name="Google Shape;8815;p69"/>
          <p:cNvSpPr txBox="1">
            <a:spLocks noGrp="1"/>
          </p:cNvSpPr>
          <p:nvPr>
            <p:ph type="subTitle" idx="3"/>
          </p:nvPr>
        </p:nvSpPr>
        <p:spPr>
          <a:xfrm>
            <a:off x="2605118" y="906365"/>
            <a:ext cx="6070273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6195" algn="just"/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ra chơi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em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bạn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nhau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làm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? </a:t>
            </a: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Google Shape;8815;p69">
            <a:extLst>
              <a:ext uri="{FF2B5EF4-FFF2-40B4-BE49-F238E27FC236}">
                <a16:creationId xmlns:a16="http://schemas.microsoft.com/office/drawing/2014/main" id="{4849395B-8A91-4BF8-B5C0-93D08AD79EEF}"/>
              </a:ext>
            </a:extLst>
          </p:cNvPr>
          <p:cNvSpPr txBox="1">
            <a:spLocks/>
          </p:cNvSpPr>
          <p:nvPr/>
        </p:nvSpPr>
        <p:spPr>
          <a:xfrm>
            <a:off x="2669919" y="2292735"/>
            <a:ext cx="6070273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36195" algn="just"/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nhảy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,…</a:t>
            </a:r>
            <a:endParaRPr lang="en-US" sz="28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D1286E7-A3DE-469D-BF38-2F538F25AC6A}"/>
              </a:ext>
            </a:extLst>
          </p:cNvPr>
          <p:cNvSpPr txBox="1"/>
          <p:nvPr/>
        </p:nvSpPr>
        <p:spPr>
          <a:xfrm>
            <a:off x="3463200" y="3809047"/>
            <a:ext cx="339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 BÀI HÁT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"GIỜ RA CHƠI"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4EC7C15-8B4D-437D-A0E1-4FAF832C7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22" y="99443"/>
            <a:ext cx="1001756" cy="88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81"/>
    </mc:Choice>
    <mc:Fallback xmlns="">
      <p:transition spd="slow" advTm="25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" grpId="0"/>
      <p:bldP spid="8815" grpId="0" build="p"/>
      <p:bldP spid="16" grpId="0" build="p"/>
      <p:bldP spid="19" grpId="0"/>
    </p:bldLst>
  </p:timing>
  <p:extLst mod="1">
    <p:ext uri="{E180D4A7-C9FB-4DFB-919C-405C955672EB}">
      <p14:showEvtLst xmlns:p14="http://schemas.microsoft.com/office/powerpoint/2010/main">
        <p14:playEvt time="118576" objId="8"/>
        <p14:stopEvt time="119894" objId="8"/>
        <p14:playEvt time="119895" objId="8"/>
        <p14:pauseEvt time="223888" objId="8"/>
        <p14:stopEvt time="252781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783958" y="1128680"/>
            <a:ext cx="7577387" cy="1431347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0" name="Google Shape;8600;p67"/>
          <p:cNvSpPr/>
          <p:nvPr/>
        </p:nvSpPr>
        <p:spPr>
          <a:xfrm>
            <a:off x="737709" y="2760655"/>
            <a:ext cx="7921261" cy="143133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1" name="Google Shape;8601;p67"/>
          <p:cNvSpPr txBox="1">
            <a:spLocks noGrp="1"/>
          </p:cNvSpPr>
          <p:nvPr>
            <p:ph type="title"/>
          </p:nvPr>
        </p:nvSpPr>
        <p:spPr>
          <a:xfrm>
            <a:off x="371665" y="67161"/>
            <a:ext cx="8772335" cy="702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dirty="0" err="1">
                <a:latin typeface="Bodoni MT Black" panose="02070A03080606020203" pitchFamily="18" charset="0"/>
              </a:rPr>
              <a:t>Kể</a:t>
            </a:r>
            <a:r>
              <a:rPr lang="vi-VN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tên</a:t>
            </a:r>
            <a:r>
              <a:rPr lang="en-US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các</a:t>
            </a:r>
            <a:r>
              <a:rPr lang="en-US" sz="3600" dirty="0">
                <a:latin typeface="Bodoni MT Black" panose="02070A03080606020203" pitchFamily="18" charset="0"/>
              </a:rPr>
              <a:t>:</a:t>
            </a:r>
            <a:endParaRPr sz="3600" dirty="0">
              <a:latin typeface="Bodoni MT Black" panose="02070A03080606020203" pitchFamily="18" charset="0"/>
            </a:endParaRPr>
          </a:p>
        </p:txBody>
      </p:sp>
      <p:sp>
        <p:nvSpPr>
          <p:cNvPr id="8604" name="Google Shape;8604;p67"/>
          <p:cNvSpPr txBox="1"/>
          <p:nvPr/>
        </p:nvSpPr>
        <p:spPr>
          <a:xfrm>
            <a:off x="815234" y="3220390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806425" y="1647611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1789097" y="919812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1807674" y="2615414"/>
            <a:ext cx="35626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1270840" y="1801858"/>
            <a:ext cx="1197789" cy="83058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1270840" y="3434796"/>
            <a:ext cx="1197789" cy="83058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84B4FC09-3106-488F-B972-FA648FDA4939}"/>
              </a:ext>
            </a:extLst>
          </p:cNvPr>
          <p:cNvSpPr txBox="1"/>
          <p:nvPr/>
        </p:nvSpPr>
        <p:spPr>
          <a:xfrm>
            <a:off x="2163935" y="1583889"/>
            <a:ext cx="5562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/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giờ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học</a:t>
            </a:r>
            <a:endParaRPr lang="en-US" sz="28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FEA953C-87BA-497A-96BE-7E858F3F569C}"/>
              </a:ext>
            </a:extLst>
          </p:cNvPr>
          <p:cNvSpPr txBox="1"/>
          <p:nvPr/>
        </p:nvSpPr>
        <p:spPr>
          <a:xfrm>
            <a:off x="2225882" y="3163636"/>
            <a:ext cx="5966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/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Việc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nên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làm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trong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</a:rPr>
              <a:t>giờ</a:t>
            </a:r>
            <a:r>
              <a:rPr lang="vi-VN" sz="3200" b="1" dirty="0">
                <a:latin typeface="+mn-lt"/>
                <a:ea typeface="Times New Roman" panose="02020603050405020304" pitchFamily="18" charset="0"/>
              </a:rPr>
              <a:t> chơi</a:t>
            </a: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96" name="Hình ảnh 95">
            <a:extLst>
              <a:ext uri="{FF2B5EF4-FFF2-40B4-BE49-F238E27FC236}">
                <a16:creationId xmlns:a16="http://schemas.microsoft.com/office/drawing/2014/main" id="{F2CF1A4A-FC9F-4DE1-B929-A80AA94B6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06643"/>
            <a:ext cx="1001756" cy="88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48"/>
    </mc:Choice>
    <mc:Fallback xmlns="">
      <p:transition spd="slow" advTm="7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" grpId="0"/>
      <p:bldP spid="8604" grpId="0"/>
      <p:bldP spid="8607" grpId="0"/>
      <p:bldP spid="192" grpId="0"/>
      <p:bldP spid="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C53C8FF-AFE9-4E35-9929-DB65843D4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13231"/>
              </p:ext>
            </p:extLst>
          </p:nvPr>
        </p:nvGraphicFramePr>
        <p:xfrm>
          <a:off x="267629" y="184445"/>
          <a:ext cx="4806176" cy="4706326"/>
        </p:xfrm>
        <a:graphic>
          <a:graphicData uri="http://schemas.openxmlformats.org/drawingml/2006/table">
            <a:tbl>
              <a:tblPr firstRow="1" firstCol="1" bandRow="1">
                <a:tableStyleId>{7A6C821D-124B-48DA-9E17-5BC2A4AA12DB}</a:tableStyleId>
              </a:tblPr>
              <a:tblGrid>
                <a:gridCol w="683857">
                  <a:extLst>
                    <a:ext uri="{9D8B030D-6E8A-4147-A177-3AD203B41FA5}">
                      <a16:colId xmlns:a16="http://schemas.microsoft.com/office/drawing/2014/main" val="1861896140"/>
                    </a:ext>
                  </a:extLst>
                </a:gridCol>
                <a:gridCol w="1838542">
                  <a:extLst>
                    <a:ext uri="{9D8B030D-6E8A-4147-A177-3AD203B41FA5}">
                      <a16:colId xmlns:a16="http://schemas.microsoft.com/office/drawing/2014/main" val="575573164"/>
                    </a:ext>
                  </a:extLst>
                </a:gridCol>
                <a:gridCol w="2283777">
                  <a:extLst>
                    <a:ext uri="{9D8B030D-6E8A-4147-A177-3AD203B41FA5}">
                      <a16:colId xmlns:a16="http://schemas.microsoft.com/office/drawing/2014/main" val="2888541132"/>
                    </a:ext>
                  </a:extLst>
                </a:gridCol>
              </a:tblGrid>
              <a:tr h="67578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Việc nên làm trong giờ học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0505"/>
                  </a:ext>
                </a:extLst>
              </a:tr>
              <a:tr h="67578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Trật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tự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Sử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dụng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thời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gian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hữu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ích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613797990"/>
                  </a:ext>
                </a:extLst>
              </a:tr>
              <a:tr h="103533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Tập trung, lắng nghe thầy cô giảng bài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hoà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đồng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>
                          <a:effectLst/>
                        </a:rPr>
                        <a:t>không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phân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biệt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1555112817"/>
                  </a:ext>
                </a:extLst>
              </a:tr>
              <a:tr h="939408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Lắng nghe các bạn phát biểu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trò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mạnh</a:t>
                      </a:r>
                      <a:r>
                        <a:rPr lang="en-US" sz="1800" b="1" dirty="0">
                          <a:effectLst/>
                        </a:rPr>
                        <a:t>, an </a:t>
                      </a:r>
                      <a:r>
                        <a:rPr lang="en-US" sz="1800" b="1" dirty="0" err="1">
                          <a:effectLst/>
                        </a:rPr>
                        <a:t>toàn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4053125431"/>
                  </a:ext>
                </a:extLst>
              </a:tr>
              <a:tr h="103533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 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nhiệm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vụ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được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giao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Chơi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những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nơi</a:t>
                      </a:r>
                      <a:r>
                        <a:rPr lang="en-US" sz="1800" b="1" dirty="0">
                          <a:effectLst/>
                        </a:rPr>
                        <a:t> an </a:t>
                      </a:r>
                      <a:r>
                        <a:rPr lang="en-US" sz="1800" b="1" dirty="0" err="1">
                          <a:effectLst/>
                        </a:rPr>
                        <a:t>toàn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2070262063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7F95CFC2-0FE9-4A88-8E1B-1A5E6E0F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68053"/>
              </p:ext>
            </p:extLst>
          </p:nvPr>
        </p:nvGraphicFramePr>
        <p:xfrm>
          <a:off x="5207515" y="215449"/>
          <a:ext cx="3758066" cy="4675322"/>
        </p:xfrm>
        <a:graphic>
          <a:graphicData uri="http://schemas.openxmlformats.org/drawingml/2006/table">
            <a:tbl>
              <a:tblPr firstRow="1" firstCol="1" bandRow="1">
                <a:tableStyleId>{7A6C821D-124B-48DA-9E17-5BC2A4AA12DB}</a:tableStyleId>
              </a:tblPr>
              <a:tblGrid>
                <a:gridCol w="466432">
                  <a:extLst>
                    <a:ext uri="{9D8B030D-6E8A-4147-A177-3AD203B41FA5}">
                      <a16:colId xmlns:a16="http://schemas.microsoft.com/office/drawing/2014/main" val="1861896140"/>
                    </a:ext>
                  </a:extLst>
                </a:gridCol>
                <a:gridCol w="1663556">
                  <a:extLst>
                    <a:ext uri="{9D8B030D-6E8A-4147-A177-3AD203B41FA5}">
                      <a16:colId xmlns:a16="http://schemas.microsoft.com/office/drawing/2014/main" val="57557316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2888541132"/>
                    </a:ext>
                  </a:extLst>
                </a:gridCol>
              </a:tblGrid>
              <a:tr h="1132667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học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Việc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nên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trong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chơi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0505"/>
                  </a:ext>
                </a:extLst>
              </a:tr>
              <a:tr h="131581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Tích cực tham gia các hoạt động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Giao </a:t>
                      </a:r>
                      <a:r>
                        <a:rPr lang="en-US" sz="1800" b="1" dirty="0" err="1">
                          <a:effectLst/>
                        </a:rPr>
                        <a:t>tiếp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lịch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sự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841238211"/>
                  </a:ext>
                </a:extLst>
              </a:tr>
              <a:tr h="1315810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Tích cực phát biểu ý kiến xây dựng bài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Giữ vệ sinh chung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553899688"/>
                  </a:ext>
                </a:extLst>
              </a:tr>
              <a:tr h="858855"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>
                          <a:effectLst/>
                        </a:rPr>
                        <a:t>Ngồi học đúng tư thế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tc>
                  <a:txBody>
                    <a:bodyPr/>
                    <a:lstStyle/>
                    <a:p>
                      <a:pPr marR="36195" indent="0"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effectLst/>
                        </a:rPr>
                        <a:t>Vào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lớp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đúng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giờ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0" marR="26230" marT="0" marB="0"/>
                </a:tc>
                <a:extLst>
                  <a:ext uri="{0D108BD9-81ED-4DB2-BD59-A6C34878D82A}">
                    <a16:rowId xmlns:a16="http://schemas.microsoft.com/office/drawing/2014/main" val="421184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1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58"/>
    </mc:Choice>
    <mc:Fallback xmlns="">
      <p:transition spd="slow" advTm="11615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B67D31-1956-45CE-AD7E-015176D8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90" y="-436333"/>
            <a:ext cx="7329900" cy="1679700"/>
          </a:xfrm>
        </p:spPr>
        <p:txBody>
          <a:bodyPr/>
          <a:lstStyle/>
          <a:p>
            <a:r>
              <a:rPr lang="pt-BR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Vẽ</a:t>
            </a:r>
            <a:r>
              <a:rPr lang="pt-BR" sz="2400" dirty="0"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một bức tranh miêu tả lại giờ ra chơi của em</a:t>
            </a:r>
            <a:endParaRPr lang="en-US" sz="8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074" name="Picture 2" descr="Tả cảnh sân trường giờ ra chơi (19 mẫu) - Văn 6">
            <a:extLst>
              <a:ext uri="{FF2B5EF4-FFF2-40B4-BE49-F238E27FC236}">
                <a16:creationId xmlns:a16="http://schemas.microsoft.com/office/drawing/2014/main" id="{560DAFB5-32DA-470A-839E-C31E074E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682303"/>
            <a:ext cx="3471279" cy="18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ăn mẫu lớp 7: Miêu tả sân trường giờ ra chơi | Học cùng hocthoi.net">
            <a:extLst>
              <a:ext uri="{FF2B5EF4-FFF2-40B4-BE49-F238E27FC236}">
                <a16:creationId xmlns:a16="http://schemas.microsoft.com/office/drawing/2014/main" id="{8DF3C968-49BD-4B59-8572-F3D0D515E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2701007"/>
            <a:ext cx="3471279" cy="20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ả giờ ra chơi ở trường học của em - Văn miêu tả 6">
            <a:extLst>
              <a:ext uri="{FF2B5EF4-FFF2-40B4-BE49-F238E27FC236}">
                <a16:creationId xmlns:a16="http://schemas.microsoft.com/office/drawing/2014/main" id="{E256332E-6D4C-4510-8DDB-228A5F66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63" y="682303"/>
            <a:ext cx="3758968" cy="40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4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55"/>
    </mc:Choice>
    <mc:Fallback xmlns="">
      <p:transition spd="slow" advTm="15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03578-156F-4D9B-8050-9BF2528C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38"/>
          <a:stretch/>
        </p:blipFill>
        <p:spPr>
          <a:xfrm>
            <a:off x="1702969" y="3127792"/>
            <a:ext cx="2869031" cy="18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247">
        <p:dissolve/>
      </p:transition>
    </mc:Choice>
    <mc:Fallback xmlns="">
      <p:transition spd="slow" advTm="1024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0A774BC5-0663-482F-80C0-DAEFF60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64" y="1197831"/>
            <a:ext cx="3705361" cy="2747838"/>
          </a:xfrm>
        </p:spPr>
        <p:txBody>
          <a:bodyPr/>
          <a:lstStyle/>
          <a:p>
            <a:pPr marR="36195" indent="457200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b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NHỮNG VIỆC NÊN LÀM TRONG GIỜ RA CHƠI (TIẾT 1)</a:t>
            </a:r>
            <a:endParaRPr lang="en-US" sz="3600" dirty="0">
              <a:solidFill>
                <a:schemeClr val="tx1"/>
              </a:solidFill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ô hình giờ ra chơi trải nghiệm, sáng tạo tại Liên đội ...">
            <a:extLst>
              <a:ext uri="{FF2B5EF4-FFF2-40B4-BE49-F238E27FC236}">
                <a16:creationId xmlns:a16="http://schemas.microsoft.com/office/drawing/2014/main" id="{03116511-FECC-4303-A914-5CAF6707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74" y="983337"/>
            <a:ext cx="4734475" cy="35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5"/>
    </mc:Choice>
    <mc:Fallback xmlns="">
      <p:transition spd="slow" advTm="133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Khám phá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7BEF57F-E36B-497D-8FAE-33AF38312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51" y="524242"/>
            <a:ext cx="1227521" cy="10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">
        <p:split orient="vert"/>
      </p:transition>
    </mc:Choice>
    <mc:Fallback xmlns="">
      <p:transition spd="slow" advTm="1397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311EBD5-0859-4286-B269-44D0126E5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9" t="1895" r="1707" b="48106"/>
          <a:stretch/>
        </p:blipFill>
        <p:spPr>
          <a:xfrm>
            <a:off x="2002961" y="2926757"/>
            <a:ext cx="2621289" cy="1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êu đề 2">
            <a:extLst>
              <a:ext uri="{FF2B5EF4-FFF2-40B4-BE49-F238E27FC236}">
                <a16:creationId xmlns:a16="http://schemas.microsoft.com/office/drawing/2014/main" id="{20872D57-3768-497D-80D7-2384E1A2D6BF}"/>
              </a:ext>
            </a:extLst>
          </p:cNvPr>
          <p:cNvSpPr txBox="1">
            <a:spLocks/>
          </p:cNvSpPr>
          <p:nvPr/>
        </p:nvSpPr>
        <p:spPr>
          <a:xfrm>
            <a:off x="1302318" y="152745"/>
            <a:ext cx="2490900" cy="540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/>
            <a:r>
              <a:rPr lang="en-US" sz="1600" dirty="0" err="1">
                <a:latin typeface="+mn-lt"/>
              </a:rPr>
              <a:t>Mô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tả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nội</a:t>
            </a:r>
            <a:r>
              <a:rPr lang="en-US" sz="1600" dirty="0">
                <a:latin typeface="+mn-lt"/>
              </a:rPr>
              <a:t> dung ở </a:t>
            </a:r>
            <a:r>
              <a:rPr lang="en-US" sz="1600" dirty="0" err="1">
                <a:latin typeface="+mn-lt"/>
              </a:rPr>
              <a:t>mỗi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bức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tranh</a:t>
            </a:r>
            <a:endParaRPr lang="en-US" sz="1600" dirty="0">
              <a:latin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ED15C02-4F88-48F1-99D8-726F1B7C12CF}"/>
              </a:ext>
            </a:extLst>
          </p:cNvPr>
          <p:cNvSpPr txBox="1"/>
          <p:nvPr/>
        </p:nvSpPr>
        <p:spPr>
          <a:xfrm>
            <a:off x="4441189" y="550818"/>
            <a:ext cx="441531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600" b="1" dirty="0">
                <a:effectLst/>
                <a:latin typeface="+mn-lt"/>
                <a:ea typeface="Times New Roman" panose="02020603050405020304" pitchFamily="18" charset="0"/>
              </a:rPr>
              <a:t>H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ành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động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nào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ra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chơi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Nêu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do</a:t>
            </a:r>
            <a:endParaRPr lang="en-US" sz="1600" b="1" dirty="0">
              <a:latin typeface="+mn-lt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90E0857-2A96-4689-86FB-13D6D11F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66" b="50000"/>
          <a:stretch/>
        </p:blipFill>
        <p:spPr>
          <a:xfrm>
            <a:off x="-8326" y="1245508"/>
            <a:ext cx="2621289" cy="1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C26CEBA-C6E4-4A52-B457-1E4CF4115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" t="50999" r="49485" b="1746"/>
          <a:stretch/>
        </p:blipFill>
        <p:spPr>
          <a:xfrm>
            <a:off x="4441189" y="1281338"/>
            <a:ext cx="2591042" cy="183918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B7AD85B-F522-4D38-8449-872903704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92" t="52570" r="3111" b="1630"/>
          <a:stretch/>
        </p:blipFill>
        <p:spPr>
          <a:xfrm>
            <a:off x="6438684" y="3005339"/>
            <a:ext cx="2417822" cy="1713646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7BA48E9D-3CA3-49E6-9215-0CA690CEA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06643"/>
            <a:ext cx="1001756" cy="88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6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38"/>
    </mc:Choice>
    <mc:Fallback xmlns="">
      <p:transition spd="slow" advTm="18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36C58FD-AAD0-47DC-94FD-8570310A3003}"/>
              </a:ext>
            </a:extLst>
          </p:cNvPr>
          <p:cNvSpPr/>
          <p:nvPr/>
        </p:nvSpPr>
        <p:spPr>
          <a:xfrm>
            <a:off x="4731128" y="1014571"/>
            <a:ext cx="3864231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Các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nghe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giảng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giơ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tay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bài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A53C9FF9-DBD7-406A-A3F7-0CB7E61F7457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giờ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C082A977-5CA6-42E8-BFCF-F47049017CD7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D94690-026F-4D27-9053-07E797608FD4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TRONG GIỜ HỌC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8903C3C-26B0-432A-B187-1593B986B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66" b="50000"/>
          <a:stretch/>
        </p:blipFill>
        <p:spPr>
          <a:xfrm>
            <a:off x="-86384" y="649100"/>
            <a:ext cx="4817513" cy="343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8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0875E47-DA1C-4827-986F-8F154F26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59" t="1895" r="1707" b="48106"/>
          <a:stretch/>
        </p:blipFill>
        <p:spPr>
          <a:xfrm>
            <a:off x="274633" y="1085594"/>
            <a:ext cx="4456496" cy="318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ũi tên: Hình ngũ giác 8">
            <a:extLst>
              <a:ext uri="{FF2B5EF4-FFF2-40B4-BE49-F238E27FC236}">
                <a16:creationId xmlns:a16="http://schemas.microsoft.com/office/drawing/2014/main" id="{5F474BA8-E9A8-46D8-B44A-78ACCF0FF8CC}"/>
              </a:ext>
            </a:extLst>
          </p:cNvPr>
          <p:cNvSpPr/>
          <p:nvPr/>
        </p:nvSpPr>
        <p:spPr>
          <a:xfrm>
            <a:off x="4731129" y="1014571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Ba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bạn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đang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trò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chuyện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nhau </a:t>
            </a:r>
            <a:r>
              <a:rPr lang="vi-VN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rất</a:t>
            </a:r>
            <a:r>
              <a:rPr lang="vi-VN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vui v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ẻ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Mũi tên: Hình ngũ giác 9">
            <a:extLst>
              <a:ext uri="{FF2B5EF4-FFF2-40B4-BE49-F238E27FC236}">
                <a16:creationId xmlns:a16="http://schemas.microsoft.com/office/drawing/2014/main" id="{5E6E3AB3-D843-4DBA-A687-AB0C5C35E340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trước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cửa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2598E19A-D2C2-4750-869D-B85198FB72FC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52D7728-7FAD-404C-9A82-FA132D7D12D4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GIỜ RA CHƠI</a:t>
            </a:r>
          </a:p>
        </p:txBody>
      </p:sp>
    </p:spTree>
    <p:extLst>
      <p:ext uri="{BB962C8B-B14F-4D97-AF65-F5344CB8AC3E}">
        <p14:creationId xmlns:p14="http://schemas.microsoft.com/office/powerpoint/2010/main" val="20900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6C6187-AAC3-436B-BCAD-F4282E9E7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t="50999" r="49485" b="1746"/>
          <a:stretch/>
        </p:blipFill>
        <p:spPr>
          <a:xfrm>
            <a:off x="172299" y="978283"/>
            <a:ext cx="4712010" cy="3344693"/>
          </a:xfrm>
          <a:prstGeom prst="rect">
            <a:avLst/>
          </a:prstGeom>
        </p:spPr>
      </p:pic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D29C33F-2C57-40C6-B397-4352ABEF9A44}"/>
              </a:ext>
            </a:extLst>
          </p:cNvPr>
          <p:cNvSpPr/>
          <p:nvPr/>
        </p:nvSpPr>
        <p:spPr>
          <a:xfrm>
            <a:off x="4731129" y="1014571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Bốn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đang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học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nhóm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, trao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đổi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bài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tập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E5345CB5-1748-4ADE-9D16-F2428BADEA9E}"/>
              </a:ext>
            </a:extLst>
          </p:cNvPr>
          <p:cNvSpPr/>
          <p:nvPr/>
        </p:nvSpPr>
        <p:spPr>
          <a:xfrm>
            <a:off x="5361302" y="2571750"/>
            <a:ext cx="3508065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trong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lớp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học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0D7C0901-FA28-4700-A183-2E90C830F002}"/>
              </a:ext>
            </a:extLst>
          </p:cNvPr>
          <p:cNvSpPr/>
          <p:nvPr/>
        </p:nvSpPr>
        <p:spPr>
          <a:xfrm>
            <a:off x="4520434" y="4096579"/>
            <a:ext cx="611892" cy="240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67FC87E-06D4-4E38-B9FC-9039B5ABADE9}"/>
              </a:ext>
            </a:extLst>
          </p:cNvPr>
          <p:cNvSpPr txBox="1"/>
          <p:nvPr/>
        </p:nvSpPr>
        <p:spPr>
          <a:xfrm>
            <a:off x="5337631" y="3834969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TRONG GIỜ HỌC</a:t>
            </a:r>
          </a:p>
        </p:txBody>
      </p:sp>
    </p:spTree>
    <p:extLst>
      <p:ext uri="{BB962C8B-B14F-4D97-AF65-F5344CB8AC3E}">
        <p14:creationId xmlns:p14="http://schemas.microsoft.com/office/powerpoint/2010/main" val="22045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B6BF7E3-8E66-4AD4-AA06-AC8EE1090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2" t="52570" r="3111" b="1630"/>
          <a:stretch/>
        </p:blipFill>
        <p:spPr>
          <a:xfrm>
            <a:off x="4146110" y="1056811"/>
            <a:ext cx="4760067" cy="3373726"/>
          </a:xfrm>
          <a:prstGeom prst="rect">
            <a:avLst/>
          </a:prstGeom>
        </p:spPr>
      </p:pic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60F61CBF-0F6C-4FAA-A25F-5702EC591BB4}"/>
              </a:ext>
            </a:extLst>
          </p:cNvPr>
          <p:cNvSpPr/>
          <p:nvPr/>
        </p:nvSpPr>
        <p:spPr>
          <a:xfrm>
            <a:off x="237823" y="1186779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Hai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gái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 chơi </a:t>
            </a: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nhảy</a:t>
            </a:r>
            <a:r>
              <a:rPr lang="vi-VN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dây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AB703CD9-4676-4C92-96BC-B315B1337414}"/>
              </a:ext>
            </a:extLst>
          </p:cNvPr>
          <p:cNvSpPr/>
          <p:nvPr/>
        </p:nvSpPr>
        <p:spPr>
          <a:xfrm>
            <a:off x="712726" y="2571750"/>
            <a:ext cx="3209261" cy="6863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Địa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điểm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sân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trường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4D18A98A-8DB8-41BB-A1AA-71FAE37CE2CD}"/>
              </a:ext>
            </a:extLst>
          </p:cNvPr>
          <p:cNvSpPr/>
          <p:nvPr/>
        </p:nvSpPr>
        <p:spPr>
          <a:xfrm>
            <a:off x="52563" y="4007701"/>
            <a:ext cx="516397" cy="218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466E34B-088D-4258-B9D2-12F74E67396C}"/>
              </a:ext>
            </a:extLst>
          </p:cNvPr>
          <p:cNvSpPr txBox="1"/>
          <p:nvPr/>
        </p:nvSpPr>
        <p:spPr>
          <a:xfrm>
            <a:off x="712726" y="3749506"/>
            <a:ext cx="36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HÀNH ĐỘNG NÊN LÀM</a:t>
            </a:r>
          </a:p>
          <a:p>
            <a:pPr algn="ctr"/>
            <a:r>
              <a:rPr lang="en-US" sz="28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GIỜ RA CHƠI</a:t>
            </a:r>
          </a:p>
        </p:txBody>
      </p:sp>
    </p:spTree>
    <p:extLst>
      <p:ext uri="{BB962C8B-B14F-4D97-AF65-F5344CB8AC3E}">
        <p14:creationId xmlns:p14="http://schemas.microsoft.com/office/powerpoint/2010/main" val="539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2" name="Google Shape;7322;p46"/>
          <p:cNvGrpSpPr/>
          <p:nvPr/>
        </p:nvGrpSpPr>
        <p:grpSpPr>
          <a:xfrm>
            <a:off x="5824349" y="3535573"/>
            <a:ext cx="2324125" cy="174750"/>
            <a:chOff x="3962000" y="4060525"/>
            <a:chExt cx="2324125" cy="174750"/>
          </a:xfrm>
        </p:grpSpPr>
        <p:sp>
          <p:nvSpPr>
            <p:cNvPr id="7323" name="Google Shape;7323;p46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6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6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6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6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6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6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6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6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6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6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6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6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6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6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6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6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6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6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6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6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6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6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6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6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6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6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6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6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6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6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6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EAC48E-634C-49F7-BE3A-F5351838077B}"/>
              </a:ext>
            </a:extLst>
          </p:cNvPr>
          <p:cNvSpPr/>
          <p:nvPr/>
        </p:nvSpPr>
        <p:spPr>
          <a:xfrm>
            <a:off x="1651878" y="109718"/>
            <a:ext cx="2775571" cy="69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D69CE81-54B8-43E7-913B-A1C87C58EA49}"/>
              </a:ext>
            </a:extLst>
          </p:cNvPr>
          <p:cNvSpPr/>
          <p:nvPr/>
        </p:nvSpPr>
        <p:spPr>
          <a:xfrm>
            <a:off x="5275277" y="103082"/>
            <a:ext cx="3014743" cy="69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B4DCE400-81B4-405A-AD46-5099E78B82DC}"/>
              </a:ext>
            </a:extLst>
          </p:cNvPr>
          <p:cNvCxnSpPr>
            <a:cxnSpLocks/>
          </p:cNvCxnSpPr>
          <p:nvPr/>
        </p:nvCxnSpPr>
        <p:spPr>
          <a:xfrm flipH="1">
            <a:off x="4266611" y="300292"/>
            <a:ext cx="770566" cy="473349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86167843-B8D7-4903-9A2D-BA35CABE9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566" b="50000"/>
          <a:stretch/>
        </p:blipFill>
        <p:spPr>
          <a:xfrm>
            <a:off x="-75074" y="650537"/>
            <a:ext cx="3328122" cy="237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66CEE43-349E-4A13-BEC2-41E97FD80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0" t="50999" r="49485" b="1746"/>
          <a:stretch/>
        </p:blipFill>
        <p:spPr>
          <a:xfrm>
            <a:off x="1255165" y="3025813"/>
            <a:ext cx="2997871" cy="2045826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45CF91BB-28D7-4297-866B-84AC52E0F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59" t="1895" r="1707" b="48106"/>
          <a:stretch/>
        </p:blipFill>
        <p:spPr>
          <a:xfrm>
            <a:off x="4861911" y="953541"/>
            <a:ext cx="3036885" cy="216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Hình ảnh 49">
            <a:extLst>
              <a:ext uri="{FF2B5EF4-FFF2-40B4-BE49-F238E27FC236}">
                <a16:creationId xmlns:a16="http://schemas.microsoft.com/office/drawing/2014/main" id="{22F67CE3-F754-4968-9970-9C93CF055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92" t="52570" r="3111" b="1630"/>
          <a:stretch/>
        </p:blipFill>
        <p:spPr>
          <a:xfrm>
            <a:off x="6208056" y="3025813"/>
            <a:ext cx="2833536" cy="2008286"/>
          </a:xfrm>
          <a:prstGeom prst="rect">
            <a:avLst/>
          </a:prstGeom>
        </p:spPr>
      </p:pic>
      <p:pic>
        <p:nvPicPr>
          <p:cNvPr id="52" name="Hình ảnh 51">
            <a:extLst>
              <a:ext uri="{FF2B5EF4-FFF2-40B4-BE49-F238E27FC236}">
                <a16:creationId xmlns:a16="http://schemas.microsoft.com/office/drawing/2014/main" id="{9981246B-A0EE-42DF-B5FF-71329E160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08" y="65191"/>
            <a:ext cx="875392" cy="7762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2"/>
    </mc:Choice>
    <mc:Fallback xmlns="">
      <p:transition spd="slow" advTm="44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95.1|8.1|6.8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0.4|6.4|5.1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5|39.2|72.5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52.2|5.2|3"/>
</p:tagLst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331</Words>
  <Application>Microsoft Office PowerPoint</Application>
  <PresentationFormat>On-screen Show (16:9)</PresentationFormat>
  <Paragraphs>61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Times New Roman</vt:lpstr>
      <vt:lpstr>Calibri</vt:lpstr>
      <vt:lpstr>Hammersmith One</vt:lpstr>
      <vt:lpstr>Bodoni MT Black</vt:lpstr>
      <vt:lpstr>Josefin Sans</vt:lpstr>
      <vt:lpstr>Adobe Gothic Std B</vt:lpstr>
      <vt:lpstr>Caveat Brush</vt:lpstr>
      <vt:lpstr>Candara</vt:lpstr>
      <vt:lpstr>Arial</vt:lpstr>
      <vt:lpstr>Stencil</vt:lpstr>
      <vt:lpstr>Raleway</vt:lpstr>
      <vt:lpstr>Handa Notebook Thesis by Slidesgo</vt:lpstr>
      <vt:lpstr>Khởi động</vt:lpstr>
      <vt:lpstr>BÀI 2:  NHỮNG VIỆC NÊN LÀM TRONG GIỜ RA CHƠI (TIẾT 1)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thực tế:</vt:lpstr>
      <vt:lpstr>Kể tên các:</vt:lpstr>
      <vt:lpstr>PowerPoint Presentation</vt:lpstr>
      <vt:lpstr>Vẽ một bức tranh miêu tả lại giờ ra chơi của 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Admin</dc:creator>
  <cp:lastModifiedBy>Admin</cp:lastModifiedBy>
  <cp:revision>53</cp:revision>
  <dcterms:modified xsi:type="dcterms:W3CDTF">2024-10-05T01:41:17Z</dcterms:modified>
</cp:coreProperties>
</file>