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2"/>
  </p:notesMasterIdLst>
  <p:sldIdLst>
    <p:sldId id="257" r:id="rId3"/>
    <p:sldId id="338" r:id="rId4"/>
    <p:sldId id="320" r:id="rId5"/>
    <p:sldId id="321" r:id="rId6"/>
    <p:sldId id="331" r:id="rId7"/>
    <p:sldId id="332" r:id="rId8"/>
    <p:sldId id="259" r:id="rId9"/>
    <p:sldId id="335" r:id="rId10"/>
    <p:sldId id="339" r:id="rId11"/>
    <p:sldId id="341" r:id="rId12"/>
    <p:sldId id="286" r:id="rId13"/>
    <p:sldId id="264" r:id="rId14"/>
    <p:sldId id="333" r:id="rId15"/>
    <p:sldId id="292" r:id="rId16"/>
    <p:sldId id="336" r:id="rId17"/>
    <p:sldId id="288" r:id="rId18"/>
    <p:sldId id="340" r:id="rId19"/>
    <p:sldId id="280" r:id="rId20"/>
    <p:sldId id="2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69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400" dirty="0">
              <a:latin typeface="Arial" panose="020B0604020202020204" pitchFamily="34" charset="0"/>
              <a:cs typeface="Arial" panose="020B0604020202020204" pitchFamily="34" charset="0"/>
            </a:rPr>
            <a:t>1/  Thực hiện được phép nhân, phép chia trong bảng nhân, bảng chia 6. 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400" dirty="0">
              <a:latin typeface="Arial" panose="020B0604020202020204" pitchFamily="34" charset="0"/>
              <a:cs typeface="Arial" panose="020B0604020202020204" pitchFamily="34" charset="0"/>
            </a:rPr>
            <a:t>2/ Giải được bài toán thực tế liên quan đến phép nhân, phép chia trong bảng nhân, bảng chia 6.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3/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dụng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phép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bảng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6, chia 6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nhẩm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đếm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đều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6,</a:t>
          </a:r>
          <a:r>
            <a:rPr lang="nl-NL" sz="2400" dirty="0">
              <a:latin typeface="Arial" panose="020B0604020202020204" pitchFamily="34" charset="0"/>
              <a:cs typeface="Arial" panose="020B0604020202020204" pitchFamily="34" charset="0"/>
            </a:rPr>
            <a:t> giải bài toán có lời văn có liên quan đến bảng nhân, bảng chia 6.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0FD6-65AD-46BA-886C-CBE35D75A320}">
      <dsp:nvSpPr>
        <dsp:cNvPr id="0" name=""/>
        <dsp:cNvSpPr/>
      </dsp:nvSpPr>
      <dsp:spPr>
        <a:xfrm>
          <a:off x="0" y="704"/>
          <a:ext cx="9221599" cy="10207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latin typeface="Arial" panose="020B0604020202020204" pitchFamily="34" charset="0"/>
              <a:cs typeface="Arial" panose="020B0604020202020204" pitchFamily="34" charset="0"/>
            </a:rPr>
            <a:t>1/  Thực hiện được phép nhân, phép chia trong bảng nhân, bảng chia 6. 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830" y="50534"/>
        <a:ext cx="9121939" cy="921110"/>
      </dsp:txXfrm>
    </dsp:sp>
    <dsp:sp modelId="{E021FAB2-2393-4CA1-9617-97093558866F}">
      <dsp:nvSpPr>
        <dsp:cNvPr id="0" name=""/>
        <dsp:cNvSpPr/>
      </dsp:nvSpPr>
      <dsp:spPr>
        <a:xfrm>
          <a:off x="0" y="1033189"/>
          <a:ext cx="9221599" cy="10207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latin typeface="Arial" panose="020B0604020202020204" pitchFamily="34" charset="0"/>
              <a:cs typeface="Arial" panose="020B0604020202020204" pitchFamily="34" charset="0"/>
            </a:rPr>
            <a:t>2/ Giải được bài toán thực tế liên quan đến phép nhân, phép chia trong bảng nhân, bảng chia 6.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830" y="1083019"/>
        <a:ext cx="9121939" cy="921110"/>
      </dsp:txXfrm>
    </dsp:sp>
    <dsp:sp modelId="{71D35530-6714-4AC9-9117-AAC5A2B78A8B}">
      <dsp:nvSpPr>
        <dsp:cNvPr id="0" name=""/>
        <dsp:cNvSpPr/>
      </dsp:nvSpPr>
      <dsp:spPr>
        <a:xfrm>
          <a:off x="0" y="2065673"/>
          <a:ext cx="9221599" cy="102077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3/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Vận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dụng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phép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bảng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6, chia 6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nhẩm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đếm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đều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6,</a:t>
          </a:r>
          <a:r>
            <a:rPr lang="nl-NL" sz="2400" kern="1200" dirty="0">
              <a:latin typeface="Arial" panose="020B0604020202020204" pitchFamily="34" charset="0"/>
              <a:cs typeface="Arial" panose="020B0604020202020204" pitchFamily="34" charset="0"/>
            </a:rPr>
            <a:t> giải bài toán có lời văn có liên quan đến bảng nhân, bảng chia 6.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830" y="2115503"/>
        <a:ext cx="9121939" cy="921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D5F16E4-549B-1712-81FF-02934EC95EBA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5FE622E-AFF5-F0E5-4F22-E48AE70EC00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E12E6C-76D9-0F68-E9D9-303CBA87D378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E3D2B37-7D69-95A4-CF4A-1479F0E791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95401" y="1232940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B050"/>
                </a:solidFill>
                <a:latin typeface="Berlin Sans FB Demi" panose="020E0802020502020306" pitchFamily="34" charset="0"/>
              </a:rPr>
              <a:t>MÔN TOÁN</a:t>
            </a:r>
            <a:br>
              <a:rPr lang="en-US" sz="6000" dirty="0">
                <a:solidFill>
                  <a:srgbClr val="00B050"/>
                </a:solidFill>
                <a:latin typeface="Berlin Sans FB Demi" panose="020E0802020502020306" pitchFamily="34" charset="0"/>
              </a:rPr>
            </a:b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Tuần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4 –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Lớp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3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3703736" y="427687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66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5034450" y="695668"/>
            <a:ext cx="403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594957" y="1681102"/>
            <a:ext cx="73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CE1A5-E29F-F4B6-87CA-347730620577}"/>
              </a:ext>
            </a:extLst>
          </p:cNvPr>
          <p:cNvSpPr/>
          <p:nvPr/>
        </p:nvSpPr>
        <p:spPr>
          <a:xfrm>
            <a:off x="-1796377" y="281145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62A80-CC34-6C91-85EC-145C4D6C3CF7}"/>
              </a:ext>
            </a:extLst>
          </p:cNvPr>
          <p:cNvSpPr txBox="1"/>
          <p:nvPr/>
        </p:nvSpPr>
        <p:spPr>
          <a:xfrm>
            <a:off x="643561" y="4357510"/>
            <a:ext cx="6376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11DE639-A2C6-E75F-0204-F9847EEFFB3A}"/>
              </a:ext>
            </a:extLst>
          </p:cNvPr>
          <p:cNvSpPr/>
          <p:nvPr/>
        </p:nvSpPr>
        <p:spPr>
          <a:xfrm>
            <a:off x="1007481" y="2266850"/>
            <a:ext cx="960023" cy="79013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1CFDDFE-26EB-6ECB-C501-03B608C76D46}"/>
              </a:ext>
            </a:extLst>
          </p:cNvPr>
          <p:cNvSpPr/>
          <p:nvPr/>
        </p:nvSpPr>
        <p:spPr>
          <a:xfrm>
            <a:off x="2080886" y="2286984"/>
            <a:ext cx="966670" cy="79013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2AABE6-E5C8-16AB-9B75-073D428B35FF}"/>
              </a:ext>
            </a:extLst>
          </p:cNvPr>
          <p:cNvSpPr/>
          <p:nvPr/>
        </p:nvSpPr>
        <p:spPr>
          <a:xfrm>
            <a:off x="3169059" y="2286983"/>
            <a:ext cx="987116" cy="79013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  <a:latin typeface="Calibri"/>
              </a:rPr>
              <a:t>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E19CA3-92D2-EB4D-25F3-402A891E20C8}"/>
              </a:ext>
            </a:extLst>
          </p:cNvPr>
          <p:cNvSpPr/>
          <p:nvPr/>
        </p:nvSpPr>
        <p:spPr>
          <a:xfrm>
            <a:off x="4276086" y="2282849"/>
            <a:ext cx="942674" cy="79013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1777DC-0CCE-4F84-E6E1-44391FC90A66}"/>
              </a:ext>
            </a:extLst>
          </p:cNvPr>
          <p:cNvSpPr/>
          <p:nvPr/>
        </p:nvSpPr>
        <p:spPr>
          <a:xfrm>
            <a:off x="5383667" y="2308406"/>
            <a:ext cx="909650" cy="770000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F90F55-CE00-688B-FD9A-F9252ABC5929}"/>
              </a:ext>
            </a:extLst>
          </p:cNvPr>
          <p:cNvSpPr/>
          <p:nvPr/>
        </p:nvSpPr>
        <p:spPr>
          <a:xfrm>
            <a:off x="6392469" y="2282849"/>
            <a:ext cx="946055" cy="79013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DA50AA-7B80-1414-BBBF-A4DA5CA3F21C}"/>
              </a:ext>
            </a:extLst>
          </p:cNvPr>
          <p:cNvSpPr/>
          <p:nvPr/>
        </p:nvSpPr>
        <p:spPr>
          <a:xfrm>
            <a:off x="7464731" y="2317701"/>
            <a:ext cx="909649" cy="79013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596CAC-931B-B09D-0F35-F9CBB69D3188}"/>
              </a:ext>
            </a:extLst>
          </p:cNvPr>
          <p:cNvSpPr/>
          <p:nvPr/>
        </p:nvSpPr>
        <p:spPr>
          <a:xfrm>
            <a:off x="8449485" y="2290507"/>
            <a:ext cx="968329" cy="79013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  <a:latin typeface="Calibri"/>
              </a:rPr>
              <a:t>4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D38651A-96F4-AC70-3176-7B160211F273}"/>
              </a:ext>
            </a:extLst>
          </p:cNvPr>
          <p:cNvSpPr/>
          <p:nvPr/>
        </p:nvSpPr>
        <p:spPr>
          <a:xfrm>
            <a:off x="10539689" y="2308406"/>
            <a:ext cx="853408" cy="79013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AB9AF65-724B-2BD5-D17D-A1C52C03BA3D}"/>
              </a:ext>
            </a:extLst>
          </p:cNvPr>
          <p:cNvSpPr/>
          <p:nvPr/>
        </p:nvSpPr>
        <p:spPr>
          <a:xfrm>
            <a:off x="9523662" y="2334072"/>
            <a:ext cx="909649" cy="79013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F45FD3-C104-3F98-2869-0101343091DC}"/>
              </a:ext>
            </a:extLst>
          </p:cNvPr>
          <p:cNvSpPr/>
          <p:nvPr/>
        </p:nvSpPr>
        <p:spPr>
          <a:xfrm>
            <a:off x="4340983" y="2336406"/>
            <a:ext cx="810965" cy="65380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DAF25BF-CDAD-5533-2019-F4FB806088D0}"/>
              </a:ext>
            </a:extLst>
          </p:cNvPr>
          <p:cNvSpPr/>
          <p:nvPr/>
        </p:nvSpPr>
        <p:spPr>
          <a:xfrm>
            <a:off x="5457334" y="2325728"/>
            <a:ext cx="795977" cy="65380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234355-1E0A-6A1E-1A1C-64185ADDFE85}"/>
              </a:ext>
            </a:extLst>
          </p:cNvPr>
          <p:cNvSpPr/>
          <p:nvPr/>
        </p:nvSpPr>
        <p:spPr>
          <a:xfrm>
            <a:off x="7583790" y="2409816"/>
            <a:ext cx="618724" cy="615672"/>
          </a:xfrm>
          <a:custGeom>
            <a:avLst/>
            <a:gdLst>
              <a:gd name="connsiteX0" fmla="*/ 0 w 988229"/>
              <a:gd name="connsiteY0" fmla="*/ 365980 h 731960"/>
              <a:gd name="connsiteX1" fmla="*/ 494115 w 988229"/>
              <a:gd name="connsiteY1" fmla="*/ 0 h 731960"/>
              <a:gd name="connsiteX2" fmla="*/ 988230 w 988229"/>
              <a:gd name="connsiteY2" fmla="*/ 365980 h 731960"/>
              <a:gd name="connsiteX3" fmla="*/ 494115 w 988229"/>
              <a:gd name="connsiteY3" fmla="*/ 731960 h 731960"/>
              <a:gd name="connsiteX4" fmla="*/ 0 w 988229"/>
              <a:gd name="connsiteY4" fmla="*/ 365980 h 731960"/>
              <a:gd name="connsiteX0" fmla="*/ 0 w 856255"/>
              <a:gd name="connsiteY0" fmla="*/ 365980 h 731960"/>
              <a:gd name="connsiteX1" fmla="*/ 362140 w 856255"/>
              <a:gd name="connsiteY1" fmla="*/ 0 h 731960"/>
              <a:gd name="connsiteX2" fmla="*/ 856255 w 856255"/>
              <a:gd name="connsiteY2" fmla="*/ 365980 h 731960"/>
              <a:gd name="connsiteX3" fmla="*/ 362140 w 856255"/>
              <a:gd name="connsiteY3" fmla="*/ 731960 h 731960"/>
              <a:gd name="connsiteX4" fmla="*/ 0 w 856255"/>
              <a:gd name="connsiteY4" fmla="*/ 365980 h 731960"/>
              <a:gd name="connsiteX0" fmla="*/ 0 w 799694"/>
              <a:gd name="connsiteY0" fmla="*/ 365980 h 731960"/>
              <a:gd name="connsiteX1" fmla="*/ 362140 w 799694"/>
              <a:gd name="connsiteY1" fmla="*/ 0 h 731960"/>
              <a:gd name="connsiteX2" fmla="*/ 799694 w 799694"/>
              <a:gd name="connsiteY2" fmla="*/ 365980 h 731960"/>
              <a:gd name="connsiteX3" fmla="*/ 362140 w 799694"/>
              <a:gd name="connsiteY3" fmla="*/ 731960 h 731960"/>
              <a:gd name="connsiteX4" fmla="*/ 0 w 799694"/>
              <a:gd name="connsiteY4" fmla="*/ 365980 h 73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694" h="731960">
                <a:moveTo>
                  <a:pt x="0" y="365980"/>
                </a:moveTo>
                <a:cubicBezTo>
                  <a:pt x="0" y="163855"/>
                  <a:pt x="228858" y="0"/>
                  <a:pt x="362140" y="0"/>
                </a:cubicBezTo>
                <a:cubicBezTo>
                  <a:pt x="495422" y="0"/>
                  <a:pt x="799694" y="163855"/>
                  <a:pt x="799694" y="365980"/>
                </a:cubicBezTo>
                <a:cubicBezTo>
                  <a:pt x="799694" y="568105"/>
                  <a:pt x="495422" y="731960"/>
                  <a:pt x="362140" y="731960"/>
                </a:cubicBezTo>
                <a:cubicBezTo>
                  <a:pt x="228858" y="731960"/>
                  <a:pt x="0" y="568105"/>
                  <a:pt x="0" y="365980"/>
                </a:cubicBez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8F88A4-13D5-31D0-61C9-E08541A9EFFB}"/>
              </a:ext>
            </a:extLst>
          </p:cNvPr>
          <p:cNvSpPr/>
          <p:nvPr/>
        </p:nvSpPr>
        <p:spPr>
          <a:xfrm>
            <a:off x="9541544" y="2385871"/>
            <a:ext cx="803867" cy="67264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E3E00FA9-733A-8201-CE28-FB0E5C0E4A5A}"/>
              </a:ext>
            </a:extLst>
          </p:cNvPr>
          <p:cNvSpPr/>
          <p:nvPr/>
        </p:nvSpPr>
        <p:spPr>
          <a:xfrm rot="5400000">
            <a:off x="1838515" y="2608308"/>
            <a:ext cx="301017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5E52A287-B8CD-A851-38DA-13E04CE34967}"/>
              </a:ext>
            </a:extLst>
          </p:cNvPr>
          <p:cNvSpPr/>
          <p:nvPr/>
        </p:nvSpPr>
        <p:spPr>
          <a:xfrm rot="16200000">
            <a:off x="2943149" y="1493231"/>
            <a:ext cx="344463" cy="116449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695D323-0184-7A04-589D-4A133696362E}"/>
              </a:ext>
            </a:extLst>
          </p:cNvPr>
          <p:cNvSpPr txBox="1"/>
          <p:nvPr/>
        </p:nvSpPr>
        <p:spPr>
          <a:xfrm>
            <a:off x="2768473" y="1427525"/>
            <a:ext cx="105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818BF8-F934-D96D-5924-CCC45FF781E4}"/>
              </a:ext>
            </a:extLst>
          </p:cNvPr>
          <p:cNvSpPr txBox="1"/>
          <p:nvPr/>
        </p:nvSpPr>
        <p:spPr>
          <a:xfrm>
            <a:off x="1598564" y="3304970"/>
            <a:ext cx="934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7535D25D-0D28-3014-7B3F-E51AE24E8612}"/>
              </a:ext>
            </a:extLst>
          </p:cNvPr>
          <p:cNvSpPr/>
          <p:nvPr/>
        </p:nvSpPr>
        <p:spPr>
          <a:xfrm>
            <a:off x="1080862" y="4458443"/>
            <a:ext cx="1000024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8519BB6F-7BFC-CECF-99F5-A8F0FE2FB8EE}"/>
              </a:ext>
            </a:extLst>
          </p:cNvPr>
          <p:cNvSpPr/>
          <p:nvPr/>
        </p:nvSpPr>
        <p:spPr>
          <a:xfrm>
            <a:off x="2106623" y="446509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</a:t>
            </a:r>
          </a:p>
        </p:txBody>
      </p:sp>
      <p:sp>
        <p:nvSpPr>
          <p:cNvPr id="71" name="Flowchart: Decision 70">
            <a:extLst>
              <a:ext uri="{FF2B5EF4-FFF2-40B4-BE49-F238E27FC236}">
                <a16:creationId xmlns:a16="http://schemas.microsoft.com/office/drawing/2014/main" id="{48CB85F4-FD1A-FA9A-C64D-B1F763BC7863}"/>
              </a:ext>
            </a:extLst>
          </p:cNvPr>
          <p:cNvSpPr/>
          <p:nvPr/>
        </p:nvSpPr>
        <p:spPr>
          <a:xfrm>
            <a:off x="3160571" y="446509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72" name="Flowchart: Decision 71">
            <a:extLst>
              <a:ext uri="{FF2B5EF4-FFF2-40B4-BE49-F238E27FC236}">
                <a16:creationId xmlns:a16="http://schemas.microsoft.com/office/drawing/2014/main" id="{A0A8EAE7-3E6B-3DE0-B5E9-651203828D6C}"/>
              </a:ext>
            </a:extLst>
          </p:cNvPr>
          <p:cNvSpPr/>
          <p:nvPr/>
        </p:nvSpPr>
        <p:spPr>
          <a:xfrm>
            <a:off x="4235361" y="447590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3" name="Flowchart: Decision 72">
            <a:extLst>
              <a:ext uri="{FF2B5EF4-FFF2-40B4-BE49-F238E27FC236}">
                <a16:creationId xmlns:a16="http://schemas.microsoft.com/office/drawing/2014/main" id="{0B64EE1E-FD76-3C19-5AA5-A954A2237454}"/>
              </a:ext>
            </a:extLst>
          </p:cNvPr>
          <p:cNvSpPr/>
          <p:nvPr/>
        </p:nvSpPr>
        <p:spPr>
          <a:xfrm>
            <a:off x="5312144" y="447590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4" name="Flowchart: Decision 73">
            <a:extLst>
              <a:ext uri="{FF2B5EF4-FFF2-40B4-BE49-F238E27FC236}">
                <a16:creationId xmlns:a16="http://schemas.microsoft.com/office/drawing/2014/main" id="{3B5D81F9-EE05-22AD-84FE-918BD32A69F3}"/>
              </a:ext>
            </a:extLst>
          </p:cNvPr>
          <p:cNvSpPr/>
          <p:nvPr/>
        </p:nvSpPr>
        <p:spPr>
          <a:xfrm>
            <a:off x="6364099" y="447590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75" name="Flowchart: Decision 74">
            <a:extLst>
              <a:ext uri="{FF2B5EF4-FFF2-40B4-BE49-F238E27FC236}">
                <a16:creationId xmlns:a16="http://schemas.microsoft.com/office/drawing/2014/main" id="{23077709-9C7B-D976-03BD-E7240AD2098F}"/>
              </a:ext>
            </a:extLst>
          </p:cNvPr>
          <p:cNvSpPr/>
          <p:nvPr/>
        </p:nvSpPr>
        <p:spPr>
          <a:xfrm>
            <a:off x="7451976" y="446509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6" name="Flowchart: Decision 75">
            <a:extLst>
              <a:ext uri="{FF2B5EF4-FFF2-40B4-BE49-F238E27FC236}">
                <a16:creationId xmlns:a16="http://schemas.microsoft.com/office/drawing/2014/main" id="{79BD7DE2-53A1-824D-3EC4-BCAA8CA456DF}"/>
              </a:ext>
            </a:extLst>
          </p:cNvPr>
          <p:cNvSpPr/>
          <p:nvPr/>
        </p:nvSpPr>
        <p:spPr>
          <a:xfrm>
            <a:off x="8539608" y="447590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77" name="Flowchart: Decision 76">
            <a:extLst>
              <a:ext uri="{FF2B5EF4-FFF2-40B4-BE49-F238E27FC236}">
                <a16:creationId xmlns:a16="http://schemas.microsoft.com/office/drawing/2014/main" id="{169BEFDD-3953-9ED2-BC97-AFBCECF3BA71}"/>
              </a:ext>
            </a:extLst>
          </p:cNvPr>
          <p:cNvSpPr/>
          <p:nvPr/>
        </p:nvSpPr>
        <p:spPr>
          <a:xfrm>
            <a:off x="9565370" y="446509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8" name="Flowchart: Decision 77">
            <a:extLst>
              <a:ext uri="{FF2B5EF4-FFF2-40B4-BE49-F238E27FC236}">
                <a16:creationId xmlns:a16="http://schemas.microsoft.com/office/drawing/2014/main" id="{BE7BCA1E-F80D-4CE8-CC16-DCE62EB52DE3}"/>
              </a:ext>
            </a:extLst>
          </p:cNvPr>
          <p:cNvSpPr/>
          <p:nvPr/>
        </p:nvSpPr>
        <p:spPr>
          <a:xfrm>
            <a:off x="10589794" y="4513407"/>
            <a:ext cx="914400" cy="884583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9" name="Right Brace 78">
            <a:extLst>
              <a:ext uri="{FF2B5EF4-FFF2-40B4-BE49-F238E27FC236}">
                <a16:creationId xmlns:a16="http://schemas.microsoft.com/office/drawing/2014/main" id="{5A258B9F-7EF3-A2E0-0CE0-98904DC2A9EF}"/>
              </a:ext>
            </a:extLst>
          </p:cNvPr>
          <p:cNvSpPr/>
          <p:nvPr/>
        </p:nvSpPr>
        <p:spPr>
          <a:xfrm rot="5400000">
            <a:off x="2014687" y="5018473"/>
            <a:ext cx="137769" cy="1036401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99124D34-0F45-151B-DFE1-4ABDE89180B9}"/>
              </a:ext>
            </a:extLst>
          </p:cNvPr>
          <p:cNvSpPr/>
          <p:nvPr/>
        </p:nvSpPr>
        <p:spPr>
          <a:xfrm>
            <a:off x="4453216" y="4726842"/>
            <a:ext cx="631855" cy="457714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D35FDECF-180A-E8B8-E73A-4F4E81EACD0F}"/>
              </a:ext>
            </a:extLst>
          </p:cNvPr>
          <p:cNvSpPr/>
          <p:nvPr/>
        </p:nvSpPr>
        <p:spPr>
          <a:xfrm>
            <a:off x="5530208" y="4794122"/>
            <a:ext cx="600255" cy="389198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0723CC7-1F65-A21D-18A2-509933764394}"/>
              </a:ext>
            </a:extLst>
          </p:cNvPr>
          <p:cNvSpPr/>
          <p:nvPr/>
        </p:nvSpPr>
        <p:spPr>
          <a:xfrm>
            <a:off x="7688928" y="4716032"/>
            <a:ext cx="562498" cy="446331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44CC1E44-71FC-C406-B543-DCA7119EBBAC}"/>
              </a:ext>
            </a:extLst>
          </p:cNvPr>
          <p:cNvSpPr/>
          <p:nvPr/>
        </p:nvSpPr>
        <p:spPr>
          <a:xfrm>
            <a:off x="9886129" y="4716032"/>
            <a:ext cx="545804" cy="457714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43BE640-D5E2-166A-D3D1-C813BF770AFC}"/>
              </a:ext>
            </a:extLst>
          </p:cNvPr>
          <p:cNvSpPr txBox="1"/>
          <p:nvPr/>
        </p:nvSpPr>
        <p:spPr>
          <a:xfrm>
            <a:off x="1796321" y="5577526"/>
            <a:ext cx="90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F3D81D-9FDA-9F62-4E9B-17BE31E4AFD7}"/>
              </a:ext>
            </a:extLst>
          </p:cNvPr>
          <p:cNvSpPr txBox="1"/>
          <p:nvPr/>
        </p:nvSpPr>
        <p:spPr>
          <a:xfrm>
            <a:off x="2869396" y="5577526"/>
            <a:ext cx="79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87" name="Right Brace 86">
            <a:extLst>
              <a:ext uri="{FF2B5EF4-FFF2-40B4-BE49-F238E27FC236}">
                <a16:creationId xmlns:a16="http://schemas.microsoft.com/office/drawing/2014/main" id="{291C46CD-3C27-39CC-2A18-2DB9A210FE34}"/>
              </a:ext>
            </a:extLst>
          </p:cNvPr>
          <p:cNvSpPr/>
          <p:nvPr/>
        </p:nvSpPr>
        <p:spPr>
          <a:xfrm rot="5400000">
            <a:off x="3110540" y="5018030"/>
            <a:ext cx="137769" cy="1036401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8AFC6925-71F7-17A0-9F68-C4F5EDD59DD2}"/>
              </a:ext>
            </a:extLst>
          </p:cNvPr>
          <p:cNvSpPr/>
          <p:nvPr/>
        </p:nvSpPr>
        <p:spPr>
          <a:xfrm>
            <a:off x="9112120" y="377526"/>
            <a:ext cx="2494228" cy="1534408"/>
          </a:xfrm>
          <a:prstGeom prst="wedgeEllipseCallout">
            <a:avLst>
              <a:gd name="adj1" fmla="val 51224"/>
              <a:gd name="adj2" fmla="val 3578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Làm vào sách giáo khoa</a:t>
            </a:r>
          </a:p>
        </p:txBody>
      </p:sp>
    </p:spTree>
    <p:extLst>
      <p:ext uri="{BB962C8B-B14F-4D97-AF65-F5344CB8AC3E}">
        <p14:creationId xmlns:p14="http://schemas.microsoft.com/office/powerpoint/2010/main" val="3575354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9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67" grpId="0"/>
      <p:bldP spid="68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/>
      <p:bldP spid="86" grpId="0"/>
      <p:bldP spid="87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48BA25-6AE6-5189-1350-C2004D7E258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9CDB099-6BA1-CF33-E85D-8E201F1889DB}"/>
              </a:ext>
            </a:extLst>
          </p:cNvPr>
          <p:cNvSpPr/>
          <p:nvPr/>
        </p:nvSpPr>
        <p:spPr>
          <a:xfrm>
            <a:off x="9112120" y="377526"/>
            <a:ext cx="2494228" cy="1534408"/>
          </a:xfrm>
          <a:prstGeom prst="wedgeEllipseCallout">
            <a:avLst>
              <a:gd name="adj1" fmla="val 51224"/>
              <a:gd name="adj2" fmla="val 3578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Làm vào sách giáo khoa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10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367011" y="4137848"/>
            <a:ext cx="6033594" cy="11097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547CD-D9C9-CFEE-D61D-1E5057FFF0BA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ECBDBDF0-745E-0528-26D5-A36E4F83F880}"/>
              </a:ext>
            </a:extLst>
          </p:cNvPr>
          <p:cNvSpPr/>
          <p:nvPr/>
        </p:nvSpPr>
        <p:spPr>
          <a:xfrm>
            <a:off x="9486394" y="4962064"/>
            <a:ext cx="2494228" cy="1534408"/>
          </a:xfrm>
          <a:prstGeom prst="wedgeEllipseCallout">
            <a:avLst>
              <a:gd name="adj1" fmla="val 51224"/>
              <a:gd name="adj2" fmla="val 3578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Làm vào sách giáo khoa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06815E-0577-7602-1AD4-49F911AD81A3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96063" y="3945998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 rot="10800000" flipH="1" flipV="1">
            <a:off x="4489704" y="4037316"/>
            <a:ext cx="429768" cy="326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58614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04872" y="4932052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75659" y="4939915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773E2-8239-96DE-0889-A629E3CAA8B4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8F9D4063-519B-80FE-ED20-FDAC37833A42}"/>
              </a:ext>
            </a:extLst>
          </p:cNvPr>
          <p:cNvSpPr/>
          <p:nvPr/>
        </p:nvSpPr>
        <p:spPr>
          <a:xfrm>
            <a:off x="9572183" y="487413"/>
            <a:ext cx="2494228" cy="1534408"/>
          </a:xfrm>
          <a:prstGeom prst="wedgeEllipseCallout">
            <a:avLst>
              <a:gd name="adj1" fmla="val 51224"/>
              <a:gd name="adj2" fmla="val 3578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Làm vào sách giáo khoa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3" grpId="0" animBg="1"/>
      <p:bldP spid="56" grpId="0" animBg="1"/>
      <p:bldP spid="58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E08E-5D4E-265A-DC87-DF6822D5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0F12E-D49B-DE80-04CD-A073E4F5A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85035-A642-26E5-6EDA-E3BCA9B1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011D2-BFD0-D1CF-5A93-0394E42D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42" y="719623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17D3A0-933B-6BB2-339B-E93F5DD7978B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BB8DFF90-27D1-462F-76F8-10747130DC15}"/>
              </a:ext>
            </a:extLst>
          </p:cNvPr>
          <p:cNvSpPr/>
          <p:nvPr/>
        </p:nvSpPr>
        <p:spPr>
          <a:xfrm>
            <a:off x="9284216" y="5138712"/>
            <a:ext cx="2494228" cy="1534408"/>
          </a:xfrm>
          <a:prstGeom prst="wedgeEllipseCallout">
            <a:avLst>
              <a:gd name="adj1" fmla="val 51224"/>
              <a:gd name="adj2" fmla="val 3578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Làm vào sách vở</a:t>
            </a:r>
          </a:p>
        </p:txBody>
      </p:sp>
    </p:spTree>
    <p:extLst>
      <p:ext uri="{BB962C8B-B14F-4D97-AF65-F5344CB8AC3E}">
        <p14:creationId xmlns:p14="http://schemas.microsoft.com/office/powerpoint/2010/main" val="237431479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5: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  thanh gỗ dài 60 cm được cưa thành 6 đoạn bằng nhau. Hỏi mỗi đoạn gỗ đó dài bao nhiêu xăng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mét?</a:t>
            </a:r>
            <a:endParaRPr kumimoji="0" lang="en-US" sz="3200" b="1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A74A1A4-DFDE-35B8-67CF-404B94D7CFF9}"/>
              </a:ext>
            </a:extLst>
          </p:cNvPr>
          <p:cNvSpPr txBox="1">
            <a:spLocks/>
          </p:cNvSpPr>
          <p:nvPr/>
        </p:nvSpPr>
        <p:spPr>
          <a:xfrm>
            <a:off x="885825" y="3755353"/>
            <a:ext cx="10515600" cy="27031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6 = 10 (cm)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 cm</a:t>
            </a:r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id="{56F3B097-A941-62B9-41AF-1732E7E41CAC}"/>
              </a:ext>
            </a:extLst>
          </p:cNvPr>
          <p:cNvSpPr/>
          <p:nvPr/>
        </p:nvSpPr>
        <p:spPr>
          <a:xfrm>
            <a:off x="1912689" y="1790037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1CC835DB-46D3-97EF-B2D5-23381E3C3131}"/>
              </a:ext>
            </a:extLst>
          </p:cNvPr>
          <p:cNvSpPr/>
          <p:nvPr/>
        </p:nvSpPr>
        <p:spPr>
          <a:xfrm rot="5400000">
            <a:off x="5823375" y="-1715294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942B40-19CB-3E44-58D0-5DDA9B3D349E}"/>
              </a:ext>
            </a:extLst>
          </p:cNvPr>
          <p:cNvSpPr txBox="1"/>
          <p:nvPr/>
        </p:nvSpPr>
        <p:spPr>
          <a:xfrm>
            <a:off x="5483468" y="1349352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60cm</a:t>
            </a:r>
          </a:p>
        </p:txBody>
      </p:sp>
      <p:sp>
        <p:nvSpPr>
          <p:cNvPr id="31" name="Minus Sign 30">
            <a:extLst>
              <a:ext uri="{FF2B5EF4-FFF2-40B4-BE49-F238E27FC236}">
                <a16:creationId xmlns:a16="http://schemas.microsoft.com/office/drawing/2014/main" id="{E485971B-24AB-D6C6-396A-653F94E96CF6}"/>
              </a:ext>
            </a:extLst>
          </p:cNvPr>
          <p:cNvSpPr/>
          <p:nvPr/>
        </p:nvSpPr>
        <p:spPr>
          <a:xfrm>
            <a:off x="3207173" y="17873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B3C00496-F479-C97B-4AC0-A7A22C89FB63}"/>
              </a:ext>
            </a:extLst>
          </p:cNvPr>
          <p:cNvSpPr/>
          <p:nvPr/>
        </p:nvSpPr>
        <p:spPr>
          <a:xfrm>
            <a:off x="4465390" y="178181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73108B7A-DA24-5903-F976-156F5A7C7607}"/>
              </a:ext>
            </a:extLst>
          </p:cNvPr>
          <p:cNvSpPr/>
          <p:nvPr/>
        </p:nvSpPr>
        <p:spPr>
          <a:xfrm>
            <a:off x="5730384" y="177681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6B3ACCEB-71E3-6E9A-AA0D-A5E9369262E3}"/>
              </a:ext>
            </a:extLst>
          </p:cNvPr>
          <p:cNvSpPr/>
          <p:nvPr/>
        </p:nvSpPr>
        <p:spPr>
          <a:xfrm>
            <a:off x="7026517" y="17709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ECBD384-723E-A8A0-8178-19C9C7D092D1}"/>
              </a:ext>
            </a:extLst>
          </p:cNvPr>
          <p:cNvSpPr/>
          <p:nvPr/>
        </p:nvSpPr>
        <p:spPr>
          <a:xfrm>
            <a:off x="8320361" y="1765093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432F2B-60CC-B473-3FA0-F986D87BDF25}"/>
              </a:ext>
            </a:extLst>
          </p:cNvPr>
          <p:cNvCxnSpPr>
            <a:cxnSpLocks/>
          </p:cNvCxnSpPr>
          <p:nvPr/>
        </p:nvCxnSpPr>
        <p:spPr>
          <a:xfrm>
            <a:off x="4901843" y="7143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85F6F4-18E3-D2BC-633F-0A39CCF6D3A8}"/>
              </a:ext>
            </a:extLst>
          </p:cNvPr>
          <p:cNvCxnSpPr>
            <a:cxnSpLocks/>
          </p:cNvCxnSpPr>
          <p:nvPr/>
        </p:nvCxnSpPr>
        <p:spPr>
          <a:xfrm>
            <a:off x="9563100" y="714375"/>
            <a:ext cx="20288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BD87B3-CE14-0CDA-9C58-A1CB79FE6E5F}"/>
              </a:ext>
            </a:extLst>
          </p:cNvPr>
          <p:cNvCxnSpPr>
            <a:cxnSpLocks/>
          </p:cNvCxnSpPr>
          <p:nvPr/>
        </p:nvCxnSpPr>
        <p:spPr>
          <a:xfrm>
            <a:off x="1786334" y="1181100"/>
            <a:ext cx="11378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7C81E4-9BFE-55B6-311E-4AFB66E074B7}"/>
              </a:ext>
            </a:extLst>
          </p:cNvPr>
          <p:cNvCxnSpPr>
            <a:cxnSpLocks/>
          </p:cNvCxnSpPr>
          <p:nvPr/>
        </p:nvCxnSpPr>
        <p:spPr>
          <a:xfrm>
            <a:off x="3799988" y="12096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90AF9C-13F9-8CFF-D0B8-84EE419E0C01}"/>
              </a:ext>
            </a:extLst>
          </p:cNvPr>
          <p:cNvCxnSpPr>
            <a:cxnSpLocks/>
          </p:cNvCxnSpPr>
          <p:nvPr/>
        </p:nvCxnSpPr>
        <p:spPr>
          <a:xfrm>
            <a:off x="8793773" y="1209675"/>
            <a:ext cx="17599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74CD96E-AF63-3DB6-4419-3F1CD7A7E9DC}"/>
              </a:ext>
            </a:extLst>
          </p:cNvPr>
          <p:cNvSpPr/>
          <p:nvPr/>
        </p:nvSpPr>
        <p:spPr>
          <a:xfrm rot="16200000">
            <a:off x="2716937" y="2434237"/>
            <a:ext cx="265361" cy="1237796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6C4F9A-7813-19DB-3CF2-84972A5176BC}"/>
              </a:ext>
            </a:extLst>
          </p:cNvPr>
          <p:cNvSpPr txBox="1"/>
          <p:nvPr/>
        </p:nvSpPr>
        <p:spPr>
          <a:xfrm>
            <a:off x="2329700" y="3065209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?cm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1299C2-457E-C8E7-6805-A81BDB4A005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FF7DF-EA9A-1D51-0203-484CB64EF53D}"/>
              </a:ext>
            </a:extLst>
          </p:cNvPr>
          <p:cNvSpPr/>
          <p:nvPr/>
        </p:nvSpPr>
        <p:spPr>
          <a:xfrm>
            <a:off x="1048624" y="666144"/>
            <a:ext cx="10536573" cy="13639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 cưa thành 10 đoạn bằng nhau thì mỗi đoạn gỗ dài bao nhiêu cm?</a:t>
            </a:r>
            <a:r>
              <a:rPr lang="nl-NL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C98579-03E6-BEF0-D46A-38524ADDC8F5}"/>
              </a:ext>
            </a:extLst>
          </p:cNvPr>
          <p:cNvSpPr/>
          <p:nvPr/>
        </p:nvSpPr>
        <p:spPr>
          <a:xfrm>
            <a:off x="4311941" y="2927758"/>
            <a:ext cx="3951215" cy="98990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: 10 = 6 ( cm 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B059BA-6645-4382-015B-8A8915FB050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6262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17578" y="3998380"/>
            <a:ext cx="4340225" cy="27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33062F-DAC3-AB8C-172E-1FD962B78054}"/>
              </a:ext>
            </a:extLst>
          </p:cNvPr>
          <p:cNvSpPr txBox="1">
            <a:spLocks/>
          </p:cNvSpPr>
          <p:nvPr/>
        </p:nvSpPr>
        <p:spPr>
          <a:xfrm>
            <a:off x="1172522" y="833936"/>
            <a:ext cx="10515600" cy="851297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   </a:t>
            </a:r>
            <a:endParaRPr lang="vi-VN" sz="4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D26D1-D1A5-D2C0-921D-50CF1570A7B0}"/>
              </a:ext>
            </a:extLst>
          </p:cNvPr>
          <p:cNvSpPr txBox="1"/>
          <p:nvPr/>
        </p:nvSpPr>
        <p:spPr>
          <a:xfrm>
            <a:off x="1955505" y="1995626"/>
            <a:ext cx="9944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6,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6 </a:t>
            </a:r>
          </a:p>
          <a:p>
            <a:pPr marL="685800" lvl="0" indent="-685800" algn="just">
              <a:buFontTx/>
              <a:buChar char="-"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7,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7.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33A3C-1570-C834-CC21-173B0286A6EC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31DDB3-4F77-6F00-EAA5-458DB02DE5C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8B62C-CAF7-B19A-1E9F-3A5E779ABFE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4494" y="2228056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6F1C77-0E27-0D5E-C63F-33B848941E1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9737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7177" y="1295855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599" y="2368768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75D48-EA73-ED78-01F1-46808A7529F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48148E-6 L -4.16667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0C54A1B-C195-7054-4170-DD69AFD5BB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3911" y="751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: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F9AC29-D0B1-3C03-F689-F64122698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9547873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927259E-B1F3-4BB9-378B-C5F1E30A2B72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8160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C76D5-A80B-1CEE-6031-FC303F40198D}"/>
              </a:ext>
            </a:extLst>
          </p:cNvPr>
          <p:cNvSpPr txBox="1">
            <a:spLocks/>
          </p:cNvSpPr>
          <p:nvPr/>
        </p:nvSpPr>
        <p:spPr>
          <a:xfrm>
            <a:off x="2215299" y="2028031"/>
            <a:ext cx="7616858" cy="12258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LUYỆN TẬP  </a:t>
            </a:r>
            <a:endParaRPr lang="vi-VN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A1D441-CCFD-0513-8887-AF8893636B1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100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230</TotalTime>
  <Words>540</Words>
  <Application>Microsoft Office PowerPoint</Application>
  <PresentationFormat>Widescreen</PresentationFormat>
  <Paragraphs>171</Paragraphs>
  <Slides>19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Arial</vt:lpstr>
      <vt:lpstr>Bahnschrift</vt:lpstr>
      <vt:lpstr>Berlin Sans FB Demi</vt:lpstr>
      <vt:lpstr>Calibri</vt:lpstr>
      <vt:lpstr>字魂107号-萌趣欢乐体</vt:lpstr>
      <vt:lpstr>1_Office Theme</vt:lpstr>
      <vt:lpstr>Office 主题​​</vt:lpstr>
      <vt:lpstr>CHÀO MỪNG CÁC CON ĐẾN VỚI TIẾT HỌC  MÔN TOÁN Tuần 4 – Lớp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Nguyễn Thùy DUng</cp:lastModifiedBy>
  <cp:revision>26</cp:revision>
  <dcterms:created xsi:type="dcterms:W3CDTF">2022-06-22T10:46:23Z</dcterms:created>
  <dcterms:modified xsi:type="dcterms:W3CDTF">2024-09-17T23:19:34Z</dcterms:modified>
  <cp:category>9Slide.vn</cp:category>
</cp:coreProperties>
</file>