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6"/>
  </p:notesMasterIdLst>
  <p:sldIdLst>
    <p:sldId id="347" r:id="rId2"/>
    <p:sldId id="351" r:id="rId3"/>
    <p:sldId id="350" r:id="rId4"/>
    <p:sldId id="320" r:id="rId5"/>
    <p:sldId id="371" r:id="rId6"/>
    <p:sldId id="363" r:id="rId7"/>
    <p:sldId id="348" r:id="rId8"/>
    <p:sldId id="322" r:id="rId9"/>
    <p:sldId id="370" r:id="rId10"/>
    <p:sldId id="353" r:id="rId11"/>
    <p:sldId id="324" r:id="rId12"/>
    <p:sldId id="354" r:id="rId13"/>
    <p:sldId id="339" r:id="rId14"/>
    <p:sldId id="372" r:id="rId15"/>
    <p:sldId id="373" r:id="rId16"/>
    <p:sldId id="360" r:id="rId17"/>
    <p:sldId id="359" r:id="rId18"/>
    <p:sldId id="361" r:id="rId19"/>
    <p:sldId id="367" r:id="rId20"/>
    <p:sldId id="374" r:id="rId21"/>
    <p:sldId id="365" r:id="rId22"/>
    <p:sldId id="375" r:id="rId23"/>
    <p:sldId id="330" r:id="rId24"/>
    <p:sldId id="366" r:id="rId25"/>
  </p:sldIdLst>
  <p:sldSz cx="9144000" cy="5143500" type="screen16x9"/>
  <p:notesSz cx="6858000" cy="9144000"/>
  <p:embeddedFontLst>
    <p:embeddedFont>
      <p:font typeface="Montserrat" panose="00000500000000000000" pitchFamily="2"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微软雅黑" panose="020B0503020204020204" pitchFamily="34" charset="-122"/>
      <p:regular r:id="rId35"/>
      <p:bold r:id="rId36"/>
    </p:embeddedFont>
    <p:embeddedFont>
      <p:font typeface="Verdana" panose="020B0604030504040204" pitchFamily="34" charset="0"/>
      <p:regular r:id="rId37"/>
      <p:bold r:id="rId38"/>
      <p:italic r:id="rId39"/>
      <p:boldItalic r:id="rId40"/>
    </p:embeddedFont>
    <p:embeddedFont>
      <p:font typeface="Noto Sans" panose="020B0502040504020204" pitchFamily="34" charset="0"/>
      <p:regular r:id="rId41"/>
      <p:bold r:id="rId42"/>
      <p:italic r:id="rId43"/>
      <p:boldItalic r:id="rId44"/>
    </p:embeddedFont>
    <p:embeddedFont>
      <p:font typeface="Kalam" panose="020B0604020202020204" charset="0"/>
      <p:regular r:id="rId45"/>
      <p:bold r:id="rId46"/>
    </p:embeddedFont>
    <p:embeddedFont>
      <p:font typeface="HP001 4 hàng" panose="020B0603050302020204" pitchFamily="34" charset="0"/>
      <p:regular r:id="rId47"/>
      <p:bold r:id="rId48"/>
    </p:embeddedFont>
  </p:embeddedFontLst>
  <p:custDataLst>
    <p:tags r:id="rId4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06A5"/>
    <a:srgbClr val="000000"/>
    <a:srgbClr val="96C234"/>
    <a:srgbClr val="BEE7FB"/>
    <a:srgbClr val="B7D574"/>
    <a:srgbClr val="7EA131"/>
    <a:srgbClr val="8AB036"/>
    <a:srgbClr val="F95D51"/>
    <a:srgbClr val="FB4C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6" d="100"/>
          <a:sy n="96" d="100"/>
        </p:scale>
        <p:origin x="1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81000" y="685800"/>
            <a:ext cx="6096000" cy="3429000"/>
          </a:xfrm>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2644570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3619781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79316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Các</a:t>
            </a:r>
            <a:r>
              <a:rPr lang="en-US" baseline="0" smtClean="0"/>
              <a:t> con vừa được học tiết 1 của bài Ngày hôm qua đâu rồi. Đến với tiết 2 của bài học ngày hôm nay cô sẽ cho các con chơi 1 trò chơi rất thú vị để giải tỏa căng thẳng mà vẫn tìm hiểu được nội dung bài tập đọc này. Các con có muốn tham gia trò chơi cùng cô không nào?</a:t>
            </a:r>
            <a:endParaRPr lang="en-US"/>
          </a:p>
        </p:txBody>
      </p:sp>
    </p:spTree>
    <p:extLst>
      <p:ext uri="{BB962C8B-B14F-4D97-AF65-F5344CB8AC3E}">
        <p14:creationId xmlns:p14="http://schemas.microsoft.com/office/powerpoint/2010/main" val="1739452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18</a:t>
            </a:fld>
            <a:endParaRPr lang="zh-CN" altLang="en-US"/>
          </a:p>
        </p:txBody>
      </p:sp>
    </p:spTree>
    <p:extLst>
      <p:ext uri="{BB962C8B-B14F-4D97-AF65-F5344CB8AC3E}">
        <p14:creationId xmlns:p14="http://schemas.microsoft.com/office/powerpoint/2010/main" val="2012412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19</a:t>
            </a:fld>
            <a:endParaRPr lang="zh-CN" altLang="en-US"/>
          </a:p>
        </p:txBody>
      </p:sp>
    </p:spTree>
    <p:extLst>
      <p:ext uri="{BB962C8B-B14F-4D97-AF65-F5344CB8AC3E}">
        <p14:creationId xmlns:p14="http://schemas.microsoft.com/office/powerpoint/2010/main" val="100364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20</a:t>
            </a:fld>
            <a:endParaRPr lang="zh-CN" altLang="en-US"/>
          </a:p>
        </p:txBody>
      </p:sp>
    </p:spTree>
    <p:extLst>
      <p:ext uri="{BB962C8B-B14F-4D97-AF65-F5344CB8AC3E}">
        <p14:creationId xmlns:p14="http://schemas.microsoft.com/office/powerpoint/2010/main" val="3977028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21</a:t>
            </a:fld>
            <a:endParaRPr lang="zh-CN" altLang="en-US"/>
          </a:p>
        </p:txBody>
      </p:sp>
    </p:spTree>
    <p:extLst>
      <p:ext uri="{BB962C8B-B14F-4D97-AF65-F5344CB8AC3E}">
        <p14:creationId xmlns:p14="http://schemas.microsoft.com/office/powerpoint/2010/main" val="608633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22</a:t>
            </a:fld>
            <a:endParaRPr lang="zh-CN" altLang="en-US"/>
          </a:p>
        </p:txBody>
      </p:sp>
    </p:spTree>
    <p:extLst>
      <p:ext uri="{BB962C8B-B14F-4D97-AF65-F5344CB8AC3E}">
        <p14:creationId xmlns:p14="http://schemas.microsoft.com/office/powerpoint/2010/main" val="130600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1" u="none" strike="noStrike" cap="none" smtClean="0">
                <a:solidFill>
                  <a:srgbClr val="000000"/>
                </a:solidFill>
                <a:effectLst/>
                <a:latin typeface="Arial"/>
                <a:ea typeface="Arial"/>
                <a:cs typeface="Arial"/>
                <a:sym typeface="Arial"/>
              </a:rPr>
              <a:t>Các con quan sát bức tranh và cho cô biết bức tranh này vẽ gì?</a:t>
            </a:r>
          </a:p>
          <a:p>
            <a:pPr marL="158750" indent="0">
              <a:buNone/>
            </a:pPr>
            <a:endParaRPr lang="en-US"/>
          </a:p>
        </p:txBody>
      </p:sp>
    </p:spTree>
    <p:extLst>
      <p:ext uri="{BB962C8B-B14F-4D97-AF65-F5344CB8AC3E}">
        <p14:creationId xmlns:p14="http://schemas.microsoft.com/office/powerpoint/2010/main" val="1517656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276547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100" b="0" i="0" u="none" strike="noStrike" cap="none" smtClean="0">
                <a:solidFill>
                  <a:srgbClr val="000000"/>
                </a:solidFill>
                <a:effectLst/>
                <a:latin typeface="Arial"/>
                <a:ea typeface="Arial"/>
                <a:cs typeface="Arial"/>
                <a:sym typeface="Arial"/>
              </a:rPr>
              <a:t>Để đạt được mục tiêu bài học hôm nay, các con cần chuẩn bị những đồ dùng học tập sau:</a:t>
            </a:r>
            <a:endParaRPr lang="en-US" sz="1100" b="0" i="0" u="none" strike="noStrike" cap="none" smtClean="0">
              <a:solidFill>
                <a:srgbClr val="000000"/>
              </a:solidFill>
              <a:effectLst/>
              <a:latin typeface="Arial"/>
              <a:ea typeface="Arial"/>
              <a:cs typeface="Arial"/>
              <a:sym typeface="Arial"/>
            </a:endParaRPr>
          </a:p>
          <a:p>
            <a:pPr marL="158750" indent="0">
              <a:buNone/>
            </a:pPr>
            <a:r>
              <a:rPr lang="nl-NL" sz="1100" b="0" i="0" u="none" strike="noStrike" cap="none" smtClean="0">
                <a:solidFill>
                  <a:srgbClr val="000000"/>
                </a:solidFill>
                <a:effectLst/>
                <a:latin typeface="Arial"/>
                <a:ea typeface="Arial"/>
                <a:cs typeface="Arial"/>
                <a:sym typeface="Arial"/>
              </a:rPr>
              <a:t>Sách giáo khoa TV lớp 2 tập 1</a:t>
            </a:r>
            <a:endParaRPr lang="en-US" sz="1100" b="0" i="0" u="none" strike="noStrike" cap="none" smtClean="0">
              <a:solidFill>
                <a:srgbClr val="000000"/>
              </a:solidFill>
              <a:effectLst/>
              <a:latin typeface="Arial"/>
              <a:ea typeface="Arial"/>
              <a:cs typeface="Arial"/>
              <a:sym typeface="Arial"/>
            </a:endParaRPr>
          </a:p>
          <a:p>
            <a:pPr marL="158750" indent="0">
              <a:buNone/>
            </a:pPr>
            <a:r>
              <a:rPr lang="nl-NL" sz="1100" b="0" i="0" u="none" strike="noStrike" cap="none" smtClean="0">
                <a:solidFill>
                  <a:srgbClr val="000000"/>
                </a:solidFill>
                <a:effectLst/>
                <a:latin typeface="Arial"/>
                <a:ea typeface="Arial"/>
                <a:cs typeface="Arial"/>
                <a:sym typeface="Arial"/>
              </a:rPr>
              <a:t>Bút mực, bút chì, thước kẻ và vở ghi bài.</a:t>
            </a:r>
            <a:endParaRPr lang="en-US" sz="1100" b="0" i="0" u="none" strike="noStrike" cap="none" smtClean="0">
              <a:solidFill>
                <a:srgbClr val="000000"/>
              </a:solidFill>
              <a:effectLst/>
              <a:latin typeface="Arial"/>
              <a:ea typeface="Arial"/>
              <a:cs typeface="Arial"/>
              <a:sym typeface="Arial"/>
            </a:endParaRPr>
          </a:p>
          <a:p>
            <a:pPr marL="158750" indent="0">
              <a:buNone/>
            </a:pPr>
            <a:r>
              <a:rPr lang="nl-NL" sz="1100" b="0" i="0" u="none" strike="noStrike" cap="none" smtClean="0">
                <a:solidFill>
                  <a:srgbClr val="000000"/>
                </a:solidFill>
                <a:effectLst/>
                <a:latin typeface="Arial"/>
                <a:ea typeface="Arial"/>
                <a:cs typeface="Arial"/>
                <a:sym typeface="Arial"/>
              </a:rPr>
              <a:t>* Sau đây là một số lưu ý khi học trực tuyến:</a:t>
            </a:r>
            <a:endParaRPr lang="en-US" sz="1100" b="0" i="0" u="none" strike="noStrike" cap="none" smtClean="0">
              <a:solidFill>
                <a:srgbClr val="000000"/>
              </a:solidFill>
              <a:effectLst/>
              <a:latin typeface="Arial"/>
              <a:ea typeface="Arial"/>
              <a:cs typeface="Arial"/>
              <a:sym typeface="Arial"/>
            </a:endParaRPr>
          </a:p>
          <a:p>
            <a:pPr marL="158750" indent="0">
              <a:buNone/>
            </a:pPr>
            <a:r>
              <a:rPr lang="nl-NL" sz="1100" b="0" i="0" u="none" strike="noStrike" cap="none" smtClean="0">
                <a:solidFill>
                  <a:srgbClr val="000000"/>
                </a:solidFill>
                <a:effectLst/>
                <a:latin typeface="Arial"/>
                <a:ea typeface="Arial"/>
                <a:cs typeface="Arial"/>
                <a:sym typeface="Arial"/>
              </a:rPr>
              <a:t>- Ngồi đúng tư thế.</a:t>
            </a:r>
            <a:endParaRPr lang="en-US" sz="1100" b="0" i="0" u="none" strike="noStrike" cap="none" smtClean="0">
              <a:solidFill>
                <a:srgbClr val="000000"/>
              </a:solidFill>
              <a:effectLst/>
              <a:latin typeface="Arial"/>
              <a:ea typeface="Arial"/>
              <a:cs typeface="Arial"/>
              <a:sym typeface="Arial"/>
            </a:endParaRPr>
          </a:p>
          <a:p>
            <a:pPr marL="158750" indent="0">
              <a:buNone/>
            </a:pPr>
            <a:r>
              <a:rPr lang="nl-NL" sz="1100" b="0" i="0" u="none" strike="noStrike" cap="none" smtClean="0">
                <a:solidFill>
                  <a:srgbClr val="000000"/>
                </a:solidFill>
                <a:effectLst/>
                <a:latin typeface="Arial"/>
                <a:ea typeface="Arial"/>
                <a:cs typeface="Arial"/>
                <a:sym typeface="Arial"/>
              </a:rPr>
              <a:t>- Giữ khoảng cách từ mắt đến màn hình ít nhất 50cm.</a:t>
            </a:r>
            <a:endParaRPr lang="en-US" sz="1100" b="0" i="0" u="none" strike="noStrike" cap="none" smtClean="0">
              <a:solidFill>
                <a:srgbClr val="000000"/>
              </a:solidFill>
              <a:effectLst/>
              <a:latin typeface="Arial"/>
              <a:ea typeface="Arial"/>
              <a:cs typeface="Arial"/>
              <a:sym typeface="Arial"/>
            </a:endParaRPr>
          </a:p>
          <a:p>
            <a:pPr marL="158750" indent="0">
              <a:buNone/>
            </a:pPr>
            <a:r>
              <a:rPr lang="nl-NL" sz="1100" b="0" i="0" u="none" strike="noStrike" cap="none" smtClean="0">
                <a:solidFill>
                  <a:srgbClr val="000000"/>
                </a:solidFill>
                <a:effectLst/>
                <a:latin typeface="Arial"/>
                <a:ea typeface="Arial"/>
                <a:cs typeface="Arial"/>
                <a:sym typeface="Arial"/>
              </a:rPr>
              <a:t>- Tập trung nghe giảng và thực hiện các nhiệm vụ học tập.</a:t>
            </a:r>
            <a:endParaRPr lang="en-US" sz="1100" b="0" i="0" u="none" strike="noStrike" cap="none" smtClean="0">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429193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p:spPr>
      </p:sp>
      <p:sp>
        <p:nvSpPr>
          <p:cNvPr id="79875" name="文本占位符 79874"/>
          <p:cNvSpPr>
            <a:spLocks noGrp="1"/>
          </p:cNvSpPr>
          <p:nvPr>
            <p:ph type="body" idx="1"/>
          </p:nvPr>
        </p:nvSpPr>
        <p:spPr/>
        <p:txBody>
          <a:bodyPr/>
          <a:lstStyle/>
          <a:p>
            <a:pPr lvl="0"/>
            <a:r>
              <a:rPr lang="en-US" sz="1100" b="0" i="1" u="none" strike="noStrike" cap="none" smtClean="0">
                <a:solidFill>
                  <a:srgbClr val="000000"/>
                </a:solidFill>
                <a:effectLst/>
                <a:latin typeface="Arial"/>
                <a:ea typeface="Arial"/>
                <a:cs typeface="Arial"/>
                <a:sym typeface="Arial"/>
              </a:rPr>
              <a:t>Trước khi vào bài học ngày hôm nay hãy kể cho cô và các bạn nghe những việc em đã làm được trong ngày hôm qua?</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564735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1" u="none" strike="noStrike" cap="none" smtClean="0">
                <a:solidFill>
                  <a:srgbClr val="000000"/>
                </a:solidFill>
                <a:effectLst/>
                <a:latin typeface="Arial"/>
                <a:ea typeface="Arial"/>
                <a:cs typeface="Arial"/>
                <a:sym typeface="Arial"/>
              </a:rPr>
              <a:t>Vừa rồi chúng ta đã nói được rất nhiều việc mà các em đã làm được và chưa làm được của ngày hôm qua. Thời gian đã trôi đi thì không trở lại. Nhưng muốn thời gian ở lại, mọi người, mọi vật đều phải cố gắng làm việc hằng ngày. Một bạn nhỏ đã hỏi bố một câu hỏi rất ngộ nghĩnh: Ngày hôm qua đâu rồi? Chúng ta cùng đọc và tìm hiểu bài thơ Ngày hôm qua đâu rồi? sẽ tìm được câu trả lời thú vị. </a:t>
            </a:r>
            <a:endParaRPr lang="en-US" sz="1100" b="0" i="0" u="none" strike="noStrike" cap="none" smtClean="0">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316473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6</a:t>
            </a:fld>
            <a:endParaRPr lang="zh-CN" altLang="en-US"/>
          </a:p>
        </p:txBody>
      </p:sp>
    </p:spTree>
    <p:extLst>
      <p:ext uri="{BB962C8B-B14F-4D97-AF65-F5344CB8AC3E}">
        <p14:creationId xmlns:p14="http://schemas.microsoft.com/office/powerpoint/2010/main" val="8198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smtClean="0">
                <a:solidFill>
                  <a:srgbClr val="000000"/>
                </a:solidFill>
                <a:effectLst/>
                <a:latin typeface="Arial"/>
                <a:ea typeface="Arial"/>
                <a:cs typeface="Arial"/>
                <a:sym typeface="Arial"/>
              </a:rPr>
              <a:t>Các con mở vở ghi đầu bài: </a:t>
            </a:r>
            <a:r>
              <a:rPr lang="en-US" sz="1100" b="1" i="0" u="none" strike="noStrike" cap="none" smtClean="0">
                <a:solidFill>
                  <a:srgbClr val="000000"/>
                </a:solidFill>
                <a:effectLst/>
                <a:latin typeface="Arial"/>
                <a:ea typeface="Arial"/>
                <a:cs typeface="Arial"/>
                <a:sym typeface="Arial"/>
              </a:rPr>
              <a:t>Ngày hôm qua đâu rồi?. </a:t>
            </a:r>
            <a:r>
              <a:rPr lang="en-US" sz="1100" b="0" i="0" u="none" strike="noStrike" cap="none" smtClean="0">
                <a:solidFill>
                  <a:srgbClr val="000000"/>
                </a:solidFill>
                <a:effectLst/>
                <a:latin typeface="Arial"/>
                <a:ea typeface="Arial"/>
                <a:cs typeface="Arial"/>
                <a:sym typeface="Arial"/>
              </a:rPr>
              <a:t>Cô mời bạn… nhắc lại tên bài giúp cô</a:t>
            </a:r>
            <a:endParaRPr lang="en-US"/>
          </a:p>
        </p:txBody>
      </p:sp>
    </p:spTree>
    <p:extLst>
      <p:ext uri="{BB962C8B-B14F-4D97-AF65-F5344CB8AC3E}">
        <p14:creationId xmlns:p14="http://schemas.microsoft.com/office/powerpoint/2010/main" val="246584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vi-VN" sz="1100" b="0" i="0" u="none" strike="noStrike" cap="none" smtClean="0">
                <a:solidFill>
                  <a:srgbClr val="000000"/>
                </a:solidFill>
                <a:effectLst/>
                <a:latin typeface="Arial"/>
                <a:ea typeface="Arial"/>
                <a:cs typeface="Arial"/>
                <a:sym typeface="Arial"/>
              </a:rPr>
              <a:t>+ Bài thơ có mấy khổ thơ?</a:t>
            </a:r>
            <a:endParaRPr lang="en-US" sz="1100" b="0" i="0" u="none" strike="noStrike" cap="none" smtClean="0">
              <a:solidFill>
                <a:srgbClr val="000000"/>
              </a:solidFill>
              <a:effectLst/>
              <a:latin typeface="Arial"/>
              <a:ea typeface="Arial"/>
              <a:cs typeface="Arial"/>
              <a:sym typeface="Arial"/>
            </a:endParaRPr>
          </a:p>
          <a:p>
            <a:pPr marL="158750" indent="0">
              <a:buNone/>
            </a:pPr>
            <a:r>
              <a:rPr lang="en-US" sz="1100" b="0" i="0" u="none" strike="noStrike" cap="none" smtClean="0">
                <a:solidFill>
                  <a:srgbClr val="000000"/>
                </a:solidFill>
                <a:effectLst/>
                <a:latin typeface="Arial"/>
                <a:ea typeface="Arial"/>
                <a:cs typeface="Arial"/>
                <a:sym typeface="Arial"/>
              </a:rPr>
              <a:t>- </a:t>
            </a:r>
            <a:r>
              <a:rPr lang="vi-VN" sz="1100" b="0" i="1" u="none" strike="noStrike" cap="none" smtClean="0">
                <a:solidFill>
                  <a:srgbClr val="000000"/>
                </a:solidFill>
                <a:effectLst/>
                <a:latin typeface="Arial"/>
                <a:ea typeface="Arial"/>
                <a:cs typeface="Arial"/>
                <a:sym typeface="Arial"/>
              </a:rPr>
              <a:t>GV nêu:  </a:t>
            </a:r>
            <a:r>
              <a:rPr lang="en-US" sz="1100" b="0" i="1" u="none" strike="noStrike" cap="none" smtClean="0">
                <a:solidFill>
                  <a:srgbClr val="000000"/>
                </a:solidFill>
                <a:effectLst/>
                <a:latin typeface="Arial"/>
                <a:ea typeface="Arial"/>
                <a:cs typeface="Arial"/>
                <a:sym typeface="Arial"/>
              </a:rPr>
              <a:t>Trong bài thơi vừa rồi cô đã n</a:t>
            </a:r>
            <a:r>
              <a:rPr lang="vi-VN" sz="1100" b="0" i="1" u="none" strike="noStrike" cap="none" smtClean="0">
                <a:solidFill>
                  <a:srgbClr val="000000"/>
                </a:solidFill>
                <a:effectLst/>
                <a:latin typeface="Arial"/>
                <a:ea typeface="Arial"/>
                <a:cs typeface="Arial"/>
                <a:sym typeface="Arial"/>
              </a:rPr>
              <a:t>gắt hơi theo nhịp thơ 3/2</a:t>
            </a:r>
            <a:r>
              <a:rPr lang="en-US" sz="1100" b="0" i="1" u="none" strike="noStrike" cap="none" smtClean="0">
                <a:solidFill>
                  <a:srgbClr val="000000"/>
                </a:solidFill>
                <a:effectLst/>
                <a:latin typeface="Arial"/>
                <a:ea typeface="Arial"/>
                <a:cs typeface="Arial"/>
                <a:sym typeface="Arial"/>
              </a:rPr>
              <a:t>, tức là hết 3 tiếng cô lại ngắt hơi</a:t>
            </a:r>
            <a:r>
              <a:rPr lang="vi-VN" sz="1100" b="0" i="1" u="none" strike="noStrike" cap="none" smtClean="0">
                <a:solidFill>
                  <a:srgbClr val="000000"/>
                </a:solidFill>
                <a:effectLst/>
                <a:latin typeface="Arial"/>
                <a:ea typeface="Arial"/>
                <a:cs typeface="Arial"/>
                <a:sym typeface="Arial"/>
              </a:rPr>
              <a:t> và nghỉ hơi sau mỗi dòng thơ, khổ thơ</a:t>
            </a:r>
            <a:endParaRPr lang="en-US" sz="1100" b="0" i="0" u="none" strike="noStrike" cap="none" smtClean="0">
              <a:solidFill>
                <a:srgbClr val="000000"/>
              </a:solidFill>
              <a:effectLst/>
              <a:latin typeface="Arial"/>
              <a:ea typeface="Arial"/>
              <a:cs typeface="Arial"/>
              <a:sym typeface="Arial"/>
            </a:endParaRPr>
          </a:p>
          <a:p>
            <a:pPr marL="158750" indent="0">
              <a:buNone/>
            </a:pPr>
            <a:r>
              <a:rPr lang="en-US" sz="1100" b="0" i="0" u="none" strike="noStrike" cap="none" smtClean="0">
                <a:solidFill>
                  <a:srgbClr val="000000"/>
                </a:solidFill>
                <a:effectLst/>
                <a:latin typeface="Arial"/>
                <a:ea typeface="Arial"/>
                <a:cs typeface="Arial"/>
                <a:sym typeface="Arial"/>
              </a:rPr>
              <a:t>+ Cô đọc nhấn giọng vào các từ ngữ nào?</a:t>
            </a:r>
            <a:endParaRPr lang="en-US"/>
          </a:p>
        </p:txBody>
      </p:sp>
    </p:spTree>
    <p:extLst>
      <p:ext uri="{BB962C8B-B14F-4D97-AF65-F5344CB8AC3E}">
        <p14:creationId xmlns:p14="http://schemas.microsoft.com/office/powerpoint/2010/main" val="1310507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vi-VN" sz="1100" b="0" i="0" u="none" strike="noStrike" cap="none" smtClean="0">
                <a:solidFill>
                  <a:srgbClr val="000000"/>
                </a:solidFill>
                <a:effectLst/>
                <a:latin typeface="Arial"/>
                <a:ea typeface="Arial"/>
                <a:cs typeface="Arial"/>
                <a:sym typeface="Arial"/>
              </a:rPr>
              <a:t>+ Bài thơ có mấy khổ thơ?</a:t>
            </a:r>
            <a:endParaRPr lang="en-US" sz="1100" b="0" i="0" u="none" strike="noStrike" cap="none" smtClean="0">
              <a:solidFill>
                <a:srgbClr val="000000"/>
              </a:solidFill>
              <a:effectLst/>
              <a:latin typeface="Arial"/>
              <a:ea typeface="Arial"/>
              <a:cs typeface="Arial"/>
              <a:sym typeface="Arial"/>
            </a:endParaRPr>
          </a:p>
          <a:p>
            <a:pPr marL="158750" indent="0">
              <a:buNone/>
            </a:pPr>
            <a:r>
              <a:rPr lang="en-US" sz="1100" b="0" i="0" u="none" strike="noStrike" cap="none" smtClean="0">
                <a:solidFill>
                  <a:srgbClr val="000000"/>
                </a:solidFill>
                <a:effectLst/>
                <a:latin typeface="Arial"/>
                <a:ea typeface="Arial"/>
                <a:cs typeface="Arial"/>
                <a:sym typeface="Arial"/>
              </a:rPr>
              <a:t>- </a:t>
            </a:r>
            <a:r>
              <a:rPr lang="vi-VN" sz="1100" b="0" i="1" u="none" strike="noStrike" cap="none" smtClean="0">
                <a:solidFill>
                  <a:srgbClr val="000000"/>
                </a:solidFill>
                <a:effectLst/>
                <a:latin typeface="Arial"/>
                <a:ea typeface="Arial"/>
                <a:cs typeface="Arial"/>
                <a:sym typeface="Arial"/>
              </a:rPr>
              <a:t>GV nêu:  </a:t>
            </a:r>
            <a:r>
              <a:rPr lang="en-US" sz="1100" b="0" i="1" u="none" strike="noStrike" cap="none" smtClean="0">
                <a:solidFill>
                  <a:srgbClr val="000000"/>
                </a:solidFill>
                <a:effectLst/>
                <a:latin typeface="Arial"/>
                <a:ea typeface="Arial"/>
                <a:cs typeface="Arial"/>
                <a:sym typeface="Arial"/>
              </a:rPr>
              <a:t>Trong bài thơi vừa rồi cô đã n</a:t>
            </a:r>
            <a:r>
              <a:rPr lang="vi-VN" sz="1100" b="0" i="1" u="none" strike="noStrike" cap="none" smtClean="0">
                <a:solidFill>
                  <a:srgbClr val="000000"/>
                </a:solidFill>
                <a:effectLst/>
                <a:latin typeface="Arial"/>
                <a:ea typeface="Arial"/>
                <a:cs typeface="Arial"/>
                <a:sym typeface="Arial"/>
              </a:rPr>
              <a:t>gắt hơi theo nhịp thơ 3/2</a:t>
            </a:r>
            <a:r>
              <a:rPr lang="en-US" sz="1100" b="0" i="1" u="none" strike="noStrike" cap="none" smtClean="0">
                <a:solidFill>
                  <a:srgbClr val="000000"/>
                </a:solidFill>
                <a:effectLst/>
                <a:latin typeface="Arial"/>
                <a:ea typeface="Arial"/>
                <a:cs typeface="Arial"/>
                <a:sym typeface="Arial"/>
              </a:rPr>
              <a:t>, tức là hết 3 tiếng cô lại ngắt hơi</a:t>
            </a:r>
            <a:r>
              <a:rPr lang="vi-VN" sz="1100" b="0" i="1" u="none" strike="noStrike" cap="none" smtClean="0">
                <a:solidFill>
                  <a:srgbClr val="000000"/>
                </a:solidFill>
                <a:effectLst/>
                <a:latin typeface="Arial"/>
                <a:ea typeface="Arial"/>
                <a:cs typeface="Arial"/>
                <a:sym typeface="Arial"/>
              </a:rPr>
              <a:t> và nghỉ hơi sau mỗi dòng thơ, khổ thơ</a:t>
            </a:r>
            <a:endParaRPr lang="en-US" sz="1100" b="0" i="0" u="none" strike="noStrike" cap="none" smtClean="0">
              <a:solidFill>
                <a:srgbClr val="000000"/>
              </a:solidFill>
              <a:effectLst/>
              <a:latin typeface="Arial"/>
              <a:ea typeface="Arial"/>
              <a:cs typeface="Arial"/>
              <a:sym typeface="Arial"/>
            </a:endParaRPr>
          </a:p>
          <a:p>
            <a:pPr marL="158750" indent="0">
              <a:buNone/>
            </a:pPr>
            <a:r>
              <a:rPr lang="en-US" sz="1100" b="0" i="0" u="none" strike="noStrike" cap="none" smtClean="0">
                <a:solidFill>
                  <a:srgbClr val="000000"/>
                </a:solidFill>
                <a:effectLst/>
                <a:latin typeface="Arial"/>
                <a:ea typeface="Arial"/>
                <a:cs typeface="Arial"/>
                <a:sym typeface="Arial"/>
              </a:rPr>
              <a:t>+ Cô đọc nhấn giọng vào các từ ngữ nào?</a:t>
            </a:r>
            <a:endParaRPr lang="en-US"/>
          </a:p>
        </p:txBody>
      </p:sp>
    </p:spTree>
    <p:extLst>
      <p:ext uri="{BB962C8B-B14F-4D97-AF65-F5344CB8AC3E}">
        <p14:creationId xmlns:p14="http://schemas.microsoft.com/office/powerpoint/2010/main" val="1514224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323959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 name="Group 5"/>
          <p:cNvGrpSpPr/>
          <p:nvPr userDrawn="1"/>
        </p:nvGrpSpPr>
        <p:grpSpPr>
          <a:xfrm>
            <a:off x="377048"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73763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67636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803959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3996480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415025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8440005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5738209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236375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9947566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5518955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 name="Group 5"/>
          <p:cNvGrpSpPr/>
          <p:nvPr userDrawn="1"/>
        </p:nvGrpSpPr>
        <p:grpSpPr>
          <a:xfrm>
            <a:off x="377048"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37147003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08880084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60150366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6426373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25559489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20916177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69370816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22087970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6042300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00889515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2084738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65332113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22467971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11992295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41405269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14913974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85484867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82687015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63922966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67116788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88793843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6556961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23106141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00117117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07091338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83471970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1231679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22812869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82169025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5608430"/>
      </p:ext>
    </p:extLst>
  </p:cSld>
  <p:clrMapOvr>
    <a:masterClrMapping/>
  </p:clrMapOvr>
  <p:timing>
    <p:tnLst>
      <p:par>
        <p:cTn id="1" dur="indefinite" restart="never" nodeType="tmRoot"/>
      </p:par>
    </p:tnLst>
  </p:timing>
  <p:hf sldNum="0" hdr="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01267870"/>
      </p:ext>
    </p:extLst>
  </p:cSld>
  <p:clrMapOvr>
    <a:masterClrMapping/>
  </p:clrMapOvr>
  <p:timing>
    <p:tnLst>
      <p:par>
        <p:cTn id="1" dur="indefinite" restart="never" nodeType="tmRoot"/>
      </p:par>
    </p:tnLst>
  </p:timing>
  <p:hf sldNum="0" hdr="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37004119"/>
      </p:ext>
    </p:extLst>
  </p:cSld>
  <p:clrMapOvr>
    <a:masterClrMapping/>
  </p:clrMapOvr>
  <p:timing>
    <p:tnLst>
      <p:par>
        <p:cTn id="1" dur="indefinite" restart="never" nodeType="tmRoot"/>
      </p:par>
    </p:tnLst>
  </p:timing>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63281883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69466648"/>
      </p:ext>
    </p:extLst>
  </p:cSld>
  <p:clrMapOvr>
    <a:masterClrMapping/>
  </p:clrMapOvr>
  <p:timing>
    <p:tnLst>
      <p:par>
        <p:cTn id="1" dur="indefinite" restart="never" nodeType="tmRoot"/>
      </p:par>
    </p:tnLst>
  </p:timing>
  <p:hf sldNum="0" hdr="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43201597"/>
      </p:ext>
    </p:extLst>
  </p:cSld>
  <p:clrMapOvr>
    <a:masterClrMapping/>
  </p:clrMapOvr>
  <p:timing>
    <p:tnLst>
      <p:par>
        <p:cTn id="1" dur="indefinite" restart="never" nodeType="tmRoot"/>
      </p:par>
    </p:tnLst>
  </p:timing>
  <p:hf sldNum="0" hdr="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6293546"/>
      </p:ext>
    </p:extLst>
  </p:cSld>
  <p:clrMapOvr>
    <a:masterClrMapping/>
  </p:clrMapOvr>
  <p:timing>
    <p:tnLst>
      <p:par>
        <p:cTn id="1" dur="indefinite" restart="never" nodeType="tmRoot"/>
      </p:par>
    </p:tnLst>
  </p:timing>
  <p:hf sldNum="0" hdr="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033947"/>
      </p:ext>
    </p:extLst>
  </p:cSld>
  <p:clrMapOvr>
    <a:masterClrMapping/>
  </p:clrMapOvr>
  <p:timing>
    <p:tnLst>
      <p:par>
        <p:cTn id="1" dur="indefinite" restart="never" nodeType="tmRoot"/>
      </p:par>
    </p:tnLst>
  </p:timing>
  <p:hf sldNum="0" hdr="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00700449"/>
      </p:ext>
    </p:extLst>
  </p:cSld>
  <p:clrMapOvr>
    <a:masterClrMapping/>
  </p:clrMapOvr>
  <p:timing>
    <p:tnLst>
      <p:par>
        <p:cTn id="1" dur="indefinite" restart="never" nodeType="tmRoot"/>
      </p:par>
    </p:tnLst>
  </p:timing>
  <p:hf sldNum="0" hdr="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6397260"/>
      </p:ext>
    </p:extLst>
  </p:cSld>
  <p:clrMapOvr>
    <a:masterClrMapping/>
  </p:clrMapOvr>
  <p:timing>
    <p:tnLst>
      <p:par>
        <p:cTn id="1" dur="indefinite" restart="never" nodeType="tmRoot"/>
      </p:par>
    </p:tnLst>
  </p:timing>
  <p:hf sldNum="0" hdr="0"/>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6942837"/>
      </p:ext>
    </p:extLst>
  </p:cSld>
  <p:clrMapOvr>
    <a:masterClrMapping/>
  </p:clrMapOvr>
  <p:timing>
    <p:tnLst>
      <p:par>
        <p:cTn id="1" dur="indefinite" restart="never" nodeType="tmRoot"/>
      </p:par>
    </p:tnLst>
  </p:timing>
  <p:hf sldNum="0" hdr="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95742662"/>
      </p:ext>
    </p:extLst>
  </p:cSld>
  <p:clrMapOvr>
    <a:masterClrMapping/>
  </p:clrMapOvr>
  <p:timing>
    <p:tnLst>
      <p:par>
        <p:cTn id="1" dur="indefinite" restart="never" nodeType="tmRoot"/>
      </p:par>
    </p:tnLst>
  </p:timing>
  <p:hf sldNum="0" hdr="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41220751"/>
      </p:ext>
    </p:extLst>
  </p:cSld>
  <p:clrMapOvr>
    <a:masterClrMapping/>
  </p:clrMapOvr>
  <p:timing>
    <p:tnLst>
      <p:par>
        <p:cTn id="1" dur="indefinite" restart="never" nodeType="tmRoot"/>
      </p:par>
    </p:tnLst>
  </p:timing>
  <p:hf sldNum="0" hdr="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5395196"/>
      </p:ext>
    </p:extLst>
  </p:cSld>
  <p:clrMapOvr>
    <a:masterClrMapping/>
  </p:clrMapOvr>
  <p:timing>
    <p:tnLst>
      <p:par>
        <p:cTn id="1" dur="indefinite" restart="never" nodeType="tmRoot"/>
      </p:par>
    </p:tnLst>
  </p:timing>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55520187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44525795"/>
      </p:ext>
    </p:extLst>
  </p:cSld>
  <p:clrMapOvr>
    <a:masterClrMapping/>
  </p:clrMapOvr>
  <p:timing>
    <p:tnLst>
      <p:par>
        <p:cTn id="1" dur="indefinite" restart="never" nodeType="tmRoot"/>
      </p:par>
    </p:tnLst>
  </p:timing>
  <p:hf sldNum="0" hdr="0"/>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4318687"/>
      </p:ext>
    </p:extLst>
  </p:cSld>
  <p:clrMapOvr>
    <a:masterClrMapping/>
  </p:clrMapOvr>
  <p:timing>
    <p:tnLst>
      <p:par>
        <p:cTn id="1" dur="indefinite" restart="never" nodeType="tmRoot"/>
      </p:par>
    </p:tnLst>
  </p:timing>
  <p:hf sldNum="0" hdr="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5680964"/>
      </p:ext>
    </p:extLst>
  </p:cSld>
  <p:clrMapOvr>
    <a:masterClrMapping/>
  </p:clrMapOvr>
  <p:timing>
    <p:tnLst>
      <p:par>
        <p:cTn id="1" dur="indefinite" restart="never" nodeType="tmRoot"/>
      </p:par>
    </p:tnLst>
  </p:timing>
  <p:hf sldNum="0" hdr="0"/>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7708100"/>
      </p:ext>
    </p:extLst>
  </p:cSld>
  <p:clrMapOvr>
    <a:masterClrMapping/>
  </p:clrMapOvr>
  <p:timing>
    <p:tnLst>
      <p:par>
        <p:cTn id="1" dur="indefinite" restart="never" nodeType="tmRoot"/>
      </p:par>
    </p:tnLst>
  </p:timing>
  <p:hf sldNum="0" hdr="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8489053"/>
      </p:ext>
    </p:extLst>
  </p:cSld>
  <p:clrMapOvr>
    <a:masterClrMapping/>
  </p:clrMapOvr>
  <p:timing>
    <p:tnLst>
      <p:par>
        <p:cTn id="1" dur="indefinite" restart="never" nodeType="tmRoot"/>
      </p:par>
    </p:tnLst>
  </p:timing>
  <p:hf sldNum="0" hdr="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8111281"/>
      </p:ext>
    </p:extLst>
  </p:cSld>
  <p:clrMapOvr>
    <a:masterClrMapping/>
  </p:clrMapOvr>
  <p:timing>
    <p:tnLst>
      <p:par>
        <p:cTn id="1" dur="indefinite" restart="never" nodeType="tmRoot"/>
      </p:par>
    </p:tnLst>
  </p:timing>
  <p:hf sldNum="0" hdr="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36489096"/>
      </p:ext>
    </p:extLst>
  </p:cSld>
  <p:clrMapOvr>
    <a:masterClrMapping/>
  </p:clrMapOvr>
  <p:timing>
    <p:tnLst>
      <p:par>
        <p:cTn id="1" dur="indefinite" restart="never" nodeType="tmRoot"/>
      </p:par>
    </p:tnLst>
  </p:timing>
  <p:hf sldNum="0" hdr="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0592985"/>
      </p:ext>
    </p:extLst>
  </p:cSld>
  <p:clrMapOvr>
    <a:masterClrMapping/>
  </p:clrMapOvr>
  <p:timing>
    <p:tnLst>
      <p:par>
        <p:cTn id="1" dur="indefinite" restart="never" nodeType="tmRoot"/>
      </p:par>
    </p:tnLst>
  </p:timing>
  <p:hf sldNum="0" hdr="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7745990"/>
      </p:ext>
    </p:extLst>
  </p:cSld>
  <p:clrMapOvr>
    <a:masterClrMapping/>
  </p:clrMapOvr>
  <p:timing>
    <p:tnLst>
      <p:par>
        <p:cTn id="1" dur="indefinite" restart="never" nodeType="tmRoot"/>
      </p:par>
    </p:tnLst>
  </p:timing>
  <p:hf sldNum="0" hdr="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1728029"/>
      </p:ext>
    </p:extLst>
  </p:cSld>
  <p:clrMapOvr>
    <a:masterClrMapping/>
  </p:clrMapOvr>
  <p:timing>
    <p:tnLst>
      <p:par>
        <p:cTn id="1" dur="indefinite" restart="never" nodeType="tmRoot"/>
      </p:par>
    </p:tnLst>
  </p:timing>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32129212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0348070"/>
      </p:ext>
    </p:extLst>
  </p:cSld>
  <p:clrMapOvr>
    <a:masterClrMapping/>
  </p:clrMapOvr>
  <p:timing>
    <p:tnLst>
      <p:par>
        <p:cTn id="1" dur="indefinite" restart="never" nodeType="tmRoot"/>
      </p:par>
    </p:tnLst>
  </p:timing>
  <p:hf sldNum="0" hdr="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1645512"/>
      </p:ext>
    </p:extLst>
  </p:cSld>
  <p:clrMapOvr>
    <a:masterClrMapping/>
  </p:clrMapOvr>
  <p:timing>
    <p:tnLst>
      <p:par>
        <p:cTn id="1" dur="indefinite" restart="never" nodeType="tmRoot"/>
      </p:par>
    </p:tnLst>
  </p:timing>
  <p:hf sldNum="0" hdr="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96810113"/>
      </p:ext>
    </p:extLst>
  </p:cSld>
  <p:clrMapOvr>
    <a:masterClrMapping/>
  </p:clrMapOvr>
  <p:timing>
    <p:tnLst>
      <p:par>
        <p:cTn id="1" dur="indefinite" restart="never" nodeType="tmRoot"/>
      </p:par>
    </p:tnLst>
  </p:timing>
  <p:hf sldNum="0" hdr="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5926878"/>
      </p:ext>
    </p:extLst>
  </p:cSld>
  <p:clrMapOvr>
    <a:masterClrMapping/>
  </p:clrMapOvr>
  <p:timing>
    <p:tnLst>
      <p:par>
        <p:cTn id="1" dur="indefinite" restart="never" nodeType="tmRoot"/>
      </p:par>
    </p:tnLst>
  </p:timing>
  <p:hf sldNum="0" hdr="0"/>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306913"/>
      </p:ext>
    </p:extLst>
  </p:cSld>
  <p:clrMapOvr>
    <a:masterClrMapping/>
  </p:clrMapOvr>
  <p:timing>
    <p:tnLst>
      <p:par>
        <p:cTn id="1" dur="indefinite" restart="never" nodeType="tmRoot"/>
      </p:par>
    </p:tnLst>
  </p:timing>
  <p:hf sldNum="0" hdr="0"/>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5342641"/>
      </p:ext>
    </p:extLst>
  </p:cSld>
  <p:clrMapOvr>
    <a:masterClrMapping/>
  </p:clrMapOvr>
  <p:timing>
    <p:tnLst>
      <p:par>
        <p:cTn id="1" dur="indefinite" restart="never" nodeType="tmRoot"/>
      </p:par>
    </p:tnLst>
  </p:timing>
  <p:hf sldNum="0" hdr="0"/>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071307"/>
      </p:ext>
    </p:extLst>
  </p:cSld>
  <p:clrMapOvr>
    <a:masterClrMapping/>
  </p:clrMapOvr>
  <p:timing>
    <p:tnLst>
      <p:par>
        <p:cTn id="1" dur="indefinite" restart="never" nodeType="tmRoot"/>
      </p:par>
    </p:tnLst>
  </p:timing>
  <p:hf sldNum="0" hdr="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8394484"/>
      </p:ext>
    </p:extLst>
  </p:cSld>
  <p:clrMapOvr>
    <a:masterClrMapping/>
  </p:clrMapOvr>
  <p:timing>
    <p:tnLst>
      <p:par>
        <p:cTn id="1" dur="indefinite" restart="never" nodeType="tmRoot"/>
      </p:par>
    </p:tnLst>
  </p:timing>
  <p:hf sldNum="0" hdr="0"/>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16687279"/>
      </p:ext>
    </p:extLst>
  </p:cSld>
  <p:clrMapOvr>
    <a:masterClrMapping/>
  </p:clrMapOvr>
  <p:timing>
    <p:tnLst>
      <p:par>
        <p:cTn id="1" dur="indefinite" restart="never" nodeType="tmRoot"/>
      </p:par>
    </p:tnLst>
  </p:timing>
  <p:hf sldNum="0" hdr="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5940364"/>
      </p:ext>
    </p:extLst>
  </p:cSld>
  <p:clrMapOvr>
    <a:masterClrMapping/>
  </p:clrMapOvr>
  <p:timing>
    <p:tnLst>
      <p:par>
        <p:cTn id="1" dur="indefinite" restart="never" nodeType="tmRoot"/>
      </p:par>
    </p:tnLst>
  </p:timing>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10696730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8813808"/>
      </p:ext>
    </p:extLst>
  </p:cSld>
  <p:clrMapOvr>
    <a:masterClrMapping/>
  </p:clrMapOvr>
  <p:timing>
    <p:tnLst>
      <p:par>
        <p:cTn id="1" dur="indefinite" restart="never" nodeType="tmRoot"/>
      </p:par>
    </p:tnLst>
  </p:timing>
  <p:hf sldNum="0" hdr="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3522110"/>
      </p:ext>
    </p:extLst>
  </p:cSld>
  <p:clrMapOvr>
    <a:masterClrMapping/>
  </p:clrMapOvr>
  <p:timing>
    <p:tnLst>
      <p:par>
        <p:cTn id="1" dur="indefinite" restart="never" nodeType="tmRoot"/>
      </p:par>
    </p:tnLst>
  </p:timing>
  <p:hf sldNum="0" hdr="0"/>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7430179"/>
      </p:ext>
    </p:extLst>
  </p:cSld>
  <p:clrMapOvr>
    <a:masterClrMapping/>
  </p:clrMapOvr>
  <p:timing>
    <p:tnLst>
      <p:par>
        <p:cTn id="1" dur="indefinite" restart="never" nodeType="tmRoot"/>
      </p:par>
    </p:tnLst>
  </p:timing>
  <p:hf sldNum="0" hdr="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39271901"/>
      </p:ext>
    </p:extLst>
  </p:cSld>
  <p:clrMapOvr>
    <a:masterClrMapping/>
  </p:clrMapOvr>
  <p:timing>
    <p:tnLst>
      <p:par>
        <p:cTn id="1" dur="indefinite" restart="never" nodeType="tmRoot"/>
      </p:par>
    </p:tnLst>
  </p:timing>
  <p:hf sldNum="0" hdr="0"/>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18338589"/>
      </p:ext>
    </p:extLst>
  </p:cSld>
  <p:clrMapOvr>
    <a:masterClrMapping/>
  </p:clrMapOvr>
  <p:timing>
    <p:tnLst>
      <p:par>
        <p:cTn id="1" dur="indefinite" restart="never" nodeType="tmRoot"/>
      </p:par>
    </p:tnLst>
  </p:timing>
  <p:hf sldNum="0" hdr="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4471874"/>
      </p:ext>
    </p:extLst>
  </p:cSld>
  <p:clrMapOvr>
    <a:masterClrMapping/>
  </p:clrMapOvr>
  <p:timing>
    <p:tnLst>
      <p:par>
        <p:cTn id="1" dur="indefinite" restart="never" nodeType="tmRoot"/>
      </p:par>
    </p:tnLst>
  </p:timing>
  <p:hf sldNum="0" hdr="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9526944"/>
      </p:ext>
    </p:extLst>
  </p:cSld>
  <p:clrMapOvr>
    <a:masterClrMapping/>
  </p:clrMapOvr>
  <p:timing>
    <p:tnLst>
      <p:par>
        <p:cTn id="1" dur="indefinite" restart="never" nodeType="tmRoot"/>
      </p:par>
    </p:tnLst>
  </p:timing>
  <p:hf sldNum="0" hdr="0"/>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0947548"/>
      </p:ext>
    </p:extLst>
  </p:cSld>
  <p:clrMapOvr>
    <a:masterClrMapping/>
  </p:clrMapOvr>
  <p:timing>
    <p:tnLst>
      <p:par>
        <p:cTn id="1" dur="indefinite" restart="never" nodeType="tmRoot"/>
      </p:par>
    </p:tnLst>
  </p:timing>
  <p:hf sldNum="0" hdr="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15237389"/>
      </p:ext>
    </p:extLst>
  </p:cSld>
  <p:clrMapOvr>
    <a:masterClrMapping/>
  </p:clrMapOvr>
  <p:timing>
    <p:tnLst>
      <p:par>
        <p:cTn id="1" dur="indefinite" restart="never" nodeType="tmRoot"/>
      </p:par>
    </p:tnLst>
  </p:timing>
  <p:hf sldNum="0" hdr="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34302327"/>
      </p:ext>
    </p:extLst>
  </p:cSld>
  <p:clrMapOvr>
    <a:masterClrMapping/>
  </p:clrMapOvr>
  <p:timing>
    <p:tnLst>
      <p:par>
        <p:cTn id="1" dur="indefinite" restart="never" nodeType="tmRoot"/>
      </p:par>
    </p:tnLst>
  </p:timing>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7" name="Group 16"/>
          <p:cNvGrpSpPr/>
          <p:nvPr userDrawn="1"/>
        </p:nvGrpSpPr>
        <p:grpSpPr>
          <a:xfrm>
            <a:off x="281406"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3" name="Group 12"/>
          <p:cNvGrpSpPr/>
          <p:nvPr userDrawn="1"/>
        </p:nvGrpSpPr>
        <p:grpSpPr>
          <a:xfrm>
            <a:off x="377048"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244072009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E1740245-2432-41E7-B7EE-937A2C2B2258}"/>
              </a:ext>
            </a:extLst>
          </p:cNvPr>
          <p:cNvSpPr/>
          <p:nvPr userDrawn="1"/>
        </p:nvSpPr>
        <p:spPr>
          <a:xfrm>
            <a:off x="6280136" y="4875876"/>
            <a:ext cx="1612942" cy="215444"/>
          </a:xfrm>
          <a:prstGeom prst="rect">
            <a:avLst/>
          </a:prstGeom>
        </p:spPr>
        <p:txBody>
          <a:bodyPr wrap="none">
            <a:spAutoFit/>
          </a:body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713" r:id="rId2"/>
    <p:sldLayoutId id="2147483690" r:id="rId3"/>
    <p:sldLayoutId id="2147483770" r:id="rId4"/>
    <p:sldLayoutId id="2147483769" r:id="rId5"/>
    <p:sldLayoutId id="2147483760" r:id="rId6"/>
    <p:sldLayoutId id="2147483758" r:id="rId7"/>
    <p:sldLayoutId id="2147483757" r:id="rId8"/>
    <p:sldLayoutId id="2147483685" r:id="rId9"/>
    <p:sldLayoutId id="2147483691" r:id="rId10"/>
    <p:sldLayoutId id="2147483687" r:id="rId11"/>
    <p:sldLayoutId id="2147483692" r:id="rId12"/>
    <p:sldLayoutId id="2147483686" r:id="rId13"/>
    <p:sldLayoutId id="2147483693" r:id="rId14"/>
    <p:sldLayoutId id="2147483688" r:id="rId15"/>
    <p:sldLayoutId id="2147483772" r:id="rId16"/>
    <p:sldLayoutId id="2147483771" r:id="rId17"/>
    <p:sldLayoutId id="2147483768" r:id="rId18"/>
    <p:sldLayoutId id="2147483765" r:id="rId19"/>
    <p:sldLayoutId id="2147483764" r:id="rId20"/>
    <p:sldLayoutId id="2147483763" r:id="rId21"/>
    <p:sldLayoutId id="2147483759" r:id="rId22"/>
    <p:sldLayoutId id="2147483756" r:id="rId23"/>
    <p:sldLayoutId id="2147483755" r:id="rId24"/>
    <p:sldLayoutId id="2147483753" r:id="rId25"/>
    <p:sldLayoutId id="2147483752" r:id="rId26"/>
    <p:sldLayoutId id="2147483751" r:id="rId27"/>
    <p:sldLayoutId id="2147483744" r:id="rId28"/>
    <p:sldLayoutId id="2147483735" r:id="rId29"/>
    <p:sldLayoutId id="2147483734" r:id="rId30"/>
    <p:sldLayoutId id="2147483733" r:id="rId31"/>
    <p:sldLayoutId id="2147483732" r:id="rId32"/>
    <p:sldLayoutId id="2147483731" r:id="rId33"/>
    <p:sldLayoutId id="2147483730" r:id="rId34"/>
    <p:sldLayoutId id="2147483729" r:id="rId35"/>
    <p:sldLayoutId id="2147483719" r:id="rId36"/>
    <p:sldLayoutId id="2147483717" r:id="rId37"/>
    <p:sldLayoutId id="2147483716" r:id="rId38"/>
    <p:sldLayoutId id="2147483709" r:id="rId39"/>
    <p:sldLayoutId id="2147483708" r:id="rId40"/>
    <p:sldLayoutId id="2147483707" r:id="rId41"/>
    <p:sldLayoutId id="2147483706" r:id="rId42"/>
    <p:sldLayoutId id="2147483705" r:id="rId43"/>
    <p:sldLayoutId id="2147483704" r:id="rId44"/>
    <p:sldLayoutId id="2147483703" r:id="rId45"/>
    <p:sldLayoutId id="2147483694" r:id="rId46"/>
    <p:sldLayoutId id="2147483695" r:id="rId47"/>
    <p:sldLayoutId id="2147483747" r:id="rId48"/>
    <p:sldLayoutId id="2147483723" r:id="rId49"/>
    <p:sldLayoutId id="2147483711" r:id="rId50"/>
    <p:sldLayoutId id="2147483701" r:id="rId51"/>
    <p:sldLayoutId id="2147483699" r:id="rId52"/>
    <p:sldLayoutId id="2147483697" r:id="rId53"/>
    <p:sldLayoutId id="2147483696" r:id="rId54"/>
    <p:sldLayoutId id="2147483774" r:id="rId55"/>
    <p:sldLayoutId id="2147483773" r:id="rId56"/>
    <p:sldLayoutId id="2147483767" r:id="rId57"/>
    <p:sldLayoutId id="2147483766" r:id="rId58"/>
    <p:sldLayoutId id="2147483762" r:id="rId59"/>
    <p:sldLayoutId id="2147483761" r:id="rId60"/>
    <p:sldLayoutId id="2147483754" r:id="rId61"/>
    <p:sldLayoutId id="2147483750" r:id="rId62"/>
    <p:sldLayoutId id="2147483749" r:id="rId63"/>
    <p:sldLayoutId id="2147483748" r:id="rId64"/>
    <p:sldLayoutId id="2147483746" r:id="rId65"/>
    <p:sldLayoutId id="2147483745" r:id="rId66"/>
    <p:sldLayoutId id="2147483743" r:id="rId67"/>
    <p:sldLayoutId id="2147483742" r:id="rId68"/>
    <p:sldLayoutId id="2147483741" r:id="rId69"/>
    <p:sldLayoutId id="2147483740" r:id="rId70"/>
    <p:sldLayoutId id="2147483739" r:id="rId71"/>
    <p:sldLayoutId id="2147483738" r:id="rId72"/>
    <p:sldLayoutId id="2147483737" r:id="rId73"/>
    <p:sldLayoutId id="2147483728" r:id="rId74"/>
    <p:sldLayoutId id="2147483727" r:id="rId75"/>
    <p:sldLayoutId id="2147483726" r:id="rId76"/>
    <p:sldLayoutId id="2147483725" r:id="rId77"/>
    <p:sldLayoutId id="2147483724" r:id="rId78"/>
    <p:sldLayoutId id="2147483722" r:id="rId79"/>
    <p:sldLayoutId id="2147483721" r:id="rId80"/>
    <p:sldLayoutId id="2147483720" r:id="rId81"/>
    <p:sldLayoutId id="2147483718" r:id="rId82"/>
    <p:sldLayoutId id="2147483715" r:id="rId83"/>
    <p:sldLayoutId id="2147483714" r:id="rId84"/>
    <p:sldLayoutId id="2147483712" r:id="rId85"/>
    <p:sldLayoutId id="2147483710" r:id="rId86"/>
    <p:sldLayoutId id="2147483702" r:id="rId87"/>
    <p:sldLayoutId id="2147483700" r:id="rId88"/>
    <p:sldLayoutId id="2147483698" r:id="rId8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4.jpe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4.jpe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4.jpe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45.png"/><Relationship Id="rId11" Type="http://schemas.openxmlformats.org/officeDocument/2006/relationships/image" Target="../media/image11.png"/><Relationship Id="rId5" Type="http://schemas.openxmlformats.org/officeDocument/2006/relationships/image" Target="../media/image36.png"/><Relationship Id="rId10" Type="http://schemas.microsoft.com/office/2007/relationships/hdphoto" Target="../media/hdphoto5.wdp"/><Relationship Id="rId4" Type="http://schemas.openxmlformats.org/officeDocument/2006/relationships/image" Target="../media/image44.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4.jpe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50.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5229" y="3447"/>
            <a:ext cx="9092681" cy="5135745"/>
          </a:xfrm>
          <a:prstGeom prst="rect">
            <a:avLst/>
          </a:prstGeom>
          <a:noFill/>
          <a:ln w="9525">
            <a:noFill/>
          </a:ln>
        </p:spPr>
      </p:pic>
      <p:pic>
        <p:nvPicPr>
          <p:cNvPr id="2084" name="图片 2083" descr="3"/>
          <p:cNvPicPr>
            <a:picLocks noChangeAspect="1"/>
          </p:cNvPicPr>
          <p:nvPr/>
        </p:nvPicPr>
        <p:blipFill>
          <a:blip r:embed="rId4"/>
          <a:stretch>
            <a:fillRect/>
          </a:stretch>
        </p:blipFill>
        <p:spPr>
          <a:xfrm>
            <a:off x="272538" y="191850"/>
            <a:ext cx="8677340" cy="8644596"/>
          </a:xfrm>
          <a:prstGeom prst="rect">
            <a:avLst/>
          </a:prstGeom>
          <a:noFill/>
          <a:ln w="9525">
            <a:noFill/>
          </a:ln>
        </p:spPr>
      </p:pic>
      <p:sp>
        <p:nvSpPr>
          <p:cNvPr id="2055" name="文本框 2054"/>
          <p:cNvSpPr txBox="1"/>
          <p:nvPr/>
        </p:nvSpPr>
        <p:spPr>
          <a:xfrm>
            <a:off x="3555757" y="3587993"/>
            <a:ext cx="4780367" cy="844142"/>
          </a:xfrm>
          <a:prstGeom prst="rect">
            <a:avLst/>
          </a:prstGeom>
          <a:noFill/>
          <a:ln w="9525">
            <a:noFill/>
          </a:ln>
        </p:spPr>
        <p:txBody>
          <a:bodyPr wrap="square">
            <a:spAutoFit/>
          </a:bodyPr>
          <a:lstStyle/>
          <a:p>
            <a:pPr defTabSz="814474">
              <a:spcBef>
                <a:spcPct val="50000"/>
              </a:spcBef>
            </a:pPr>
            <a:endParaRPr lang="en-US" altLang="zh-CN" sz="1954" dirty="0">
              <a:latin typeface="SimHei" panose="02010609060101010101" pitchFamily="2" charset="-122"/>
              <a:ea typeface="SimHei" panose="02010609060101010101" pitchFamily="2" charset="-122"/>
            </a:endParaRPr>
          </a:p>
          <a:p>
            <a:pPr defTabSz="814474">
              <a:spcBef>
                <a:spcPct val="50000"/>
              </a:spcBef>
            </a:pPr>
            <a:endParaRPr lang="zh-CN" altLang="en-US" sz="1954" dirty="0">
              <a:latin typeface="SimHei" panose="02010609060101010101" pitchFamily="2" charset="-122"/>
              <a:ea typeface="SimHei" panose="02010609060101010101" pitchFamily="2" charset="-122"/>
            </a:endParaRPr>
          </a:p>
        </p:txBody>
      </p:sp>
      <p:pic>
        <p:nvPicPr>
          <p:cNvPr id="2078" name="图片 2077" descr="2"/>
          <p:cNvPicPr>
            <a:picLocks noChangeAspect="1"/>
          </p:cNvPicPr>
          <p:nvPr/>
        </p:nvPicPr>
        <p:blipFill>
          <a:blip r:embed="rId5"/>
          <a:stretch>
            <a:fillRect/>
          </a:stretch>
        </p:blipFill>
        <p:spPr>
          <a:xfrm>
            <a:off x="468143" y="265405"/>
            <a:ext cx="1675149" cy="560106"/>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7034314" y="226628"/>
            <a:ext cx="1876787" cy="873766"/>
          </a:xfrm>
          <a:prstGeom prst="rect">
            <a:avLst/>
          </a:prstGeom>
          <a:noFill/>
          <a:ln w="9525">
            <a:noFill/>
          </a:ln>
        </p:spPr>
      </p:pic>
      <p:pic>
        <p:nvPicPr>
          <p:cNvPr id="8" name="Picture 7">
            <a:extLst>
              <a:ext uri="{FF2B5EF4-FFF2-40B4-BE49-F238E27FC236}">
                <a16:creationId xmlns:a16="http://schemas.microsoft.com/office/drawing/2014/main" id="{356FBF10-BC0D-4914-8E62-5AEE3D96C63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411760" y="1506324"/>
            <a:ext cx="4532376" cy="4449802"/>
          </a:xfrm>
          <a:prstGeom prst="ellipse">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594" y="1013914"/>
            <a:ext cx="1211555" cy="1211555"/>
          </a:xfrm>
          <a:prstGeom prst="rect">
            <a:avLst/>
          </a:prstGeom>
        </p:spPr>
      </p:pic>
    </p:spTree>
    <p:extLst>
      <p:ext uri="{BB962C8B-B14F-4D97-AF65-F5344CB8AC3E}">
        <p14:creationId xmlns:p14="http://schemas.microsoft.com/office/powerpoint/2010/main" val="27873008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nodePh="1">
                                  <p:stCondLst>
                                    <p:cond delay="0"/>
                                  </p:stCondLst>
                                  <p:endCondLst>
                                    <p:cond evt="begin" delay="0">
                                      <p:tn val="11"/>
                                    </p:cond>
                                  </p:endCondLst>
                                  <p:childTnLst>
                                    <p:set>
                                      <p:cBhvr>
                                        <p:cTn id="12" dur="1" fill="hold">
                                          <p:stCondLst>
                                            <p:cond delay="0"/>
                                          </p:stCondLst>
                                        </p:cTn>
                                        <p:tgtEl>
                                          <p:spTgt spid="2055"/>
                                        </p:tgtEl>
                                        <p:attrNameLst>
                                          <p:attrName>style.visibility</p:attrName>
                                        </p:attrNameLst>
                                      </p:cBhvr>
                                      <p:to>
                                        <p:strVal val="visible"/>
                                      </p:to>
                                    </p:set>
                                    <p:animEffect transition="in" filter="wipe(left)">
                                      <p:cBhvr>
                                        <p:cTn id="13" dur="500"/>
                                        <p:tgtEl>
                                          <p:spTgt spid="2055"/>
                                        </p:tgtEl>
                                      </p:cBhvr>
                                    </p:animEffect>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858495" y="1683766"/>
            <a:ext cx="3537287" cy="2647149"/>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155346" y="2728149"/>
            <a:ext cx="2379159" cy="2150809"/>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3360016" y="0"/>
            <a:ext cx="5667415" cy="5171075"/>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093739" y="499787"/>
            <a:ext cx="2233532" cy="1985362"/>
          </a:xfrm>
          <a:prstGeom prst="rect">
            <a:avLst/>
          </a:prstGeom>
          <a:noFill/>
          <a:ln w="9525">
            <a:noFill/>
          </a:ln>
        </p:spPr>
      </p:pic>
      <p:sp>
        <p:nvSpPr>
          <p:cNvPr id="6" name="矩形 5"/>
          <p:cNvSpPr/>
          <p:nvPr/>
        </p:nvSpPr>
        <p:spPr>
          <a:xfrm>
            <a:off x="4152782" y="2267907"/>
            <a:ext cx="3640716" cy="2123658"/>
          </a:xfrm>
          <a:prstGeom prst="rect">
            <a:avLst/>
          </a:prstGeom>
        </p:spPr>
        <p:txBody>
          <a:bodyPr wrap="square">
            <a:spAutoFit/>
          </a:bodyPr>
          <a:lstStyle/>
          <a:p>
            <a:r>
              <a:rPr lang="en-US" altLang="zh-CN" sz="4400" smtClean="0"/>
              <a:t>Đọc nối tiếp từng đoạn</a:t>
            </a:r>
            <a:endParaRPr lang="zh-CN" altLang="en-US" sz="4400" dirty="0"/>
          </a:p>
          <a:p>
            <a:endParaRPr lang="zh-CN" altLang="en-US" sz="4400"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923" y="229211"/>
            <a:ext cx="1211555" cy="1211555"/>
          </a:xfrm>
          <a:prstGeom prst="rect">
            <a:avLst/>
          </a:prstGeom>
        </p:spPr>
      </p:pic>
    </p:spTree>
    <p:extLst>
      <p:ext uri="{BB962C8B-B14F-4D97-AF65-F5344CB8AC3E}">
        <p14:creationId xmlns:p14="http://schemas.microsoft.com/office/powerpoint/2010/main" val="812743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07B3502-F58A-46C0-88F8-3DE26F98CD3F}"/>
              </a:ext>
            </a:extLst>
          </p:cNvPr>
          <p:cNvSpPr txBox="1"/>
          <p:nvPr/>
        </p:nvSpPr>
        <p:spPr>
          <a:xfrm>
            <a:off x="2361103" y="386606"/>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15" name="Picture 14">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78794" y="416650"/>
            <a:ext cx="582308" cy="525172"/>
          </a:xfrm>
          <a:prstGeom prst="rect">
            <a:avLst/>
          </a:prstGeom>
        </p:spPr>
      </p:pic>
      <p:pic>
        <p:nvPicPr>
          <p:cNvPr id="12" name="图片 71695" descr="2"/>
          <p:cNvPicPr>
            <a:picLocks noChangeAspect="1"/>
          </p:cNvPicPr>
          <p:nvPr/>
        </p:nvPicPr>
        <p:blipFill>
          <a:blip r:embed="rId4"/>
          <a:stretch>
            <a:fillRect/>
          </a:stretch>
        </p:blipFill>
        <p:spPr>
          <a:xfrm>
            <a:off x="309578" y="2049177"/>
            <a:ext cx="1244103" cy="717752"/>
          </a:xfrm>
          <a:prstGeom prst="rect">
            <a:avLst/>
          </a:prstGeom>
          <a:noFill/>
          <a:ln w="9525">
            <a:noFill/>
          </a:ln>
        </p:spPr>
      </p:pic>
      <p:sp>
        <p:nvSpPr>
          <p:cNvPr id="13" name="TextBox 12"/>
          <p:cNvSpPr txBox="1"/>
          <p:nvPr/>
        </p:nvSpPr>
        <p:spPr>
          <a:xfrm>
            <a:off x="644234" y="2306777"/>
            <a:ext cx="631904" cy="307777"/>
          </a:xfrm>
          <a:prstGeom prst="rect">
            <a:avLst/>
          </a:prstGeom>
          <a:noFill/>
        </p:spPr>
        <p:txBody>
          <a:bodyPr wrap="none" rtlCol="0">
            <a:spAutoFit/>
          </a:bodyPr>
          <a:lstStyle/>
          <a:p>
            <a:r>
              <a:rPr lang="en-US" smtClean="0"/>
              <a:t>Lần 1</a:t>
            </a:r>
            <a:endParaRPr lang="en-US"/>
          </a:p>
        </p:txBody>
      </p:sp>
      <p:sp>
        <p:nvSpPr>
          <p:cNvPr id="24" name="Rounded Rectangle 23"/>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BFD78CE-119A-41F1-9B74-BABCBB0C4D35}"/>
              </a:ext>
            </a:extLst>
          </p:cNvPr>
          <p:cNvSpPr txBox="1"/>
          <p:nvPr/>
        </p:nvSpPr>
        <p:spPr>
          <a:xfrm>
            <a:off x="2121138" y="625713"/>
            <a:ext cx="5930273" cy="507831"/>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Cây xấu hổ</a:t>
            </a:r>
            <a:endParaRPr lang="en-US" sz="1800" b="1" dirty="0">
              <a:solidFill>
                <a:schemeClr val="accent1">
                  <a:lumMod val="50000"/>
                </a:schemeClr>
              </a:solidFill>
              <a:latin typeface="+mn-lt"/>
            </a:endParaRPr>
          </a:p>
        </p:txBody>
      </p:sp>
      <p:sp>
        <p:nvSpPr>
          <p:cNvPr id="28" name="TextBox 27">
            <a:extLst>
              <a:ext uri="{FF2B5EF4-FFF2-40B4-BE49-F238E27FC236}">
                <a16:creationId xmlns:a16="http://schemas.microsoft.com/office/drawing/2014/main" id="{165D5BF2-322E-44E7-8BBA-8D19A38AD7B5}"/>
              </a:ext>
            </a:extLst>
          </p:cNvPr>
          <p:cNvSpPr txBox="1"/>
          <p:nvPr/>
        </p:nvSpPr>
        <p:spPr>
          <a:xfrm>
            <a:off x="1841680" y="1041449"/>
            <a:ext cx="6490148" cy="1708160"/>
          </a:xfrm>
          <a:prstGeom prst="rect">
            <a:avLst/>
          </a:prstGeom>
          <a:noFill/>
        </p:spPr>
        <p:txBody>
          <a:bodyPr wrap="square" rtlCol="0">
            <a:spAutoFit/>
          </a:bodyPr>
          <a:lstStyle/>
          <a:p>
            <a:pPr algn="just">
              <a:lnSpc>
                <a:spcPct val="150000"/>
              </a:lnSpc>
            </a:pPr>
            <a:r>
              <a:rPr lang="vi-VN" dirty="0">
                <a:latin typeface="+mn-lt"/>
              </a:rPr>
              <a:t>      Bỗng dưng, gió ào ào nổi lên. Có tiếng động gì lạ lắm. Những chiếc lá khô lạt xạt lướt trên cỏ. Cây xấu hổ co rúm mình lại.</a:t>
            </a:r>
          </a:p>
          <a:p>
            <a:pPr algn="just">
              <a:lnSpc>
                <a:spcPct val="150000"/>
              </a:lnSpc>
            </a:pPr>
            <a:r>
              <a:rPr lang="vi-VN" dirty="0">
                <a:latin typeface="+mn-lt"/>
              </a:rPr>
              <a:t>      Nó bỗng thấy xung quanh xôn xao. Nó hé mắt nhìn: không có gì lạ cả. Bấy giờ, nó mới mở bừng những con mắt lá. Quả nhiên, không có gì lạ thật.</a:t>
            </a:r>
          </a:p>
          <a:p>
            <a:pPr algn="just">
              <a:lnSpc>
                <a:spcPct val="150000"/>
              </a:lnSpc>
            </a:pPr>
            <a:r>
              <a:rPr lang="vi-VN">
                <a:latin typeface="+mn-lt"/>
              </a:rPr>
              <a:t>      </a:t>
            </a:r>
            <a:endParaRPr lang="en-US" dirty="0">
              <a:latin typeface="+mn-lt"/>
            </a:endParaRPr>
          </a:p>
        </p:txBody>
      </p:sp>
      <p:pic>
        <p:nvPicPr>
          <p:cNvPr id="29" name="Picture 28">
            <a:extLst>
              <a:ext uri="{FF2B5EF4-FFF2-40B4-BE49-F238E27FC236}">
                <a16:creationId xmlns:a16="http://schemas.microsoft.com/office/drawing/2014/main" id="{963442AF-C330-4740-867B-1F33CE78F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681" y="1115153"/>
            <a:ext cx="304770" cy="288000"/>
          </a:xfrm>
          <a:prstGeom prst="rect">
            <a:avLst/>
          </a:prstGeom>
        </p:spPr>
      </p:pic>
      <p:pic>
        <p:nvPicPr>
          <p:cNvPr id="30" name="Picture 29">
            <a:extLst>
              <a:ext uri="{FF2B5EF4-FFF2-40B4-BE49-F238E27FC236}">
                <a16:creationId xmlns:a16="http://schemas.microsoft.com/office/drawing/2014/main" id="{E56E88AA-6DB3-4D8F-92AE-09B34204D752}"/>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53681" y="2408053"/>
            <a:ext cx="288000" cy="288000"/>
          </a:xfrm>
          <a:prstGeom prst="rect">
            <a:avLst/>
          </a:prstGeom>
        </p:spPr>
      </p:pic>
      <p:sp>
        <p:nvSpPr>
          <p:cNvPr id="2" name="Rectangle 1"/>
          <p:cNvSpPr/>
          <p:nvPr/>
        </p:nvSpPr>
        <p:spPr>
          <a:xfrm>
            <a:off x="1841681" y="2343266"/>
            <a:ext cx="6490147" cy="2354491"/>
          </a:xfrm>
          <a:prstGeom prst="rect">
            <a:avLst/>
          </a:prstGeom>
        </p:spPr>
        <p:txBody>
          <a:bodyPr wrap="square">
            <a:spAutoFit/>
          </a:bodyPr>
          <a:lstStyle/>
          <a:p>
            <a:pPr algn="just">
              <a:lnSpc>
                <a:spcPct val="150000"/>
              </a:lnSpc>
            </a:pPr>
            <a:r>
              <a:rPr lang="en-US"/>
              <a:t> </a:t>
            </a:r>
            <a:r>
              <a:rPr lang="en-US" smtClean="0"/>
              <a:t>     </a:t>
            </a:r>
            <a:r>
              <a:rPr lang="vi-VN" smtClean="0"/>
              <a:t>Nhưng </a:t>
            </a:r>
            <a:r>
              <a:rPr lang="vi-VN"/>
              <a:t>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a:t>      Càng nghe bạn bè trầm trồ, cây xấu hổ càng tiếc. Không biết bao giờ con chim xanh ấy quay trở lại.</a:t>
            </a:r>
          </a:p>
          <a:p>
            <a:pPr algn="r">
              <a:lnSpc>
                <a:spcPct val="150000"/>
              </a:lnSpc>
            </a:pPr>
            <a:r>
              <a:rPr lang="vi-VN"/>
              <a:t>(</a:t>
            </a:r>
            <a:r>
              <a:rPr lang="vi-VN" i="1"/>
              <a:t>Theo </a:t>
            </a:r>
            <a:r>
              <a:rPr lang="vi-VN"/>
              <a:t>Trần Hoài Dương)</a:t>
            </a:r>
            <a:endParaRPr lang="en-US" dirty="0"/>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239" y="3412953"/>
            <a:ext cx="1211555" cy="1211555"/>
          </a:xfrm>
          <a:prstGeom prst="rect">
            <a:avLst/>
          </a:prstGeom>
        </p:spPr>
      </p:pic>
    </p:spTree>
    <p:extLst>
      <p:ext uri="{BB962C8B-B14F-4D97-AF65-F5344CB8AC3E}">
        <p14:creationId xmlns:p14="http://schemas.microsoft.com/office/powerpoint/2010/main" val="1068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P spid="2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8" y="-186636"/>
            <a:ext cx="3354783" cy="1917019"/>
          </a:xfrm>
          <a:prstGeom prst="rect">
            <a:avLst/>
          </a:prstGeom>
        </p:spPr>
      </p:pic>
      <p:sp>
        <p:nvSpPr>
          <p:cNvPr id="5" name="文本框 4"/>
          <p:cNvSpPr txBox="1"/>
          <p:nvPr/>
        </p:nvSpPr>
        <p:spPr>
          <a:xfrm rot="21049605">
            <a:off x="337221" y="883435"/>
            <a:ext cx="2496815" cy="400110"/>
          </a:xfrm>
          <a:prstGeom prst="rect">
            <a:avLst/>
          </a:prstGeom>
          <a:noFill/>
        </p:spPr>
        <p:txBody>
          <a:bodyPr wrap="square" rtlCol="0">
            <a:spAutoFit/>
          </a:bodyPr>
          <a:lstStyle/>
          <a:p>
            <a:r>
              <a:rPr lang="en-US" altLang="zh-CN"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my </a:t>
            </a:r>
            <a:r>
              <a:rPr lang="en-US" altLang="zh-CN"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question</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194" y="3916120"/>
            <a:ext cx="1959275" cy="1179045"/>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541" y="51837"/>
            <a:ext cx="1537325" cy="1573773"/>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67020" y="718170"/>
            <a:ext cx="6078719" cy="3336953"/>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1790187" y="2212708"/>
            <a:ext cx="5563625" cy="738664"/>
          </a:xfrm>
          <a:prstGeom prst="rect">
            <a:avLst/>
          </a:prstGeom>
        </p:spPr>
        <p:txBody>
          <a:bodyPr wrap="square">
            <a:spAutoFit/>
          </a:bodyPr>
          <a:lstStyle/>
          <a:p>
            <a:pPr defTabSz="622158">
              <a:lnSpc>
                <a:spcPct val="150000"/>
              </a:lnSpc>
              <a:defRPr/>
            </a:pPr>
            <a:r>
              <a:rPr lang="en-US" sz="2800" smtClean="0"/>
              <a:t>Con </a:t>
            </a:r>
            <a:r>
              <a:rPr lang="en-US" sz="2800"/>
              <a:t>thấy có từ ngữ nào khó </a:t>
            </a:r>
            <a:r>
              <a:rPr lang="en-US" sz="2800" smtClean="0"/>
              <a:t>đọc?</a:t>
            </a:r>
            <a:endParaRPr lang="zh-CN" altLang="en-US" sz="3600" dirty="0">
              <a:solidFill>
                <a:srgbClr val="C00000"/>
              </a:solidFill>
              <a:latin typeface="微软雅黑" panose="020B0503020204020204" pitchFamily="34" charset="-122"/>
              <a:ea typeface="微软雅黑" panose="020B0503020204020204" pitchFamily="34" charset="-122"/>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465" y="3254203"/>
            <a:ext cx="1211555" cy="1211555"/>
          </a:xfrm>
          <a:prstGeom prst="rect">
            <a:avLst/>
          </a:prstGeom>
        </p:spPr>
      </p:pic>
    </p:spTree>
    <p:extLst>
      <p:ext uri="{BB962C8B-B14F-4D97-AF65-F5344CB8AC3E}">
        <p14:creationId xmlns:p14="http://schemas.microsoft.com/office/powerpoint/2010/main" val="2681215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1695" descr="2"/>
          <p:cNvPicPr>
            <a:picLocks noChangeAspect="1"/>
          </p:cNvPicPr>
          <p:nvPr/>
        </p:nvPicPr>
        <p:blipFill>
          <a:blip r:embed="rId2"/>
          <a:stretch>
            <a:fillRect/>
          </a:stretch>
        </p:blipFill>
        <p:spPr>
          <a:xfrm>
            <a:off x="2305763" y="3629280"/>
            <a:ext cx="1166871" cy="673195"/>
          </a:xfrm>
          <a:prstGeom prst="rect">
            <a:avLst/>
          </a:prstGeom>
          <a:noFill/>
          <a:ln w="9525">
            <a:noFill/>
          </a:ln>
        </p:spPr>
      </p:pic>
      <p:pic>
        <p:nvPicPr>
          <p:cNvPr id="12" name="图片 71695" descr="2"/>
          <p:cNvPicPr>
            <a:picLocks noChangeAspect="1"/>
          </p:cNvPicPr>
          <p:nvPr/>
        </p:nvPicPr>
        <p:blipFill>
          <a:blip r:embed="rId2"/>
          <a:stretch>
            <a:fillRect/>
          </a:stretch>
        </p:blipFill>
        <p:spPr>
          <a:xfrm>
            <a:off x="4843003" y="3532337"/>
            <a:ext cx="1166871" cy="673195"/>
          </a:xfrm>
          <a:prstGeom prst="rect">
            <a:avLst/>
          </a:prstGeom>
          <a:noFill/>
          <a:ln w="9525">
            <a:noFill/>
          </a:ln>
        </p:spPr>
      </p:pic>
      <p:pic>
        <p:nvPicPr>
          <p:cNvPr id="13" name="图片 71695" descr="2"/>
          <p:cNvPicPr>
            <a:picLocks noChangeAspect="1"/>
          </p:cNvPicPr>
          <p:nvPr/>
        </p:nvPicPr>
        <p:blipFill>
          <a:blip r:embed="rId2"/>
          <a:stretch>
            <a:fillRect/>
          </a:stretch>
        </p:blipFill>
        <p:spPr>
          <a:xfrm>
            <a:off x="3735406" y="4145451"/>
            <a:ext cx="1244103" cy="717752"/>
          </a:xfrm>
          <a:prstGeom prst="rect">
            <a:avLst/>
          </a:prstGeom>
          <a:noFill/>
          <a:ln w="9525">
            <a:noFill/>
          </a:ln>
        </p:spPr>
      </p:pic>
      <p:pic>
        <p:nvPicPr>
          <p:cNvPr id="14" name="图片 71695" descr="2"/>
          <p:cNvPicPr>
            <a:picLocks noChangeAspect="1"/>
          </p:cNvPicPr>
          <p:nvPr/>
        </p:nvPicPr>
        <p:blipFill>
          <a:blip r:embed="rId2"/>
          <a:stretch>
            <a:fillRect/>
          </a:stretch>
        </p:blipFill>
        <p:spPr>
          <a:xfrm>
            <a:off x="5926403" y="4129927"/>
            <a:ext cx="1166871" cy="673195"/>
          </a:xfrm>
          <a:prstGeom prst="rect">
            <a:avLst/>
          </a:prstGeom>
          <a:noFill/>
          <a:ln w="9525">
            <a:noFill/>
          </a:ln>
        </p:spPr>
      </p:pic>
      <p:sp>
        <p:nvSpPr>
          <p:cNvPr id="2" name="Freeform 3">
            <a:extLst>
              <a:ext uri="{FF2B5EF4-FFF2-40B4-BE49-F238E27FC236}">
                <a16:creationId xmlns:a16="http://schemas.microsoft.com/office/drawing/2014/main" id="{CD0BC134-4E67-4F95-8B15-E84ACFC3EE7F}"/>
              </a:ext>
            </a:extLst>
          </p:cNvPr>
          <p:cNvSpPr>
            <a:spLocks/>
          </p:cNvSpPr>
          <p:nvPr/>
        </p:nvSpPr>
        <p:spPr bwMode="auto">
          <a:xfrm rot="10800000">
            <a:off x="845574" y="264615"/>
            <a:ext cx="7816645"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19050">
            <a:solidFill>
              <a:srgbClr val="17479D"/>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C07B3502-F58A-46C0-88F8-3DE26F98CD3F}"/>
              </a:ext>
            </a:extLst>
          </p:cNvPr>
          <p:cNvSpPr txBox="1"/>
          <p:nvPr/>
        </p:nvSpPr>
        <p:spPr>
          <a:xfrm>
            <a:off x="1185348" y="395247"/>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4420" y="631851"/>
            <a:ext cx="582308" cy="525172"/>
          </a:xfrm>
          <a:prstGeom prst="rect">
            <a:avLst/>
          </a:prstGeom>
        </p:spPr>
      </p:pic>
      <p:sp>
        <p:nvSpPr>
          <p:cNvPr id="15" name="Rounded Rectangle 14"/>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18A7FA3-3F11-4FEB-A0F9-1E6F3AE36D60}"/>
              </a:ext>
            </a:extLst>
          </p:cNvPr>
          <p:cNvSpPr txBox="1"/>
          <p:nvPr/>
        </p:nvSpPr>
        <p:spPr>
          <a:xfrm>
            <a:off x="1376934" y="443371"/>
            <a:ext cx="6109985" cy="507831"/>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Cây xấu hổ</a:t>
            </a:r>
            <a:endParaRPr lang="en-US" sz="1800" b="1" dirty="0">
              <a:solidFill>
                <a:schemeClr val="accent1">
                  <a:lumMod val="50000"/>
                </a:schemeClr>
              </a:solidFill>
              <a:latin typeface="+mn-lt"/>
            </a:endParaRPr>
          </a:p>
        </p:txBody>
      </p:sp>
      <p:sp>
        <p:nvSpPr>
          <p:cNvPr id="17" name="TextBox 16">
            <a:extLst>
              <a:ext uri="{FF2B5EF4-FFF2-40B4-BE49-F238E27FC236}">
                <a16:creationId xmlns:a16="http://schemas.microsoft.com/office/drawing/2014/main" id="{ED1D7C01-1678-4539-8864-4BB5A31CFD21}"/>
              </a:ext>
            </a:extLst>
          </p:cNvPr>
          <p:cNvSpPr txBox="1"/>
          <p:nvPr/>
        </p:nvSpPr>
        <p:spPr>
          <a:xfrm>
            <a:off x="1476502" y="832096"/>
            <a:ext cx="6685753" cy="3145541"/>
          </a:xfrm>
          <a:prstGeom prst="rect">
            <a:avLst/>
          </a:prstGeom>
          <a:noFill/>
        </p:spPr>
        <p:txBody>
          <a:bodyPr wrap="square" rtlCol="0">
            <a:spAutoFit/>
          </a:bodyPr>
          <a:lstStyle/>
          <a:p>
            <a:pPr algn="just">
              <a:lnSpc>
                <a:spcPct val="150000"/>
              </a:lnSpc>
            </a:pPr>
            <a:r>
              <a:rPr lang="vi-VN" sz="1200" dirty="0">
                <a:latin typeface="+mn-lt"/>
              </a:rPr>
              <a:t>      Bỗng dưng, </a:t>
            </a:r>
            <a:r>
              <a:rPr lang="vi-VN" sz="1200" dirty="0">
                <a:solidFill>
                  <a:schemeClr val="tx1"/>
                </a:solidFill>
                <a:latin typeface="+mn-lt"/>
              </a:rPr>
              <a:t>gió ào ào </a:t>
            </a:r>
            <a:r>
              <a:rPr lang="vi-VN" sz="1200" dirty="0">
                <a:latin typeface="+mn-lt"/>
              </a:rPr>
              <a:t>nổi lên. Có tiếng động gì lạ lắm. Những chiếc lá </a:t>
            </a:r>
            <a:r>
              <a:rPr lang="vi-VN" sz="1200">
                <a:latin typeface="+mn-lt"/>
              </a:rPr>
              <a:t>khô lạt xạt</a:t>
            </a:r>
            <a:r>
              <a:rPr lang="vi-VN" sz="1200" smtClean="0">
                <a:latin typeface="+mn-lt"/>
              </a:rPr>
              <a:t> </a:t>
            </a:r>
            <a:r>
              <a:rPr lang="vi-VN" sz="1200" dirty="0">
                <a:latin typeface="+mn-lt"/>
              </a:rPr>
              <a:t>lướt trên cỏ. Cây xấu hổ co rúm mình lại.</a:t>
            </a:r>
          </a:p>
          <a:p>
            <a:pPr algn="just">
              <a:lnSpc>
                <a:spcPct val="150000"/>
              </a:lnSpc>
            </a:pPr>
            <a:r>
              <a:rPr lang="vi-VN" sz="1200" dirty="0">
                <a:latin typeface="+mn-lt"/>
              </a:rPr>
              <a:t>      Nó bỗng thấy xung quanh xôn xao. Nó hé mắt nhìn: không có gì lạ cả. Bấy giờ, nó mới mở bừng những con mắt lá. Quả nhiên, không có gì lạ thật.</a:t>
            </a:r>
          </a:p>
          <a:p>
            <a:pPr algn="just">
              <a:lnSpc>
                <a:spcPct val="150000"/>
              </a:lnSpc>
            </a:pPr>
            <a:r>
              <a:rPr lang="vi-VN" sz="1200" dirty="0">
                <a:latin typeface="+mn-lt"/>
              </a:rPr>
              <a:t>      Nhưng những cây cỏ xung quanh vẫn cứ xôn xao. Thì ra, vừa có một con chim xanh biếc, toàn thân lóng lánh </a:t>
            </a:r>
            <a:r>
              <a:rPr lang="vi-VN" sz="1200" smtClean="0">
                <a:latin typeface="+mn-lt"/>
              </a:rPr>
              <a:t>như tự tỏa sáng </a:t>
            </a:r>
            <a:r>
              <a:rPr lang="vi-VN" sz="1200" dirty="0">
                <a:latin typeface="+mn-lt"/>
              </a:rPr>
              <a:t>không biết từ đâu bay tới. Chim đậu một thoáng trên cành thanh mai</a:t>
            </a:r>
            <a:r>
              <a:rPr lang="vi-VN" sz="1200" b="1" dirty="0">
                <a:solidFill>
                  <a:srgbClr val="FF0000"/>
                </a:solidFill>
                <a:latin typeface="+mn-lt"/>
              </a:rPr>
              <a:t> </a:t>
            </a:r>
            <a:r>
              <a:rPr lang="vi-VN" sz="1200" dirty="0">
                <a:latin typeface="+mn-lt"/>
              </a:rPr>
              <a:t>rồi lại vội bay đi. </a:t>
            </a:r>
            <a:r>
              <a:rPr lang="vi-VN" sz="1200">
                <a:latin typeface="+mn-lt"/>
              </a:rPr>
              <a:t>Các </a:t>
            </a:r>
            <a:r>
              <a:rPr lang="vi-VN" sz="1200" smtClean="0">
                <a:latin typeface="+mn-lt"/>
              </a:rPr>
              <a:t>cây </a:t>
            </a:r>
            <a:r>
              <a:rPr lang="vi-VN" sz="1200" dirty="0">
                <a:latin typeface="+mn-lt"/>
              </a:rPr>
              <a:t>cỏ xuýt xoa: biết bao nhiêu con chim đã bay qua đây, chưa có con nào đẹp đến thế.</a:t>
            </a:r>
          </a:p>
          <a:p>
            <a:pPr algn="just">
              <a:lnSpc>
                <a:spcPct val="150000"/>
              </a:lnSpc>
            </a:pPr>
            <a:r>
              <a:rPr lang="vi-VN" sz="1200" dirty="0">
                <a:latin typeface="+mn-lt"/>
              </a:rPr>
              <a:t>      Càng nghe bạn bè trầm trồ, cây xấu hổ càng tiếc. Không biết bao giờ con chim xanh ấy quay trở lại.</a:t>
            </a:r>
          </a:p>
          <a:p>
            <a:pPr algn="r">
              <a:lnSpc>
                <a:spcPct val="150000"/>
              </a:lnSpc>
            </a:pPr>
            <a:r>
              <a:rPr lang="vi-VN" dirty="0">
                <a:latin typeface="+mn-lt"/>
              </a:rPr>
              <a:t>(</a:t>
            </a:r>
            <a:r>
              <a:rPr lang="vi-VN" i="1" dirty="0">
                <a:latin typeface="+mn-lt"/>
              </a:rPr>
              <a:t>Theo </a:t>
            </a:r>
            <a:r>
              <a:rPr lang="vi-VN" dirty="0">
                <a:latin typeface="+mn-lt"/>
              </a:rPr>
              <a:t>Trần Hoài Dương)</a:t>
            </a:r>
            <a:endParaRPr lang="en-US" dirty="0">
              <a:latin typeface="+mn-lt"/>
            </a:endParaRPr>
          </a:p>
        </p:txBody>
      </p:sp>
      <p:pic>
        <p:nvPicPr>
          <p:cNvPr id="18" name="Picture 17">
            <a:extLst>
              <a:ext uri="{FF2B5EF4-FFF2-40B4-BE49-F238E27FC236}">
                <a16:creationId xmlns:a16="http://schemas.microsoft.com/office/drawing/2014/main" id="{D5DD2244-DCA9-4272-BAF5-569C315C8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992" y="911804"/>
            <a:ext cx="347037" cy="288000"/>
          </a:xfrm>
          <a:prstGeom prst="rect">
            <a:avLst/>
          </a:prstGeom>
        </p:spPr>
      </p:pic>
      <p:pic>
        <p:nvPicPr>
          <p:cNvPr id="19" name="Picture 18">
            <a:extLst>
              <a:ext uri="{FF2B5EF4-FFF2-40B4-BE49-F238E27FC236}">
                <a16:creationId xmlns:a16="http://schemas.microsoft.com/office/drawing/2014/main" id="{4431494C-6DA4-4C7D-9B60-1835C2DE797E}"/>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06612" y="2003449"/>
            <a:ext cx="327941" cy="288000"/>
          </a:xfrm>
          <a:prstGeom prst="rect">
            <a:avLst/>
          </a:prstGeom>
        </p:spPr>
      </p:pic>
      <p:sp>
        <p:nvSpPr>
          <p:cNvPr id="21" name="Rectangle 20"/>
          <p:cNvSpPr/>
          <p:nvPr/>
        </p:nvSpPr>
        <p:spPr>
          <a:xfrm>
            <a:off x="2528940" y="1158183"/>
            <a:ext cx="697627" cy="276999"/>
          </a:xfrm>
          <a:prstGeom prst="rect">
            <a:avLst/>
          </a:prstGeom>
        </p:spPr>
        <p:txBody>
          <a:bodyPr wrap="none">
            <a:spAutoFit/>
          </a:bodyPr>
          <a:lstStyle/>
          <a:p>
            <a:r>
              <a:rPr lang="vi-VN" sz="1200">
                <a:solidFill>
                  <a:srgbClr val="FF0000"/>
                </a:solidFill>
              </a:rPr>
              <a:t>co rúm </a:t>
            </a:r>
            <a:endParaRPr lang="en-US" sz="1200"/>
          </a:p>
        </p:txBody>
      </p:sp>
      <p:sp>
        <p:nvSpPr>
          <p:cNvPr id="26" name="Rectangle 25"/>
          <p:cNvSpPr/>
          <p:nvPr/>
        </p:nvSpPr>
        <p:spPr>
          <a:xfrm>
            <a:off x="2167738" y="2256841"/>
            <a:ext cx="848309" cy="276999"/>
          </a:xfrm>
          <a:prstGeom prst="rect">
            <a:avLst/>
          </a:prstGeom>
        </p:spPr>
        <p:txBody>
          <a:bodyPr wrap="none">
            <a:spAutoFit/>
          </a:bodyPr>
          <a:lstStyle/>
          <a:p>
            <a:r>
              <a:rPr lang="vi-VN" sz="1200">
                <a:solidFill>
                  <a:srgbClr val="FF0000"/>
                </a:solidFill>
                <a:latin typeface="+mn-lt"/>
              </a:rPr>
              <a:t>lóng lánh </a:t>
            </a:r>
            <a:endParaRPr lang="en-US" sz="1200">
              <a:latin typeface="+mn-lt"/>
            </a:endParaRPr>
          </a:p>
        </p:txBody>
      </p:sp>
      <p:sp>
        <p:nvSpPr>
          <p:cNvPr id="27" name="Rectangle 26"/>
          <p:cNvSpPr/>
          <p:nvPr/>
        </p:nvSpPr>
        <p:spPr>
          <a:xfrm>
            <a:off x="3554588" y="1435182"/>
            <a:ext cx="721672" cy="276999"/>
          </a:xfrm>
          <a:prstGeom prst="rect">
            <a:avLst/>
          </a:prstGeom>
        </p:spPr>
        <p:txBody>
          <a:bodyPr wrap="none">
            <a:spAutoFit/>
          </a:bodyPr>
          <a:lstStyle/>
          <a:p>
            <a:r>
              <a:rPr lang="vi-VN" sz="1200">
                <a:solidFill>
                  <a:srgbClr val="FF0000"/>
                </a:solidFill>
                <a:latin typeface="+mn-lt"/>
              </a:rPr>
              <a:t>xôn xao</a:t>
            </a:r>
            <a:endParaRPr lang="en-US" sz="1200">
              <a:latin typeface="+mn-lt"/>
            </a:endParaRPr>
          </a:p>
        </p:txBody>
      </p:sp>
      <p:sp>
        <p:nvSpPr>
          <p:cNvPr id="28" name="Rectangle 27"/>
          <p:cNvSpPr/>
          <p:nvPr/>
        </p:nvSpPr>
        <p:spPr>
          <a:xfrm>
            <a:off x="4159995" y="2542509"/>
            <a:ext cx="756938" cy="276999"/>
          </a:xfrm>
          <a:prstGeom prst="rect">
            <a:avLst/>
          </a:prstGeom>
        </p:spPr>
        <p:txBody>
          <a:bodyPr wrap="none">
            <a:spAutoFit/>
          </a:bodyPr>
          <a:lstStyle/>
          <a:p>
            <a:r>
              <a:rPr lang="vi-VN" sz="1200">
                <a:solidFill>
                  <a:srgbClr val="FF0000"/>
                </a:solidFill>
                <a:latin typeface="+mn-lt"/>
              </a:rPr>
              <a:t>xuýt xoa</a:t>
            </a:r>
            <a:endParaRPr lang="en-US" sz="1200">
              <a:latin typeface="+mn-lt"/>
            </a:endParaRPr>
          </a:p>
        </p:txBody>
      </p:sp>
      <p:sp>
        <p:nvSpPr>
          <p:cNvPr id="30" name="Rectangle 29"/>
          <p:cNvSpPr/>
          <p:nvPr/>
        </p:nvSpPr>
        <p:spPr>
          <a:xfrm>
            <a:off x="5829300" y="300636"/>
            <a:ext cx="680538" cy="303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图片 71695" descr="2"/>
          <p:cNvPicPr>
            <a:picLocks noChangeAspect="1"/>
          </p:cNvPicPr>
          <p:nvPr/>
        </p:nvPicPr>
        <p:blipFill>
          <a:blip r:embed="rId2"/>
          <a:stretch>
            <a:fillRect/>
          </a:stretch>
        </p:blipFill>
        <p:spPr>
          <a:xfrm>
            <a:off x="7161895" y="3965878"/>
            <a:ext cx="1166871" cy="673195"/>
          </a:xfrm>
          <a:prstGeom prst="rect">
            <a:avLst/>
          </a:prstGeom>
          <a:noFill/>
          <a:ln w="9525">
            <a:noFill/>
          </a:ln>
        </p:spPr>
      </p:pic>
      <p:pic>
        <p:nvPicPr>
          <p:cNvPr id="36" name="图片 71695" descr="2"/>
          <p:cNvPicPr>
            <a:picLocks noChangeAspect="1"/>
          </p:cNvPicPr>
          <p:nvPr/>
        </p:nvPicPr>
        <p:blipFill>
          <a:blip r:embed="rId2"/>
          <a:stretch>
            <a:fillRect/>
          </a:stretch>
        </p:blipFill>
        <p:spPr>
          <a:xfrm>
            <a:off x="1259982" y="4126101"/>
            <a:ext cx="1166871" cy="673195"/>
          </a:xfrm>
          <a:prstGeom prst="rect">
            <a:avLst/>
          </a:prstGeom>
          <a:noFill/>
          <a:ln w="9525">
            <a:noFill/>
          </a:ln>
        </p:spPr>
      </p:pic>
      <p:sp>
        <p:nvSpPr>
          <p:cNvPr id="33" name="Rectangle 32"/>
          <p:cNvSpPr/>
          <p:nvPr/>
        </p:nvSpPr>
        <p:spPr>
          <a:xfrm>
            <a:off x="6918991" y="885677"/>
            <a:ext cx="638316" cy="276999"/>
          </a:xfrm>
          <a:prstGeom prst="rect">
            <a:avLst/>
          </a:prstGeom>
        </p:spPr>
        <p:txBody>
          <a:bodyPr wrap="none">
            <a:spAutoFit/>
          </a:bodyPr>
          <a:lstStyle/>
          <a:p>
            <a:r>
              <a:rPr lang="vi-VN" sz="1200">
                <a:solidFill>
                  <a:srgbClr val="FF0000"/>
                </a:solidFill>
                <a:latin typeface="+mn-lt"/>
              </a:rPr>
              <a:t>lạt xạt </a:t>
            </a:r>
            <a:endParaRPr lang="en-US" sz="1200">
              <a:latin typeface="+mn-lt"/>
            </a:endParaRPr>
          </a:p>
        </p:txBody>
      </p:sp>
      <p:sp>
        <p:nvSpPr>
          <p:cNvPr id="29" name="Rectangle 28"/>
          <p:cNvSpPr/>
          <p:nvPr/>
        </p:nvSpPr>
        <p:spPr>
          <a:xfrm>
            <a:off x="3115004" y="3083789"/>
            <a:ext cx="715260" cy="276999"/>
          </a:xfrm>
          <a:prstGeom prst="rect">
            <a:avLst/>
          </a:prstGeom>
        </p:spPr>
        <p:txBody>
          <a:bodyPr wrap="none">
            <a:spAutoFit/>
          </a:bodyPr>
          <a:lstStyle/>
          <a:p>
            <a:r>
              <a:rPr lang="vi-VN" sz="1200">
                <a:solidFill>
                  <a:srgbClr val="FF0000"/>
                </a:solidFill>
              </a:rPr>
              <a:t>trầm trồ</a:t>
            </a:r>
            <a:endParaRPr lang="en-US" sz="1200"/>
          </a:p>
        </p:txBody>
      </p:sp>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201" y="3615979"/>
            <a:ext cx="871781" cy="871781"/>
          </a:xfrm>
          <a:prstGeom prst="rect">
            <a:avLst/>
          </a:prstGeom>
        </p:spPr>
      </p:pic>
    </p:spTree>
    <p:extLst>
      <p:ext uri="{BB962C8B-B14F-4D97-AF65-F5344CB8AC3E}">
        <p14:creationId xmlns:p14="http://schemas.microsoft.com/office/powerpoint/2010/main" val="93052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42" presetClass="path" presetSubtype="0" accel="50000" decel="50000" fill="hold" grpId="1" nodeType="withEffect">
                                  <p:stCondLst>
                                    <p:cond delay="0"/>
                                  </p:stCondLst>
                                  <p:childTnLst>
                                    <p:animMotion origin="layout" path="M -3.05556E-6 -4.07407E-6 L -0.59097 0.66574 " pathEditMode="relative" rAng="0" ptsTypes="AA">
                                      <p:cBhvr>
                                        <p:cTn id="9" dur="2000" fill="hold"/>
                                        <p:tgtEl>
                                          <p:spTgt spid="33"/>
                                        </p:tgtEl>
                                        <p:attrNameLst>
                                          <p:attrName>ppt_x</p:attrName>
                                          <p:attrName>ppt_y</p:attrName>
                                        </p:attrNameLst>
                                      </p:cBhvr>
                                      <p:rCtr x="-29549" y="33272"/>
                                    </p:animMotion>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linds(horizontal)">
                                      <p:cBhvr>
                                        <p:cTn id="14" dur="500"/>
                                        <p:tgtEl>
                                          <p:spTgt spid="21"/>
                                        </p:tgtEl>
                                      </p:cBhvr>
                                    </p:animEffect>
                                  </p:childTnLst>
                                </p:cTn>
                              </p:par>
                              <p:par>
                                <p:cTn id="15" presetID="42" presetClass="path" presetSubtype="0" accel="50000" decel="50000" fill="hold" grpId="1" nodeType="withEffect">
                                  <p:stCondLst>
                                    <p:cond delay="0"/>
                                  </p:stCondLst>
                                  <p:childTnLst>
                                    <p:animMotion origin="layout" path="M -3.33333E-6 -4.93827E-7 L 0.00105 0.5213 " pathEditMode="relative" rAng="0" ptsTypes="AA">
                                      <p:cBhvr>
                                        <p:cTn id="16" dur="2000" fill="hold"/>
                                        <p:tgtEl>
                                          <p:spTgt spid="21"/>
                                        </p:tgtEl>
                                        <p:attrNameLst>
                                          <p:attrName>ppt_x</p:attrName>
                                          <p:attrName>ppt_y</p:attrName>
                                        </p:attrNameLst>
                                      </p:cBhvr>
                                      <p:rCtr x="52" y="26049"/>
                                    </p:animMotion>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linds(horizontal)">
                                      <p:cBhvr>
                                        <p:cTn id="21" dur="500"/>
                                        <p:tgtEl>
                                          <p:spTgt spid="27"/>
                                        </p:tgtEl>
                                      </p:cBhvr>
                                    </p:animEffect>
                                  </p:childTnLst>
                                </p:cTn>
                              </p:par>
                              <p:par>
                                <p:cTn id="22" presetID="42" presetClass="path" presetSubtype="0" accel="50000" decel="50000" fill="hold" grpId="1" nodeType="withEffect">
                                  <p:stCondLst>
                                    <p:cond delay="0"/>
                                  </p:stCondLst>
                                  <p:childTnLst>
                                    <p:animMotion origin="layout" path="M 5E-6 -4.19753E-6 L 0.04688 0.56142 " pathEditMode="relative" rAng="0" ptsTypes="AA">
                                      <p:cBhvr>
                                        <p:cTn id="23" dur="2000" fill="hold"/>
                                        <p:tgtEl>
                                          <p:spTgt spid="27"/>
                                        </p:tgtEl>
                                        <p:attrNameLst>
                                          <p:attrName>ppt_x</p:attrName>
                                          <p:attrName>ppt_y</p:attrName>
                                        </p:attrNameLst>
                                      </p:cBhvr>
                                      <p:rCtr x="2344" y="28056"/>
                                    </p:animMotion>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par>
                                <p:cTn id="29" presetID="42" presetClass="path" presetSubtype="0" accel="50000" decel="50000" fill="hold" grpId="1" nodeType="withEffect">
                                  <p:stCondLst>
                                    <p:cond delay="0"/>
                                  </p:stCondLst>
                                  <p:childTnLst>
                                    <p:animMotion origin="layout" path="M 3.05556E-6 -7.40741E-7 L 0.31024 0.29383 " pathEditMode="relative" rAng="0" ptsTypes="AA">
                                      <p:cBhvr>
                                        <p:cTn id="30" dur="2000" fill="hold"/>
                                        <p:tgtEl>
                                          <p:spTgt spid="26"/>
                                        </p:tgtEl>
                                        <p:attrNameLst>
                                          <p:attrName>ppt_x</p:attrName>
                                          <p:attrName>ppt_y</p:attrName>
                                        </p:attrNameLst>
                                      </p:cBhvr>
                                      <p:rCtr x="15503" y="14691"/>
                                    </p:animMotion>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par>
                                <p:cTn id="36" presetID="42" presetClass="path" presetSubtype="0" accel="50000" decel="50000" fill="hold" grpId="1" nodeType="withEffect">
                                  <p:stCondLst>
                                    <p:cond delay="0"/>
                                  </p:stCondLst>
                                  <p:childTnLst>
                                    <p:animMotion origin="layout" path="M -5.55556E-7 3.7037E-6 L 0.2158 0.34166 " pathEditMode="relative" rAng="0" ptsTypes="AA">
                                      <p:cBhvr>
                                        <p:cTn id="37" dur="2000" fill="hold"/>
                                        <p:tgtEl>
                                          <p:spTgt spid="28"/>
                                        </p:tgtEl>
                                        <p:attrNameLst>
                                          <p:attrName>ppt_x</p:attrName>
                                          <p:attrName>ppt_y</p:attrName>
                                        </p:attrNameLst>
                                      </p:cBhvr>
                                      <p:rCtr x="10781" y="17068"/>
                                    </p:animMotion>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linds(horizontal)">
                                      <p:cBhvr>
                                        <p:cTn id="42" dur="500"/>
                                        <p:tgtEl>
                                          <p:spTgt spid="29"/>
                                        </p:tgtEl>
                                      </p:cBhvr>
                                    </p:animEffect>
                                  </p:childTnLst>
                                </p:cTn>
                              </p:par>
                              <p:par>
                                <p:cTn id="43" presetID="42" presetClass="path" presetSubtype="0" accel="50000" decel="50000" fill="hold" grpId="1" nodeType="withEffect">
                                  <p:stCondLst>
                                    <p:cond delay="0"/>
                                  </p:stCondLst>
                                  <p:childTnLst>
                                    <p:animMotion origin="layout" path="M 2.5E-6 -3.20988E-6 L 0.46719 0.20865 " pathEditMode="relative" rAng="0" ptsTypes="AA">
                                      <p:cBhvr>
                                        <p:cTn id="44" dur="2000" fill="hold"/>
                                        <p:tgtEl>
                                          <p:spTgt spid="29"/>
                                        </p:tgtEl>
                                        <p:attrNameLst>
                                          <p:attrName>ppt_x</p:attrName>
                                          <p:attrName>ppt_y</p:attrName>
                                        </p:attrNameLst>
                                      </p:cBhvr>
                                      <p:rCtr x="23351" y="104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P spid="28" grpId="0"/>
      <p:bldP spid="28" grpId="1"/>
      <p:bldP spid="33" grpId="0"/>
      <p:bldP spid="33" grpId="1"/>
      <p:bldP spid="29" grpId="0"/>
      <p:bldP spid="2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07B3502-F58A-46C0-88F8-3DE26F98CD3F}"/>
              </a:ext>
            </a:extLst>
          </p:cNvPr>
          <p:cNvSpPr txBox="1"/>
          <p:nvPr/>
        </p:nvSpPr>
        <p:spPr>
          <a:xfrm>
            <a:off x="2361103" y="386606"/>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15" name="Picture 14">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78794" y="416650"/>
            <a:ext cx="582308" cy="525172"/>
          </a:xfrm>
          <a:prstGeom prst="rect">
            <a:avLst/>
          </a:prstGeom>
        </p:spPr>
      </p:pic>
      <p:pic>
        <p:nvPicPr>
          <p:cNvPr id="12" name="图片 71695" descr="2"/>
          <p:cNvPicPr>
            <a:picLocks noChangeAspect="1"/>
          </p:cNvPicPr>
          <p:nvPr/>
        </p:nvPicPr>
        <p:blipFill>
          <a:blip r:embed="rId4"/>
          <a:stretch>
            <a:fillRect/>
          </a:stretch>
        </p:blipFill>
        <p:spPr>
          <a:xfrm>
            <a:off x="309578" y="2049177"/>
            <a:ext cx="1244103" cy="717752"/>
          </a:xfrm>
          <a:prstGeom prst="rect">
            <a:avLst/>
          </a:prstGeom>
          <a:noFill/>
          <a:ln w="9525">
            <a:noFill/>
          </a:ln>
        </p:spPr>
      </p:pic>
      <p:sp>
        <p:nvSpPr>
          <p:cNvPr id="13" name="TextBox 12"/>
          <p:cNvSpPr txBox="1"/>
          <p:nvPr/>
        </p:nvSpPr>
        <p:spPr>
          <a:xfrm>
            <a:off x="644234" y="2306777"/>
            <a:ext cx="631904" cy="307777"/>
          </a:xfrm>
          <a:prstGeom prst="rect">
            <a:avLst/>
          </a:prstGeom>
          <a:noFill/>
        </p:spPr>
        <p:txBody>
          <a:bodyPr wrap="none" rtlCol="0">
            <a:spAutoFit/>
          </a:bodyPr>
          <a:lstStyle/>
          <a:p>
            <a:r>
              <a:rPr lang="en-US" smtClean="0"/>
              <a:t>Lần </a:t>
            </a:r>
            <a:r>
              <a:rPr lang="en-US"/>
              <a:t>2</a:t>
            </a:r>
          </a:p>
        </p:txBody>
      </p:sp>
      <p:sp>
        <p:nvSpPr>
          <p:cNvPr id="24" name="Rounded Rectangle 23"/>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BFD78CE-119A-41F1-9B74-BABCBB0C4D35}"/>
              </a:ext>
            </a:extLst>
          </p:cNvPr>
          <p:cNvSpPr txBox="1"/>
          <p:nvPr/>
        </p:nvSpPr>
        <p:spPr>
          <a:xfrm>
            <a:off x="2121138" y="625713"/>
            <a:ext cx="5930273" cy="507831"/>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Cây xấu hổ</a:t>
            </a:r>
            <a:endParaRPr lang="en-US" sz="1800" b="1" dirty="0">
              <a:solidFill>
                <a:schemeClr val="accent1">
                  <a:lumMod val="50000"/>
                </a:schemeClr>
              </a:solidFill>
              <a:latin typeface="+mn-lt"/>
            </a:endParaRPr>
          </a:p>
        </p:txBody>
      </p:sp>
      <p:sp>
        <p:nvSpPr>
          <p:cNvPr id="28" name="TextBox 27">
            <a:extLst>
              <a:ext uri="{FF2B5EF4-FFF2-40B4-BE49-F238E27FC236}">
                <a16:creationId xmlns:a16="http://schemas.microsoft.com/office/drawing/2014/main" id="{165D5BF2-322E-44E7-8BBA-8D19A38AD7B5}"/>
              </a:ext>
            </a:extLst>
          </p:cNvPr>
          <p:cNvSpPr txBox="1"/>
          <p:nvPr/>
        </p:nvSpPr>
        <p:spPr>
          <a:xfrm>
            <a:off x="1841680" y="1041449"/>
            <a:ext cx="6490148" cy="1708160"/>
          </a:xfrm>
          <a:prstGeom prst="rect">
            <a:avLst/>
          </a:prstGeom>
          <a:noFill/>
        </p:spPr>
        <p:txBody>
          <a:bodyPr wrap="square" rtlCol="0">
            <a:spAutoFit/>
          </a:bodyPr>
          <a:lstStyle/>
          <a:p>
            <a:pPr algn="just">
              <a:lnSpc>
                <a:spcPct val="150000"/>
              </a:lnSpc>
            </a:pPr>
            <a:r>
              <a:rPr lang="vi-VN" dirty="0">
                <a:latin typeface="+mn-lt"/>
              </a:rPr>
              <a:t>      Bỗng dưng, gió ào ào nổi lên. Có tiếng động gì lạ lắm. Những chiếc lá khô lạt xạt lướt trên cỏ. Cây xấu hổ co rúm mình lại.</a:t>
            </a:r>
          </a:p>
          <a:p>
            <a:pPr algn="just">
              <a:lnSpc>
                <a:spcPct val="150000"/>
              </a:lnSpc>
            </a:pPr>
            <a:r>
              <a:rPr lang="vi-VN" dirty="0">
                <a:latin typeface="+mn-lt"/>
              </a:rPr>
              <a:t>      Nó bỗng thấy xung quanh xôn xao. Nó hé mắt nhìn: không có gì lạ cả. Bấy giờ, nó mới mở bừng những con mắt lá. Quả nhiên, không có gì lạ thật.</a:t>
            </a:r>
          </a:p>
          <a:p>
            <a:pPr algn="just">
              <a:lnSpc>
                <a:spcPct val="150000"/>
              </a:lnSpc>
            </a:pPr>
            <a:r>
              <a:rPr lang="vi-VN">
                <a:latin typeface="+mn-lt"/>
              </a:rPr>
              <a:t>      </a:t>
            </a:r>
            <a:endParaRPr lang="en-US" dirty="0">
              <a:latin typeface="+mn-lt"/>
            </a:endParaRPr>
          </a:p>
        </p:txBody>
      </p:sp>
      <p:pic>
        <p:nvPicPr>
          <p:cNvPr id="29" name="Picture 28">
            <a:extLst>
              <a:ext uri="{FF2B5EF4-FFF2-40B4-BE49-F238E27FC236}">
                <a16:creationId xmlns:a16="http://schemas.microsoft.com/office/drawing/2014/main" id="{963442AF-C330-4740-867B-1F33CE78F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681" y="1115153"/>
            <a:ext cx="304770" cy="288000"/>
          </a:xfrm>
          <a:prstGeom prst="rect">
            <a:avLst/>
          </a:prstGeom>
        </p:spPr>
      </p:pic>
      <p:pic>
        <p:nvPicPr>
          <p:cNvPr id="30" name="Picture 29">
            <a:extLst>
              <a:ext uri="{FF2B5EF4-FFF2-40B4-BE49-F238E27FC236}">
                <a16:creationId xmlns:a16="http://schemas.microsoft.com/office/drawing/2014/main" id="{E56E88AA-6DB3-4D8F-92AE-09B34204D752}"/>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53681" y="2408053"/>
            <a:ext cx="288000" cy="288000"/>
          </a:xfrm>
          <a:prstGeom prst="rect">
            <a:avLst/>
          </a:prstGeom>
        </p:spPr>
      </p:pic>
      <p:sp>
        <p:nvSpPr>
          <p:cNvPr id="2" name="Rectangle 1"/>
          <p:cNvSpPr/>
          <p:nvPr/>
        </p:nvSpPr>
        <p:spPr>
          <a:xfrm>
            <a:off x="1841681" y="2343266"/>
            <a:ext cx="6490147" cy="2354491"/>
          </a:xfrm>
          <a:prstGeom prst="rect">
            <a:avLst/>
          </a:prstGeom>
        </p:spPr>
        <p:txBody>
          <a:bodyPr wrap="square">
            <a:spAutoFit/>
          </a:bodyPr>
          <a:lstStyle/>
          <a:p>
            <a:pPr algn="just">
              <a:lnSpc>
                <a:spcPct val="150000"/>
              </a:lnSpc>
            </a:pPr>
            <a:r>
              <a:rPr lang="en-US"/>
              <a:t> </a:t>
            </a:r>
            <a:r>
              <a:rPr lang="en-US" smtClean="0"/>
              <a:t>     </a:t>
            </a:r>
            <a:r>
              <a:rPr lang="vi-VN" smtClean="0"/>
              <a:t>Nhưng </a:t>
            </a:r>
            <a:r>
              <a:rPr lang="vi-VN"/>
              <a:t>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a:t>      Càng nghe bạn bè trầm trồ, cây xấu hổ càng tiếc. Không biết bao giờ con chim xanh ấy quay trở lại.</a:t>
            </a:r>
          </a:p>
          <a:p>
            <a:pPr algn="r">
              <a:lnSpc>
                <a:spcPct val="150000"/>
              </a:lnSpc>
            </a:pPr>
            <a:r>
              <a:rPr lang="vi-VN"/>
              <a:t>(</a:t>
            </a:r>
            <a:r>
              <a:rPr lang="vi-VN" i="1"/>
              <a:t>Theo </a:t>
            </a:r>
            <a:r>
              <a:rPr lang="vi-VN"/>
              <a:t>Trần Hoài Dương)</a:t>
            </a:r>
            <a:endParaRPr lang="en-US" dirty="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239" y="3328489"/>
            <a:ext cx="1211555" cy="1211555"/>
          </a:xfrm>
          <a:prstGeom prst="rect">
            <a:avLst/>
          </a:prstGeom>
        </p:spPr>
      </p:pic>
    </p:spTree>
    <p:extLst>
      <p:ext uri="{BB962C8B-B14F-4D97-AF65-F5344CB8AC3E}">
        <p14:creationId xmlns:p14="http://schemas.microsoft.com/office/powerpoint/2010/main" val="30403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ppt_w</p:attrName>
                                        </p:attrNameLst>
                                      </p:cBhvr>
                                      <p:tavLst>
                                        <p:tav tm="0">
                                          <p:val>
                                            <p:fltVal val="0"/>
                                          </p:val>
                                        </p:tav>
                                        <p:tav tm="100000">
                                          <p:val>
                                            <p:strVal val="#ppt_w"/>
                                          </p:val>
                                        </p:tav>
                                      </p:tavLst>
                                    </p:anim>
                                    <p:anim calcmode="lin" valueType="num">
                                      <p:cBhvr>
                                        <p:cTn id="11" dur="500" fill="hold"/>
                                        <p:tgtEl>
                                          <p:spTgt spid="29"/>
                                        </p:tgtEl>
                                        <p:attrNameLst>
                                          <p:attrName>ppt_h</p:attrName>
                                        </p:attrNameLst>
                                      </p:cBhvr>
                                      <p:tavLst>
                                        <p:tav tm="0">
                                          <p:val>
                                            <p:fltVal val="0"/>
                                          </p:val>
                                        </p:tav>
                                        <p:tav tm="100000">
                                          <p:val>
                                            <p:strVal val="#ppt_h"/>
                                          </p:val>
                                        </p:tav>
                                      </p:tavLst>
                                    </p:anim>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07B3502-F58A-46C0-88F8-3DE26F98CD3F}"/>
              </a:ext>
            </a:extLst>
          </p:cNvPr>
          <p:cNvSpPr txBox="1"/>
          <p:nvPr/>
        </p:nvSpPr>
        <p:spPr>
          <a:xfrm>
            <a:off x="2361103" y="386606"/>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15" name="Picture 14">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78794" y="416650"/>
            <a:ext cx="582308" cy="525172"/>
          </a:xfrm>
          <a:prstGeom prst="rect">
            <a:avLst/>
          </a:prstGeom>
        </p:spPr>
      </p:pic>
      <p:pic>
        <p:nvPicPr>
          <p:cNvPr id="12" name="图片 71695" descr="2"/>
          <p:cNvPicPr>
            <a:picLocks noChangeAspect="1"/>
          </p:cNvPicPr>
          <p:nvPr/>
        </p:nvPicPr>
        <p:blipFill>
          <a:blip r:embed="rId4"/>
          <a:stretch>
            <a:fillRect/>
          </a:stretch>
        </p:blipFill>
        <p:spPr>
          <a:xfrm>
            <a:off x="309578" y="2049177"/>
            <a:ext cx="1244103" cy="717752"/>
          </a:xfrm>
          <a:prstGeom prst="rect">
            <a:avLst/>
          </a:prstGeom>
          <a:noFill/>
          <a:ln w="9525">
            <a:noFill/>
          </a:ln>
        </p:spPr>
      </p:pic>
      <p:sp>
        <p:nvSpPr>
          <p:cNvPr id="13" name="TextBox 12"/>
          <p:cNvSpPr txBox="1"/>
          <p:nvPr/>
        </p:nvSpPr>
        <p:spPr>
          <a:xfrm>
            <a:off x="644234" y="2306777"/>
            <a:ext cx="631904" cy="307777"/>
          </a:xfrm>
          <a:prstGeom prst="rect">
            <a:avLst/>
          </a:prstGeom>
          <a:noFill/>
        </p:spPr>
        <p:txBody>
          <a:bodyPr wrap="none" rtlCol="0">
            <a:spAutoFit/>
          </a:bodyPr>
          <a:lstStyle/>
          <a:p>
            <a:r>
              <a:rPr lang="en-US" smtClean="0"/>
              <a:t>Lần </a:t>
            </a:r>
            <a:r>
              <a:rPr lang="en-US"/>
              <a:t>2</a:t>
            </a:r>
          </a:p>
        </p:txBody>
      </p:sp>
      <p:sp>
        <p:nvSpPr>
          <p:cNvPr id="24" name="Rounded Rectangle 23"/>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BFD78CE-119A-41F1-9B74-BABCBB0C4D35}"/>
              </a:ext>
            </a:extLst>
          </p:cNvPr>
          <p:cNvSpPr txBox="1"/>
          <p:nvPr/>
        </p:nvSpPr>
        <p:spPr>
          <a:xfrm>
            <a:off x="2121138" y="625713"/>
            <a:ext cx="5930273" cy="507831"/>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Cây xấu hổ</a:t>
            </a:r>
            <a:endParaRPr lang="en-US" sz="1800" b="1" dirty="0">
              <a:solidFill>
                <a:schemeClr val="accent1">
                  <a:lumMod val="50000"/>
                </a:schemeClr>
              </a:solidFill>
              <a:latin typeface="+mn-lt"/>
            </a:endParaRPr>
          </a:p>
        </p:txBody>
      </p:sp>
      <p:sp>
        <p:nvSpPr>
          <p:cNvPr id="28" name="TextBox 27">
            <a:extLst>
              <a:ext uri="{FF2B5EF4-FFF2-40B4-BE49-F238E27FC236}">
                <a16:creationId xmlns:a16="http://schemas.microsoft.com/office/drawing/2014/main" id="{165D5BF2-322E-44E7-8BBA-8D19A38AD7B5}"/>
              </a:ext>
            </a:extLst>
          </p:cNvPr>
          <p:cNvSpPr txBox="1"/>
          <p:nvPr/>
        </p:nvSpPr>
        <p:spPr>
          <a:xfrm>
            <a:off x="1841680" y="1041449"/>
            <a:ext cx="6490148" cy="1708160"/>
          </a:xfrm>
          <a:prstGeom prst="rect">
            <a:avLst/>
          </a:prstGeom>
          <a:noFill/>
        </p:spPr>
        <p:txBody>
          <a:bodyPr wrap="square" rtlCol="0">
            <a:spAutoFit/>
          </a:bodyPr>
          <a:lstStyle/>
          <a:p>
            <a:pPr algn="just">
              <a:lnSpc>
                <a:spcPct val="150000"/>
              </a:lnSpc>
            </a:pPr>
            <a:r>
              <a:rPr lang="vi-VN" dirty="0">
                <a:latin typeface="+mn-lt"/>
              </a:rPr>
              <a:t>      Bỗng dưng, gió ào ào nổi lên. Có tiếng động gì lạ lắm. Những chiếc lá khô lạt xạt lướt trên cỏ. Cây xấu hổ co rúm mình lại.</a:t>
            </a:r>
          </a:p>
          <a:p>
            <a:pPr algn="just">
              <a:lnSpc>
                <a:spcPct val="150000"/>
              </a:lnSpc>
            </a:pPr>
            <a:r>
              <a:rPr lang="vi-VN" dirty="0">
                <a:latin typeface="+mn-lt"/>
              </a:rPr>
              <a:t>      Nó bỗng thấy xung quanh xôn xao. Nó hé mắt nhìn: không có gì lạ cả. Bấy giờ, nó mới mở bừng những con mắt lá. Quả nhiên, không có gì lạ thật.</a:t>
            </a:r>
          </a:p>
          <a:p>
            <a:pPr algn="just">
              <a:lnSpc>
                <a:spcPct val="150000"/>
              </a:lnSpc>
            </a:pPr>
            <a:r>
              <a:rPr lang="vi-VN">
                <a:latin typeface="+mn-lt"/>
              </a:rPr>
              <a:t>      </a:t>
            </a:r>
            <a:endParaRPr lang="en-US" dirty="0">
              <a:latin typeface="+mn-lt"/>
            </a:endParaRPr>
          </a:p>
        </p:txBody>
      </p:sp>
      <p:pic>
        <p:nvPicPr>
          <p:cNvPr id="29" name="Picture 28">
            <a:extLst>
              <a:ext uri="{FF2B5EF4-FFF2-40B4-BE49-F238E27FC236}">
                <a16:creationId xmlns:a16="http://schemas.microsoft.com/office/drawing/2014/main" id="{963442AF-C330-4740-867B-1F33CE78F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681" y="1115153"/>
            <a:ext cx="304770" cy="288000"/>
          </a:xfrm>
          <a:prstGeom prst="rect">
            <a:avLst/>
          </a:prstGeom>
        </p:spPr>
      </p:pic>
      <p:pic>
        <p:nvPicPr>
          <p:cNvPr id="30" name="Picture 29">
            <a:extLst>
              <a:ext uri="{FF2B5EF4-FFF2-40B4-BE49-F238E27FC236}">
                <a16:creationId xmlns:a16="http://schemas.microsoft.com/office/drawing/2014/main" id="{E56E88AA-6DB3-4D8F-92AE-09B34204D752}"/>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53681" y="2408053"/>
            <a:ext cx="288000" cy="288000"/>
          </a:xfrm>
          <a:prstGeom prst="rect">
            <a:avLst/>
          </a:prstGeom>
        </p:spPr>
      </p:pic>
      <p:sp>
        <p:nvSpPr>
          <p:cNvPr id="2" name="Rectangle 1"/>
          <p:cNvSpPr/>
          <p:nvPr/>
        </p:nvSpPr>
        <p:spPr>
          <a:xfrm>
            <a:off x="1841681" y="2343266"/>
            <a:ext cx="6490147" cy="2354491"/>
          </a:xfrm>
          <a:prstGeom prst="rect">
            <a:avLst/>
          </a:prstGeom>
        </p:spPr>
        <p:txBody>
          <a:bodyPr wrap="square">
            <a:spAutoFit/>
          </a:bodyPr>
          <a:lstStyle/>
          <a:p>
            <a:pPr algn="just">
              <a:lnSpc>
                <a:spcPct val="150000"/>
              </a:lnSpc>
            </a:pPr>
            <a:r>
              <a:rPr lang="en-US"/>
              <a:t> </a:t>
            </a:r>
            <a:r>
              <a:rPr lang="en-US" smtClean="0"/>
              <a:t>     </a:t>
            </a:r>
            <a:r>
              <a:rPr lang="vi-VN" smtClean="0"/>
              <a:t>Nhưng </a:t>
            </a:r>
            <a:r>
              <a:rPr lang="vi-VN"/>
              <a:t>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a:t>      Càng nghe bạn bè trầm trồ, cây xấu hổ càng tiếc. Không biết bao giờ con chim xanh ấy quay trở lại.</a:t>
            </a:r>
          </a:p>
          <a:p>
            <a:pPr algn="r">
              <a:lnSpc>
                <a:spcPct val="150000"/>
              </a:lnSpc>
            </a:pPr>
            <a:r>
              <a:rPr lang="vi-VN"/>
              <a:t>(</a:t>
            </a:r>
            <a:r>
              <a:rPr lang="vi-VN" i="1"/>
              <a:t>Theo </a:t>
            </a:r>
            <a:r>
              <a:rPr lang="vi-VN"/>
              <a:t>Trần Hoài Dương)</a:t>
            </a:r>
            <a:endParaRPr lang="en-US" dirty="0"/>
          </a:p>
        </p:txBody>
      </p:sp>
      <p:grpSp>
        <p:nvGrpSpPr>
          <p:cNvPr id="5" name="Group 4"/>
          <p:cNvGrpSpPr/>
          <p:nvPr/>
        </p:nvGrpSpPr>
        <p:grpSpPr>
          <a:xfrm>
            <a:off x="1521779" y="2408053"/>
            <a:ext cx="7104741" cy="1959512"/>
            <a:chOff x="1392737" y="2328662"/>
            <a:chExt cx="7104741" cy="1959512"/>
          </a:xfrm>
        </p:grpSpPr>
        <p:grpSp>
          <p:nvGrpSpPr>
            <p:cNvPr id="4" name="Group 3"/>
            <p:cNvGrpSpPr/>
            <p:nvPr/>
          </p:nvGrpSpPr>
          <p:grpSpPr>
            <a:xfrm>
              <a:off x="1392737" y="2332491"/>
              <a:ext cx="7036981" cy="1955683"/>
              <a:chOff x="1402169" y="2311517"/>
              <a:chExt cx="7036981" cy="1955683"/>
            </a:xfrm>
          </p:grpSpPr>
          <p:sp>
            <p:nvSpPr>
              <p:cNvPr id="3" name="Rounded Rectangle 2"/>
              <p:cNvSpPr/>
              <p:nvPr/>
            </p:nvSpPr>
            <p:spPr>
              <a:xfrm>
                <a:off x="1601276" y="2390891"/>
                <a:ext cx="6837874" cy="187630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E1651A85-B749-4D41-8C2B-07C2480FDB83}"/>
                  </a:ext>
                </a:extLst>
              </p:cNvPr>
              <p:cNvSpPr txBox="1"/>
              <p:nvPr/>
            </p:nvSpPr>
            <p:spPr>
              <a:xfrm>
                <a:off x="2223197" y="231151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17" name="Rectangle 16">
                <a:extLst>
                  <a:ext uri="{FF2B5EF4-FFF2-40B4-BE49-F238E27FC236}">
                    <a16:creationId xmlns:a16="http://schemas.microsoft.com/office/drawing/2014/main" id="{73CB94C9-ADD1-457C-B3B9-609E7566D18A}"/>
                  </a:ext>
                </a:extLst>
              </p:cNvPr>
              <p:cNvSpPr/>
              <p:nvPr/>
            </p:nvSpPr>
            <p:spPr>
              <a:xfrm>
                <a:off x="1402169" y="2866818"/>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Lạt xạt</a:t>
                </a:r>
                <a:endParaRPr lang="vi-VN" sz="1800" dirty="0"/>
              </a:p>
            </p:txBody>
          </p:sp>
          <p:sp>
            <p:nvSpPr>
              <p:cNvPr id="18" name="TextBox 17">
                <a:extLst>
                  <a:ext uri="{FF2B5EF4-FFF2-40B4-BE49-F238E27FC236}">
                    <a16:creationId xmlns:a16="http://schemas.microsoft.com/office/drawing/2014/main" id="{958EBC32-CBD1-4283-B479-9ADDF9B98341}"/>
                  </a:ext>
                </a:extLst>
              </p:cNvPr>
              <p:cNvSpPr txBox="1"/>
              <p:nvPr/>
            </p:nvSpPr>
            <p:spPr>
              <a:xfrm>
                <a:off x="2566434" y="2881076"/>
                <a:ext cx="5036259"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tiếng va chạm của lá khô.</a:t>
                </a:r>
                <a:endParaRPr lang="en-US" sz="1800" dirty="0">
                  <a:solidFill>
                    <a:schemeClr val="accent6">
                      <a:lumMod val="50000"/>
                    </a:schemeClr>
                  </a:solidFill>
                  <a:latin typeface="UTM Avo" panose="02040603050506020204" pitchFamily="18" charset="0"/>
                </a:endParaRPr>
              </a:p>
            </p:txBody>
          </p:sp>
          <p:sp>
            <p:nvSpPr>
              <p:cNvPr id="19" name="Rectangle 18">
                <a:extLst>
                  <a:ext uri="{FF2B5EF4-FFF2-40B4-BE49-F238E27FC236}">
                    <a16:creationId xmlns:a16="http://schemas.microsoft.com/office/drawing/2014/main" id="{2BD05D76-6DB1-48D4-9391-139E01F64239}"/>
                  </a:ext>
                </a:extLst>
              </p:cNvPr>
              <p:cNvSpPr/>
              <p:nvPr/>
            </p:nvSpPr>
            <p:spPr>
              <a:xfrm>
                <a:off x="1402169" y="3245115"/>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Xôn xao</a:t>
                </a:r>
                <a:endParaRPr lang="vi-VN" sz="1800" dirty="0"/>
              </a:p>
            </p:txBody>
          </p:sp>
          <p:sp>
            <p:nvSpPr>
              <p:cNvPr id="20" name="TextBox 19">
                <a:extLst>
                  <a:ext uri="{FF2B5EF4-FFF2-40B4-BE49-F238E27FC236}">
                    <a16:creationId xmlns:a16="http://schemas.microsoft.com/office/drawing/2014/main" id="{8E8B6AFC-D0FC-41F9-BA1B-98221B94B936}"/>
                  </a:ext>
                </a:extLst>
              </p:cNvPr>
              <p:cNvSpPr txBox="1"/>
              <p:nvPr/>
            </p:nvSpPr>
            <p:spPr>
              <a:xfrm>
                <a:off x="2658527" y="3252244"/>
                <a:ext cx="5036259"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nhiều âm thanh, tiếng nói nhỏ phát ra cùng một lúc.</a:t>
                </a:r>
                <a:endParaRPr lang="en-US" sz="1800" dirty="0">
                  <a:solidFill>
                    <a:schemeClr val="accent6">
                      <a:lumMod val="50000"/>
                    </a:schemeClr>
                  </a:solidFill>
                  <a:latin typeface="UTM Avo" panose="02040603050506020204" pitchFamily="18" charset="0"/>
                </a:endParaRPr>
              </a:p>
            </p:txBody>
          </p:sp>
        </p:grpSp>
        <p:pic>
          <p:nvPicPr>
            <p:cNvPr id="21" name="Picture 2" descr="Handmade Watercolor Autumn Fall Yellow Ginkgo Leaves - Watercolor Fall Leaf  Png Transparent PNG - 5094x2822 - Free Download on NicePNG">
              <a:extLst>
                <a:ext uri="{FF2B5EF4-FFF2-40B4-BE49-F238E27FC236}">
                  <a16:creationId xmlns:a16="http://schemas.microsoft.com/office/drawing/2014/main" id="{B6903E4D-F2B4-472F-AA4B-93C447351167}"/>
                </a:ext>
              </a:extLst>
            </p:cNvPr>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35554" b="39676"/>
            <a:stretch/>
          </p:blipFill>
          <p:spPr bwMode="auto">
            <a:xfrm rot="1314262">
              <a:off x="5879412" y="2328662"/>
              <a:ext cx="2618066" cy="14465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1405180" y="286128"/>
            <a:ext cx="7153580" cy="2086040"/>
            <a:chOff x="1688932" y="286067"/>
            <a:chExt cx="6740786" cy="2086040"/>
          </a:xfrm>
        </p:grpSpPr>
        <p:sp>
          <p:nvSpPr>
            <p:cNvPr id="6" name="Rounded Rectangle 5"/>
            <p:cNvSpPr/>
            <p:nvPr/>
          </p:nvSpPr>
          <p:spPr>
            <a:xfrm>
              <a:off x="1688932" y="1033282"/>
              <a:ext cx="6710153" cy="13388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E1651A85-B749-4D41-8C2B-07C2480FDB83}"/>
                </a:ext>
              </a:extLst>
            </p:cNvPr>
            <p:cNvSpPr txBox="1"/>
            <p:nvPr/>
          </p:nvSpPr>
          <p:spPr>
            <a:xfrm>
              <a:off x="2290657" y="93043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23" name="Rectangle 22">
              <a:extLst>
                <a:ext uri="{FF2B5EF4-FFF2-40B4-BE49-F238E27FC236}">
                  <a16:creationId xmlns:a16="http://schemas.microsoft.com/office/drawing/2014/main" id="{841EFA94-8F46-4A99-AD16-97F91433D52C}"/>
                </a:ext>
              </a:extLst>
            </p:cNvPr>
            <p:cNvSpPr/>
            <p:nvPr/>
          </p:nvSpPr>
          <p:spPr>
            <a:xfrm>
              <a:off x="1791143" y="1254367"/>
              <a:ext cx="1926569" cy="338554"/>
            </a:xfrm>
            <a:prstGeom prst="rect">
              <a:avLst/>
            </a:prstGeom>
          </p:spPr>
          <p:txBody>
            <a:bodyPr wrap="square">
              <a:spAutoFit/>
            </a:bodyPr>
            <a:lstStyle/>
            <a:p>
              <a:pPr algn="just"/>
              <a:r>
                <a:rPr lang="vi-VN" sz="1600" dirty="0">
                  <a:latin typeface="UTM Avo" panose="02040603050506020204" pitchFamily="18" charset="0"/>
                </a:rPr>
                <a:t>     Xuýt xoa</a:t>
              </a:r>
              <a:endParaRPr lang="vi-VN" sz="1600" dirty="0"/>
            </a:p>
          </p:txBody>
        </p:sp>
        <p:sp>
          <p:nvSpPr>
            <p:cNvPr id="25" name="Rectangle 24">
              <a:extLst>
                <a:ext uri="{FF2B5EF4-FFF2-40B4-BE49-F238E27FC236}">
                  <a16:creationId xmlns:a16="http://schemas.microsoft.com/office/drawing/2014/main" id="{E5ED3C3E-10EF-4616-92A8-132C2241A3AC}"/>
                </a:ext>
              </a:extLst>
            </p:cNvPr>
            <p:cNvSpPr/>
            <p:nvPr/>
          </p:nvSpPr>
          <p:spPr>
            <a:xfrm>
              <a:off x="1783297" y="1714833"/>
              <a:ext cx="3667472" cy="338554"/>
            </a:xfrm>
            <a:prstGeom prst="rect">
              <a:avLst/>
            </a:prstGeom>
          </p:spPr>
          <p:txBody>
            <a:bodyPr wrap="square">
              <a:spAutoFit/>
            </a:bodyPr>
            <a:lstStyle/>
            <a:p>
              <a:pPr algn="just"/>
              <a:r>
                <a:rPr lang="vi-VN" sz="1600" dirty="0">
                  <a:latin typeface="UTM Avo" panose="02040603050506020204" pitchFamily="18" charset="0"/>
                </a:rPr>
                <a:t>     Thanh mai</a:t>
              </a:r>
              <a:endParaRPr lang="vi-VN" sz="1600" dirty="0"/>
            </a:p>
          </p:txBody>
        </p:sp>
        <p:sp>
          <p:nvSpPr>
            <p:cNvPr id="26" name="TextBox 25">
              <a:extLst>
                <a:ext uri="{FF2B5EF4-FFF2-40B4-BE49-F238E27FC236}">
                  <a16:creationId xmlns:a16="http://schemas.microsoft.com/office/drawing/2014/main" id="{E09A9965-B532-402B-B72D-379B490C4973}"/>
                </a:ext>
              </a:extLst>
            </p:cNvPr>
            <p:cNvSpPr txBox="1"/>
            <p:nvPr/>
          </p:nvSpPr>
          <p:spPr>
            <a:xfrm>
              <a:off x="3139595" y="1254367"/>
              <a:ext cx="5290123" cy="584775"/>
            </a:xfrm>
            <a:prstGeom prst="rect">
              <a:avLst/>
            </a:prstGeom>
            <a:noFill/>
          </p:spPr>
          <p:txBody>
            <a:bodyPr wrap="square" rtlCol="0">
              <a:spAutoFit/>
            </a:bodyPr>
            <a:lstStyle/>
            <a:p>
              <a:r>
                <a:rPr lang="vi-VN" sz="1600" dirty="0">
                  <a:solidFill>
                    <a:schemeClr val="accent6">
                      <a:lumMod val="50000"/>
                    </a:schemeClr>
                  </a:solidFill>
                  <a:latin typeface="UTM Avo" panose="02040603050506020204" pitchFamily="18" charset="0"/>
                </a:rPr>
                <a:t>: cách thể hiện cảm xúc (thường là khen, đôi khi là tiếc) qua lời nói.</a:t>
              </a:r>
              <a:endParaRPr lang="en-US" sz="1600" dirty="0">
                <a:solidFill>
                  <a:schemeClr val="accent6">
                    <a:lumMod val="50000"/>
                  </a:schemeClr>
                </a:solidFill>
                <a:latin typeface="UTM Avo" panose="02040603050506020204" pitchFamily="18" charset="0"/>
              </a:endParaRPr>
            </a:p>
          </p:txBody>
        </p:sp>
        <p:sp>
          <p:nvSpPr>
            <p:cNvPr id="31" name="TextBox 30">
              <a:extLst>
                <a:ext uri="{FF2B5EF4-FFF2-40B4-BE49-F238E27FC236}">
                  <a16:creationId xmlns:a16="http://schemas.microsoft.com/office/drawing/2014/main" id="{754B4402-CCAC-4D99-9508-0598924B6446}"/>
                </a:ext>
              </a:extLst>
            </p:cNvPr>
            <p:cNvSpPr txBox="1"/>
            <p:nvPr/>
          </p:nvSpPr>
          <p:spPr>
            <a:xfrm>
              <a:off x="3299302" y="1708573"/>
              <a:ext cx="4752109" cy="338554"/>
            </a:xfrm>
            <a:prstGeom prst="rect">
              <a:avLst/>
            </a:prstGeom>
            <a:noFill/>
          </p:spPr>
          <p:txBody>
            <a:bodyPr wrap="square" rtlCol="0">
              <a:spAutoFit/>
            </a:bodyPr>
            <a:lstStyle/>
            <a:p>
              <a:pPr algn="just"/>
              <a:r>
                <a:rPr lang="vi-VN" sz="1600" dirty="0">
                  <a:solidFill>
                    <a:schemeClr val="accent6">
                      <a:lumMod val="50000"/>
                    </a:schemeClr>
                  </a:solidFill>
                  <a:latin typeface="UTM Avo" panose="02040603050506020204" pitchFamily="18" charset="0"/>
                </a:rPr>
                <a:t>: cây bụi thấp, quả mọng nước, trông như quả dâu.</a:t>
              </a:r>
              <a:endParaRPr lang="en-US" sz="1600" dirty="0">
                <a:solidFill>
                  <a:schemeClr val="accent6">
                    <a:lumMod val="50000"/>
                  </a:schemeClr>
                </a:solidFill>
                <a:latin typeface="UTM Avo" panose="02040603050506020204" pitchFamily="18" charset="0"/>
              </a:endParaRPr>
            </a:p>
          </p:txBody>
        </p:sp>
        <p:pic>
          <p:nvPicPr>
            <p:cNvPr id="32" name="Picture 4" descr="Cây giống thanh mai | Shopee Việt Nam">
              <a:extLst>
                <a:ext uri="{FF2B5EF4-FFF2-40B4-BE49-F238E27FC236}">
                  <a16:creationId xmlns:a16="http://schemas.microsoft.com/office/drawing/2014/main" id="{CB14D282-3BCA-48A3-A418-E28F6B9B80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901" t="31533" b="19386"/>
            <a:stretch/>
          </p:blipFill>
          <p:spPr bwMode="auto">
            <a:xfrm>
              <a:off x="6312310" y="286067"/>
              <a:ext cx="1825114" cy="9942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1590661" y="2351913"/>
            <a:ext cx="6733668" cy="2354491"/>
            <a:chOff x="1590661" y="2351913"/>
            <a:chExt cx="6733668" cy="2354491"/>
          </a:xfrm>
        </p:grpSpPr>
        <p:pic>
          <p:nvPicPr>
            <p:cNvPr id="39" name="Picture 38">
              <a:extLst>
                <a:ext uri="{FF2B5EF4-FFF2-40B4-BE49-F238E27FC236}">
                  <a16:creationId xmlns:a16="http://schemas.microsoft.com/office/drawing/2014/main" id="{E56E88AA-6DB3-4D8F-92AE-09B34204D752}"/>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90661" y="2422789"/>
              <a:ext cx="288000" cy="288000"/>
            </a:xfrm>
            <a:prstGeom prst="rect">
              <a:avLst/>
            </a:prstGeom>
          </p:spPr>
        </p:pic>
        <p:sp>
          <p:nvSpPr>
            <p:cNvPr id="40" name="Rectangle 39"/>
            <p:cNvSpPr/>
            <p:nvPr/>
          </p:nvSpPr>
          <p:spPr>
            <a:xfrm>
              <a:off x="1834182" y="2351913"/>
              <a:ext cx="6490147" cy="2354491"/>
            </a:xfrm>
            <a:prstGeom prst="rect">
              <a:avLst/>
            </a:prstGeom>
            <a:noFill/>
            <a:ln>
              <a:noFill/>
            </a:ln>
          </p:spPr>
          <p:txBody>
            <a:bodyPr wrap="square">
              <a:spAutoFit/>
            </a:bodyPr>
            <a:lstStyle/>
            <a:p>
              <a:pPr algn="just">
                <a:lnSpc>
                  <a:spcPct val="150000"/>
                </a:lnSpc>
              </a:pPr>
              <a:r>
                <a:rPr lang="en-US"/>
                <a:t> </a:t>
              </a:r>
              <a:r>
                <a:rPr lang="en-US" smtClean="0"/>
                <a:t>     </a:t>
              </a:r>
              <a:r>
                <a:rPr lang="vi-VN" smtClean="0"/>
                <a:t>Nhưng </a:t>
              </a:r>
              <a:r>
                <a:rPr lang="vi-VN"/>
                <a:t>những cây cỏ xung quanh vẫn cứ xôn xao. </a:t>
              </a:r>
              <a:r>
                <a:rPr lang="vi-VN">
                  <a:solidFill>
                    <a:srgbClr val="FF0000"/>
                  </a:solidFill>
                </a:rPr>
                <a:t>Thì ra, vừa có một con chim xanh biếc, toàn thân lóng lánh như tự tỏa sáng không biết từ đâu bay tới. </a:t>
              </a:r>
              <a:r>
                <a:rPr lang="vi-VN"/>
                <a:t>Chim đậu một thoáng trên cành thanh mai rồi lại vội bay đi. Các cây cỏ xuýt xoa: biết bao nhiêu con chim đã bay qua đây, chưa có con nào đẹp đến thế.</a:t>
              </a:r>
            </a:p>
            <a:p>
              <a:pPr algn="just">
                <a:lnSpc>
                  <a:spcPct val="150000"/>
                </a:lnSpc>
              </a:pPr>
              <a:r>
                <a:rPr lang="vi-VN"/>
                <a:t>      Càng nghe bạn bè trầm trồ, cây xấu hổ càng tiếc. Không biết bao giờ con chim xanh ấy quay trở lại.</a:t>
              </a:r>
            </a:p>
            <a:p>
              <a:pPr algn="r">
                <a:lnSpc>
                  <a:spcPct val="150000"/>
                </a:lnSpc>
              </a:pPr>
              <a:r>
                <a:rPr lang="vi-VN"/>
                <a:t>(</a:t>
              </a:r>
              <a:r>
                <a:rPr lang="vi-VN" i="1"/>
                <a:t>Theo </a:t>
              </a:r>
              <a:r>
                <a:rPr lang="vi-VN"/>
                <a:t>Trần Hoài Dương)</a:t>
              </a:r>
              <a:endParaRPr lang="en-US" dirty="0"/>
            </a:p>
          </p:txBody>
        </p:sp>
      </p:grpSp>
      <p:cxnSp>
        <p:nvCxnSpPr>
          <p:cNvPr id="41" name="Straight Connector 40"/>
          <p:cNvCxnSpPr/>
          <p:nvPr/>
        </p:nvCxnSpPr>
        <p:spPr>
          <a:xfrm flipH="1">
            <a:off x="6867228" y="2397483"/>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107916" y="2731188"/>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088693" y="2739277"/>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8234158" y="2739277"/>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90786" y="2731187"/>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538" y="3573042"/>
            <a:ext cx="986587" cy="986587"/>
          </a:xfrm>
          <a:prstGeom prst="rect">
            <a:avLst/>
          </a:prstGeom>
        </p:spPr>
      </p:pic>
    </p:spTree>
    <p:extLst>
      <p:ext uri="{BB962C8B-B14F-4D97-AF65-F5344CB8AC3E}">
        <p14:creationId xmlns:p14="http://schemas.microsoft.com/office/powerpoint/2010/main" val="12631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ppt_w</p:attrName>
                                        </p:attrNameLst>
                                      </p:cBhvr>
                                      <p:tavLst>
                                        <p:tav tm="0">
                                          <p:val>
                                            <p:fltVal val="0"/>
                                          </p:val>
                                        </p:tav>
                                        <p:tav tm="100000">
                                          <p:val>
                                            <p:strVal val="#ppt_w"/>
                                          </p:val>
                                        </p:tav>
                                      </p:tavLst>
                                    </p:anim>
                                    <p:anim calcmode="lin" valueType="num">
                                      <p:cBhvr>
                                        <p:cTn id="11" dur="500" fill="hold"/>
                                        <p:tgtEl>
                                          <p:spTgt spid="29"/>
                                        </p:tgtEl>
                                        <p:attrNameLst>
                                          <p:attrName>ppt_h</p:attrName>
                                        </p:attrNameLst>
                                      </p:cBhvr>
                                      <p:tavLst>
                                        <p:tav tm="0">
                                          <p:val>
                                            <p:fltVal val="0"/>
                                          </p:val>
                                        </p:tav>
                                        <p:tav tm="100000">
                                          <p:val>
                                            <p:strVal val="#ppt_h"/>
                                          </p:val>
                                        </p:tav>
                                      </p:tavLst>
                                    </p:anim>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42"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ppt_x"/>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ppt_x"/>
                                          </p:val>
                                        </p:tav>
                                        <p:tav tm="100000">
                                          <p:val>
                                            <p:strVal val="#ppt_x"/>
                                          </p:val>
                                        </p:tav>
                                      </p:tavLst>
                                    </p:anim>
                                    <p:anim calcmode="lin" valueType="num">
                                      <p:cBhvr additive="base">
                                        <p:cTn id="60" dur="500" fill="hold"/>
                                        <p:tgtEl>
                                          <p:spTgt spid="4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D0BC134-4E67-4F95-8B15-E84ACFC3EE7F}"/>
              </a:ext>
            </a:extLst>
          </p:cNvPr>
          <p:cNvSpPr>
            <a:spLocks/>
          </p:cNvSpPr>
          <p:nvPr/>
        </p:nvSpPr>
        <p:spPr bwMode="auto">
          <a:xfrm rot="10800000">
            <a:off x="365819" y="264617"/>
            <a:ext cx="6292616"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19050">
            <a:solidFill>
              <a:srgbClr val="17479D"/>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C07B3502-F58A-46C0-88F8-3DE26F98CD3F}"/>
              </a:ext>
            </a:extLst>
          </p:cNvPr>
          <p:cNvSpPr txBox="1"/>
          <p:nvPr/>
        </p:nvSpPr>
        <p:spPr>
          <a:xfrm>
            <a:off x="1270058" y="386606"/>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87749" y="416650"/>
            <a:ext cx="582308" cy="525172"/>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260" b="100000" l="0" r="96241">
                        <a14:foregroundMark x1="30827" y1="26554" x2="53383" y2="28249"/>
                        <a14:foregroundMark x1="54135" y1="35028" x2="52632" y2="20904"/>
                        <a14:foregroundMark x1="30827" y1="20904" x2="39098" y2="20904"/>
                      </a14:backgroundRemoval>
                    </a14:imgEffect>
                  </a14:imgLayer>
                </a14:imgProps>
              </a:ext>
            </a:extLst>
          </a:blip>
          <a:stretch>
            <a:fillRect/>
          </a:stretch>
        </p:blipFill>
        <p:spPr>
          <a:xfrm>
            <a:off x="7575133" y="2735407"/>
            <a:ext cx="1266825" cy="1685925"/>
          </a:xfrm>
          <a:prstGeom prst="rect">
            <a:avLst/>
          </a:prstGeom>
        </p:spPr>
      </p:pic>
      <p:sp>
        <p:nvSpPr>
          <p:cNvPr id="8" name="Cloud 7"/>
          <p:cNvSpPr/>
          <p:nvPr/>
        </p:nvSpPr>
        <p:spPr>
          <a:xfrm>
            <a:off x="6681514" y="614873"/>
            <a:ext cx="2046849" cy="207435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smtClean="0">
                <a:solidFill>
                  <a:srgbClr val="000000"/>
                </a:solidFill>
              </a:rPr>
              <a:t>Mời các bạn đọc nhóm với tớ nào</a:t>
            </a:r>
            <a:endParaRPr lang="en-US" sz="2000">
              <a:solidFill>
                <a:srgbClr val="000000"/>
              </a:solidFill>
            </a:endParaRPr>
          </a:p>
        </p:txBody>
      </p:sp>
      <p:sp>
        <p:nvSpPr>
          <p:cNvPr id="9" name="Oval 8"/>
          <p:cNvSpPr/>
          <p:nvPr/>
        </p:nvSpPr>
        <p:spPr>
          <a:xfrm>
            <a:off x="7333661" y="2665992"/>
            <a:ext cx="152846" cy="153266"/>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Oval 9"/>
          <p:cNvSpPr/>
          <p:nvPr/>
        </p:nvSpPr>
        <p:spPr>
          <a:xfrm>
            <a:off x="7577406" y="3159913"/>
            <a:ext cx="45719" cy="10564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 name="Oval 10"/>
          <p:cNvSpPr/>
          <p:nvPr/>
        </p:nvSpPr>
        <p:spPr>
          <a:xfrm>
            <a:off x="7475005" y="2924725"/>
            <a:ext cx="88626" cy="13003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 name="Cloud 12"/>
          <p:cNvSpPr/>
          <p:nvPr/>
        </p:nvSpPr>
        <p:spPr>
          <a:xfrm>
            <a:off x="6654697" y="565523"/>
            <a:ext cx="2187261" cy="2173054"/>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t>Đọc toàn </a:t>
            </a:r>
            <a:r>
              <a:rPr lang="en-US" sz="2000" smtClean="0"/>
              <a:t>bài</a:t>
            </a:r>
            <a:endParaRPr lang="en-US" sz="2000"/>
          </a:p>
        </p:txBody>
      </p:sp>
      <p:sp>
        <p:nvSpPr>
          <p:cNvPr id="14" name="Rounded Rectangle 13"/>
          <p:cNvSpPr/>
          <p:nvPr/>
        </p:nvSpPr>
        <p:spPr>
          <a:xfrm>
            <a:off x="6312310" y="4866968"/>
            <a:ext cx="1553496" cy="239810"/>
          </a:xfrm>
          <a:prstGeom prst="roundRect">
            <a:avLst/>
          </a:prstGeom>
          <a:effectLst>
            <a:softEdge rad="63500"/>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BFD78CE-119A-41F1-9B74-BABCBB0C4D35}"/>
              </a:ext>
            </a:extLst>
          </p:cNvPr>
          <p:cNvSpPr txBox="1"/>
          <p:nvPr/>
        </p:nvSpPr>
        <p:spPr>
          <a:xfrm>
            <a:off x="987663" y="625713"/>
            <a:ext cx="5120665" cy="461665"/>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mn-lt"/>
              </a:rPr>
              <a:t>Cây xấu hổ</a:t>
            </a:r>
            <a:endParaRPr lang="en-US" sz="1600" b="1" dirty="0">
              <a:solidFill>
                <a:schemeClr val="accent1">
                  <a:lumMod val="50000"/>
                </a:schemeClr>
              </a:solidFill>
              <a:latin typeface="+mn-lt"/>
            </a:endParaRPr>
          </a:p>
        </p:txBody>
      </p:sp>
      <p:sp>
        <p:nvSpPr>
          <p:cNvPr id="16" name="TextBox 15">
            <a:extLst>
              <a:ext uri="{FF2B5EF4-FFF2-40B4-BE49-F238E27FC236}">
                <a16:creationId xmlns:a16="http://schemas.microsoft.com/office/drawing/2014/main" id="{165D5BF2-322E-44E7-8BBA-8D19A38AD7B5}"/>
              </a:ext>
            </a:extLst>
          </p:cNvPr>
          <p:cNvSpPr txBox="1"/>
          <p:nvPr/>
        </p:nvSpPr>
        <p:spPr>
          <a:xfrm>
            <a:off x="708205" y="1041449"/>
            <a:ext cx="5604105" cy="1523494"/>
          </a:xfrm>
          <a:prstGeom prst="rect">
            <a:avLst/>
          </a:prstGeom>
          <a:noFill/>
        </p:spPr>
        <p:txBody>
          <a:bodyPr wrap="square" rtlCol="0">
            <a:spAutoFit/>
          </a:bodyPr>
          <a:lstStyle/>
          <a:p>
            <a:pPr algn="just">
              <a:lnSpc>
                <a:spcPct val="150000"/>
              </a:lnSpc>
            </a:pPr>
            <a:r>
              <a:rPr lang="vi-VN" sz="1200" dirty="0">
                <a:latin typeface="+mn-lt"/>
              </a:rPr>
              <a:t>      Bỗng dưng, gió ào ào nổi lên. Có tiếng động gì lạ lắm. Những chiếc lá khô lạt xạt lướt trên cỏ. Cây xấu hổ co rúm mình lại.</a:t>
            </a:r>
          </a:p>
          <a:p>
            <a:pPr algn="just">
              <a:lnSpc>
                <a:spcPct val="150000"/>
              </a:lnSpc>
            </a:pPr>
            <a:r>
              <a:rPr lang="vi-VN" sz="1200" dirty="0">
                <a:latin typeface="+mn-lt"/>
              </a:rPr>
              <a:t>      Nó bỗng thấy xung quanh xôn xao. Nó hé mắt nhìn: không có gì lạ cả. Bấy giờ, nó mới mở bừng những con mắt lá. Quả nhiên, không có gì lạ thật.</a:t>
            </a:r>
          </a:p>
          <a:p>
            <a:pPr algn="just">
              <a:lnSpc>
                <a:spcPct val="150000"/>
              </a:lnSpc>
            </a:pPr>
            <a:r>
              <a:rPr lang="vi-VN" sz="1200">
                <a:latin typeface="+mn-lt"/>
              </a:rPr>
              <a:t>      </a:t>
            </a:r>
            <a:endParaRPr lang="en-US" sz="1200" dirty="0">
              <a:latin typeface="+mn-lt"/>
            </a:endParaRPr>
          </a:p>
        </p:txBody>
      </p:sp>
      <p:pic>
        <p:nvPicPr>
          <p:cNvPr id="17" name="Picture 16">
            <a:extLst>
              <a:ext uri="{FF2B5EF4-FFF2-40B4-BE49-F238E27FC236}">
                <a16:creationId xmlns:a16="http://schemas.microsoft.com/office/drawing/2014/main" id="{963442AF-C330-4740-867B-1F33CE78F5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26" y="1093855"/>
            <a:ext cx="263162" cy="288000"/>
          </a:xfrm>
          <a:prstGeom prst="rect">
            <a:avLst/>
          </a:prstGeom>
        </p:spPr>
      </p:pic>
      <p:pic>
        <p:nvPicPr>
          <p:cNvPr id="18" name="Picture 17">
            <a:extLst>
              <a:ext uri="{FF2B5EF4-FFF2-40B4-BE49-F238E27FC236}">
                <a16:creationId xmlns:a16="http://schemas.microsoft.com/office/drawing/2014/main" id="{E56E88AA-6DB3-4D8F-92AE-09B34204D752}"/>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43497" y="2389195"/>
            <a:ext cx="248682" cy="288000"/>
          </a:xfrm>
          <a:prstGeom prst="rect">
            <a:avLst/>
          </a:prstGeom>
        </p:spPr>
      </p:pic>
      <p:sp>
        <p:nvSpPr>
          <p:cNvPr id="19" name="Rectangle 18"/>
          <p:cNvSpPr/>
          <p:nvPr/>
        </p:nvSpPr>
        <p:spPr>
          <a:xfrm>
            <a:off x="708207" y="2343266"/>
            <a:ext cx="5604104" cy="2077492"/>
          </a:xfrm>
          <a:prstGeom prst="rect">
            <a:avLst/>
          </a:prstGeom>
        </p:spPr>
        <p:txBody>
          <a:bodyPr wrap="square">
            <a:spAutoFit/>
          </a:bodyPr>
          <a:lstStyle/>
          <a:p>
            <a:pPr algn="just">
              <a:lnSpc>
                <a:spcPct val="150000"/>
              </a:lnSpc>
            </a:pPr>
            <a:r>
              <a:rPr lang="en-US" sz="1200"/>
              <a:t> </a:t>
            </a:r>
            <a:r>
              <a:rPr lang="en-US" sz="1200" smtClean="0"/>
              <a:t>     </a:t>
            </a:r>
            <a:r>
              <a:rPr lang="vi-VN" sz="1200" smtClean="0"/>
              <a:t>Nhưng </a:t>
            </a:r>
            <a:r>
              <a:rPr lang="vi-VN" sz="1200"/>
              <a:t>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sz="1200"/>
              <a:t>      Càng nghe bạn bè trầm trồ, cây xấu hổ càng tiếc. Không biết bao giờ con chim xanh ấy quay trở lại.</a:t>
            </a:r>
          </a:p>
          <a:p>
            <a:pPr algn="r">
              <a:lnSpc>
                <a:spcPct val="150000"/>
              </a:lnSpc>
            </a:pPr>
            <a:r>
              <a:rPr lang="vi-VN" sz="1200"/>
              <a:t>(</a:t>
            </a:r>
            <a:r>
              <a:rPr lang="vi-VN" sz="1200" i="1"/>
              <a:t>Theo </a:t>
            </a:r>
            <a:r>
              <a:rPr lang="vi-VN" sz="1200"/>
              <a:t>Trần Hoài Dương)</a:t>
            </a:r>
            <a:endParaRPr lang="en-US" sz="1200" dirty="0"/>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3231" y="3525383"/>
            <a:ext cx="1211555" cy="1211555"/>
          </a:xfrm>
          <a:prstGeom prst="rect">
            <a:avLst/>
          </a:prstGeom>
        </p:spPr>
      </p:pic>
    </p:spTree>
    <p:extLst>
      <p:ext uri="{BB962C8B-B14F-4D97-AF65-F5344CB8AC3E}">
        <p14:creationId xmlns:p14="http://schemas.microsoft.com/office/powerpoint/2010/main" val="38702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979712" y="1131590"/>
            <a:ext cx="5112568" cy="3700104"/>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881122"/>
            </a:xfrm>
            <a:prstGeom prst="rect">
              <a:avLst/>
            </a:prstGeom>
            <a:noFill/>
          </p:spPr>
          <p:txBody>
            <a:bodyPr wrap="square" rtlCol="0">
              <a:spAutoFit/>
            </a:bodyPr>
            <a:lstStyle/>
            <a:p>
              <a:pPr algn="ctr">
                <a:lnSpc>
                  <a:spcPct val="150000"/>
                </a:lnSpc>
              </a:pPr>
              <a:endParaRPr lang="en-US" sz="4400" b="1" dirty="0">
                <a:solidFill>
                  <a:srgbClr val="17479D"/>
                </a:solidFill>
                <a:latin typeface="+mn-lt"/>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393861" y="2893398"/>
              <a:ext cx="3041009" cy="881122"/>
            </a:xfrm>
            <a:prstGeom prst="rect">
              <a:avLst/>
            </a:prstGeom>
            <a:noFill/>
          </p:spPr>
          <p:txBody>
            <a:bodyPr wrap="square" rtlCol="0">
              <a:spAutoFit/>
            </a:bodyPr>
            <a:lstStyle/>
            <a:p>
              <a:pPr algn="ctr">
                <a:lnSpc>
                  <a:spcPct val="150000"/>
                </a:lnSpc>
              </a:pPr>
              <a:r>
                <a:rPr lang="vi-VN" sz="4400" b="1" smtClean="0">
                  <a:solidFill>
                    <a:schemeClr val="accent1">
                      <a:lumMod val="50000"/>
                    </a:schemeClr>
                  </a:solidFill>
                  <a:latin typeface="+mn-lt"/>
                </a:rPr>
                <a:t>TIẾT </a:t>
              </a:r>
              <a:r>
                <a:rPr lang="vi-VN" sz="4400" b="1" dirty="0">
                  <a:solidFill>
                    <a:schemeClr val="accent1">
                      <a:lumMod val="50000"/>
                    </a:schemeClr>
                  </a:solidFill>
                  <a:latin typeface="+mn-lt"/>
                </a:rPr>
                <a:t>2</a:t>
              </a:r>
              <a:endParaRPr lang="en-US" sz="4400" b="1" dirty="0">
                <a:solidFill>
                  <a:schemeClr val="accent1">
                    <a:lumMod val="50000"/>
                  </a:schemeClr>
                </a:solidFill>
                <a:latin typeface="+mn-lt"/>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8295" y="3268601"/>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6264B51-E69C-46C4-BAA4-95C58E47ABB4}"/>
              </a:ext>
            </a:extLst>
          </p:cNvPr>
          <p:cNvSpPr txBox="1"/>
          <p:nvPr/>
        </p:nvSpPr>
        <p:spPr>
          <a:xfrm>
            <a:off x="597976" y="671778"/>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sp>
        <p:nvSpPr>
          <p:cNvPr id="18" name="TextBox 17">
            <a:extLst>
              <a:ext uri="{FF2B5EF4-FFF2-40B4-BE49-F238E27FC236}">
                <a16:creationId xmlns:a16="http://schemas.microsoft.com/office/drawing/2014/main" id="{3C6AA5B7-676A-4EFA-A487-DCA399843C10}"/>
              </a:ext>
            </a:extLst>
          </p:cNvPr>
          <p:cNvSpPr txBox="1"/>
          <p:nvPr/>
        </p:nvSpPr>
        <p:spPr>
          <a:xfrm>
            <a:off x="3625408" y="407119"/>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pic>
        <p:nvPicPr>
          <p:cNvPr id="19" name="Picture 18">
            <a:extLst>
              <a:ext uri="{FF2B5EF4-FFF2-40B4-BE49-F238E27FC236}">
                <a16:creationId xmlns:a16="http://schemas.microsoft.com/office/drawing/2014/main" id="{CE8A9EAF-BF03-4AAB-BD7A-C57C106B6CA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6911" t="29983" r="11817" b="5203"/>
          <a:stretch/>
        </p:blipFill>
        <p:spPr>
          <a:xfrm>
            <a:off x="7069470" y="1652544"/>
            <a:ext cx="1592671" cy="1621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7448" y="3268601"/>
            <a:ext cx="1211555" cy="1211555"/>
          </a:xfrm>
          <a:prstGeom prst="rect">
            <a:avLst/>
          </a:prstGeom>
        </p:spPr>
      </p:pic>
    </p:spTree>
    <p:extLst>
      <p:ext uri="{BB962C8B-B14F-4D97-AF65-F5344CB8AC3E}">
        <p14:creationId xmlns:p14="http://schemas.microsoft.com/office/powerpoint/2010/main" val="10464733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9194" y="3916120"/>
            <a:ext cx="1959275" cy="1179045"/>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5500" y="-59260"/>
            <a:ext cx="2071433" cy="2120544"/>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98483" y="1288722"/>
            <a:ext cx="7046659" cy="3868310"/>
          </a:xfrm>
          <a:prstGeom prst="rect">
            <a:avLst/>
          </a:prstGeom>
        </p:spPr>
      </p:pic>
      <p:sp>
        <p:nvSpPr>
          <p:cNvPr id="11" name="TextBox 10">
            <a:extLst>
              <a:ext uri="{FF2B5EF4-FFF2-40B4-BE49-F238E27FC236}">
                <a16:creationId xmlns:a16="http://schemas.microsoft.com/office/drawing/2014/main" id="{B600F577-F819-4602-BCEB-985221633540}"/>
              </a:ext>
            </a:extLst>
          </p:cNvPr>
          <p:cNvSpPr txBox="1"/>
          <p:nvPr/>
        </p:nvSpPr>
        <p:spPr>
          <a:xfrm>
            <a:off x="1857778" y="2695764"/>
            <a:ext cx="7166584" cy="553998"/>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UTM Avo" panose="02040603050506020204" pitchFamily="18" charset="0"/>
              </a:rPr>
              <a:t>1.</a:t>
            </a:r>
            <a:r>
              <a:rPr lang="vi-VN" sz="2000" dirty="0">
                <a:latin typeface="UTM Avo" panose="02040603050506020204" pitchFamily="18" charset="0"/>
              </a:rPr>
              <a:t> Nghe tiếng động lạ, cây xấu hổ đã làm gì?</a:t>
            </a:r>
          </a:p>
        </p:txBody>
      </p:sp>
      <p:sp>
        <p:nvSpPr>
          <p:cNvPr id="12" name="TextBox 11">
            <a:extLst>
              <a:ext uri="{FF2B5EF4-FFF2-40B4-BE49-F238E27FC236}">
                <a16:creationId xmlns:a16="http://schemas.microsoft.com/office/drawing/2014/main" id="{F8C078AD-4632-4B8E-9B6E-524C8B7BDCB3}"/>
              </a:ext>
            </a:extLst>
          </p:cNvPr>
          <p:cNvSpPr txBox="1"/>
          <p:nvPr/>
        </p:nvSpPr>
        <p:spPr>
          <a:xfrm>
            <a:off x="1626774" y="3315074"/>
            <a:ext cx="6278976" cy="553998"/>
          </a:xfrm>
          <a:prstGeom prst="rect">
            <a:avLst/>
          </a:prstGeom>
          <a:noFill/>
        </p:spPr>
        <p:txBody>
          <a:bodyPr wrap="square" rtlCol="0">
            <a:spAutoFit/>
          </a:bodyPr>
          <a:lstStyle/>
          <a:p>
            <a:pPr>
              <a:lnSpc>
                <a:spcPct val="150000"/>
              </a:lnSpc>
            </a:pPr>
            <a:r>
              <a:rPr lang="vi-VN" sz="2000" dirty="0">
                <a:solidFill>
                  <a:srgbClr val="FF0000"/>
                </a:solidFill>
                <a:latin typeface="UTM Avo" panose="02040603050506020204" pitchFamily="18" charset="0"/>
                <a:sym typeface="Wingdings" panose="05000000000000000000" pitchFamily="2" charset="2"/>
              </a:rPr>
              <a:t> </a:t>
            </a:r>
            <a:r>
              <a:rPr lang="vi-VN" sz="2000" dirty="0">
                <a:solidFill>
                  <a:srgbClr val="FF0000"/>
                </a:solidFill>
                <a:latin typeface="UTM Avo" panose="02040603050506020204" pitchFamily="18" charset="0"/>
              </a:rPr>
              <a:t>Nghe tiếng động lạ, cây xấu hổ đã co rúm mình lại.</a:t>
            </a:r>
          </a:p>
        </p:txBody>
      </p:sp>
      <p:sp>
        <p:nvSpPr>
          <p:cNvPr id="13" name="TextBox 12">
            <a:extLst>
              <a:ext uri="{FF2B5EF4-FFF2-40B4-BE49-F238E27FC236}">
                <a16:creationId xmlns:a16="http://schemas.microsoft.com/office/drawing/2014/main" id="{ABFD78CE-119A-41F1-9B74-BABCBB0C4D35}"/>
              </a:ext>
            </a:extLst>
          </p:cNvPr>
          <p:cNvSpPr txBox="1"/>
          <p:nvPr/>
        </p:nvSpPr>
        <p:spPr>
          <a:xfrm>
            <a:off x="734794" y="-77783"/>
            <a:ext cx="5930273" cy="507831"/>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Cây xấu hổ</a:t>
            </a:r>
            <a:endParaRPr lang="en-US" sz="1800" b="1" dirty="0">
              <a:solidFill>
                <a:schemeClr val="accent1">
                  <a:lumMod val="50000"/>
                </a:schemeClr>
              </a:solidFill>
              <a:latin typeface="+mn-lt"/>
            </a:endParaRPr>
          </a:p>
        </p:txBody>
      </p:sp>
      <p:sp>
        <p:nvSpPr>
          <p:cNvPr id="14" name="TextBox 13">
            <a:extLst>
              <a:ext uri="{FF2B5EF4-FFF2-40B4-BE49-F238E27FC236}">
                <a16:creationId xmlns:a16="http://schemas.microsoft.com/office/drawing/2014/main" id="{165D5BF2-322E-44E7-8BBA-8D19A38AD7B5}"/>
              </a:ext>
            </a:extLst>
          </p:cNvPr>
          <p:cNvSpPr txBox="1"/>
          <p:nvPr/>
        </p:nvSpPr>
        <p:spPr>
          <a:xfrm>
            <a:off x="455336" y="337953"/>
            <a:ext cx="6490148" cy="1708160"/>
          </a:xfrm>
          <a:prstGeom prst="rect">
            <a:avLst/>
          </a:prstGeom>
          <a:noFill/>
        </p:spPr>
        <p:txBody>
          <a:bodyPr wrap="square" rtlCol="0">
            <a:spAutoFit/>
          </a:bodyPr>
          <a:lstStyle/>
          <a:p>
            <a:pPr algn="just">
              <a:lnSpc>
                <a:spcPct val="150000"/>
              </a:lnSpc>
            </a:pPr>
            <a:r>
              <a:rPr lang="vi-VN" dirty="0">
                <a:latin typeface="+mn-lt"/>
              </a:rPr>
              <a:t>      Bỗng dưng, gió ào ào nổi lên. Có tiếng động gì lạ lắm. Những chiếc lá khô lạt xạt lướt trên cỏ. Cây xấu hổ co rúm mình lại.</a:t>
            </a:r>
          </a:p>
          <a:p>
            <a:pPr algn="just">
              <a:lnSpc>
                <a:spcPct val="150000"/>
              </a:lnSpc>
            </a:pPr>
            <a:r>
              <a:rPr lang="vi-VN" dirty="0">
                <a:latin typeface="+mn-lt"/>
              </a:rPr>
              <a:t>      Nó bỗng thấy xung quanh xôn xao. Nó hé mắt nhìn: không có gì lạ cả. Bấy giờ, nó mới mở bừng những con mắt lá. Quả nhiên, không có gì lạ thật.</a:t>
            </a:r>
          </a:p>
          <a:p>
            <a:pPr algn="just">
              <a:lnSpc>
                <a:spcPct val="150000"/>
              </a:lnSpc>
            </a:pPr>
            <a:r>
              <a:rPr lang="vi-VN">
                <a:latin typeface="+mn-lt"/>
              </a:rPr>
              <a:t>      </a:t>
            </a:r>
            <a:endParaRPr lang="en-US" dirty="0">
              <a:latin typeface="+mn-lt"/>
            </a:endParaRPr>
          </a:p>
        </p:txBody>
      </p:sp>
      <p:pic>
        <p:nvPicPr>
          <p:cNvPr id="15" name="Picture 14">
            <a:extLst>
              <a:ext uri="{FF2B5EF4-FFF2-40B4-BE49-F238E27FC236}">
                <a16:creationId xmlns:a16="http://schemas.microsoft.com/office/drawing/2014/main" id="{963442AF-C330-4740-867B-1F33CE78F5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337" y="411657"/>
            <a:ext cx="304770" cy="288000"/>
          </a:xfrm>
          <a:prstGeom prst="rect">
            <a:avLst/>
          </a:prstGeom>
        </p:spPr>
      </p:pic>
      <p:sp>
        <p:nvSpPr>
          <p:cNvPr id="2" name="TextBox 1"/>
          <p:cNvSpPr txBox="1"/>
          <p:nvPr/>
        </p:nvSpPr>
        <p:spPr>
          <a:xfrm>
            <a:off x="7327607" y="586816"/>
            <a:ext cx="1547218" cy="307777"/>
          </a:xfrm>
          <a:prstGeom prst="rect">
            <a:avLst/>
          </a:prstGeom>
          <a:noFill/>
        </p:spPr>
        <p:txBody>
          <a:bodyPr wrap="none" rtlCol="0">
            <a:spAutoFit/>
          </a:bodyPr>
          <a:lstStyle/>
          <a:p>
            <a:r>
              <a:rPr lang="en-US" smtClean="0"/>
              <a:t>Đọc thầm đoạn 1</a:t>
            </a:r>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23" y="3559000"/>
            <a:ext cx="1060822" cy="1060822"/>
          </a:xfrm>
          <a:prstGeom prst="rect">
            <a:avLst/>
          </a:prstGeom>
        </p:spPr>
      </p:pic>
    </p:spTree>
    <p:extLst>
      <p:ext uri="{BB962C8B-B14F-4D97-AF65-F5344CB8AC3E}">
        <p14:creationId xmlns:p14="http://schemas.microsoft.com/office/powerpoint/2010/main" val="2500906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9194" y="3916120"/>
            <a:ext cx="1959275" cy="1179045"/>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4191" y="1431648"/>
            <a:ext cx="2054459" cy="1573773"/>
          </a:xfrm>
          <a:prstGeom prst="rect">
            <a:avLst/>
          </a:prstGeom>
        </p:spPr>
      </p:pic>
      <p:sp>
        <p:nvSpPr>
          <p:cNvPr id="10" name="TextBox 9">
            <a:extLst>
              <a:ext uri="{FF2B5EF4-FFF2-40B4-BE49-F238E27FC236}">
                <a16:creationId xmlns:a16="http://schemas.microsoft.com/office/drawing/2014/main" id="{6DF883E5-4BE7-40F1-98FD-34C559BEDCA2}"/>
              </a:ext>
            </a:extLst>
          </p:cNvPr>
          <p:cNvSpPr txBox="1"/>
          <p:nvPr/>
        </p:nvSpPr>
        <p:spPr>
          <a:xfrm>
            <a:off x="2093911" y="2427067"/>
            <a:ext cx="6922993" cy="50783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a:t>
            </a:r>
            <a:r>
              <a:rPr lang="vi-VN" sz="1800" dirty="0">
                <a:latin typeface="UTM Avo" panose="02040603050506020204" pitchFamily="18" charset="0"/>
              </a:rPr>
              <a:t> Cây cỏ xung quanh xôn xao về chuyện gì?</a:t>
            </a:r>
          </a:p>
        </p:txBody>
      </p:sp>
      <p:sp>
        <p:nvSpPr>
          <p:cNvPr id="11" name="TextBox 10">
            <a:extLst>
              <a:ext uri="{FF2B5EF4-FFF2-40B4-BE49-F238E27FC236}">
                <a16:creationId xmlns:a16="http://schemas.microsoft.com/office/drawing/2014/main" id="{7081895E-8A45-4BF9-A195-F359EB3B2336}"/>
              </a:ext>
            </a:extLst>
          </p:cNvPr>
          <p:cNvSpPr txBox="1"/>
          <p:nvPr/>
        </p:nvSpPr>
        <p:spPr>
          <a:xfrm>
            <a:off x="1747435" y="2944522"/>
            <a:ext cx="7167431" cy="923330"/>
          </a:xfrm>
          <a:prstGeom prst="rect">
            <a:avLst/>
          </a:prstGeom>
          <a:noFill/>
        </p:spPr>
        <p:txBody>
          <a:bodyPr wrap="square" rtlCol="0">
            <a:spAutoFit/>
          </a:bodyPr>
          <a:lstStyle/>
          <a:p>
            <a:pPr algn="just">
              <a:lnSpc>
                <a:spcPct val="150000"/>
              </a:lnSpc>
            </a:pPr>
            <a:r>
              <a:rPr lang="vi-VN" sz="1800" dirty="0">
                <a:solidFill>
                  <a:srgbClr val="FF0000"/>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Cây cỏ xung quanh xôn xao chuyện một con chim xanh biếc, toàn thân lóng lánh không biết từ đâu bay tới rồi lại vội bay đi ngay.</a:t>
            </a:r>
          </a:p>
        </p:txBody>
      </p:sp>
      <p:pic>
        <p:nvPicPr>
          <p:cNvPr id="12" name="Picture 11">
            <a:extLst>
              <a:ext uri="{FF2B5EF4-FFF2-40B4-BE49-F238E27FC236}">
                <a16:creationId xmlns:a16="http://schemas.microsoft.com/office/drawing/2014/main" id="{1CE10567-CA91-4F11-9488-93FFDE66AAF8}"/>
              </a:ext>
            </a:extLst>
          </p:cNvPr>
          <p:cNvPicPr>
            <a:picLocks noChangeAspect="1"/>
          </p:cNvPicPr>
          <p:nvPr/>
        </p:nvPicPr>
        <p:blipFill>
          <a:blip r:embed="rId7"/>
          <a:stretch>
            <a:fillRect/>
          </a:stretch>
        </p:blipFill>
        <p:spPr>
          <a:xfrm>
            <a:off x="-1" y="2668517"/>
            <a:ext cx="1812023" cy="2261946"/>
          </a:xfrm>
          <a:prstGeom prst="ellipse">
            <a:avLst/>
          </a:prstGeom>
          <a:ln>
            <a:noFill/>
          </a:ln>
          <a:effectLst>
            <a:softEdge rad="112500"/>
          </a:effectLst>
        </p:spPr>
      </p:pic>
      <p:pic>
        <p:nvPicPr>
          <p:cNvPr id="13" name="Picture 12">
            <a:extLst>
              <a:ext uri="{FF2B5EF4-FFF2-40B4-BE49-F238E27FC236}">
                <a16:creationId xmlns:a16="http://schemas.microsoft.com/office/drawing/2014/main" id="{E56E88AA-6DB3-4D8F-92AE-09B34204D752}"/>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6044" y="251997"/>
            <a:ext cx="288000" cy="288000"/>
          </a:xfrm>
          <a:prstGeom prst="rect">
            <a:avLst/>
          </a:prstGeom>
        </p:spPr>
      </p:pic>
      <p:sp>
        <p:nvSpPr>
          <p:cNvPr id="14" name="Rectangle 13"/>
          <p:cNvSpPr/>
          <p:nvPr/>
        </p:nvSpPr>
        <p:spPr>
          <a:xfrm>
            <a:off x="694044" y="187210"/>
            <a:ext cx="6490147" cy="2031325"/>
          </a:xfrm>
          <a:prstGeom prst="rect">
            <a:avLst/>
          </a:prstGeom>
        </p:spPr>
        <p:txBody>
          <a:bodyPr wrap="square">
            <a:spAutoFit/>
          </a:bodyPr>
          <a:lstStyle/>
          <a:p>
            <a:pPr algn="just">
              <a:lnSpc>
                <a:spcPct val="150000"/>
              </a:lnSpc>
            </a:pPr>
            <a:r>
              <a:rPr lang="en-US"/>
              <a:t> </a:t>
            </a:r>
            <a:r>
              <a:rPr lang="en-US" smtClean="0"/>
              <a:t>     </a:t>
            </a:r>
            <a:r>
              <a:rPr lang="vi-VN" smtClean="0"/>
              <a:t>Nhưng </a:t>
            </a:r>
            <a:r>
              <a:rPr lang="vi-VN"/>
              <a:t>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a:t>      Càng nghe bạn bè trầm trồ, cây xấu hổ càng tiếc. Không biết bao giờ con chim xanh ấy quay trở lại</a:t>
            </a:r>
            <a:r>
              <a:rPr lang="vi-VN" smtClean="0"/>
              <a:t>.</a:t>
            </a:r>
            <a:endParaRPr lang="vi-VN"/>
          </a:p>
        </p:txBody>
      </p:sp>
      <p:sp>
        <p:nvSpPr>
          <p:cNvPr id="15" name="TextBox 14"/>
          <p:cNvSpPr txBox="1"/>
          <p:nvPr/>
        </p:nvSpPr>
        <p:spPr>
          <a:xfrm>
            <a:off x="7469686" y="1882277"/>
            <a:ext cx="1547218" cy="307777"/>
          </a:xfrm>
          <a:prstGeom prst="rect">
            <a:avLst/>
          </a:prstGeom>
          <a:noFill/>
        </p:spPr>
        <p:txBody>
          <a:bodyPr wrap="none" rtlCol="0">
            <a:spAutoFit/>
          </a:bodyPr>
          <a:lstStyle/>
          <a:p>
            <a:r>
              <a:rPr lang="en-US" smtClean="0"/>
              <a:t>Đọc thầm đoạn 2</a:t>
            </a:r>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3343" y="251997"/>
            <a:ext cx="1211555" cy="1211555"/>
          </a:xfrm>
          <a:prstGeom prst="rect">
            <a:avLst/>
          </a:prstGeom>
        </p:spPr>
      </p:pic>
    </p:spTree>
    <p:extLst>
      <p:ext uri="{BB962C8B-B14F-4D97-AF65-F5344CB8AC3E}">
        <p14:creationId xmlns:p14="http://schemas.microsoft.com/office/powerpoint/2010/main" val="2637754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99EBF1"/>
          </a:solidFill>
        </p:spPr>
        <p:txBody>
          <a:bodyPr wrap="square" lIns="0" tIns="0" rIns="0" bIns="0" rtlCol="0"/>
          <a:lstStyle/>
          <a:p>
            <a:endParaRPr sz="700"/>
          </a:p>
        </p:txBody>
      </p:sp>
      <p:sp>
        <p:nvSpPr>
          <p:cNvPr id="3" name="object 3"/>
          <p:cNvSpPr txBox="1">
            <a:spLocks noGrp="1"/>
          </p:cNvSpPr>
          <p:nvPr>
            <p:ph type="title"/>
          </p:nvPr>
        </p:nvSpPr>
        <p:spPr>
          <a:xfrm>
            <a:off x="3509061" y="727976"/>
            <a:ext cx="3523615" cy="1843774"/>
          </a:xfrm>
          <a:prstGeom prst="rect">
            <a:avLst/>
          </a:prstGeom>
        </p:spPr>
        <p:txBody>
          <a:bodyPr spcFirstLastPara="1" vert="horz" wrap="square" lIns="0" tIns="22543" rIns="0" bIns="0" rtlCol="0" anchor="ctr" anchorCtr="0">
            <a:spAutoFit/>
          </a:bodyPr>
          <a:lstStyle/>
          <a:p>
            <a:pPr marL="6350" marR="2540">
              <a:lnSpc>
                <a:spcPts val="3535"/>
              </a:lnSpc>
              <a:spcBef>
                <a:spcPts val="178"/>
              </a:spcBef>
            </a:pPr>
            <a:r>
              <a:rPr sz="2950" dirty="0">
                <a:solidFill>
                  <a:srgbClr val="1B5C99"/>
                </a:solidFill>
                <a:latin typeface="+mn-lt"/>
              </a:rPr>
              <a:t>Hãy </a:t>
            </a:r>
            <a:r>
              <a:rPr sz="2950" spc="-148" dirty="0">
                <a:solidFill>
                  <a:srgbClr val="1B5C99"/>
                </a:solidFill>
                <a:latin typeface="+mn-lt"/>
              </a:rPr>
              <a:t>đ</a:t>
            </a:r>
            <a:r>
              <a:rPr sz="2950" spc="-148" dirty="0">
                <a:solidFill>
                  <a:srgbClr val="1B5C99"/>
                </a:solidFill>
                <a:latin typeface="+mn-lt"/>
                <a:cs typeface="Noto Sans"/>
              </a:rPr>
              <a:t>ả</a:t>
            </a:r>
            <a:r>
              <a:rPr sz="2950" spc="-148" dirty="0">
                <a:solidFill>
                  <a:srgbClr val="1B5C99"/>
                </a:solidFill>
                <a:latin typeface="+mn-lt"/>
              </a:rPr>
              <a:t>m </a:t>
            </a:r>
            <a:r>
              <a:rPr sz="2950" spc="-138" dirty="0">
                <a:solidFill>
                  <a:srgbClr val="1B5C99"/>
                </a:solidFill>
                <a:latin typeface="+mn-lt"/>
              </a:rPr>
              <a:t>b</a:t>
            </a:r>
            <a:r>
              <a:rPr sz="2950" spc="-138" dirty="0">
                <a:solidFill>
                  <a:srgbClr val="1B5C99"/>
                </a:solidFill>
                <a:latin typeface="+mn-lt"/>
                <a:cs typeface="Noto Sans"/>
              </a:rPr>
              <a:t>ả</a:t>
            </a:r>
            <a:r>
              <a:rPr sz="2950" spc="-138" dirty="0">
                <a:solidFill>
                  <a:srgbClr val="1B5C99"/>
                </a:solidFill>
                <a:latin typeface="+mn-lt"/>
              </a:rPr>
              <a:t>o </a:t>
            </a:r>
            <a:r>
              <a:rPr sz="2950" spc="-73">
                <a:solidFill>
                  <a:srgbClr val="1B5C99"/>
                </a:solidFill>
                <a:latin typeface="+mn-lt"/>
              </a:rPr>
              <a:t>các </a:t>
            </a:r>
            <a:r>
              <a:rPr lang="en-US" sz="2950" spc="-300" smtClean="0">
                <a:solidFill>
                  <a:srgbClr val="1B5C99"/>
                </a:solidFill>
                <a:latin typeface="+mn-lt"/>
              </a:rPr>
              <a:t>con</a:t>
            </a:r>
            <a:r>
              <a:rPr sz="2950" spc="-300" smtClean="0">
                <a:solidFill>
                  <a:srgbClr val="1B5C99"/>
                </a:solidFill>
                <a:latin typeface="+mn-lt"/>
              </a:rPr>
              <a:t>  </a:t>
            </a:r>
            <a:r>
              <a:rPr sz="2950" spc="-140" dirty="0">
                <a:solidFill>
                  <a:srgbClr val="1B5C99"/>
                </a:solidFill>
                <a:latin typeface="+mn-lt"/>
              </a:rPr>
              <a:t>có </a:t>
            </a:r>
            <a:r>
              <a:rPr sz="2950" spc="-145" dirty="0">
                <a:solidFill>
                  <a:srgbClr val="1B5C99"/>
                </a:solidFill>
                <a:latin typeface="+mn-lt"/>
              </a:rPr>
              <a:t>nh</a:t>
            </a:r>
            <a:r>
              <a:rPr sz="2950" spc="-145" dirty="0">
                <a:solidFill>
                  <a:srgbClr val="1B5C99"/>
                </a:solidFill>
                <a:latin typeface="+mn-lt"/>
                <a:cs typeface="Noto Sans"/>
              </a:rPr>
              <a:t>ữ</a:t>
            </a:r>
            <a:r>
              <a:rPr sz="2950" spc="-145" dirty="0">
                <a:solidFill>
                  <a:srgbClr val="1B5C99"/>
                </a:solidFill>
                <a:latin typeface="+mn-lt"/>
              </a:rPr>
              <a:t>ng </a:t>
            </a:r>
            <a:r>
              <a:rPr sz="2950" spc="153" dirty="0">
                <a:solidFill>
                  <a:srgbClr val="1B5C99"/>
                </a:solidFill>
                <a:latin typeface="+mn-lt"/>
              </a:rPr>
              <a:t>th</a:t>
            </a:r>
            <a:r>
              <a:rPr sz="2950" spc="153" dirty="0">
                <a:solidFill>
                  <a:srgbClr val="1B5C99"/>
                </a:solidFill>
                <a:latin typeface="+mn-lt"/>
                <a:cs typeface="Noto Sans"/>
              </a:rPr>
              <a:t>ứ </a:t>
            </a:r>
            <a:r>
              <a:rPr sz="2950" spc="-200" dirty="0">
                <a:solidFill>
                  <a:srgbClr val="1B5C99"/>
                </a:solidFill>
                <a:latin typeface="+mn-lt"/>
              </a:rPr>
              <a:t>sau  </a:t>
            </a:r>
            <a:r>
              <a:rPr sz="2950" spc="175" dirty="0">
                <a:solidFill>
                  <a:srgbClr val="1B5C99"/>
                </a:solidFill>
                <a:latin typeface="+mn-lt"/>
              </a:rPr>
              <a:t>tr</a:t>
            </a:r>
            <a:r>
              <a:rPr sz="2950" spc="175" dirty="0">
                <a:solidFill>
                  <a:srgbClr val="1B5C99"/>
                </a:solidFill>
                <a:latin typeface="+mn-lt"/>
                <a:cs typeface="Noto Sans"/>
              </a:rPr>
              <a:t>ướ</a:t>
            </a:r>
            <a:r>
              <a:rPr sz="2950" spc="175" dirty="0">
                <a:solidFill>
                  <a:srgbClr val="1B5C99"/>
                </a:solidFill>
                <a:latin typeface="+mn-lt"/>
              </a:rPr>
              <a:t>c </a:t>
            </a:r>
            <a:r>
              <a:rPr sz="2950" spc="-78" dirty="0">
                <a:solidFill>
                  <a:srgbClr val="1B5C99"/>
                </a:solidFill>
                <a:latin typeface="+mn-lt"/>
              </a:rPr>
              <a:t>khi </a:t>
            </a:r>
            <a:r>
              <a:rPr sz="2950" spc="-160">
                <a:solidFill>
                  <a:srgbClr val="1B5C99"/>
                </a:solidFill>
                <a:latin typeface="+mn-lt"/>
              </a:rPr>
              <a:t>chúng </a:t>
            </a:r>
            <a:r>
              <a:rPr sz="2950" spc="258" smtClean="0">
                <a:solidFill>
                  <a:srgbClr val="1B5C99"/>
                </a:solidFill>
                <a:latin typeface="+mn-lt"/>
              </a:rPr>
              <a:t>ta</a:t>
            </a:r>
            <a:r>
              <a:rPr lang="en-US" sz="2950" spc="258" smtClean="0">
                <a:solidFill>
                  <a:srgbClr val="1B5C99"/>
                </a:solidFill>
                <a:latin typeface="+mn-lt"/>
              </a:rPr>
              <a:t> </a:t>
            </a:r>
            <a:r>
              <a:rPr sz="2950" spc="158" smtClean="0">
                <a:solidFill>
                  <a:srgbClr val="1B5C99"/>
                </a:solidFill>
                <a:latin typeface="+mn-lt"/>
              </a:rPr>
              <a:t>b</a:t>
            </a:r>
            <a:r>
              <a:rPr sz="2950" spc="158" smtClean="0">
                <a:solidFill>
                  <a:srgbClr val="1B5C99"/>
                </a:solidFill>
                <a:latin typeface="+mn-lt"/>
                <a:cs typeface="Noto Sans"/>
              </a:rPr>
              <a:t>ắ</a:t>
            </a:r>
            <a:r>
              <a:rPr sz="2950" spc="158" smtClean="0">
                <a:solidFill>
                  <a:srgbClr val="1B5C99"/>
                </a:solidFill>
                <a:latin typeface="+mn-lt"/>
              </a:rPr>
              <a:t>t</a:t>
            </a:r>
            <a:r>
              <a:rPr sz="2950" spc="275" smtClean="0">
                <a:solidFill>
                  <a:srgbClr val="1B5C99"/>
                </a:solidFill>
                <a:latin typeface="+mn-lt"/>
              </a:rPr>
              <a:t> </a:t>
            </a:r>
            <a:r>
              <a:rPr sz="2950" spc="-138" dirty="0">
                <a:solidFill>
                  <a:srgbClr val="1B5C99"/>
                </a:solidFill>
                <a:latin typeface="+mn-lt"/>
              </a:rPr>
              <a:t>đ</a:t>
            </a:r>
            <a:r>
              <a:rPr sz="2950" spc="-138" dirty="0">
                <a:solidFill>
                  <a:srgbClr val="1B5C99"/>
                </a:solidFill>
                <a:latin typeface="+mn-lt"/>
                <a:cs typeface="Noto Sans"/>
              </a:rPr>
              <a:t>ầ</a:t>
            </a:r>
            <a:r>
              <a:rPr sz="2950" spc="-138" dirty="0">
                <a:solidFill>
                  <a:srgbClr val="1B5C99"/>
                </a:solidFill>
                <a:latin typeface="+mn-lt"/>
              </a:rPr>
              <a:t>u:</a:t>
            </a:r>
            <a:endParaRPr sz="2950">
              <a:latin typeface="+mn-lt"/>
              <a:cs typeface="Noto Sans"/>
            </a:endParaRPr>
          </a:p>
        </p:txBody>
      </p:sp>
      <p:sp>
        <p:nvSpPr>
          <p:cNvPr id="4" name="object 4"/>
          <p:cNvSpPr txBox="1"/>
          <p:nvPr/>
        </p:nvSpPr>
        <p:spPr>
          <a:xfrm>
            <a:off x="3617627" y="2852136"/>
            <a:ext cx="4537602" cy="1335687"/>
          </a:xfrm>
          <a:prstGeom prst="rect">
            <a:avLst/>
          </a:prstGeom>
        </p:spPr>
        <p:txBody>
          <a:bodyPr vert="horz" wrap="square" lIns="0" tIns="6033" rIns="0" bIns="0" rtlCol="0">
            <a:spAutoFit/>
          </a:bodyPr>
          <a:lstStyle/>
          <a:p>
            <a:pPr marL="177800" marR="2540" indent="-171450">
              <a:lnSpc>
                <a:spcPct val="143500"/>
              </a:lnSpc>
              <a:spcBef>
                <a:spcPts val="48"/>
              </a:spcBef>
              <a:buFontTx/>
              <a:buChar char="-"/>
            </a:pPr>
            <a:r>
              <a:rPr lang="en-US" sz="2000" spc="-50" smtClean="0">
                <a:solidFill>
                  <a:srgbClr val="1B5C99"/>
                </a:solidFill>
                <a:latin typeface="+mj-lt"/>
                <a:cs typeface="Verdana"/>
              </a:rPr>
              <a:t>SGK Tiếng Việt lớp 2 tập 1</a:t>
            </a:r>
          </a:p>
          <a:p>
            <a:pPr marL="177800" marR="2540" indent="-171450">
              <a:lnSpc>
                <a:spcPct val="143500"/>
              </a:lnSpc>
              <a:spcBef>
                <a:spcPts val="48"/>
              </a:spcBef>
              <a:buFontTx/>
              <a:buChar char="-"/>
            </a:pPr>
            <a:r>
              <a:rPr lang="en-US" sz="2000" spc="-50" smtClean="0">
                <a:solidFill>
                  <a:srgbClr val="1B5C99"/>
                </a:solidFill>
                <a:latin typeface="+mj-lt"/>
                <a:cs typeface="Verdana"/>
              </a:rPr>
              <a:t>Vở Tiếng Việt</a:t>
            </a:r>
          </a:p>
          <a:p>
            <a:pPr marL="177800" marR="2540" indent="-171450">
              <a:lnSpc>
                <a:spcPct val="143500"/>
              </a:lnSpc>
              <a:spcBef>
                <a:spcPts val="48"/>
              </a:spcBef>
              <a:buFontTx/>
              <a:buChar char="-"/>
            </a:pPr>
            <a:r>
              <a:rPr lang="en-US" sz="2000" spc="-50" smtClean="0">
                <a:solidFill>
                  <a:srgbClr val="1B5C99"/>
                </a:solidFill>
                <a:latin typeface="+mj-lt"/>
                <a:cs typeface="Verdana"/>
              </a:rPr>
              <a:t>Bút mực, bút chì, thước kẻ</a:t>
            </a:r>
            <a:r>
              <a:rPr lang="en-US" sz="2000" spc="-50">
                <a:solidFill>
                  <a:srgbClr val="1B5C99"/>
                </a:solidFill>
                <a:latin typeface="+mj-lt"/>
                <a:cs typeface="Verdana"/>
              </a:rPr>
              <a:t>.</a:t>
            </a:r>
            <a:endParaRPr sz="2000">
              <a:latin typeface="+mj-lt"/>
              <a:cs typeface="Verdana"/>
            </a:endParaRPr>
          </a:p>
        </p:txBody>
      </p:sp>
      <p:sp>
        <p:nvSpPr>
          <p:cNvPr id="5" name="object 5"/>
          <p:cNvSpPr/>
          <p:nvPr/>
        </p:nvSpPr>
        <p:spPr>
          <a:xfrm>
            <a:off x="8155229" y="4557166"/>
            <a:ext cx="989013" cy="586423"/>
          </a:xfrm>
          <a:custGeom>
            <a:avLst/>
            <a:gdLst/>
            <a:ahLst/>
            <a:cxnLst/>
            <a:rect l="l" t="t" r="r" b="b"/>
            <a:pathLst>
              <a:path w="1978025" h="1172845">
                <a:moveTo>
                  <a:pt x="1977542" y="96264"/>
                </a:moveTo>
                <a:lnTo>
                  <a:pt x="760726" y="96264"/>
                </a:lnTo>
                <a:lnTo>
                  <a:pt x="815144" y="95385"/>
                </a:lnTo>
                <a:lnTo>
                  <a:pt x="869563" y="93468"/>
                </a:lnTo>
                <a:lnTo>
                  <a:pt x="923982" y="90575"/>
                </a:lnTo>
                <a:lnTo>
                  <a:pt x="978400" y="86772"/>
                </a:lnTo>
                <a:lnTo>
                  <a:pt x="1017818" y="81588"/>
                </a:lnTo>
                <a:lnTo>
                  <a:pt x="1096569" y="68847"/>
                </a:lnTo>
                <a:lnTo>
                  <a:pt x="1135987" y="64172"/>
                </a:lnTo>
                <a:lnTo>
                  <a:pt x="1171395" y="62197"/>
                </a:lnTo>
                <a:lnTo>
                  <a:pt x="1242295" y="61470"/>
                </a:lnTo>
                <a:lnTo>
                  <a:pt x="1277702" y="59877"/>
                </a:lnTo>
                <a:lnTo>
                  <a:pt x="1475445" y="41081"/>
                </a:lnTo>
                <a:lnTo>
                  <a:pt x="1524853" y="37277"/>
                </a:lnTo>
                <a:lnTo>
                  <a:pt x="1570255" y="35628"/>
                </a:lnTo>
                <a:lnTo>
                  <a:pt x="1660974" y="35211"/>
                </a:lnTo>
                <a:lnTo>
                  <a:pt x="1706249" y="33435"/>
                </a:lnTo>
                <a:lnTo>
                  <a:pt x="1754035" y="29773"/>
                </a:lnTo>
                <a:lnTo>
                  <a:pt x="1801821" y="24988"/>
                </a:lnTo>
                <a:lnTo>
                  <a:pt x="1849608" y="19228"/>
                </a:lnTo>
                <a:lnTo>
                  <a:pt x="1897394" y="12642"/>
                </a:lnTo>
                <a:lnTo>
                  <a:pt x="1948685" y="4773"/>
                </a:lnTo>
                <a:lnTo>
                  <a:pt x="1977542" y="0"/>
                </a:lnTo>
                <a:lnTo>
                  <a:pt x="1977542" y="96264"/>
                </a:lnTo>
                <a:close/>
              </a:path>
              <a:path w="1978025" h="1172845">
                <a:moveTo>
                  <a:pt x="1977542" y="1172657"/>
                </a:moveTo>
                <a:lnTo>
                  <a:pt x="178182" y="1172657"/>
                </a:lnTo>
                <a:lnTo>
                  <a:pt x="159163" y="1143341"/>
                </a:lnTo>
                <a:lnTo>
                  <a:pt x="136046" y="1100638"/>
                </a:lnTo>
                <a:lnTo>
                  <a:pt x="115964" y="1054631"/>
                </a:lnTo>
                <a:lnTo>
                  <a:pt x="97922" y="1008032"/>
                </a:lnTo>
                <a:lnTo>
                  <a:pt x="81921" y="960840"/>
                </a:lnTo>
                <a:lnTo>
                  <a:pt x="67960" y="913056"/>
                </a:lnTo>
                <a:lnTo>
                  <a:pt x="56039" y="864679"/>
                </a:lnTo>
                <a:lnTo>
                  <a:pt x="46159" y="815710"/>
                </a:lnTo>
                <a:lnTo>
                  <a:pt x="38319" y="766148"/>
                </a:lnTo>
                <a:lnTo>
                  <a:pt x="31869" y="714722"/>
                </a:lnTo>
                <a:lnTo>
                  <a:pt x="26111" y="663242"/>
                </a:lnTo>
                <a:lnTo>
                  <a:pt x="21047" y="611708"/>
                </a:lnTo>
                <a:lnTo>
                  <a:pt x="16676" y="560120"/>
                </a:lnTo>
                <a:lnTo>
                  <a:pt x="12997" y="508479"/>
                </a:lnTo>
                <a:lnTo>
                  <a:pt x="10012" y="456784"/>
                </a:lnTo>
                <a:lnTo>
                  <a:pt x="7720" y="405036"/>
                </a:lnTo>
                <a:lnTo>
                  <a:pt x="6122" y="353234"/>
                </a:lnTo>
                <a:lnTo>
                  <a:pt x="4432" y="311741"/>
                </a:lnTo>
                <a:lnTo>
                  <a:pt x="2805" y="270290"/>
                </a:lnTo>
                <a:lnTo>
                  <a:pt x="1307" y="228839"/>
                </a:lnTo>
                <a:lnTo>
                  <a:pt x="0" y="187345"/>
                </a:lnTo>
                <a:lnTo>
                  <a:pt x="2816" y="122358"/>
                </a:lnTo>
                <a:lnTo>
                  <a:pt x="15220" y="75105"/>
                </a:lnTo>
                <a:lnTo>
                  <a:pt x="37529" y="46963"/>
                </a:lnTo>
                <a:lnTo>
                  <a:pt x="70063" y="39311"/>
                </a:lnTo>
                <a:lnTo>
                  <a:pt x="107852" y="43280"/>
                </a:lnTo>
                <a:lnTo>
                  <a:pt x="145683" y="48521"/>
                </a:lnTo>
                <a:lnTo>
                  <a:pt x="183513" y="54185"/>
                </a:lnTo>
                <a:lnTo>
                  <a:pt x="248433" y="62964"/>
                </a:lnTo>
                <a:lnTo>
                  <a:pt x="355587" y="75574"/>
                </a:lnTo>
                <a:lnTo>
                  <a:pt x="450086" y="88026"/>
                </a:lnTo>
                <a:lnTo>
                  <a:pt x="465732" y="89852"/>
                </a:lnTo>
                <a:lnTo>
                  <a:pt x="481377" y="91211"/>
                </a:lnTo>
                <a:lnTo>
                  <a:pt x="497023" y="91744"/>
                </a:lnTo>
                <a:lnTo>
                  <a:pt x="707963" y="95990"/>
                </a:lnTo>
                <a:lnTo>
                  <a:pt x="1977542" y="96264"/>
                </a:lnTo>
                <a:lnTo>
                  <a:pt x="1977542" y="1172657"/>
                </a:lnTo>
                <a:close/>
              </a:path>
            </a:pathLst>
          </a:custGeom>
          <a:solidFill>
            <a:srgbClr val="EB7D4E"/>
          </a:solidFill>
        </p:spPr>
        <p:txBody>
          <a:bodyPr wrap="square" lIns="0" tIns="0" rIns="0" bIns="0" rtlCol="0"/>
          <a:lstStyle/>
          <a:p>
            <a:endParaRPr sz="700"/>
          </a:p>
        </p:txBody>
      </p:sp>
      <p:grpSp>
        <p:nvGrpSpPr>
          <p:cNvPr id="6" name="object 6"/>
          <p:cNvGrpSpPr/>
          <p:nvPr/>
        </p:nvGrpSpPr>
        <p:grpSpPr>
          <a:xfrm>
            <a:off x="0" y="0"/>
            <a:ext cx="1456373" cy="832803"/>
            <a:chOff x="0" y="0"/>
            <a:chExt cx="2912745" cy="1665605"/>
          </a:xfrm>
        </p:grpSpPr>
        <p:sp>
          <p:nvSpPr>
            <p:cNvPr id="7" name="object 7"/>
            <p:cNvSpPr/>
            <p:nvPr/>
          </p:nvSpPr>
          <p:spPr>
            <a:xfrm>
              <a:off x="0" y="0"/>
              <a:ext cx="1337945" cy="1665605"/>
            </a:xfrm>
            <a:custGeom>
              <a:avLst/>
              <a:gdLst/>
              <a:ahLst/>
              <a:cxnLst/>
              <a:rect l="l" t="t" r="r" b="b"/>
              <a:pathLst>
                <a:path w="1337945" h="1665605">
                  <a:moveTo>
                    <a:pt x="399004" y="1665083"/>
                  </a:moveTo>
                  <a:lnTo>
                    <a:pt x="345338" y="1664873"/>
                  </a:lnTo>
                  <a:lnTo>
                    <a:pt x="291756" y="1663012"/>
                  </a:lnTo>
                  <a:lnTo>
                    <a:pt x="238258" y="1659499"/>
                  </a:lnTo>
                  <a:lnTo>
                    <a:pt x="184843" y="1654337"/>
                  </a:lnTo>
                  <a:lnTo>
                    <a:pt x="120515" y="1641205"/>
                  </a:lnTo>
                  <a:lnTo>
                    <a:pt x="57567" y="1622554"/>
                  </a:lnTo>
                  <a:lnTo>
                    <a:pt x="0" y="1600020"/>
                  </a:lnTo>
                  <a:lnTo>
                    <a:pt x="0" y="0"/>
                  </a:lnTo>
                  <a:lnTo>
                    <a:pt x="1055411" y="0"/>
                  </a:lnTo>
                  <a:lnTo>
                    <a:pt x="1073900" y="17351"/>
                  </a:lnTo>
                  <a:lnTo>
                    <a:pt x="1103896" y="48666"/>
                  </a:lnTo>
                  <a:lnTo>
                    <a:pt x="1132175" y="81533"/>
                  </a:lnTo>
                  <a:lnTo>
                    <a:pt x="1158736" y="115954"/>
                  </a:lnTo>
                  <a:lnTo>
                    <a:pt x="1172265" y="134161"/>
                  </a:lnTo>
                  <a:lnTo>
                    <a:pt x="555406" y="134161"/>
                  </a:lnTo>
                  <a:lnTo>
                    <a:pt x="545102" y="134672"/>
                  </a:lnTo>
                  <a:lnTo>
                    <a:pt x="505094" y="144649"/>
                  </a:lnTo>
                  <a:lnTo>
                    <a:pt x="445964" y="177548"/>
                  </a:lnTo>
                  <a:lnTo>
                    <a:pt x="406073" y="202255"/>
                  </a:lnTo>
                  <a:lnTo>
                    <a:pt x="367070" y="228286"/>
                  </a:lnTo>
                  <a:lnTo>
                    <a:pt x="328953" y="255641"/>
                  </a:lnTo>
                  <a:lnTo>
                    <a:pt x="291724" y="284320"/>
                  </a:lnTo>
                  <a:lnTo>
                    <a:pt x="258978" y="310285"/>
                  </a:lnTo>
                  <a:lnTo>
                    <a:pt x="223877" y="333228"/>
                  </a:lnTo>
                  <a:lnTo>
                    <a:pt x="220065" y="334364"/>
                  </a:lnTo>
                  <a:lnTo>
                    <a:pt x="122996" y="334364"/>
                  </a:lnTo>
                  <a:lnTo>
                    <a:pt x="116890" y="334563"/>
                  </a:lnTo>
                  <a:lnTo>
                    <a:pt x="84395" y="354787"/>
                  </a:lnTo>
                  <a:lnTo>
                    <a:pt x="79558" y="365916"/>
                  </a:lnTo>
                  <a:lnTo>
                    <a:pt x="64364" y="402462"/>
                  </a:lnTo>
                  <a:lnTo>
                    <a:pt x="51456" y="439720"/>
                  </a:lnTo>
                  <a:lnTo>
                    <a:pt x="40834" y="477689"/>
                  </a:lnTo>
                  <a:lnTo>
                    <a:pt x="32498" y="516371"/>
                  </a:lnTo>
                  <a:lnTo>
                    <a:pt x="27015" y="553929"/>
                  </a:lnTo>
                  <a:lnTo>
                    <a:pt x="18839" y="591449"/>
                  </a:lnTo>
                  <a:lnTo>
                    <a:pt x="11411" y="629044"/>
                  </a:lnTo>
                  <a:lnTo>
                    <a:pt x="8171" y="666826"/>
                  </a:lnTo>
                  <a:lnTo>
                    <a:pt x="7147" y="717069"/>
                  </a:lnTo>
                  <a:lnTo>
                    <a:pt x="8313" y="767116"/>
                  </a:lnTo>
                  <a:lnTo>
                    <a:pt x="11671" y="816968"/>
                  </a:lnTo>
                  <a:lnTo>
                    <a:pt x="17220" y="866623"/>
                  </a:lnTo>
                  <a:lnTo>
                    <a:pt x="24960" y="916084"/>
                  </a:lnTo>
                  <a:lnTo>
                    <a:pt x="34891" y="965348"/>
                  </a:lnTo>
                  <a:lnTo>
                    <a:pt x="56598" y="1031859"/>
                  </a:lnTo>
                  <a:lnTo>
                    <a:pt x="88495" y="1094146"/>
                  </a:lnTo>
                  <a:lnTo>
                    <a:pt x="129683" y="1150742"/>
                  </a:lnTo>
                  <a:lnTo>
                    <a:pt x="179260" y="1200185"/>
                  </a:lnTo>
                  <a:lnTo>
                    <a:pt x="211629" y="1223849"/>
                  </a:lnTo>
                  <a:lnTo>
                    <a:pt x="247375" y="1242120"/>
                  </a:lnTo>
                  <a:lnTo>
                    <a:pt x="285569" y="1254505"/>
                  </a:lnTo>
                  <a:lnTo>
                    <a:pt x="325212" y="1260698"/>
                  </a:lnTo>
                  <a:lnTo>
                    <a:pt x="338607" y="1261361"/>
                  </a:lnTo>
                  <a:lnTo>
                    <a:pt x="1174412" y="1261361"/>
                  </a:lnTo>
                  <a:lnTo>
                    <a:pt x="1164718" y="1274219"/>
                  </a:lnTo>
                  <a:lnTo>
                    <a:pt x="1126306" y="1324756"/>
                  </a:lnTo>
                  <a:lnTo>
                    <a:pt x="1084956" y="1372930"/>
                  </a:lnTo>
                  <a:lnTo>
                    <a:pt x="1047422" y="1410986"/>
                  </a:lnTo>
                  <a:lnTo>
                    <a:pt x="1005195" y="1443779"/>
                  </a:lnTo>
                  <a:lnTo>
                    <a:pt x="960846" y="1471385"/>
                  </a:lnTo>
                  <a:lnTo>
                    <a:pt x="915940" y="1498004"/>
                  </a:lnTo>
                  <a:lnTo>
                    <a:pt x="870476" y="1523637"/>
                  </a:lnTo>
                  <a:lnTo>
                    <a:pt x="824453" y="1548284"/>
                  </a:lnTo>
                  <a:lnTo>
                    <a:pt x="777873" y="1571944"/>
                  </a:lnTo>
                  <a:lnTo>
                    <a:pt x="733576" y="1593663"/>
                  </a:lnTo>
                  <a:lnTo>
                    <a:pt x="688198" y="1612552"/>
                  </a:lnTo>
                  <a:lnTo>
                    <a:pt x="641738" y="1628614"/>
                  </a:lnTo>
                  <a:lnTo>
                    <a:pt x="594197" y="1641846"/>
                  </a:lnTo>
                  <a:lnTo>
                    <a:pt x="545937" y="1652165"/>
                  </a:lnTo>
                  <a:lnTo>
                    <a:pt x="497319" y="1659477"/>
                  </a:lnTo>
                  <a:lnTo>
                    <a:pt x="448341" y="1663783"/>
                  </a:lnTo>
                  <a:lnTo>
                    <a:pt x="399004" y="1665083"/>
                  </a:lnTo>
                  <a:close/>
                </a:path>
                <a:path w="1337945" h="1665605">
                  <a:moveTo>
                    <a:pt x="1174412" y="1261361"/>
                  </a:moveTo>
                  <a:lnTo>
                    <a:pt x="338607" y="1261361"/>
                  </a:lnTo>
                  <a:lnTo>
                    <a:pt x="351981" y="1261315"/>
                  </a:lnTo>
                  <a:lnTo>
                    <a:pt x="365333" y="1260559"/>
                  </a:lnTo>
                  <a:lnTo>
                    <a:pt x="432225" y="1249214"/>
                  </a:lnTo>
                  <a:lnTo>
                    <a:pt x="484608" y="1235796"/>
                  </a:lnTo>
                  <a:lnTo>
                    <a:pt x="535815" y="1218840"/>
                  </a:lnTo>
                  <a:lnTo>
                    <a:pt x="585846" y="1198346"/>
                  </a:lnTo>
                  <a:lnTo>
                    <a:pt x="634701" y="1174313"/>
                  </a:lnTo>
                  <a:lnTo>
                    <a:pt x="673790" y="1150479"/>
                  </a:lnTo>
                  <a:lnTo>
                    <a:pt x="707271" y="1120723"/>
                  </a:lnTo>
                  <a:lnTo>
                    <a:pt x="736521" y="1086763"/>
                  </a:lnTo>
                  <a:lnTo>
                    <a:pt x="762919" y="1050319"/>
                  </a:lnTo>
                  <a:lnTo>
                    <a:pt x="787843" y="1013111"/>
                  </a:lnTo>
                  <a:lnTo>
                    <a:pt x="812349" y="975542"/>
                  </a:lnTo>
                  <a:lnTo>
                    <a:pt x="832880" y="936153"/>
                  </a:lnTo>
                  <a:lnTo>
                    <a:pt x="849438" y="894942"/>
                  </a:lnTo>
                  <a:lnTo>
                    <a:pt x="862022" y="851910"/>
                  </a:lnTo>
                  <a:lnTo>
                    <a:pt x="871715" y="798431"/>
                  </a:lnTo>
                  <a:lnTo>
                    <a:pt x="877740" y="744669"/>
                  </a:lnTo>
                  <a:lnTo>
                    <a:pt x="880095" y="690623"/>
                  </a:lnTo>
                  <a:lnTo>
                    <a:pt x="878780" y="636293"/>
                  </a:lnTo>
                  <a:lnTo>
                    <a:pt x="873827" y="582171"/>
                  </a:lnTo>
                  <a:lnTo>
                    <a:pt x="865263" y="528753"/>
                  </a:lnTo>
                  <a:lnTo>
                    <a:pt x="853086" y="476039"/>
                  </a:lnTo>
                  <a:lnTo>
                    <a:pt x="837296" y="424028"/>
                  </a:lnTo>
                  <a:lnTo>
                    <a:pt x="819551" y="377067"/>
                  </a:lnTo>
                  <a:lnTo>
                    <a:pt x="798149" y="332026"/>
                  </a:lnTo>
                  <a:lnTo>
                    <a:pt x="773090" y="288904"/>
                  </a:lnTo>
                  <a:lnTo>
                    <a:pt x="744373" y="247701"/>
                  </a:lnTo>
                  <a:lnTo>
                    <a:pt x="693226" y="205659"/>
                  </a:lnTo>
                  <a:lnTo>
                    <a:pt x="641480" y="164513"/>
                  </a:lnTo>
                  <a:lnTo>
                    <a:pt x="605998" y="143547"/>
                  </a:lnTo>
                  <a:lnTo>
                    <a:pt x="565782" y="134454"/>
                  </a:lnTo>
                  <a:lnTo>
                    <a:pt x="555406" y="134161"/>
                  </a:lnTo>
                  <a:lnTo>
                    <a:pt x="1172265" y="134161"/>
                  </a:lnTo>
                  <a:lnTo>
                    <a:pt x="1174832" y="137615"/>
                  </a:lnTo>
                  <a:lnTo>
                    <a:pt x="1191488" y="158792"/>
                  </a:lnTo>
                  <a:lnTo>
                    <a:pt x="1207921" y="180043"/>
                  </a:lnTo>
                  <a:lnTo>
                    <a:pt x="1244329" y="244133"/>
                  </a:lnTo>
                  <a:lnTo>
                    <a:pt x="1262798" y="287246"/>
                  </a:lnTo>
                  <a:lnTo>
                    <a:pt x="1278751" y="331269"/>
                  </a:lnTo>
                  <a:lnTo>
                    <a:pt x="1292187" y="376200"/>
                  </a:lnTo>
                  <a:lnTo>
                    <a:pt x="1303105" y="422038"/>
                  </a:lnTo>
                  <a:lnTo>
                    <a:pt x="1314096" y="467301"/>
                  </a:lnTo>
                  <a:lnTo>
                    <a:pt x="1322977" y="512873"/>
                  </a:lnTo>
                  <a:lnTo>
                    <a:pt x="1329748" y="558756"/>
                  </a:lnTo>
                  <a:lnTo>
                    <a:pt x="1334409" y="604950"/>
                  </a:lnTo>
                  <a:lnTo>
                    <a:pt x="1336960" y="651454"/>
                  </a:lnTo>
                  <a:lnTo>
                    <a:pt x="1337392" y="698025"/>
                  </a:lnTo>
                  <a:lnTo>
                    <a:pt x="1335678" y="744669"/>
                  </a:lnTo>
                  <a:lnTo>
                    <a:pt x="1331878" y="790641"/>
                  </a:lnTo>
                  <a:lnTo>
                    <a:pt x="1325932" y="836687"/>
                  </a:lnTo>
                  <a:lnTo>
                    <a:pt x="1317861" y="882558"/>
                  </a:lnTo>
                  <a:lnTo>
                    <a:pt x="1311599" y="920159"/>
                  </a:lnTo>
                  <a:lnTo>
                    <a:pt x="1298176" y="995063"/>
                  </a:lnTo>
                  <a:lnTo>
                    <a:pt x="1273396" y="1084846"/>
                  </a:lnTo>
                  <a:lnTo>
                    <a:pt x="1252360" y="1135361"/>
                  </a:lnTo>
                  <a:lnTo>
                    <a:pt x="1227235" y="1183761"/>
                  </a:lnTo>
                  <a:lnTo>
                    <a:pt x="1198021" y="1230047"/>
                  </a:lnTo>
                  <a:lnTo>
                    <a:pt x="1174412" y="1261361"/>
                  </a:lnTo>
                  <a:close/>
                </a:path>
                <a:path w="1337945" h="1665605">
                  <a:moveTo>
                    <a:pt x="184214" y="345051"/>
                  </a:moveTo>
                  <a:lnTo>
                    <a:pt x="137784" y="337656"/>
                  </a:lnTo>
                  <a:lnTo>
                    <a:pt x="134956" y="336506"/>
                  </a:lnTo>
                  <a:lnTo>
                    <a:pt x="132037" y="335658"/>
                  </a:lnTo>
                  <a:lnTo>
                    <a:pt x="126027" y="334583"/>
                  </a:lnTo>
                  <a:lnTo>
                    <a:pt x="122996" y="334364"/>
                  </a:lnTo>
                  <a:lnTo>
                    <a:pt x="220065" y="334364"/>
                  </a:lnTo>
                  <a:lnTo>
                    <a:pt x="184214" y="345051"/>
                  </a:lnTo>
                  <a:close/>
                </a:path>
              </a:pathLst>
            </a:custGeom>
            <a:solidFill>
              <a:srgbClr val="EB7D4E"/>
            </a:solidFill>
          </p:spPr>
          <p:txBody>
            <a:bodyPr wrap="square" lIns="0" tIns="0" rIns="0" bIns="0" rtlCol="0"/>
            <a:lstStyle/>
            <a:p>
              <a:endParaRPr sz="700"/>
            </a:p>
          </p:txBody>
        </p:sp>
        <p:sp>
          <p:nvSpPr>
            <p:cNvPr id="8" name="object 8"/>
            <p:cNvSpPr/>
            <p:nvPr/>
          </p:nvSpPr>
          <p:spPr>
            <a:xfrm>
              <a:off x="996708" y="253529"/>
              <a:ext cx="1916430" cy="1146810"/>
            </a:xfrm>
            <a:custGeom>
              <a:avLst/>
              <a:gdLst/>
              <a:ahLst/>
              <a:cxnLst/>
              <a:rect l="l" t="t" r="r" b="b"/>
              <a:pathLst>
                <a:path w="1916430" h="1146810">
                  <a:moveTo>
                    <a:pt x="1441805" y="147942"/>
                  </a:moveTo>
                  <a:lnTo>
                    <a:pt x="1421726" y="111277"/>
                  </a:lnTo>
                  <a:lnTo>
                    <a:pt x="1382280" y="94145"/>
                  </a:lnTo>
                  <a:lnTo>
                    <a:pt x="1367904" y="92633"/>
                  </a:lnTo>
                  <a:lnTo>
                    <a:pt x="1353464" y="93345"/>
                  </a:lnTo>
                  <a:lnTo>
                    <a:pt x="1306918" y="112814"/>
                  </a:lnTo>
                  <a:lnTo>
                    <a:pt x="1293660" y="154190"/>
                  </a:lnTo>
                  <a:lnTo>
                    <a:pt x="1292644" y="193992"/>
                  </a:lnTo>
                  <a:lnTo>
                    <a:pt x="1291640" y="212471"/>
                  </a:lnTo>
                  <a:lnTo>
                    <a:pt x="1281125" y="266738"/>
                  </a:lnTo>
                  <a:lnTo>
                    <a:pt x="1259789" y="317754"/>
                  </a:lnTo>
                  <a:lnTo>
                    <a:pt x="1236865" y="349592"/>
                  </a:lnTo>
                  <a:lnTo>
                    <a:pt x="1193952" y="367068"/>
                  </a:lnTo>
                  <a:lnTo>
                    <a:pt x="1178280" y="366331"/>
                  </a:lnTo>
                  <a:lnTo>
                    <a:pt x="1129703" y="338594"/>
                  </a:lnTo>
                  <a:lnTo>
                    <a:pt x="1100556" y="304482"/>
                  </a:lnTo>
                  <a:lnTo>
                    <a:pt x="1079766" y="264731"/>
                  </a:lnTo>
                  <a:lnTo>
                    <a:pt x="1068578" y="234200"/>
                  </a:lnTo>
                  <a:lnTo>
                    <a:pt x="1055484" y="209296"/>
                  </a:lnTo>
                  <a:lnTo>
                    <a:pt x="1043432" y="168783"/>
                  </a:lnTo>
                  <a:lnTo>
                    <a:pt x="1042530" y="147675"/>
                  </a:lnTo>
                  <a:lnTo>
                    <a:pt x="1044232" y="131445"/>
                  </a:lnTo>
                  <a:lnTo>
                    <a:pt x="1044117" y="125844"/>
                  </a:lnTo>
                  <a:lnTo>
                    <a:pt x="1022019" y="87884"/>
                  </a:lnTo>
                  <a:lnTo>
                    <a:pt x="980490" y="72453"/>
                  </a:lnTo>
                  <a:lnTo>
                    <a:pt x="958278" y="70916"/>
                  </a:lnTo>
                  <a:lnTo>
                    <a:pt x="947280" y="71818"/>
                  </a:lnTo>
                  <a:lnTo>
                    <a:pt x="899769" y="90258"/>
                  </a:lnTo>
                  <a:lnTo>
                    <a:pt x="876033" y="126606"/>
                  </a:lnTo>
                  <a:lnTo>
                    <a:pt x="872629" y="162115"/>
                  </a:lnTo>
                  <a:lnTo>
                    <a:pt x="870153" y="183007"/>
                  </a:lnTo>
                  <a:lnTo>
                    <a:pt x="861529" y="224243"/>
                  </a:lnTo>
                  <a:lnTo>
                    <a:pt x="844397" y="268719"/>
                  </a:lnTo>
                  <a:lnTo>
                    <a:pt x="817981" y="316877"/>
                  </a:lnTo>
                  <a:lnTo>
                    <a:pt x="786244" y="346113"/>
                  </a:lnTo>
                  <a:lnTo>
                    <a:pt x="745007" y="358902"/>
                  </a:lnTo>
                  <a:lnTo>
                    <a:pt x="737781" y="359206"/>
                  </a:lnTo>
                  <a:lnTo>
                    <a:pt x="723277" y="358203"/>
                  </a:lnTo>
                  <a:lnTo>
                    <a:pt x="682942" y="342785"/>
                  </a:lnTo>
                  <a:lnTo>
                    <a:pt x="643839" y="309765"/>
                  </a:lnTo>
                  <a:lnTo>
                    <a:pt x="595376" y="255435"/>
                  </a:lnTo>
                  <a:lnTo>
                    <a:pt x="567753" y="208635"/>
                  </a:lnTo>
                  <a:lnTo>
                    <a:pt x="560971" y="174409"/>
                  </a:lnTo>
                  <a:lnTo>
                    <a:pt x="561225" y="156578"/>
                  </a:lnTo>
                  <a:lnTo>
                    <a:pt x="561936" y="149529"/>
                  </a:lnTo>
                  <a:lnTo>
                    <a:pt x="561708" y="142519"/>
                  </a:lnTo>
                  <a:lnTo>
                    <a:pt x="547636" y="103073"/>
                  </a:lnTo>
                  <a:lnTo>
                    <a:pt x="515531" y="76136"/>
                  </a:lnTo>
                  <a:lnTo>
                    <a:pt x="481177" y="68732"/>
                  </a:lnTo>
                  <a:lnTo>
                    <a:pt x="474167" y="69100"/>
                  </a:lnTo>
                  <a:lnTo>
                    <a:pt x="460222" y="71704"/>
                  </a:lnTo>
                  <a:lnTo>
                    <a:pt x="453555" y="73888"/>
                  </a:lnTo>
                  <a:lnTo>
                    <a:pt x="447167" y="76974"/>
                  </a:lnTo>
                  <a:lnTo>
                    <a:pt x="440004" y="78714"/>
                  </a:lnTo>
                  <a:lnTo>
                    <a:pt x="405917" y="105448"/>
                  </a:lnTo>
                  <a:lnTo>
                    <a:pt x="394931" y="139852"/>
                  </a:lnTo>
                  <a:lnTo>
                    <a:pt x="390867" y="173253"/>
                  </a:lnTo>
                  <a:lnTo>
                    <a:pt x="372122" y="236943"/>
                  </a:lnTo>
                  <a:lnTo>
                    <a:pt x="342442" y="290347"/>
                  </a:lnTo>
                  <a:lnTo>
                    <a:pt x="306463" y="303885"/>
                  </a:lnTo>
                  <a:lnTo>
                    <a:pt x="280466" y="295884"/>
                  </a:lnTo>
                  <a:lnTo>
                    <a:pt x="231724" y="272707"/>
                  </a:lnTo>
                  <a:lnTo>
                    <a:pt x="192557" y="235292"/>
                  </a:lnTo>
                  <a:lnTo>
                    <a:pt x="167919" y="186728"/>
                  </a:lnTo>
                  <a:lnTo>
                    <a:pt x="162344" y="150507"/>
                  </a:lnTo>
                  <a:lnTo>
                    <a:pt x="162814" y="131902"/>
                  </a:lnTo>
                  <a:lnTo>
                    <a:pt x="171196" y="61849"/>
                  </a:lnTo>
                  <a:lnTo>
                    <a:pt x="172415" y="57264"/>
                  </a:lnTo>
                  <a:lnTo>
                    <a:pt x="172796" y="52628"/>
                  </a:lnTo>
                  <a:lnTo>
                    <a:pt x="142443" y="11303"/>
                  </a:lnTo>
                  <a:lnTo>
                    <a:pt x="99339" y="0"/>
                  </a:lnTo>
                  <a:lnTo>
                    <a:pt x="84315" y="1231"/>
                  </a:lnTo>
                  <a:lnTo>
                    <a:pt x="69824" y="4965"/>
                  </a:lnTo>
                  <a:lnTo>
                    <a:pt x="56083" y="11125"/>
                  </a:lnTo>
                  <a:lnTo>
                    <a:pt x="43662" y="19469"/>
                  </a:lnTo>
                  <a:lnTo>
                    <a:pt x="29616" y="32791"/>
                  </a:lnTo>
                  <a:lnTo>
                    <a:pt x="7010" y="51384"/>
                  </a:lnTo>
                  <a:lnTo>
                    <a:pt x="0" y="63042"/>
                  </a:lnTo>
                  <a:lnTo>
                    <a:pt x="3022" y="76784"/>
                  </a:lnTo>
                  <a:lnTo>
                    <a:pt x="14859" y="98069"/>
                  </a:lnTo>
                  <a:lnTo>
                    <a:pt x="18351" y="106895"/>
                  </a:lnTo>
                  <a:lnTo>
                    <a:pt x="20574" y="115938"/>
                  </a:lnTo>
                  <a:lnTo>
                    <a:pt x="21539" y="125196"/>
                  </a:lnTo>
                  <a:lnTo>
                    <a:pt x="21170" y="160083"/>
                  </a:lnTo>
                  <a:lnTo>
                    <a:pt x="23799" y="185343"/>
                  </a:lnTo>
                  <a:lnTo>
                    <a:pt x="37020" y="234327"/>
                  </a:lnTo>
                  <a:lnTo>
                    <a:pt x="60325" y="279412"/>
                  </a:lnTo>
                  <a:lnTo>
                    <a:pt x="92633" y="318566"/>
                  </a:lnTo>
                  <a:lnTo>
                    <a:pt x="122669" y="343369"/>
                  </a:lnTo>
                  <a:lnTo>
                    <a:pt x="154419" y="365493"/>
                  </a:lnTo>
                  <a:lnTo>
                    <a:pt x="187871" y="384962"/>
                  </a:lnTo>
                  <a:lnTo>
                    <a:pt x="237007" y="408952"/>
                  </a:lnTo>
                  <a:lnTo>
                    <a:pt x="281622" y="423964"/>
                  </a:lnTo>
                  <a:lnTo>
                    <a:pt x="328472" y="428612"/>
                  </a:lnTo>
                  <a:lnTo>
                    <a:pt x="351993" y="426948"/>
                  </a:lnTo>
                  <a:lnTo>
                    <a:pt x="397713" y="415772"/>
                  </a:lnTo>
                  <a:lnTo>
                    <a:pt x="439775" y="394639"/>
                  </a:lnTo>
                  <a:lnTo>
                    <a:pt x="458736" y="380669"/>
                  </a:lnTo>
                  <a:lnTo>
                    <a:pt x="488645" y="361162"/>
                  </a:lnTo>
                  <a:lnTo>
                    <a:pt x="525399" y="397979"/>
                  </a:lnTo>
                  <a:lnTo>
                    <a:pt x="565594" y="430911"/>
                  </a:lnTo>
                  <a:lnTo>
                    <a:pt x="610069" y="458254"/>
                  </a:lnTo>
                  <a:lnTo>
                    <a:pt x="657618" y="479259"/>
                  </a:lnTo>
                  <a:lnTo>
                    <a:pt x="702170" y="491782"/>
                  </a:lnTo>
                  <a:lnTo>
                    <a:pt x="722350" y="492912"/>
                  </a:lnTo>
                  <a:lnTo>
                    <a:pt x="737641" y="492074"/>
                  </a:lnTo>
                  <a:lnTo>
                    <a:pt x="797788" y="481482"/>
                  </a:lnTo>
                  <a:lnTo>
                    <a:pt x="854811" y="459638"/>
                  </a:lnTo>
                  <a:lnTo>
                    <a:pt x="906627" y="427342"/>
                  </a:lnTo>
                  <a:lnTo>
                    <a:pt x="965619" y="373507"/>
                  </a:lnTo>
                  <a:lnTo>
                    <a:pt x="1031316" y="435419"/>
                  </a:lnTo>
                  <a:lnTo>
                    <a:pt x="1063853" y="459346"/>
                  </a:lnTo>
                  <a:lnTo>
                    <a:pt x="1100416" y="477278"/>
                  </a:lnTo>
                  <a:lnTo>
                    <a:pt x="1139266" y="488378"/>
                  </a:lnTo>
                  <a:lnTo>
                    <a:pt x="1190117" y="491528"/>
                  </a:lnTo>
                  <a:lnTo>
                    <a:pt x="1220292" y="488492"/>
                  </a:lnTo>
                  <a:lnTo>
                    <a:pt x="1279093" y="472605"/>
                  </a:lnTo>
                  <a:lnTo>
                    <a:pt x="1321282" y="449351"/>
                  </a:lnTo>
                  <a:lnTo>
                    <a:pt x="1354861" y="414616"/>
                  </a:lnTo>
                  <a:lnTo>
                    <a:pt x="1370812" y="386638"/>
                  </a:lnTo>
                  <a:lnTo>
                    <a:pt x="1385176" y="362356"/>
                  </a:lnTo>
                  <a:lnTo>
                    <a:pt x="1385176" y="360768"/>
                  </a:lnTo>
                  <a:lnTo>
                    <a:pt x="1399819" y="333375"/>
                  </a:lnTo>
                  <a:lnTo>
                    <a:pt x="1411820" y="305003"/>
                  </a:lnTo>
                  <a:lnTo>
                    <a:pt x="1421155" y="275666"/>
                  </a:lnTo>
                  <a:lnTo>
                    <a:pt x="1434592" y="215455"/>
                  </a:lnTo>
                  <a:lnTo>
                    <a:pt x="1440853" y="181254"/>
                  </a:lnTo>
                  <a:lnTo>
                    <a:pt x="1441805" y="147942"/>
                  </a:lnTo>
                  <a:close/>
                </a:path>
                <a:path w="1916430" h="1146810">
                  <a:moveTo>
                    <a:pt x="1915985" y="802576"/>
                  </a:moveTo>
                  <a:lnTo>
                    <a:pt x="1899348" y="767626"/>
                  </a:lnTo>
                  <a:lnTo>
                    <a:pt x="1862289" y="744816"/>
                  </a:lnTo>
                  <a:lnTo>
                    <a:pt x="1847735" y="742632"/>
                  </a:lnTo>
                  <a:lnTo>
                    <a:pt x="1833041" y="743394"/>
                  </a:lnTo>
                  <a:lnTo>
                    <a:pt x="1798040" y="758799"/>
                  </a:lnTo>
                  <a:lnTo>
                    <a:pt x="1771891" y="788974"/>
                  </a:lnTo>
                  <a:lnTo>
                    <a:pt x="1758962" y="839431"/>
                  </a:lnTo>
                  <a:lnTo>
                    <a:pt x="1753552" y="857097"/>
                  </a:lnTo>
                  <a:lnTo>
                    <a:pt x="1709166" y="918552"/>
                  </a:lnTo>
                  <a:lnTo>
                    <a:pt x="1680375" y="944676"/>
                  </a:lnTo>
                  <a:lnTo>
                    <a:pt x="1649349" y="968108"/>
                  </a:lnTo>
                  <a:lnTo>
                    <a:pt x="1609623" y="992962"/>
                  </a:lnTo>
                  <a:lnTo>
                    <a:pt x="1565757" y="1005128"/>
                  </a:lnTo>
                  <a:lnTo>
                    <a:pt x="1558150" y="1005230"/>
                  </a:lnTo>
                  <a:lnTo>
                    <a:pt x="1542897" y="1003731"/>
                  </a:lnTo>
                  <a:lnTo>
                    <a:pt x="1500860" y="986320"/>
                  </a:lnTo>
                  <a:lnTo>
                    <a:pt x="1470355" y="952601"/>
                  </a:lnTo>
                  <a:lnTo>
                    <a:pt x="1454988" y="915212"/>
                  </a:lnTo>
                  <a:lnTo>
                    <a:pt x="1441831" y="866863"/>
                  </a:lnTo>
                  <a:lnTo>
                    <a:pt x="1435912" y="819594"/>
                  </a:lnTo>
                  <a:lnTo>
                    <a:pt x="1435277" y="797204"/>
                  </a:lnTo>
                  <a:lnTo>
                    <a:pt x="1435912" y="774814"/>
                  </a:lnTo>
                  <a:lnTo>
                    <a:pt x="1438897" y="744728"/>
                  </a:lnTo>
                  <a:lnTo>
                    <a:pt x="1438783" y="737031"/>
                  </a:lnTo>
                  <a:lnTo>
                    <a:pt x="1426603" y="700570"/>
                  </a:lnTo>
                  <a:lnTo>
                    <a:pt x="1387360" y="670102"/>
                  </a:lnTo>
                  <a:lnTo>
                    <a:pt x="1341831" y="661022"/>
                  </a:lnTo>
                  <a:lnTo>
                    <a:pt x="1330236" y="661657"/>
                  </a:lnTo>
                  <a:lnTo>
                    <a:pt x="1285455" y="676084"/>
                  </a:lnTo>
                  <a:lnTo>
                    <a:pt x="1264831" y="711733"/>
                  </a:lnTo>
                  <a:lnTo>
                    <a:pt x="1263802" y="728992"/>
                  </a:lnTo>
                  <a:lnTo>
                    <a:pt x="1261960" y="739990"/>
                  </a:lnTo>
                  <a:lnTo>
                    <a:pt x="1245793" y="781545"/>
                  </a:lnTo>
                  <a:lnTo>
                    <a:pt x="1221562" y="814717"/>
                  </a:lnTo>
                  <a:lnTo>
                    <a:pt x="1204569" y="844867"/>
                  </a:lnTo>
                  <a:lnTo>
                    <a:pt x="1176007" y="882815"/>
                  </a:lnTo>
                  <a:lnTo>
                    <a:pt x="1139583" y="913333"/>
                  </a:lnTo>
                  <a:lnTo>
                    <a:pt x="1105890" y="931468"/>
                  </a:lnTo>
                  <a:lnTo>
                    <a:pt x="1089393" y="934681"/>
                  </a:lnTo>
                  <a:lnTo>
                    <a:pt x="1072591" y="934199"/>
                  </a:lnTo>
                  <a:lnTo>
                    <a:pt x="1028344" y="911809"/>
                  </a:lnTo>
                  <a:lnTo>
                    <a:pt x="1005992" y="870267"/>
                  </a:lnTo>
                  <a:lnTo>
                    <a:pt x="995730" y="832637"/>
                  </a:lnTo>
                  <a:lnTo>
                    <a:pt x="990663" y="793788"/>
                  </a:lnTo>
                  <a:lnTo>
                    <a:pt x="990142" y="774280"/>
                  </a:lnTo>
                  <a:lnTo>
                    <a:pt x="990968" y="754786"/>
                  </a:lnTo>
                  <a:lnTo>
                    <a:pt x="1000404" y="674839"/>
                  </a:lnTo>
                  <a:lnTo>
                    <a:pt x="998308" y="660793"/>
                  </a:lnTo>
                  <a:lnTo>
                    <a:pt x="992149" y="647979"/>
                  </a:lnTo>
                  <a:lnTo>
                    <a:pt x="982472" y="637552"/>
                  </a:lnTo>
                  <a:lnTo>
                    <a:pt x="974394" y="632612"/>
                  </a:lnTo>
                  <a:lnTo>
                    <a:pt x="929411" y="616623"/>
                  </a:lnTo>
                  <a:lnTo>
                    <a:pt x="887603" y="618731"/>
                  </a:lnTo>
                  <a:lnTo>
                    <a:pt x="852309" y="640626"/>
                  </a:lnTo>
                  <a:lnTo>
                    <a:pt x="826833" y="683958"/>
                  </a:lnTo>
                  <a:lnTo>
                    <a:pt x="816178" y="711873"/>
                  </a:lnTo>
                  <a:lnTo>
                    <a:pt x="804189" y="739140"/>
                  </a:lnTo>
                  <a:lnTo>
                    <a:pt x="776185" y="791832"/>
                  </a:lnTo>
                  <a:lnTo>
                    <a:pt x="740333" y="829525"/>
                  </a:lnTo>
                  <a:lnTo>
                    <a:pt x="711238" y="846721"/>
                  </a:lnTo>
                  <a:lnTo>
                    <a:pt x="698754" y="846289"/>
                  </a:lnTo>
                  <a:lnTo>
                    <a:pt x="655967" y="810818"/>
                  </a:lnTo>
                  <a:lnTo>
                    <a:pt x="629450" y="764946"/>
                  </a:lnTo>
                  <a:lnTo>
                    <a:pt x="619061" y="713016"/>
                  </a:lnTo>
                  <a:lnTo>
                    <a:pt x="620064" y="643166"/>
                  </a:lnTo>
                  <a:lnTo>
                    <a:pt x="621614" y="611365"/>
                  </a:lnTo>
                  <a:lnTo>
                    <a:pt x="620737" y="603034"/>
                  </a:lnTo>
                  <a:lnTo>
                    <a:pt x="601560" y="566178"/>
                  </a:lnTo>
                  <a:lnTo>
                    <a:pt x="546430" y="543166"/>
                  </a:lnTo>
                  <a:lnTo>
                    <a:pt x="524052" y="544068"/>
                  </a:lnTo>
                  <a:lnTo>
                    <a:pt x="482803" y="560730"/>
                  </a:lnTo>
                  <a:lnTo>
                    <a:pt x="453212" y="593902"/>
                  </a:lnTo>
                  <a:lnTo>
                    <a:pt x="439496" y="630872"/>
                  </a:lnTo>
                  <a:lnTo>
                    <a:pt x="430047" y="653364"/>
                  </a:lnTo>
                  <a:lnTo>
                    <a:pt x="405790" y="695871"/>
                  </a:lnTo>
                  <a:lnTo>
                    <a:pt x="375107" y="734009"/>
                  </a:lnTo>
                  <a:lnTo>
                    <a:pt x="338696" y="766749"/>
                  </a:lnTo>
                  <a:lnTo>
                    <a:pt x="293065" y="784758"/>
                  </a:lnTo>
                  <a:lnTo>
                    <a:pt x="252399" y="783069"/>
                  </a:lnTo>
                  <a:lnTo>
                    <a:pt x="219290" y="761377"/>
                  </a:lnTo>
                  <a:lnTo>
                    <a:pt x="196316" y="719391"/>
                  </a:lnTo>
                  <a:lnTo>
                    <a:pt x="185458" y="679361"/>
                  </a:lnTo>
                  <a:lnTo>
                    <a:pt x="179844" y="638962"/>
                  </a:lnTo>
                  <a:lnTo>
                    <a:pt x="179476" y="598170"/>
                  </a:lnTo>
                  <a:lnTo>
                    <a:pt x="185648" y="548589"/>
                  </a:lnTo>
                  <a:lnTo>
                    <a:pt x="186042" y="540181"/>
                  </a:lnTo>
                  <a:lnTo>
                    <a:pt x="174764" y="499960"/>
                  </a:lnTo>
                  <a:lnTo>
                    <a:pt x="130352" y="467017"/>
                  </a:lnTo>
                  <a:lnTo>
                    <a:pt x="89966" y="461530"/>
                  </a:lnTo>
                  <a:lnTo>
                    <a:pt x="69786" y="464972"/>
                  </a:lnTo>
                  <a:lnTo>
                    <a:pt x="33515" y="483527"/>
                  </a:lnTo>
                  <a:lnTo>
                    <a:pt x="8699" y="516559"/>
                  </a:lnTo>
                  <a:lnTo>
                    <a:pt x="4889" y="544258"/>
                  </a:lnTo>
                  <a:lnTo>
                    <a:pt x="6451" y="592721"/>
                  </a:lnTo>
                  <a:lnTo>
                    <a:pt x="11887" y="640588"/>
                  </a:lnTo>
                  <a:lnTo>
                    <a:pt x="21209" y="687844"/>
                  </a:lnTo>
                  <a:lnTo>
                    <a:pt x="34404" y="734517"/>
                  </a:lnTo>
                  <a:lnTo>
                    <a:pt x="62318" y="793026"/>
                  </a:lnTo>
                  <a:lnTo>
                    <a:pt x="101396" y="844765"/>
                  </a:lnTo>
                  <a:lnTo>
                    <a:pt x="142951" y="881278"/>
                  </a:lnTo>
                  <a:lnTo>
                    <a:pt x="191681" y="907478"/>
                  </a:lnTo>
                  <a:lnTo>
                    <a:pt x="245084" y="922032"/>
                  </a:lnTo>
                  <a:lnTo>
                    <a:pt x="272681" y="924687"/>
                  </a:lnTo>
                  <a:lnTo>
                    <a:pt x="300393" y="924191"/>
                  </a:lnTo>
                  <a:lnTo>
                    <a:pt x="354774" y="913815"/>
                  </a:lnTo>
                  <a:lnTo>
                    <a:pt x="396049" y="898855"/>
                  </a:lnTo>
                  <a:lnTo>
                    <a:pt x="438721" y="872972"/>
                  </a:lnTo>
                  <a:lnTo>
                    <a:pt x="472617" y="842848"/>
                  </a:lnTo>
                  <a:lnTo>
                    <a:pt x="485101" y="839444"/>
                  </a:lnTo>
                  <a:lnTo>
                    <a:pt x="497078" y="845667"/>
                  </a:lnTo>
                  <a:lnTo>
                    <a:pt x="510578" y="861479"/>
                  </a:lnTo>
                  <a:lnTo>
                    <a:pt x="540270" y="906767"/>
                  </a:lnTo>
                  <a:lnTo>
                    <a:pt x="550913" y="919848"/>
                  </a:lnTo>
                  <a:lnTo>
                    <a:pt x="590334" y="951890"/>
                  </a:lnTo>
                  <a:lnTo>
                    <a:pt x="637400" y="970546"/>
                  </a:lnTo>
                  <a:lnTo>
                    <a:pt x="688060" y="977836"/>
                  </a:lnTo>
                  <a:lnTo>
                    <a:pt x="713574" y="978115"/>
                  </a:lnTo>
                  <a:lnTo>
                    <a:pt x="739216" y="976147"/>
                  </a:lnTo>
                  <a:lnTo>
                    <a:pt x="764590" y="972007"/>
                  </a:lnTo>
                  <a:lnTo>
                    <a:pt x="789317" y="965708"/>
                  </a:lnTo>
                  <a:lnTo>
                    <a:pt x="813384" y="957262"/>
                  </a:lnTo>
                  <a:lnTo>
                    <a:pt x="861936" y="935913"/>
                  </a:lnTo>
                  <a:lnTo>
                    <a:pt x="895032" y="972934"/>
                  </a:lnTo>
                  <a:lnTo>
                    <a:pt x="934085" y="1009015"/>
                  </a:lnTo>
                  <a:lnTo>
                    <a:pt x="979157" y="1037234"/>
                  </a:lnTo>
                  <a:lnTo>
                    <a:pt x="1028636" y="1056792"/>
                  </a:lnTo>
                  <a:lnTo>
                    <a:pt x="1080884" y="1066863"/>
                  </a:lnTo>
                  <a:lnTo>
                    <a:pt x="1102233" y="1067257"/>
                  </a:lnTo>
                  <a:lnTo>
                    <a:pt x="1123365" y="1065758"/>
                  </a:lnTo>
                  <a:lnTo>
                    <a:pt x="1164971" y="1057097"/>
                  </a:lnTo>
                  <a:lnTo>
                    <a:pt x="1204417" y="1041285"/>
                  </a:lnTo>
                  <a:lnTo>
                    <a:pt x="1240396" y="1018705"/>
                  </a:lnTo>
                  <a:lnTo>
                    <a:pt x="1303807" y="978903"/>
                  </a:lnTo>
                  <a:lnTo>
                    <a:pt x="1335328" y="1020940"/>
                  </a:lnTo>
                  <a:lnTo>
                    <a:pt x="1379512" y="1067803"/>
                  </a:lnTo>
                  <a:lnTo>
                    <a:pt x="1431848" y="1105382"/>
                  </a:lnTo>
                  <a:lnTo>
                    <a:pt x="1490421" y="1132306"/>
                  </a:lnTo>
                  <a:lnTo>
                    <a:pt x="1537119" y="1144879"/>
                  </a:lnTo>
                  <a:lnTo>
                    <a:pt x="1559255" y="1146683"/>
                  </a:lnTo>
                  <a:lnTo>
                    <a:pt x="1570316" y="1146225"/>
                  </a:lnTo>
                  <a:lnTo>
                    <a:pt x="1627492" y="1136294"/>
                  </a:lnTo>
                  <a:lnTo>
                    <a:pt x="1673110" y="1123594"/>
                  </a:lnTo>
                  <a:lnTo>
                    <a:pt x="1716735" y="1106017"/>
                  </a:lnTo>
                  <a:lnTo>
                    <a:pt x="1756854" y="1082852"/>
                  </a:lnTo>
                  <a:lnTo>
                    <a:pt x="1792008" y="1053325"/>
                  </a:lnTo>
                  <a:lnTo>
                    <a:pt x="1820672" y="1016711"/>
                  </a:lnTo>
                  <a:lnTo>
                    <a:pt x="1841207" y="982751"/>
                  </a:lnTo>
                  <a:lnTo>
                    <a:pt x="1860677" y="948207"/>
                  </a:lnTo>
                  <a:lnTo>
                    <a:pt x="1879092" y="913091"/>
                  </a:lnTo>
                  <a:lnTo>
                    <a:pt x="1905127" y="859688"/>
                  </a:lnTo>
                  <a:lnTo>
                    <a:pt x="1914906" y="822274"/>
                  </a:lnTo>
                  <a:lnTo>
                    <a:pt x="1915985" y="802576"/>
                  </a:lnTo>
                  <a:close/>
                </a:path>
              </a:pathLst>
            </a:custGeom>
            <a:solidFill>
              <a:srgbClr val="1B5C99"/>
            </a:solidFill>
          </p:spPr>
          <p:txBody>
            <a:bodyPr wrap="square" lIns="0" tIns="0" rIns="0" bIns="0" rtlCol="0"/>
            <a:lstStyle/>
            <a:p>
              <a:endParaRPr sz="700"/>
            </a:p>
          </p:txBody>
        </p:sp>
      </p:grpSp>
      <p:grpSp>
        <p:nvGrpSpPr>
          <p:cNvPr id="11" name="object 11"/>
          <p:cNvGrpSpPr/>
          <p:nvPr/>
        </p:nvGrpSpPr>
        <p:grpSpPr>
          <a:xfrm>
            <a:off x="661965" y="1025664"/>
            <a:ext cx="1156335" cy="1428750"/>
            <a:chOff x="4538692" y="1977419"/>
            <a:chExt cx="2312670" cy="2857500"/>
          </a:xfrm>
        </p:grpSpPr>
        <p:sp>
          <p:nvSpPr>
            <p:cNvPr id="12" name="object 12"/>
            <p:cNvSpPr/>
            <p:nvPr/>
          </p:nvSpPr>
          <p:spPr>
            <a:xfrm>
              <a:off x="4538692" y="1977419"/>
              <a:ext cx="2312670" cy="2857500"/>
            </a:xfrm>
            <a:custGeom>
              <a:avLst/>
              <a:gdLst/>
              <a:ahLst/>
              <a:cxnLst/>
              <a:rect l="l" t="t" r="r" b="b"/>
              <a:pathLst>
                <a:path w="2312670" h="2857500">
                  <a:moveTo>
                    <a:pt x="210534" y="2857230"/>
                  </a:moveTo>
                  <a:lnTo>
                    <a:pt x="163705" y="2853868"/>
                  </a:lnTo>
                  <a:lnTo>
                    <a:pt x="121004" y="2841273"/>
                  </a:lnTo>
                  <a:lnTo>
                    <a:pt x="87882" y="2818146"/>
                  </a:lnTo>
                  <a:lnTo>
                    <a:pt x="62599" y="2784944"/>
                  </a:lnTo>
                  <a:lnTo>
                    <a:pt x="44113" y="2744064"/>
                  </a:lnTo>
                  <a:lnTo>
                    <a:pt x="31378" y="2697902"/>
                  </a:lnTo>
                  <a:lnTo>
                    <a:pt x="23352" y="2648855"/>
                  </a:lnTo>
                  <a:lnTo>
                    <a:pt x="18991" y="2599319"/>
                  </a:lnTo>
                  <a:lnTo>
                    <a:pt x="17252" y="2551691"/>
                  </a:lnTo>
                  <a:lnTo>
                    <a:pt x="17091" y="2508367"/>
                  </a:lnTo>
                  <a:lnTo>
                    <a:pt x="17695" y="2420522"/>
                  </a:lnTo>
                  <a:lnTo>
                    <a:pt x="17508" y="2369628"/>
                  </a:lnTo>
                  <a:lnTo>
                    <a:pt x="16967" y="2319004"/>
                  </a:lnTo>
                  <a:lnTo>
                    <a:pt x="15080" y="2218332"/>
                  </a:lnTo>
                  <a:lnTo>
                    <a:pt x="8664" y="1967311"/>
                  </a:lnTo>
                  <a:lnTo>
                    <a:pt x="6766" y="1865947"/>
                  </a:lnTo>
                  <a:lnTo>
                    <a:pt x="6217" y="1814828"/>
                  </a:lnTo>
                  <a:lnTo>
                    <a:pt x="6019" y="633950"/>
                  </a:lnTo>
                  <a:lnTo>
                    <a:pt x="5574" y="582027"/>
                  </a:lnTo>
                  <a:lnTo>
                    <a:pt x="4461" y="530110"/>
                  </a:lnTo>
                  <a:lnTo>
                    <a:pt x="1566" y="426278"/>
                  </a:lnTo>
                  <a:lnTo>
                    <a:pt x="450" y="374357"/>
                  </a:lnTo>
                  <a:lnTo>
                    <a:pt x="0" y="322430"/>
                  </a:lnTo>
                  <a:lnTo>
                    <a:pt x="548" y="270494"/>
                  </a:lnTo>
                  <a:lnTo>
                    <a:pt x="1488" y="223568"/>
                  </a:lnTo>
                  <a:lnTo>
                    <a:pt x="4415" y="174069"/>
                  </a:lnTo>
                  <a:lnTo>
                    <a:pt x="12471" y="126006"/>
                  </a:lnTo>
                  <a:lnTo>
                    <a:pt x="28800" y="83392"/>
                  </a:lnTo>
                  <a:lnTo>
                    <a:pt x="56543" y="50238"/>
                  </a:lnTo>
                  <a:lnTo>
                    <a:pt x="98842" y="30554"/>
                  </a:lnTo>
                  <a:lnTo>
                    <a:pt x="150516" y="20044"/>
                  </a:lnTo>
                  <a:lnTo>
                    <a:pt x="202635" y="11973"/>
                  </a:lnTo>
                  <a:lnTo>
                    <a:pt x="255082" y="6141"/>
                  </a:lnTo>
                  <a:lnTo>
                    <a:pt x="307738" y="2346"/>
                  </a:lnTo>
                  <a:lnTo>
                    <a:pt x="360488" y="386"/>
                  </a:lnTo>
                  <a:lnTo>
                    <a:pt x="413214" y="62"/>
                  </a:lnTo>
                  <a:lnTo>
                    <a:pt x="465798" y="1170"/>
                  </a:lnTo>
                  <a:lnTo>
                    <a:pt x="518124" y="3509"/>
                  </a:lnTo>
                  <a:lnTo>
                    <a:pt x="570074" y="6879"/>
                  </a:lnTo>
                  <a:lnTo>
                    <a:pt x="624009" y="9782"/>
                  </a:lnTo>
                  <a:lnTo>
                    <a:pt x="676870" y="10733"/>
                  </a:lnTo>
                  <a:lnTo>
                    <a:pt x="728966" y="10175"/>
                  </a:lnTo>
                  <a:lnTo>
                    <a:pt x="780606" y="8551"/>
                  </a:lnTo>
                  <a:lnTo>
                    <a:pt x="883757" y="3886"/>
                  </a:lnTo>
                  <a:lnTo>
                    <a:pt x="935885" y="1732"/>
                  </a:lnTo>
                  <a:lnTo>
                    <a:pt x="988793" y="288"/>
                  </a:lnTo>
                  <a:lnTo>
                    <a:pt x="1042791" y="0"/>
                  </a:lnTo>
                  <a:lnTo>
                    <a:pt x="1092710" y="564"/>
                  </a:lnTo>
                  <a:lnTo>
                    <a:pt x="1194663" y="2491"/>
                  </a:lnTo>
                  <a:lnTo>
                    <a:pt x="1402293" y="7503"/>
                  </a:lnTo>
                  <a:lnTo>
                    <a:pt x="1505259" y="9424"/>
                  </a:lnTo>
                  <a:lnTo>
                    <a:pt x="1555937" y="9984"/>
                  </a:lnTo>
                  <a:lnTo>
                    <a:pt x="1605852" y="10180"/>
                  </a:lnTo>
                  <a:lnTo>
                    <a:pt x="1662898" y="9563"/>
                  </a:lnTo>
                  <a:lnTo>
                    <a:pt x="1716489" y="8007"/>
                  </a:lnTo>
                  <a:lnTo>
                    <a:pt x="1867999" y="1689"/>
                  </a:lnTo>
                  <a:lnTo>
                    <a:pt x="1919239" y="362"/>
                  </a:lnTo>
                  <a:lnTo>
                    <a:pt x="1972758" y="91"/>
                  </a:lnTo>
                  <a:lnTo>
                    <a:pt x="2029705" y="1272"/>
                  </a:lnTo>
                  <a:lnTo>
                    <a:pt x="2076217" y="6346"/>
                  </a:lnTo>
                  <a:lnTo>
                    <a:pt x="2127823" y="18538"/>
                  </a:lnTo>
                  <a:lnTo>
                    <a:pt x="2179963" y="37711"/>
                  </a:lnTo>
                  <a:lnTo>
                    <a:pt x="2228074" y="63726"/>
                  </a:lnTo>
                  <a:lnTo>
                    <a:pt x="2267594" y="96443"/>
                  </a:lnTo>
                  <a:lnTo>
                    <a:pt x="2293961" y="135725"/>
                  </a:lnTo>
                  <a:lnTo>
                    <a:pt x="2307896" y="209505"/>
                  </a:lnTo>
                  <a:lnTo>
                    <a:pt x="2311699" y="263762"/>
                  </a:lnTo>
                  <a:lnTo>
                    <a:pt x="2312165" y="321157"/>
                  </a:lnTo>
                  <a:lnTo>
                    <a:pt x="2308374" y="375363"/>
                  </a:lnTo>
                  <a:lnTo>
                    <a:pt x="2302811" y="423897"/>
                  </a:lnTo>
                  <a:lnTo>
                    <a:pt x="2298049" y="472746"/>
                  </a:lnTo>
                  <a:lnTo>
                    <a:pt x="2294094" y="521831"/>
                  </a:lnTo>
                  <a:lnTo>
                    <a:pt x="2290952" y="571072"/>
                  </a:lnTo>
                  <a:lnTo>
                    <a:pt x="2288631" y="620390"/>
                  </a:lnTo>
                  <a:lnTo>
                    <a:pt x="2287136" y="669705"/>
                  </a:lnTo>
                  <a:lnTo>
                    <a:pt x="2286474" y="718938"/>
                  </a:lnTo>
                  <a:lnTo>
                    <a:pt x="2286650" y="768008"/>
                  </a:lnTo>
                  <a:lnTo>
                    <a:pt x="2287672" y="816837"/>
                  </a:lnTo>
                  <a:lnTo>
                    <a:pt x="2291690" y="965998"/>
                  </a:lnTo>
                  <a:lnTo>
                    <a:pt x="2294790" y="1115233"/>
                  </a:lnTo>
                  <a:lnTo>
                    <a:pt x="2296859" y="1264509"/>
                  </a:lnTo>
                  <a:lnTo>
                    <a:pt x="2297609" y="1364033"/>
                  </a:lnTo>
                  <a:lnTo>
                    <a:pt x="2297816" y="1463552"/>
                  </a:lnTo>
                  <a:lnTo>
                    <a:pt x="2297446" y="1563055"/>
                  </a:lnTo>
                  <a:lnTo>
                    <a:pt x="2296466" y="1662535"/>
                  </a:lnTo>
                  <a:lnTo>
                    <a:pt x="2294841" y="1761980"/>
                  </a:lnTo>
                  <a:lnTo>
                    <a:pt x="2294240" y="1814720"/>
                  </a:lnTo>
                  <a:lnTo>
                    <a:pt x="2294342" y="1867448"/>
                  </a:lnTo>
                  <a:lnTo>
                    <a:pt x="2296379" y="2025586"/>
                  </a:lnTo>
                  <a:lnTo>
                    <a:pt x="2296804" y="2078292"/>
                  </a:lnTo>
                  <a:lnTo>
                    <a:pt x="2296688" y="2130999"/>
                  </a:lnTo>
                  <a:lnTo>
                    <a:pt x="2295781" y="2183711"/>
                  </a:lnTo>
                  <a:lnTo>
                    <a:pt x="2293835" y="2236428"/>
                  </a:lnTo>
                  <a:lnTo>
                    <a:pt x="2292495" y="2284361"/>
                  </a:lnTo>
                  <a:lnTo>
                    <a:pt x="2292793" y="2332490"/>
                  </a:lnTo>
                  <a:lnTo>
                    <a:pt x="2294279" y="2380754"/>
                  </a:lnTo>
                  <a:lnTo>
                    <a:pt x="2296503" y="2429090"/>
                  </a:lnTo>
                  <a:lnTo>
                    <a:pt x="2301366" y="2525725"/>
                  </a:lnTo>
                  <a:lnTo>
                    <a:pt x="2303104" y="2573898"/>
                  </a:lnTo>
                  <a:lnTo>
                    <a:pt x="2303781" y="2621892"/>
                  </a:lnTo>
                  <a:lnTo>
                    <a:pt x="2302946" y="2669643"/>
                  </a:lnTo>
                  <a:lnTo>
                    <a:pt x="2300149" y="2717089"/>
                  </a:lnTo>
                  <a:lnTo>
                    <a:pt x="2287464" y="2771602"/>
                  </a:lnTo>
                  <a:lnTo>
                    <a:pt x="2261875" y="2809295"/>
                  </a:lnTo>
                  <a:lnTo>
                    <a:pt x="2217471" y="2837093"/>
                  </a:lnTo>
                  <a:lnTo>
                    <a:pt x="2165847" y="2848502"/>
                  </a:lnTo>
                  <a:lnTo>
                    <a:pt x="2111602" y="2849796"/>
                  </a:lnTo>
                  <a:lnTo>
                    <a:pt x="2006539" y="2844779"/>
                  </a:lnTo>
                  <a:lnTo>
                    <a:pt x="1900959" y="2840420"/>
                  </a:lnTo>
                  <a:lnTo>
                    <a:pt x="1848154" y="2838667"/>
                  </a:lnTo>
                  <a:lnTo>
                    <a:pt x="1795324" y="2837295"/>
                  </a:lnTo>
                  <a:lnTo>
                    <a:pt x="1742458" y="2836372"/>
                  </a:lnTo>
                  <a:lnTo>
                    <a:pt x="1585810" y="2834825"/>
                  </a:lnTo>
                  <a:lnTo>
                    <a:pt x="1376943" y="2833958"/>
                  </a:lnTo>
                  <a:lnTo>
                    <a:pt x="1011422" y="2834735"/>
                  </a:lnTo>
                  <a:lnTo>
                    <a:pt x="854768" y="2835578"/>
                  </a:lnTo>
                  <a:lnTo>
                    <a:pt x="802156" y="2836337"/>
                  </a:lnTo>
                  <a:lnTo>
                    <a:pt x="751371" y="2837845"/>
                  </a:lnTo>
                  <a:lnTo>
                    <a:pt x="701958" y="2839879"/>
                  </a:lnTo>
                  <a:lnTo>
                    <a:pt x="557383" y="2846906"/>
                  </a:lnTo>
                  <a:lnTo>
                    <a:pt x="508892" y="2848813"/>
                  </a:lnTo>
                  <a:lnTo>
                    <a:pt x="459490" y="2850131"/>
                  </a:lnTo>
                  <a:lnTo>
                    <a:pt x="408722" y="2850636"/>
                  </a:lnTo>
                  <a:lnTo>
                    <a:pt x="356129" y="2850106"/>
                  </a:lnTo>
                  <a:lnTo>
                    <a:pt x="308713" y="2851530"/>
                  </a:lnTo>
                  <a:lnTo>
                    <a:pt x="259526" y="2855178"/>
                  </a:lnTo>
                  <a:lnTo>
                    <a:pt x="210534" y="2857230"/>
                  </a:lnTo>
                  <a:close/>
                </a:path>
              </a:pathLst>
            </a:custGeom>
            <a:solidFill>
              <a:srgbClr val="1B5C99"/>
            </a:solidFill>
          </p:spPr>
          <p:txBody>
            <a:bodyPr wrap="square" lIns="0" tIns="0" rIns="0" bIns="0" rtlCol="0"/>
            <a:lstStyle/>
            <a:p>
              <a:endParaRPr sz="700"/>
            </a:p>
          </p:txBody>
        </p:sp>
        <p:sp>
          <p:nvSpPr>
            <p:cNvPr id="13" name="object 13"/>
            <p:cNvSpPr/>
            <p:nvPr/>
          </p:nvSpPr>
          <p:spPr>
            <a:xfrm>
              <a:off x="4635117" y="2143152"/>
              <a:ext cx="132241" cy="126566"/>
            </a:xfrm>
            <a:prstGeom prst="rect">
              <a:avLst/>
            </a:prstGeom>
            <a:blipFill>
              <a:blip r:embed="rId3" cstate="print"/>
              <a:stretch>
                <a:fillRect/>
              </a:stretch>
            </a:blipFill>
          </p:spPr>
          <p:txBody>
            <a:bodyPr wrap="square" lIns="0" tIns="0" rIns="0" bIns="0" rtlCol="0"/>
            <a:lstStyle/>
            <a:p>
              <a:endParaRPr sz="700"/>
            </a:p>
          </p:txBody>
        </p:sp>
        <p:sp>
          <p:nvSpPr>
            <p:cNvPr id="14" name="object 14"/>
            <p:cNvSpPr/>
            <p:nvPr/>
          </p:nvSpPr>
          <p:spPr>
            <a:xfrm>
              <a:off x="4635117" y="2409856"/>
              <a:ext cx="132241" cy="126560"/>
            </a:xfrm>
            <a:prstGeom prst="rect">
              <a:avLst/>
            </a:prstGeom>
            <a:blipFill>
              <a:blip r:embed="rId3" cstate="print"/>
              <a:stretch>
                <a:fillRect/>
              </a:stretch>
            </a:blipFill>
          </p:spPr>
          <p:txBody>
            <a:bodyPr wrap="square" lIns="0" tIns="0" rIns="0" bIns="0" rtlCol="0"/>
            <a:lstStyle/>
            <a:p>
              <a:endParaRPr sz="700"/>
            </a:p>
          </p:txBody>
        </p:sp>
        <p:sp>
          <p:nvSpPr>
            <p:cNvPr id="15" name="object 15"/>
            <p:cNvSpPr/>
            <p:nvPr/>
          </p:nvSpPr>
          <p:spPr>
            <a:xfrm>
              <a:off x="4635117" y="2676555"/>
              <a:ext cx="132241" cy="126559"/>
            </a:xfrm>
            <a:prstGeom prst="rect">
              <a:avLst/>
            </a:prstGeom>
            <a:blipFill>
              <a:blip r:embed="rId4" cstate="print"/>
              <a:stretch>
                <a:fillRect/>
              </a:stretch>
            </a:blipFill>
          </p:spPr>
          <p:txBody>
            <a:bodyPr wrap="square" lIns="0" tIns="0" rIns="0" bIns="0" rtlCol="0"/>
            <a:lstStyle/>
            <a:p>
              <a:endParaRPr sz="700"/>
            </a:p>
          </p:txBody>
        </p:sp>
        <p:sp>
          <p:nvSpPr>
            <p:cNvPr id="16" name="object 16"/>
            <p:cNvSpPr/>
            <p:nvPr/>
          </p:nvSpPr>
          <p:spPr>
            <a:xfrm>
              <a:off x="4635117" y="2943244"/>
              <a:ext cx="132241" cy="126563"/>
            </a:xfrm>
            <a:prstGeom prst="rect">
              <a:avLst/>
            </a:prstGeom>
            <a:blipFill>
              <a:blip r:embed="rId3" cstate="print"/>
              <a:stretch>
                <a:fillRect/>
              </a:stretch>
            </a:blipFill>
          </p:spPr>
          <p:txBody>
            <a:bodyPr wrap="square" lIns="0" tIns="0" rIns="0" bIns="0" rtlCol="0"/>
            <a:lstStyle/>
            <a:p>
              <a:endParaRPr sz="700"/>
            </a:p>
          </p:txBody>
        </p:sp>
        <p:sp>
          <p:nvSpPr>
            <p:cNvPr id="17" name="object 17"/>
            <p:cNvSpPr/>
            <p:nvPr/>
          </p:nvSpPr>
          <p:spPr>
            <a:xfrm>
              <a:off x="4635117" y="3476631"/>
              <a:ext cx="132241" cy="126562"/>
            </a:xfrm>
            <a:prstGeom prst="rect">
              <a:avLst/>
            </a:prstGeom>
            <a:blipFill>
              <a:blip r:embed="rId5" cstate="print"/>
              <a:stretch>
                <a:fillRect/>
              </a:stretch>
            </a:blipFill>
          </p:spPr>
          <p:txBody>
            <a:bodyPr wrap="square" lIns="0" tIns="0" rIns="0" bIns="0" rtlCol="0"/>
            <a:lstStyle/>
            <a:p>
              <a:endParaRPr sz="700"/>
            </a:p>
          </p:txBody>
        </p:sp>
        <p:sp>
          <p:nvSpPr>
            <p:cNvPr id="18" name="object 18"/>
            <p:cNvSpPr/>
            <p:nvPr/>
          </p:nvSpPr>
          <p:spPr>
            <a:xfrm>
              <a:off x="4635117" y="3209934"/>
              <a:ext cx="132241" cy="126562"/>
            </a:xfrm>
            <a:prstGeom prst="rect">
              <a:avLst/>
            </a:prstGeom>
            <a:blipFill>
              <a:blip r:embed="rId3" cstate="print"/>
              <a:stretch>
                <a:fillRect/>
              </a:stretch>
            </a:blipFill>
          </p:spPr>
          <p:txBody>
            <a:bodyPr wrap="square" lIns="0" tIns="0" rIns="0" bIns="0" rtlCol="0"/>
            <a:lstStyle/>
            <a:p>
              <a:endParaRPr sz="700"/>
            </a:p>
          </p:txBody>
        </p:sp>
        <p:sp>
          <p:nvSpPr>
            <p:cNvPr id="19" name="object 19"/>
            <p:cNvSpPr/>
            <p:nvPr/>
          </p:nvSpPr>
          <p:spPr>
            <a:xfrm>
              <a:off x="4635117" y="3743327"/>
              <a:ext cx="132241" cy="126556"/>
            </a:xfrm>
            <a:prstGeom prst="rect">
              <a:avLst/>
            </a:prstGeom>
            <a:blipFill>
              <a:blip r:embed="rId4" cstate="print"/>
              <a:stretch>
                <a:fillRect/>
              </a:stretch>
            </a:blipFill>
          </p:spPr>
          <p:txBody>
            <a:bodyPr wrap="square" lIns="0" tIns="0" rIns="0" bIns="0" rtlCol="0"/>
            <a:lstStyle/>
            <a:p>
              <a:endParaRPr sz="700"/>
            </a:p>
          </p:txBody>
        </p:sp>
        <p:sp>
          <p:nvSpPr>
            <p:cNvPr id="20" name="object 20"/>
            <p:cNvSpPr/>
            <p:nvPr/>
          </p:nvSpPr>
          <p:spPr>
            <a:xfrm>
              <a:off x="4635117" y="4010025"/>
              <a:ext cx="132241" cy="126558"/>
            </a:xfrm>
            <a:prstGeom prst="rect">
              <a:avLst/>
            </a:prstGeom>
            <a:blipFill>
              <a:blip r:embed="rId6" cstate="print"/>
              <a:stretch>
                <a:fillRect/>
              </a:stretch>
            </a:blipFill>
          </p:spPr>
          <p:txBody>
            <a:bodyPr wrap="square" lIns="0" tIns="0" rIns="0" bIns="0" rtlCol="0"/>
            <a:lstStyle/>
            <a:p>
              <a:endParaRPr sz="700"/>
            </a:p>
          </p:txBody>
        </p:sp>
        <p:sp>
          <p:nvSpPr>
            <p:cNvPr id="21" name="object 21"/>
            <p:cNvSpPr/>
            <p:nvPr/>
          </p:nvSpPr>
          <p:spPr>
            <a:xfrm>
              <a:off x="4635117" y="4276703"/>
              <a:ext cx="132241" cy="126566"/>
            </a:xfrm>
            <a:prstGeom prst="rect">
              <a:avLst/>
            </a:prstGeom>
            <a:blipFill>
              <a:blip r:embed="rId3" cstate="print"/>
              <a:stretch>
                <a:fillRect/>
              </a:stretch>
            </a:blipFill>
          </p:spPr>
          <p:txBody>
            <a:bodyPr wrap="square" lIns="0" tIns="0" rIns="0" bIns="0" rtlCol="0"/>
            <a:lstStyle/>
            <a:p>
              <a:endParaRPr sz="700"/>
            </a:p>
          </p:txBody>
        </p:sp>
        <p:sp>
          <p:nvSpPr>
            <p:cNvPr id="22" name="object 22"/>
            <p:cNvSpPr/>
            <p:nvPr/>
          </p:nvSpPr>
          <p:spPr>
            <a:xfrm>
              <a:off x="4635117" y="4543400"/>
              <a:ext cx="132241" cy="126566"/>
            </a:xfrm>
            <a:prstGeom prst="rect">
              <a:avLst/>
            </a:prstGeom>
            <a:blipFill>
              <a:blip r:embed="rId3" cstate="print"/>
              <a:stretch>
                <a:fillRect/>
              </a:stretch>
            </a:blipFill>
          </p:spPr>
          <p:txBody>
            <a:bodyPr wrap="square" lIns="0" tIns="0" rIns="0" bIns="0" rtlCol="0"/>
            <a:lstStyle/>
            <a:p>
              <a:endParaRPr sz="700"/>
            </a:p>
          </p:txBody>
        </p:sp>
        <p:sp>
          <p:nvSpPr>
            <p:cNvPr id="23" name="object 23"/>
            <p:cNvSpPr/>
            <p:nvPr/>
          </p:nvSpPr>
          <p:spPr>
            <a:xfrm>
              <a:off x="4878345" y="2399574"/>
              <a:ext cx="1633220" cy="14604"/>
            </a:xfrm>
            <a:custGeom>
              <a:avLst/>
              <a:gdLst/>
              <a:ahLst/>
              <a:cxnLst/>
              <a:rect l="l" t="t" r="r" b="b"/>
              <a:pathLst>
                <a:path w="1633220" h="14605">
                  <a:moveTo>
                    <a:pt x="-9846" y="7063"/>
                  </a:moveTo>
                  <a:lnTo>
                    <a:pt x="1642922" y="7063"/>
                  </a:lnTo>
                </a:path>
              </a:pathLst>
            </a:custGeom>
            <a:ln w="33821">
              <a:solidFill>
                <a:srgbClr val="FFFFFF"/>
              </a:solidFill>
            </a:ln>
          </p:spPr>
          <p:txBody>
            <a:bodyPr wrap="square" lIns="0" tIns="0" rIns="0" bIns="0" rtlCol="0"/>
            <a:lstStyle/>
            <a:p>
              <a:endParaRPr sz="700"/>
            </a:p>
          </p:txBody>
        </p:sp>
        <p:sp>
          <p:nvSpPr>
            <p:cNvPr id="24" name="object 24"/>
            <p:cNvSpPr/>
            <p:nvPr/>
          </p:nvSpPr>
          <p:spPr>
            <a:xfrm>
              <a:off x="4878345" y="2685113"/>
              <a:ext cx="1633220" cy="14604"/>
            </a:xfrm>
            <a:custGeom>
              <a:avLst/>
              <a:gdLst/>
              <a:ahLst/>
              <a:cxnLst/>
              <a:rect l="l" t="t" r="r" b="b"/>
              <a:pathLst>
                <a:path w="1633220" h="14605">
                  <a:moveTo>
                    <a:pt x="-9846" y="7057"/>
                  </a:moveTo>
                  <a:lnTo>
                    <a:pt x="1642922" y="7057"/>
                  </a:lnTo>
                </a:path>
              </a:pathLst>
            </a:custGeom>
            <a:ln w="33808">
              <a:solidFill>
                <a:srgbClr val="FFFFFF"/>
              </a:solidFill>
            </a:ln>
          </p:spPr>
          <p:txBody>
            <a:bodyPr wrap="square" lIns="0" tIns="0" rIns="0" bIns="0" rtlCol="0"/>
            <a:lstStyle/>
            <a:p>
              <a:endParaRPr sz="700"/>
            </a:p>
          </p:txBody>
        </p:sp>
        <p:sp>
          <p:nvSpPr>
            <p:cNvPr id="25" name="object 25"/>
            <p:cNvSpPr/>
            <p:nvPr/>
          </p:nvSpPr>
          <p:spPr>
            <a:xfrm>
              <a:off x="4878345" y="2970630"/>
              <a:ext cx="1633220" cy="14604"/>
            </a:xfrm>
            <a:custGeom>
              <a:avLst/>
              <a:gdLst/>
              <a:ahLst/>
              <a:cxnLst/>
              <a:rect l="l" t="t" r="r" b="b"/>
              <a:pathLst>
                <a:path w="1633220" h="14605">
                  <a:moveTo>
                    <a:pt x="-9846" y="7062"/>
                  </a:moveTo>
                  <a:lnTo>
                    <a:pt x="1642922" y="7062"/>
                  </a:lnTo>
                </a:path>
              </a:pathLst>
            </a:custGeom>
            <a:ln w="33818">
              <a:solidFill>
                <a:srgbClr val="FFFFFF"/>
              </a:solidFill>
            </a:ln>
          </p:spPr>
          <p:txBody>
            <a:bodyPr wrap="square" lIns="0" tIns="0" rIns="0" bIns="0" rtlCol="0"/>
            <a:lstStyle/>
            <a:p>
              <a:endParaRPr sz="700"/>
            </a:p>
          </p:txBody>
        </p:sp>
        <p:sp>
          <p:nvSpPr>
            <p:cNvPr id="26" name="object 26"/>
            <p:cNvSpPr/>
            <p:nvPr/>
          </p:nvSpPr>
          <p:spPr>
            <a:xfrm>
              <a:off x="4868498" y="3263230"/>
              <a:ext cx="1652905" cy="285750"/>
            </a:xfrm>
            <a:custGeom>
              <a:avLst/>
              <a:gdLst/>
              <a:ahLst/>
              <a:cxnLst/>
              <a:rect l="l" t="t" r="r" b="b"/>
              <a:pathLst>
                <a:path w="1652904" h="285750">
                  <a:moveTo>
                    <a:pt x="0" y="0"/>
                  </a:moveTo>
                  <a:lnTo>
                    <a:pt x="1652769" y="0"/>
                  </a:lnTo>
                </a:path>
                <a:path w="1652904" h="285750">
                  <a:moveTo>
                    <a:pt x="0" y="285525"/>
                  </a:moveTo>
                  <a:lnTo>
                    <a:pt x="1652769" y="285525"/>
                  </a:lnTo>
                </a:path>
              </a:pathLst>
            </a:custGeom>
            <a:ln w="33818">
              <a:solidFill>
                <a:srgbClr val="FFFFFF"/>
              </a:solidFill>
            </a:ln>
          </p:spPr>
          <p:txBody>
            <a:bodyPr wrap="square" lIns="0" tIns="0" rIns="0" bIns="0" rtlCol="0"/>
            <a:lstStyle/>
            <a:p>
              <a:endParaRPr sz="700"/>
            </a:p>
          </p:txBody>
        </p:sp>
        <p:sp>
          <p:nvSpPr>
            <p:cNvPr id="27" name="object 27"/>
            <p:cNvSpPr/>
            <p:nvPr/>
          </p:nvSpPr>
          <p:spPr>
            <a:xfrm>
              <a:off x="4878345" y="3827233"/>
              <a:ext cx="1633220" cy="14604"/>
            </a:xfrm>
            <a:custGeom>
              <a:avLst/>
              <a:gdLst/>
              <a:ahLst/>
              <a:cxnLst/>
              <a:rect l="l" t="t" r="r" b="b"/>
              <a:pathLst>
                <a:path w="1633220" h="14604">
                  <a:moveTo>
                    <a:pt x="-9846" y="7062"/>
                  </a:moveTo>
                  <a:lnTo>
                    <a:pt x="1642922" y="7062"/>
                  </a:lnTo>
                </a:path>
              </a:pathLst>
            </a:custGeom>
            <a:ln w="33818">
              <a:solidFill>
                <a:srgbClr val="FFFFFF"/>
              </a:solidFill>
            </a:ln>
          </p:spPr>
          <p:txBody>
            <a:bodyPr wrap="square" lIns="0" tIns="0" rIns="0" bIns="0" rtlCol="0"/>
            <a:lstStyle/>
            <a:p>
              <a:endParaRPr sz="700"/>
            </a:p>
          </p:txBody>
        </p:sp>
        <p:sp>
          <p:nvSpPr>
            <p:cNvPr id="28" name="object 28"/>
            <p:cNvSpPr/>
            <p:nvPr/>
          </p:nvSpPr>
          <p:spPr>
            <a:xfrm>
              <a:off x="4868498" y="4119826"/>
              <a:ext cx="1652905" cy="285750"/>
            </a:xfrm>
            <a:custGeom>
              <a:avLst/>
              <a:gdLst/>
              <a:ahLst/>
              <a:cxnLst/>
              <a:rect l="l" t="t" r="r" b="b"/>
              <a:pathLst>
                <a:path w="1652904" h="285750">
                  <a:moveTo>
                    <a:pt x="0" y="0"/>
                  </a:moveTo>
                  <a:lnTo>
                    <a:pt x="1652769" y="0"/>
                  </a:lnTo>
                </a:path>
                <a:path w="1652904" h="285750">
                  <a:moveTo>
                    <a:pt x="0" y="285538"/>
                  </a:moveTo>
                  <a:lnTo>
                    <a:pt x="1652769" y="285538"/>
                  </a:lnTo>
                </a:path>
              </a:pathLst>
            </a:custGeom>
            <a:ln w="33808">
              <a:solidFill>
                <a:srgbClr val="FFFFFF"/>
              </a:solidFill>
            </a:ln>
          </p:spPr>
          <p:txBody>
            <a:bodyPr wrap="square" lIns="0" tIns="0" rIns="0" bIns="0" rtlCol="0"/>
            <a:lstStyle/>
            <a:p>
              <a:endParaRPr sz="700"/>
            </a:p>
          </p:txBody>
        </p:sp>
      </p:grpSp>
      <p:grpSp>
        <p:nvGrpSpPr>
          <p:cNvPr id="29" name="object 29"/>
          <p:cNvGrpSpPr/>
          <p:nvPr/>
        </p:nvGrpSpPr>
        <p:grpSpPr>
          <a:xfrm>
            <a:off x="675205" y="2902145"/>
            <a:ext cx="465772" cy="655003"/>
            <a:chOff x="3316703" y="5804468"/>
            <a:chExt cx="931544" cy="1310005"/>
          </a:xfrm>
        </p:grpSpPr>
        <p:sp>
          <p:nvSpPr>
            <p:cNvPr id="30" name="object 30"/>
            <p:cNvSpPr/>
            <p:nvPr/>
          </p:nvSpPr>
          <p:spPr>
            <a:xfrm>
              <a:off x="3316703" y="5804468"/>
              <a:ext cx="931544" cy="1310005"/>
            </a:xfrm>
            <a:custGeom>
              <a:avLst/>
              <a:gdLst/>
              <a:ahLst/>
              <a:cxnLst/>
              <a:rect l="l" t="t" r="r" b="b"/>
              <a:pathLst>
                <a:path w="931545" h="1310004">
                  <a:moveTo>
                    <a:pt x="211968" y="1309712"/>
                  </a:moveTo>
                  <a:lnTo>
                    <a:pt x="159443" y="1307819"/>
                  </a:lnTo>
                  <a:lnTo>
                    <a:pt x="119349" y="1303740"/>
                  </a:lnTo>
                  <a:lnTo>
                    <a:pt x="78030" y="1295416"/>
                  </a:lnTo>
                  <a:lnTo>
                    <a:pt x="38960" y="1276679"/>
                  </a:lnTo>
                  <a:lnTo>
                    <a:pt x="14426" y="1247490"/>
                  </a:lnTo>
                  <a:lnTo>
                    <a:pt x="2187" y="1210837"/>
                  </a:lnTo>
                  <a:lnTo>
                    <a:pt x="0" y="1169709"/>
                  </a:lnTo>
                  <a:lnTo>
                    <a:pt x="5621" y="1127095"/>
                  </a:lnTo>
                  <a:lnTo>
                    <a:pt x="15883" y="1078953"/>
                  </a:lnTo>
                  <a:lnTo>
                    <a:pt x="37093" y="983100"/>
                  </a:lnTo>
                  <a:lnTo>
                    <a:pt x="47356" y="935180"/>
                  </a:lnTo>
                  <a:lnTo>
                    <a:pt x="56935" y="887125"/>
                  </a:lnTo>
                  <a:lnTo>
                    <a:pt x="65488" y="838830"/>
                  </a:lnTo>
                  <a:lnTo>
                    <a:pt x="72672" y="790190"/>
                  </a:lnTo>
                  <a:lnTo>
                    <a:pt x="78146" y="741101"/>
                  </a:lnTo>
                  <a:lnTo>
                    <a:pt x="81568" y="691459"/>
                  </a:lnTo>
                  <a:lnTo>
                    <a:pt x="82594" y="641159"/>
                  </a:lnTo>
                  <a:lnTo>
                    <a:pt x="82057" y="591553"/>
                  </a:lnTo>
                  <a:lnTo>
                    <a:pt x="80849" y="541456"/>
                  </a:lnTo>
                  <a:lnTo>
                    <a:pt x="78889" y="491047"/>
                  </a:lnTo>
                  <a:lnTo>
                    <a:pt x="76101" y="440508"/>
                  </a:lnTo>
                  <a:lnTo>
                    <a:pt x="72404" y="390016"/>
                  </a:lnTo>
                  <a:lnTo>
                    <a:pt x="67722" y="339754"/>
                  </a:lnTo>
                  <a:lnTo>
                    <a:pt x="61974" y="289899"/>
                  </a:lnTo>
                  <a:lnTo>
                    <a:pt x="55082" y="240632"/>
                  </a:lnTo>
                  <a:lnTo>
                    <a:pt x="46968" y="192134"/>
                  </a:lnTo>
                  <a:lnTo>
                    <a:pt x="37553" y="144583"/>
                  </a:lnTo>
                  <a:lnTo>
                    <a:pt x="26541" y="98504"/>
                  </a:lnTo>
                  <a:lnTo>
                    <a:pt x="20210" y="64198"/>
                  </a:lnTo>
                  <a:lnTo>
                    <a:pt x="45014" y="22760"/>
                  </a:lnTo>
                  <a:lnTo>
                    <a:pt x="87856" y="11553"/>
                  </a:lnTo>
                  <a:lnTo>
                    <a:pt x="158799" y="3970"/>
                  </a:lnTo>
                  <a:lnTo>
                    <a:pt x="214801" y="1089"/>
                  </a:lnTo>
                  <a:lnTo>
                    <a:pt x="252209" y="0"/>
                  </a:lnTo>
                  <a:lnTo>
                    <a:pt x="272286" y="208"/>
                  </a:lnTo>
                  <a:lnTo>
                    <a:pt x="291890" y="3056"/>
                  </a:lnTo>
                  <a:lnTo>
                    <a:pt x="309189" y="10376"/>
                  </a:lnTo>
                  <a:lnTo>
                    <a:pt x="328915" y="21309"/>
                  </a:lnTo>
                  <a:lnTo>
                    <a:pt x="347884" y="28151"/>
                  </a:lnTo>
                  <a:lnTo>
                    <a:pt x="390785" y="36582"/>
                  </a:lnTo>
                  <a:lnTo>
                    <a:pt x="446900" y="41986"/>
                  </a:lnTo>
                  <a:lnTo>
                    <a:pt x="465705" y="42289"/>
                  </a:lnTo>
                  <a:lnTo>
                    <a:pt x="491855" y="41712"/>
                  </a:lnTo>
                  <a:lnTo>
                    <a:pt x="544055" y="36236"/>
                  </a:lnTo>
                  <a:lnTo>
                    <a:pt x="588310" y="25385"/>
                  </a:lnTo>
                  <a:lnTo>
                    <a:pt x="620091" y="10804"/>
                  </a:lnTo>
                  <a:lnTo>
                    <a:pt x="627310" y="7512"/>
                  </a:lnTo>
                  <a:lnTo>
                    <a:pt x="666186" y="387"/>
                  </a:lnTo>
                  <a:lnTo>
                    <a:pt x="676639" y="303"/>
                  </a:lnTo>
                  <a:lnTo>
                    <a:pt x="700702" y="713"/>
                  </a:lnTo>
                  <a:lnTo>
                    <a:pt x="748792" y="2455"/>
                  </a:lnTo>
                  <a:lnTo>
                    <a:pt x="843885" y="11551"/>
                  </a:lnTo>
                  <a:lnTo>
                    <a:pt x="886775" y="22757"/>
                  </a:lnTo>
                  <a:lnTo>
                    <a:pt x="911591" y="64197"/>
                  </a:lnTo>
                  <a:lnTo>
                    <a:pt x="905309" y="98503"/>
                  </a:lnTo>
                  <a:lnTo>
                    <a:pt x="894429" y="144583"/>
                  </a:lnTo>
                  <a:lnTo>
                    <a:pt x="884964" y="192134"/>
                  </a:lnTo>
                  <a:lnTo>
                    <a:pt x="876810" y="240632"/>
                  </a:lnTo>
                  <a:lnTo>
                    <a:pt x="869888" y="289899"/>
                  </a:lnTo>
                  <a:lnTo>
                    <a:pt x="864117" y="339754"/>
                  </a:lnTo>
                  <a:lnTo>
                    <a:pt x="859418" y="390016"/>
                  </a:lnTo>
                  <a:lnTo>
                    <a:pt x="855712" y="440508"/>
                  </a:lnTo>
                  <a:lnTo>
                    <a:pt x="852917" y="491047"/>
                  </a:lnTo>
                  <a:lnTo>
                    <a:pt x="850955" y="541456"/>
                  </a:lnTo>
                  <a:lnTo>
                    <a:pt x="849745" y="591553"/>
                  </a:lnTo>
                  <a:lnTo>
                    <a:pt x="849208" y="641159"/>
                  </a:lnTo>
                  <a:lnTo>
                    <a:pt x="850280" y="691459"/>
                  </a:lnTo>
                  <a:lnTo>
                    <a:pt x="853726" y="741101"/>
                  </a:lnTo>
                  <a:lnTo>
                    <a:pt x="859210" y="790190"/>
                  </a:lnTo>
                  <a:lnTo>
                    <a:pt x="866391" y="838830"/>
                  </a:lnTo>
                  <a:lnTo>
                    <a:pt x="874931" y="887125"/>
                  </a:lnTo>
                  <a:lnTo>
                    <a:pt x="884493" y="935180"/>
                  </a:lnTo>
                  <a:lnTo>
                    <a:pt x="894736" y="983100"/>
                  </a:lnTo>
                  <a:lnTo>
                    <a:pt x="915913" y="1078953"/>
                  </a:lnTo>
                  <a:lnTo>
                    <a:pt x="926170" y="1127095"/>
                  </a:lnTo>
                  <a:lnTo>
                    <a:pt x="930721" y="1158616"/>
                  </a:lnTo>
                  <a:lnTo>
                    <a:pt x="931492" y="1193329"/>
                  </a:lnTo>
                  <a:lnTo>
                    <a:pt x="926703" y="1227321"/>
                  </a:lnTo>
                  <a:lnTo>
                    <a:pt x="882884" y="1286050"/>
                  </a:lnTo>
                  <a:lnTo>
                    <a:pt x="839760" y="1301291"/>
                  </a:lnTo>
                  <a:lnTo>
                    <a:pt x="790972" y="1306859"/>
                  </a:lnTo>
                  <a:lnTo>
                    <a:pt x="742283" y="1307208"/>
                  </a:lnTo>
                  <a:lnTo>
                    <a:pt x="699460" y="1306795"/>
                  </a:lnTo>
                  <a:lnTo>
                    <a:pt x="656062" y="1307574"/>
                  </a:lnTo>
                  <a:lnTo>
                    <a:pt x="611536" y="1298362"/>
                  </a:lnTo>
                  <a:lnTo>
                    <a:pt x="599133" y="1293383"/>
                  </a:lnTo>
                  <a:lnTo>
                    <a:pt x="580100" y="1286829"/>
                  </a:lnTo>
                  <a:lnTo>
                    <a:pt x="540812" y="1278161"/>
                  </a:lnTo>
                  <a:lnTo>
                    <a:pt x="493341" y="1273106"/>
                  </a:lnTo>
                  <a:lnTo>
                    <a:pt x="465710" y="1272444"/>
                  </a:lnTo>
                  <a:lnTo>
                    <a:pt x="440344" y="1273055"/>
                  </a:lnTo>
                  <a:lnTo>
                    <a:pt x="389951" y="1278322"/>
                  </a:lnTo>
                  <a:lnTo>
                    <a:pt x="346583" y="1288289"/>
                  </a:lnTo>
                  <a:lnTo>
                    <a:pt x="318423" y="1299226"/>
                  </a:lnTo>
                  <a:lnTo>
                    <a:pt x="308668" y="1302489"/>
                  </a:lnTo>
                  <a:lnTo>
                    <a:pt x="263268" y="1308828"/>
                  </a:lnTo>
                  <a:lnTo>
                    <a:pt x="238231" y="1309619"/>
                  </a:lnTo>
                  <a:lnTo>
                    <a:pt x="211968" y="1309712"/>
                  </a:lnTo>
                  <a:close/>
                </a:path>
              </a:pathLst>
            </a:custGeom>
            <a:solidFill>
              <a:srgbClr val="1B5C99"/>
            </a:solidFill>
          </p:spPr>
          <p:txBody>
            <a:bodyPr wrap="square" lIns="0" tIns="0" rIns="0" bIns="0" rtlCol="0"/>
            <a:lstStyle/>
            <a:p>
              <a:endParaRPr sz="700"/>
            </a:p>
          </p:txBody>
        </p:sp>
        <p:sp>
          <p:nvSpPr>
            <p:cNvPr id="31" name="object 31"/>
            <p:cNvSpPr/>
            <p:nvPr/>
          </p:nvSpPr>
          <p:spPr>
            <a:xfrm>
              <a:off x="3636605" y="5931112"/>
              <a:ext cx="292100" cy="1056640"/>
            </a:xfrm>
            <a:custGeom>
              <a:avLst/>
              <a:gdLst/>
              <a:ahLst/>
              <a:cxnLst/>
              <a:rect l="l" t="t" r="r" b="b"/>
              <a:pathLst>
                <a:path w="292100" h="1056640">
                  <a:moveTo>
                    <a:pt x="29595" y="1056155"/>
                  </a:moveTo>
                  <a:lnTo>
                    <a:pt x="3354" y="988501"/>
                  </a:lnTo>
                  <a:lnTo>
                    <a:pt x="2177" y="947725"/>
                  </a:lnTo>
                  <a:lnTo>
                    <a:pt x="2129" y="861143"/>
                  </a:lnTo>
                  <a:lnTo>
                    <a:pt x="1784" y="809051"/>
                  </a:lnTo>
                  <a:lnTo>
                    <a:pt x="906" y="704917"/>
                  </a:lnTo>
                  <a:lnTo>
                    <a:pt x="729" y="651934"/>
                  </a:lnTo>
                  <a:lnTo>
                    <a:pt x="729" y="234376"/>
                  </a:lnTo>
                  <a:lnTo>
                    <a:pt x="573" y="200794"/>
                  </a:lnTo>
                  <a:lnTo>
                    <a:pt x="0" y="133610"/>
                  </a:lnTo>
                  <a:lnTo>
                    <a:pt x="35" y="99989"/>
                  </a:lnTo>
                  <a:lnTo>
                    <a:pt x="282" y="73535"/>
                  </a:lnTo>
                  <a:lnTo>
                    <a:pt x="5149" y="24187"/>
                  </a:lnTo>
                  <a:lnTo>
                    <a:pt x="42118" y="436"/>
                  </a:lnTo>
                  <a:lnTo>
                    <a:pt x="57073" y="296"/>
                  </a:lnTo>
                  <a:lnTo>
                    <a:pt x="71883" y="2547"/>
                  </a:lnTo>
                  <a:lnTo>
                    <a:pt x="86997" y="3959"/>
                  </a:lnTo>
                  <a:lnTo>
                    <a:pt x="101679" y="2761"/>
                  </a:lnTo>
                  <a:lnTo>
                    <a:pt x="116371" y="819"/>
                  </a:lnTo>
                  <a:lnTo>
                    <a:pt x="131514" y="0"/>
                  </a:lnTo>
                  <a:lnTo>
                    <a:pt x="149045" y="809"/>
                  </a:lnTo>
                  <a:lnTo>
                    <a:pt x="185001" y="3260"/>
                  </a:lnTo>
                  <a:lnTo>
                    <a:pt x="202535" y="3777"/>
                  </a:lnTo>
                  <a:lnTo>
                    <a:pt x="216486" y="2955"/>
                  </a:lnTo>
                  <a:lnTo>
                    <a:pt x="229277" y="1345"/>
                  </a:lnTo>
                  <a:lnTo>
                    <a:pt x="242066" y="125"/>
                  </a:lnTo>
                  <a:lnTo>
                    <a:pt x="283680" y="29304"/>
                  </a:lnTo>
                  <a:lnTo>
                    <a:pt x="291373" y="87197"/>
                  </a:lnTo>
                  <a:lnTo>
                    <a:pt x="291660" y="113451"/>
                  </a:lnTo>
                  <a:lnTo>
                    <a:pt x="291148" y="138781"/>
                  </a:lnTo>
                  <a:lnTo>
                    <a:pt x="289712" y="179316"/>
                  </a:lnTo>
                  <a:lnTo>
                    <a:pt x="288793" y="220251"/>
                  </a:lnTo>
                  <a:lnTo>
                    <a:pt x="288398" y="261257"/>
                  </a:lnTo>
                  <a:lnTo>
                    <a:pt x="288533" y="302002"/>
                  </a:lnTo>
                  <a:lnTo>
                    <a:pt x="289370" y="401804"/>
                  </a:lnTo>
                  <a:lnTo>
                    <a:pt x="289788" y="501675"/>
                  </a:lnTo>
                  <a:lnTo>
                    <a:pt x="289813" y="551613"/>
                  </a:lnTo>
                  <a:lnTo>
                    <a:pt x="289701" y="601539"/>
                  </a:lnTo>
                  <a:lnTo>
                    <a:pt x="289442" y="651443"/>
                  </a:lnTo>
                  <a:lnTo>
                    <a:pt x="289389" y="695298"/>
                  </a:lnTo>
                  <a:lnTo>
                    <a:pt x="289688" y="782991"/>
                  </a:lnTo>
                  <a:lnTo>
                    <a:pt x="289320" y="826846"/>
                  </a:lnTo>
                  <a:lnTo>
                    <a:pt x="289263" y="871278"/>
                  </a:lnTo>
                  <a:lnTo>
                    <a:pt x="289972" y="915948"/>
                  </a:lnTo>
                  <a:lnTo>
                    <a:pt x="290556" y="960494"/>
                  </a:lnTo>
                  <a:lnTo>
                    <a:pt x="290124" y="1004553"/>
                  </a:lnTo>
                  <a:lnTo>
                    <a:pt x="279678" y="1048929"/>
                  </a:lnTo>
                  <a:lnTo>
                    <a:pt x="266334" y="1053628"/>
                  </a:lnTo>
                  <a:lnTo>
                    <a:pt x="249750" y="1051343"/>
                  </a:lnTo>
                  <a:lnTo>
                    <a:pt x="239759" y="1050162"/>
                  </a:lnTo>
                  <a:lnTo>
                    <a:pt x="229767" y="1049239"/>
                  </a:lnTo>
                  <a:lnTo>
                    <a:pt x="219763" y="1048653"/>
                  </a:lnTo>
                  <a:lnTo>
                    <a:pt x="191772" y="1047943"/>
                  </a:lnTo>
                  <a:lnTo>
                    <a:pt x="163779" y="1047758"/>
                  </a:lnTo>
                  <a:lnTo>
                    <a:pt x="135784" y="1047947"/>
                  </a:lnTo>
                  <a:lnTo>
                    <a:pt x="107790" y="1048358"/>
                  </a:lnTo>
                  <a:lnTo>
                    <a:pt x="91619" y="1049567"/>
                  </a:lnTo>
                  <a:lnTo>
                    <a:pt x="76345" y="1051730"/>
                  </a:lnTo>
                  <a:lnTo>
                    <a:pt x="61069" y="1053562"/>
                  </a:lnTo>
                  <a:lnTo>
                    <a:pt x="44891" y="1053776"/>
                  </a:lnTo>
                  <a:lnTo>
                    <a:pt x="37370" y="1054595"/>
                  </a:lnTo>
                  <a:lnTo>
                    <a:pt x="29595" y="1056155"/>
                  </a:lnTo>
                  <a:close/>
                </a:path>
              </a:pathLst>
            </a:custGeom>
            <a:solidFill>
              <a:srgbClr val="EB7D4E"/>
            </a:solidFill>
          </p:spPr>
          <p:txBody>
            <a:bodyPr wrap="square" lIns="0" tIns="0" rIns="0" bIns="0" rtlCol="0"/>
            <a:lstStyle/>
            <a:p>
              <a:endParaRPr sz="700"/>
            </a:p>
          </p:txBody>
        </p:sp>
        <p:sp>
          <p:nvSpPr>
            <p:cNvPr id="32" name="object 32"/>
            <p:cNvSpPr/>
            <p:nvPr/>
          </p:nvSpPr>
          <p:spPr>
            <a:xfrm>
              <a:off x="3636599" y="5931227"/>
              <a:ext cx="125730" cy="1056640"/>
            </a:xfrm>
            <a:custGeom>
              <a:avLst/>
              <a:gdLst/>
              <a:ahLst/>
              <a:cxnLst/>
              <a:rect l="l" t="t" r="r" b="b"/>
              <a:pathLst>
                <a:path w="125729" h="1056640">
                  <a:moveTo>
                    <a:pt x="29595" y="1056048"/>
                  </a:moveTo>
                  <a:lnTo>
                    <a:pt x="3354" y="988391"/>
                  </a:lnTo>
                  <a:lnTo>
                    <a:pt x="2177" y="947615"/>
                  </a:lnTo>
                  <a:lnTo>
                    <a:pt x="2129" y="861031"/>
                  </a:lnTo>
                  <a:lnTo>
                    <a:pt x="1784" y="808937"/>
                  </a:lnTo>
                  <a:lnTo>
                    <a:pt x="906" y="704805"/>
                  </a:lnTo>
                  <a:lnTo>
                    <a:pt x="729" y="651825"/>
                  </a:lnTo>
                  <a:lnTo>
                    <a:pt x="729" y="234266"/>
                  </a:lnTo>
                  <a:lnTo>
                    <a:pt x="573" y="200684"/>
                  </a:lnTo>
                  <a:lnTo>
                    <a:pt x="0" y="133500"/>
                  </a:lnTo>
                  <a:lnTo>
                    <a:pt x="35" y="99880"/>
                  </a:lnTo>
                  <a:lnTo>
                    <a:pt x="282" y="73424"/>
                  </a:lnTo>
                  <a:lnTo>
                    <a:pt x="5149" y="24074"/>
                  </a:lnTo>
                  <a:lnTo>
                    <a:pt x="42116" y="326"/>
                  </a:lnTo>
                  <a:lnTo>
                    <a:pt x="57071" y="186"/>
                  </a:lnTo>
                  <a:lnTo>
                    <a:pt x="71883" y="2437"/>
                  </a:lnTo>
                  <a:lnTo>
                    <a:pt x="85539" y="3859"/>
                  </a:lnTo>
                  <a:lnTo>
                    <a:pt x="98812" y="3025"/>
                  </a:lnTo>
                  <a:lnTo>
                    <a:pt x="112020" y="1287"/>
                  </a:lnTo>
                  <a:lnTo>
                    <a:pt x="125480" y="0"/>
                  </a:lnTo>
                  <a:lnTo>
                    <a:pt x="125480" y="1048070"/>
                  </a:lnTo>
                  <a:lnTo>
                    <a:pt x="107790" y="1048249"/>
                  </a:lnTo>
                  <a:lnTo>
                    <a:pt x="91619" y="1049460"/>
                  </a:lnTo>
                  <a:lnTo>
                    <a:pt x="76345" y="1051623"/>
                  </a:lnTo>
                  <a:lnTo>
                    <a:pt x="61069" y="1053453"/>
                  </a:lnTo>
                  <a:lnTo>
                    <a:pt x="44891" y="1053667"/>
                  </a:lnTo>
                  <a:lnTo>
                    <a:pt x="37370" y="1054486"/>
                  </a:lnTo>
                  <a:lnTo>
                    <a:pt x="29595" y="1056048"/>
                  </a:lnTo>
                  <a:close/>
                </a:path>
              </a:pathLst>
            </a:custGeom>
            <a:solidFill>
              <a:srgbClr val="FFFFFF"/>
            </a:solidFill>
          </p:spPr>
          <p:txBody>
            <a:bodyPr wrap="square" lIns="0" tIns="0" rIns="0" bIns="0" rtlCol="0"/>
            <a:lstStyle/>
            <a:p>
              <a:endParaRPr sz="700"/>
            </a:p>
          </p:txBody>
        </p:sp>
        <p:sp>
          <p:nvSpPr>
            <p:cNvPr id="33" name="object 33"/>
            <p:cNvSpPr/>
            <p:nvPr/>
          </p:nvSpPr>
          <p:spPr>
            <a:xfrm>
              <a:off x="3802464" y="6404745"/>
              <a:ext cx="109270" cy="109098"/>
            </a:xfrm>
            <a:prstGeom prst="rect">
              <a:avLst/>
            </a:prstGeom>
            <a:blipFill>
              <a:blip r:embed="rId7" cstate="print"/>
              <a:stretch>
                <a:fillRect/>
              </a:stretch>
            </a:blipFill>
          </p:spPr>
          <p:txBody>
            <a:bodyPr wrap="square" lIns="0" tIns="0" rIns="0" bIns="0" rtlCol="0"/>
            <a:lstStyle/>
            <a:p>
              <a:endParaRPr sz="700"/>
            </a:p>
          </p:txBody>
        </p:sp>
      </p:grpSp>
      <p:grpSp>
        <p:nvGrpSpPr>
          <p:cNvPr id="34" name="object 34"/>
          <p:cNvGrpSpPr/>
          <p:nvPr/>
        </p:nvGrpSpPr>
        <p:grpSpPr>
          <a:xfrm>
            <a:off x="2080215" y="2355289"/>
            <a:ext cx="400050" cy="1490345"/>
            <a:chOff x="7259648" y="5305279"/>
            <a:chExt cx="800100" cy="2980690"/>
          </a:xfrm>
        </p:grpSpPr>
        <p:sp>
          <p:nvSpPr>
            <p:cNvPr id="35" name="object 35"/>
            <p:cNvSpPr/>
            <p:nvPr/>
          </p:nvSpPr>
          <p:spPr>
            <a:xfrm>
              <a:off x="7259648" y="5305279"/>
              <a:ext cx="800100" cy="2980690"/>
            </a:xfrm>
            <a:custGeom>
              <a:avLst/>
              <a:gdLst/>
              <a:ahLst/>
              <a:cxnLst/>
              <a:rect l="l" t="t" r="r" b="b"/>
              <a:pathLst>
                <a:path w="800100" h="2980690">
                  <a:moveTo>
                    <a:pt x="136935" y="2980385"/>
                  </a:moveTo>
                  <a:lnTo>
                    <a:pt x="84930" y="2975705"/>
                  </a:lnTo>
                  <a:lnTo>
                    <a:pt x="44485" y="2963409"/>
                  </a:lnTo>
                  <a:lnTo>
                    <a:pt x="15332" y="2916063"/>
                  </a:lnTo>
                  <a:lnTo>
                    <a:pt x="10889" y="2833472"/>
                  </a:lnTo>
                  <a:lnTo>
                    <a:pt x="9129" y="2793058"/>
                  </a:lnTo>
                  <a:lnTo>
                    <a:pt x="7818" y="2728639"/>
                  </a:lnTo>
                  <a:lnTo>
                    <a:pt x="6187" y="2270640"/>
                  </a:lnTo>
                  <a:lnTo>
                    <a:pt x="3751" y="1891128"/>
                  </a:lnTo>
                  <a:lnTo>
                    <a:pt x="3384" y="553498"/>
                  </a:lnTo>
                  <a:lnTo>
                    <a:pt x="1798" y="348915"/>
                  </a:lnTo>
                  <a:lnTo>
                    <a:pt x="1878" y="276860"/>
                  </a:lnTo>
                  <a:lnTo>
                    <a:pt x="1668" y="270274"/>
                  </a:lnTo>
                  <a:lnTo>
                    <a:pt x="1498" y="228433"/>
                  </a:lnTo>
                  <a:lnTo>
                    <a:pt x="170" y="183555"/>
                  </a:lnTo>
                  <a:lnTo>
                    <a:pt x="0" y="137614"/>
                  </a:lnTo>
                  <a:lnTo>
                    <a:pt x="3349" y="92659"/>
                  </a:lnTo>
                  <a:lnTo>
                    <a:pt x="12579" y="50738"/>
                  </a:lnTo>
                  <a:lnTo>
                    <a:pt x="55117" y="5729"/>
                  </a:lnTo>
                  <a:lnTo>
                    <a:pt x="86263" y="3016"/>
                  </a:lnTo>
                  <a:lnTo>
                    <a:pt x="123001" y="3823"/>
                  </a:lnTo>
                  <a:lnTo>
                    <a:pt x="220412" y="3840"/>
                  </a:lnTo>
                  <a:lnTo>
                    <a:pt x="415097" y="3027"/>
                  </a:lnTo>
                  <a:lnTo>
                    <a:pt x="512412" y="3258"/>
                  </a:lnTo>
                  <a:lnTo>
                    <a:pt x="559934" y="2054"/>
                  </a:lnTo>
                  <a:lnTo>
                    <a:pt x="609097" y="0"/>
                  </a:lnTo>
                  <a:lnTo>
                    <a:pt x="657348" y="451"/>
                  </a:lnTo>
                  <a:lnTo>
                    <a:pt x="702136" y="6763"/>
                  </a:lnTo>
                  <a:lnTo>
                    <a:pt x="740906" y="22292"/>
                  </a:lnTo>
                  <a:lnTo>
                    <a:pt x="775044" y="56397"/>
                  </a:lnTo>
                  <a:lnTo>
                    <a:pt x="793680" y="112546"/>
                  </a:lnTo>
                  <a:lnTo>
                    <a:pt x="798509" y="191665"/>
                  </a:lnTo>
                  <a:lnTo>
                    <a:pt x="799816" y="249814"/>
                  </a:lnTo>
                  <a:lnTo>
                    <a:pt x="799941" y="311329"/>
                  </a:lnTo>
                  <a:lnTo>
                    <a:pt x="798553" y="369440"/>
                  </a:lnTo>
                  <a:lnTo>
                    <a:pt x="796627" y="421402"/>
                  </a:lnTo>
                  <a:lnTo>
                    <a:pt x="794981" y="473722"/>
                  </a:lnTo>
                  <a:lnTo>
                    <a:pt x="793617" y="526313"/>
                  </a:lnTo>
                  <a:lnTo>
                    <a:pt x="792535" y="579086"/>
                  </a:lnTo>
                  <a:lnTo>
                    <a:pt x="791737" y="631952"/>
                  </a:lnTo>
                  <a:lnTo>
                    <a:pt x="791224" y="684822"/>
                  </a:lnTo>
                  <a:lnTo>
                    <a:pt x="790999" y="737608"/>
                  </a:lnTo>
                  <a:lnTo>
                    <a:pt x="791062" y="790220"/>
                  </a:lnTo>
                  <a:lnTo>
                    <a:pt x="794313" y="1247590"/>
                  </a:lnTo>
                  <a:lnTo>
                    <a:pt x="794947" y="1602172"/>
                  </a:lnTo>
                  <a:lnTo>
                    <a:pt x="793824" y="1906230"/>
                  </a:lnTo>
                  <a:lnTo>
                    <a:pt x="794701" y="2211339"/>
                  </a:lnTo>
                  <a:lnTo>
                    <a:pt x="794297" y="2313050"/>
                  </a:lnTo>
                  <a:lnTo>
                    <a:pt x="793172" y="2415262"/>
                  </a:lnTo>
                  <a:lnTo>
                    <a:pt x="793240" y="2466821"/>
                  </a:lnTo>
                  <a:lnTo>
                    <a:pt x="794479" y="2570311"/>
                  </a:lnTo>
                  <a:lnTo>
                    <a:pt x="796142" y="2673848"/>
                  </a:lnTo>
                  <a:lnTo>
                    <a:pt x="796740" y="2725464"/>
                  </a:lnTo>
                  <a:lnTo>
                    <a:pt x="796975" y="2776888"/>
                  </a:lnTo>
                  <a:lnTo>
                    <a:pt x="796688" y="2828052"/>
                  </a:lnTo>
                  <a:lnTo>
                    <a:pt x="795724" y="2878889"/>
                  </a:lnTo>
                  <a:lnTo>
                    <a:pt x="791404" y="2929202"/>
                  </a:lnTo>
                  <a:lnTo>
                    <a:pt x="749874" y="2969348"/>
                  </a:lnTo>
                  <a:lnTo>
                    <a:pt x="701295" y="2971969"/>
                  </a:lnTo>
                  <a:lnTo>
                    <a:pt x="438264" y="2972324"/>
                  </a:lnTo>
                  <a:lnTo>
                    <a:pt x="333091" y="2971588"/>
                  </a:lnTo>
                  <a:lnTo>
                    <a:pt x="298576" y="2973050"/>
                  </a:lnTo>
                  <a:lnTo>
                    <a:pt x="250131" y="2976625"/>
                  </a:lnTo>
                  <a:lnTo>
                    <a:pt x="194126" y="2979880"/>
                  </a:lnTo>
                  <a:lnTo>
                    <a:pt x="136935" y="2980385"/>
                  </a:lnTo>
                  <a:close/>
                </a:path>
              </a:pathLst>
            </a:custGeom>
            <a:solidFill>
              <a:srgbClr val="1B5C99"/>
            </a:solidFill>
          </p:spPr>
          <p:txBody>
            <a:bodyPr wrap="square" lIns="0" tIns="0" rIns="0" bIns="0" rtlCol="0"/>
            <a:lstStyle/>
            <a:p>
              <a:endParaRPr sz="700"/>
            </a:p>
          </p:txBody>
        </p:sp>
        <p:sp>
          <p:nvSpPr>
            <p:cNvPr id="36" name="object 36"/>
            <p:cNvSpPr/>
            <p:nvPr/>
          </p:nvSpPr>
          <p:spPr>
            <a:xfrm>
              <a:off x="7261136" y="5532995"/>
              <a:ext cx="215900" cy="2525395"/>
            </a:xfrm>
            <a:custGeom>
              <a:avLst/>
              <a:gdLst/>
              <a:ahLst/>
              <a:cxnLst/>
              <a:rect l="l" t="t" r="r" b="b"/>
              <a:pathLst>
                <a:path w="215900" h="2525395">
                  <a:moveTo>
                    <a:pt x="116763" y="2394508"/>
                  </a:moveTo>
                  <a:lnTo>
                    <a:pt x="107975" y="2368575"/>
                  </a:lnTo>
                  <a:lnTo>
                    <a:pt x="102527" y="2369502"/>
                  </a:lnTo>
                  <a:lnTo>
                    <a:pt x="74218" y="2369159"/>
                  </a:lnTo>
                  <a:lnTo>
                    <a:pt x="29718" y="2367407"/>
                  </a:lnTo>
                  <a:lnTo>
                    <a:pt x="6210" y="2367813"/>
                  </a:lnTo>
                  <a:lnTo>
                    <a:pt x="6019" y="2416416"/>
                  </a:lnTo>
                  <a:lnTo>
                    <a:pt x="33007" y="2415667"/>
                  </a:lnTo>
                  <a:lnTo>
                    <a:pt x="114350" y="2412085"/>
                  </a:lnTo>
                  <a:lnTo>
                    <a:pt x="116179" y="2406675"/>
                  </a:lnTo>
                  <a:lnTo>
                    <a:pt x="116763" y="2394508"/>
                  </a:lnTo>
                  <a:close/>
                </a:path>
                <a:path w="215900" h="2525395">
                  <a:moveTo>
                    <a:pt x="116763" y="2286165"/>
                  </a:moveTo>
                  <a:lnTo>
                    <a:pt x="107975" y="2260219"/>
                  </a:lnTo>
                  <a:lnTo>
                    <a:pt x="102527" y="2261158"/>
                  </a:lnTo>
                  <a:lnTo>
                    <a:pt x="74218" y="2260816"/>
                  </a:lnTo>
                  <a:lnTo>
                    <a:pt x="29718" y="2259076"/>
                  </a:lnTo>
                  <a:lnTo>
                    <a:pt x="6019" y="2259469"/>
                  </a:lnTo>
                  <a:lnTo>
                    <a:pt x="6210" y="2308085"/>
                  </a:lnTo>
                  <a:lnTo>
                    <a:pt x="33096" y="2307323"/>
                  </a:lnTo>
                  <a:lnTo>
                    <a:pt x="114350" y="2303742"/>
                  </a:lnTo>
                  <a:lnTo>
                    <a:pt x="116179" y="2298331"/>
                  </a:lnTo>
                  <a:lnTo>
                    <a:pt x="116763" y="2286165"/>
                  </a:lnTo>
                  <a:close/>
                </a:path>
                <a:path w="215900" h="2525395">
                  <a:moveTo>
                    <a:pt x="116763" y="2177821"/>
                  </a:moveTo>
                  <a:lnTo>
                    <a:pt x="107975" y="2151875"/>
                  </a:lnTo>
                  <a:lnTo>
                    <a:pt x="102527" y="2152815"/>
                  </a:lnTo>
                  <a:lnTo>
                    <a:pt x="74218" y="2152459"/>
                  </a:lnTo>
                  <a:lnTo>
                    <a:pt x="29718" y="2150707"/>
                  </a:lnTo>
                  <a:lnTo>
                    <a:pt x="5638" y="2151113"/>
                  </a:lnTo>
                  <a:lnTo>
                    <a:pt x="5842" y="2199729"/>
                  </a:lnTo>
                  <a:lnTo>
                    <a:pt x="32867" y="2199043"/>
                  </a:lnTo>
                  <a:lnTo>
                    <a:pt x="114350" y="2195385"/>
                  </a:lnTo>
                  <a:lnTo>
                    <a:pt x="116179" y="2189975"/>
                  </a:lnTo>
                  <a:lnTo>
                    <a:pt x="116763" y="2177821"/>
                  </a:lnTo>
                  <a:close/>
                </a:path>
                <a:path w="215900" h="2525395">
                  <a:moveTo>
                    <a:pt x="116763" y="2069477"/>
                  </a:moveTo>
                  <a:lnTo>
                    <a:pt x="107975" y="2043518"/>
                  </a:lnTo>
                  <a:lnTo>
                    <a:pt x="102527" y="2044458"/>
                  </a:lnTo>
                  <a:lnTo>
                    <a:pt x="74218" y="2044115"/>
                  </a:lnTo>
                  <a:lnTo>
                    <a:pt x="29718" y="2042363"/>
                  </a:lnTo>
                  <a:lnTo>
                    <a:pt x="4711" y="2042960"/>
                  </a:lnTo>
                  <a:lnTo>
                    <a:pt x="5092" y="2091385"/>
                  </a:lnTo>
                  <a:lnTo>
                    <a:pt x="32245" y="2090699"/>
                  </a:lnTo>
                  <a:lnTo>
                    <a:pt x="114350" y="2087041"/>
                  </a:lnTo>
                  <a:lnTo>
                    <a:pt x="116179" y="2081631"/>
                  </a:lnTo>
                  <a:lnTo>
                    <a:pt x="116763" y="2069477"/>
                  </a:lnTo>
                  <a:close/>
                </a:path>
                <a:path w="215900" h="2525395">
                  <a:moveTo>
                    <a:pt x="116763" y="1961121"/>
                  </a:moveTo>
                  <a:lnTo>
                    <a:pt x="107988" y="1935175"/>
                  </a:lnTo>
                  <a:lnTo>
                    <a:pt x="102539" y="1936115"/>
                  </a:lnTo>
                  <a:lnTo>
                    <a:pt x="74231" y="1935772"/>
                  </a:lnTo>
                  <a:lnTo>
                    <a:pt x="29730" y="1934019"/>
                  </a:lnTo>
                  <a:lnTo>
                    <a:pt x="3771" y="1934603"/>
                  </a:lnTo>
                  <a:lnTo>
                    <a:pt x="4152" y="1983028"/>
                  </a:lnTo>
                  <a:lnTo>
                    <a:pt x="31584" y="1982343"/>
                  </a:lnTo>
                  <a:lnTo>
                    <a:pt x="114350" y="1978685"/>
                  </a:lnTo>
                  <a:lnTo>
                    <a:pt x="116179" y="1973275"/>
                  </a:lnTo>
                  <a:lnTo>
                    <a:pt x="116763" y="1961121"/>
                  </a:lnTo>
                  <a:close/>
                </a:path>
                <a:path w="215900" h="2525395">
                  <a:moveTo>
                    <a:pt x="116763" y="1749907"/>
                  </a:moveTo>
                  <a:lnTo>
                    <a:pt x="107975" y="1723948"/>
                  </a:lnTo>
                  <a:lnTo>
                    <a:pt x="102527" y="1724698"/>
                  </a:lnTo>
                  <a:lnTo>
                    <a:pt x="96329" y="1724888"/>
                  </a:lnTo>
                  <a:lnTo>
                    <a:pt x="74231" y="1724431"/>
                  </a:lnTo>
                  <a:lnTo>
                    <a:pt x="51955" y="1723377"/>
                  </a:lnTo>
                  <a:lnTo>
                    <a:pt x="29718" y="1722615"/>
                  </a:lnTo>
                  <a:lnTo>
                    <a:pt x="7708" y="1723009"/>
                  </a:lnTo>
                  <a:lnTo>
                    <a:pt x="2451" y="1723377"/>
                  </a:lnTo>
                  <a:lnTo>
                    <a:pt x="2667" y="1771815"/>
                  </a:lnTo>
                  <a:lnTo>
                    <a:pt x="30492" y="1771129"/>
                  </a:lnTo>
                  <a:lnTo>
                    <a:pt x="114350" y="1767471"/>
                  </a:lnTo>
                  <a:lnTo>
                    <a:pt x="116179" y="1762061"/>
                  </a:lnTo>
                  <a:lnTo>
                    <a:pt x="116763" y="1749907"/>
                  </a:lnTo>
                  <a:close/>
                </a:path>
                <a:path w="215900" h="2525395">
                  <a:moveTo>
                    <a:pt x="116763" y="1641551"/>
                  </a:moveTo>
                  <a:lnTo>
                    <a:pt x="107975" y="1615592"/>
                  </a:lnTo>
                  <a:lnTo>
                    <a:pt x="102527" y="1616341"/>
                  </a:lnTo>
                  <a:lnTo>
                    <a:pt x="96329" y="1616544"/>
                  </a:lnTo>
                  <a:lnTo>
                    <a:pt x="74218" y="1616087"/>
                  </a:lnTo>
                  <a:lnTo>
                    <a:pt x="51955" y="1615033"/>
                  </a:lnTo>
                  <a:lnTo>
                    <a:pt x="29718" y="1614258"/>
                  </a:lnTo>
                  <a:lnTo>
                    <a:pt x="7708" y="1614652"/>
                  </a:lnTo>
                  <a:lnTo>
                    <a:pt x="2260" y="1615033"/>
                  </a:lnTo>
                  <a:lnTo>
                    <a:pt x="2260" y="1663458"/>
                  </a:lnTo>
                  <a:lnTo>
                    <a:pt x="30124" y="1662772"/>
                  </a:lnTo>
                  <a:lnTo>
                    <a:pt x="114350" y="1659115"/>
                  </a:lnTo>
                  <a:lnTo>
                    <a:pt x="116179" y="1653705"/>
                  </a:lnTo>
                  <a:lnTo>
                    <a:pt x="116763" y="1641551"/>
                  </a:lnTo>
                  <a:close/>
                </a:path>
                <a:path w="215900" h="2525395">
                  <a:moveTo>
                    <a:pt x="116763" y="1533207"/>
                  </a:moveTo>
                  <a:lnTo>
                    <a:pt x="107975" y="1507236"/>
                  </a:lnTo>
                  <a:lnTo>
                    <a:pt x="102527" y="1507998"/>
                  </a:lnTo>
                  <a:lnTo>
                    <a:pt x="96329" y="1508188"/>
                  </a:lnTo>
                  <a:lnTo>
                    <a:pt x="74231" y="1507731"/>
                  </a:lnTo>
                  <a:lnTo>
                    <a:pt x="51955" y="1506677"/>
                  </a:lnTo>
                  <a:lnTo>
                    <a:pt x="29718" y="1505902"/>
                  </a:lnTo>
                  <a:lnTo>
                    <a:pt x="7708" y="1506296"/>
                  </a:lnTo>
                  <a:lnTo>
                    <a:pt x="2260" y="1506677"/>
                  </a:lnTo>
                  <a:lnTo>
                    <a:pt x="2260" y="1555115"/>
                  </a:lnTo>
                  <a:lnTo>
                    <a:pt x="30124" y="1554441"/>
                  </a:lnTo>
                  <a:lnTo>
                    <a:pt x="114350" y="1550784"/>
                  </a:lnTo>
                  <a:lnTo>
                    <a:pt x="116179" y="1545374"/>
                  </a:lnTo>
                  <a:lnTo>
                    <a:pt x="116763" y="1533207"/>
                  </a:lnTo>
                  <a:close/>
                </a:path>
                <a:path w="215900" h="2525395">
                  <a:moveTo>
                    <a:pt x="116763" y="1424863"/>
                  </a:moveTo>
                  <a:lnTo>
                    <a:pt x="107975" y="1398905"/>
                  </a:lnTo>
                  <a:lnTo>
                    <a:pt x="102527" y="1399667"/>
                  </a:lnTo>
                  <a:lnTo>
                    <a:pt x="96329" y="1399844"/>
                  </a:lnTo>
                  <a:lnTo>
                    <a:pt x="74231" y="1399387"/>
                  </a:lnTo>
                  <a:lnTo>
                    <a:pt x="51955" y="1398333"/>
                  </a:lnTo>
                  <a:lnTo>
                    <a:pt x="29718" y="1397571"/>
                  </a:lnTo>
                  <a:lnTo>
                    <a:pt x="7708" y="1397952"/>
                  </a:lnTo>
                  <a:lnTo>
                    <a:pt x="2260" y="1398333"/>
                  </a:lnTo>
                  <a:lnTo>
                    <a:pt x="2260" y="1446771"/>
                  </a:lnTo>
                  <a:lnTo>
                    <a:pt x="30124" y="1446098"/>
                  </a:lnTo>
                  <a:lnTo>
                    <a:pt x="114350" y="1442440"/>
                  </a:lnTo>
                  <a:lnTo>
                    <a:pt x="116179" y="1437030"/>
                  </a:lnTo>
                  <a:lnTo>
                    <a:pt x="116763" y="1424863"/>
                  </a:lnTo>
                  <a:close/>
                </a:path>
                <a:path w="215900" h="2525395">
                  <a:moveTo>
                    <a:pt x="116763" y="1316520"/>
                  </a:moveTo>
                  <a:lnTo>
                    <a:pt x="107975" y="1290574"/>
                  </a:lnTo>
                  <a:lnTo>
                    <a:pt x="102527" y="1291323"/>
                  </a:lnTo>
                  <a:lnTo>
                    <a:pt x="96329" y="1291513"/>
                  </a:lnTo>
                  <a:lnTo>
                    <a:pt x="74231" y="1291069"/>
                  </a:lnTo>
                  <a:lnTo>
                    <a:pt x="51955" y="1290015"/>
                  </a:lnTo>
                  <a:lnTo>
                    <a:pt x="29718" y="1289240"/>
                  </a:lnTo>
                  <a:lnTo>
                    <a:pt x="7708" y="1289621"/>
                  </a:lnTo>
                  <a:lnTo>
                    <a:pt x="2260" y="1290002"/>
                  </a:lnTo>
                  <a:lnTo>
                    <a:pt x="2260" y="1338414"/>
                  </a:lnTo>
                  <a:lnTo>
                    <a:pt x="30124" y="1337741"/>
                  </a:lnTo>
                  <a:lnTo>
                    <a:pt x="114350" y="1334096"/>
                  </a:lnTo>
                  <a:lnTo>
                    <a:pt x="116179" y="1328686"/>
                  </a:lnTo>
                  <a:lnTo>
                    <a:pt x="116763" y="1316520"/>
                  </a:lnTo>
                  <a:close/>
                </a:path>
                <a:path w="215900" h="2525395">
                  <a:moveTo>
                    <a:pt x="116763" y="1105154"/>
                  </a:moveTo>
                  <a:lnTo>
                    <a:pt x="107975" y="1079334"/>
                  </a:lnTo>
                  <a:lnTo>
                    <a:pt x="102527" y="1080096"/>
                  </a:lnTo>
                  <a:lnTo>
                    <a:pt x="96329" y="1080274"/>
                  </a:lnTo>
                  <a:lnTo>
                    <a:pt x="74231" y="1079817"/>
                  </a:lnTo>
                  <a:lnTo>
                    <a:pt x="51955" y="1078763"/>
                  </a:lnTo>
                  <a:lnTo>
                    <a:pt x="29718" y="1078001"/>
                  </a:lnTo>
                  <a:lnTo>
                    <a:pt x="7708" y="1078395"/>
                  </a:lnTo>
                  <a:lnTo>
                    <a:pt x="2260" y="1078776"/>
                  </a:lnTo>
                  <a:lnTo>
                    <a:pt x="2260" y="1127201"/>
                  </a:lnTo>
                  <a:lnTo>
                    <a:pt x="30124" y="1126553"/>
                  </a:lnTo>
                  <a:lnTo>
                    <a:pt x="114350" y="1122870"/>
                  </a:lnTo>
                  <a:lnTo>
                    <a:pt x="116179" y="1117346"/>
                  </a:lnTo>
                  <a:lnTo>
                    <a:pt x="116763" y="1105154"/>
                  </a:lnTo>
                  <a:close/>
                </a:path>
                <a:path w="215900" h="2525395">
                  <a:moveTo>
                    <a:pt x="116763" y="996873"/>
                  </a:moveTo>
                  <a:lnTo>
                    <a:pt x="107975" y="971003"/>
                  </a:lnTo>
                  <a:lnTo>
                    <a:pt x="102527" y="971753"/>
                  </a:lnTo>
                  <a:lnTo>
                    <a:pt x="96329" y="971943"/>
                  </a:lnTo>
                  <a:lnTo>
                    <a:pt x="74231" y="971486"/>
                  </a:lnTo>
                  <a:lnTo>
                    <a:pt x="51955" y="970432"/>
                  </a:lnTo>
                  <a:lnTo>
                    <a:pt x="29718" y="969657"/>
                  </a:lnTo>
                  <a:lnTo>
                    <a:pt x="7708" y="970051"/>
                  </a:lnTo>
                  <a:lnTo>
                    <a:pt x="2260" y="970432"/>
                  </a:lnTo>
                  <a:lnTo>
                    <a:pt x="2260" y="1018857"/>
                  </a:lnTo>
                  <a:lnTo>
                    <a:pt x="30124" y="1018209"/>
                  </a:lnTo>
                  <a:lnTo>
                    <a:pt x="114350" y="1014526"/>
                  </a:lnTo>
                  <a:lnTo>
                    <a:pt x="116179" y="1009091"/>
                  </a:lnTo>
                  <a:lnTo>
                    <a:pt x="116763" y="996873"/>
                  </a:lnTo>
                  <a:close/>
                </a:path>
                <a:path w="215900" h="2525395">
                  <a:moveTo>
                    <a:pt x="116763" y="888466"/>
                  </a:moveTo>
                  <a:lnTo>
                    <a:pt x="107975" y="862660"/>
                  </a:lnTo>
                  <a:lnTo>
                    <a:pt x="102527" y="863409"/>
                  </a:lnTo>
                  <a:lnTo>
                    <a:pt x="96329" y="863600"/>
                  </a:lnTo>
                  <a:lnTo>
                    <a:pt x="74218" y="863155"/>
                  </a:lnTo>
                  <a:lnTo>
                    <a:pt x="51955" y="862088"/>
                  </a:lnTo>
                  <a:lnTo>
                    <a:pt x="29718" y="861314"/>
                  </a:lnTo>
                  <a:lnTo>
                    <a:pt x="7708" y="861707"/>
                  </a:lnTo>
                  <a:lnTo>
                    <a:pt x="2260" y="862088"/>
                  </a:lnTo>
                  <a:lnTo>
                    <a:pt x="2260" y="910526"/>
                  </a:lnTo>
                  <a:lnTo>
                    <a:pt x="30124" y="909866"/>
                  </a:lnTo>
                  <a:lnTo>
                    <a:pt x="114350" y="906183"/>
                  </a:lnTo>
                  <a:lnTo>
                    <a:pt x="116179" y="900671"/>
                  </a:lnTo>
                  <a:lnTo>
                    <a:pt x="116763" y="888466"/>
                  </a:lnTo>
                  <a:close/>
                </a:path>
                <a:path w="215900" h="2525395">
                  <a:moveTo>
                    <a:pt x="116763" y="780186"/>
                  </a:moveTo>
                  <a:lnTo>
                    <a:pt x="107975" y="754303"/>
                  </a:lnTo>
                  <a:lnTo>
                    <a:pt x="102527" y="755053"/>
                  </a:lnTo>
                  <a:lnTo>
                    <a:pt x="96329" y="755256"/>
                  </a:lnTo>
                  <a:lnTo>
                    <a:pt x="74218" y="754786"/>
                  </a:lnTo>
                  <a:lnTo>
                    <a:pt x="51955" y="753732"/>
                  </a:lnTo>
                  <a:lnTo>
                    <a:pt x="29718" y="752957"/>
                  </a:lnTo>
                  <a:lnTo>
                    <a:pt x="7708" y="753364"/>
                  </a:lnTo>
                  <a:lnTo>
                    <a:pt x="2260" y="753745"/>
                  </a:lnTo>
                  <a:lnTo>
                    <a:pt x="2260" y="802170"/>
                  </a:lnTo>
                  <a:lnTo>
                    <a:pt x="30124" y="801509"/>
                  </a:lnTo>
                  <a:lnTo>
                    <a:pt x="114350" y="797826"/>
                  </a:lnTo>
                  <a:lnTo>
                    <a:pt x="116179" y="792391"/>
                  </a:lnTo>
                  <a:lnTo>
                    <a:pt x="116763" y="780186"/>
                  </a:lnTo>
                  <a:close/>
                </a:path>
                <a:path w="215900" h="2525395">
                  <a:moveTo>
                    <a:pt x="116763" y="671779"/>
                  </a:moveTo>
                  <a:lnTo>
                    <a:pt x="107975" y="645972"/>
                  </a:lnTo>
                  <a:lnTo>
                    <a:pt x="102527" y="646722"/>
                  </a:lnTo>
                  <a:lnTo>
                    <a:pt x="96329" y="646925"/>
                  </a:lnTo>
                  <a:lnTo>
                    <a:pt x="74218" y="646455"/>
                  </a:lnTo>
                  <a:lnTo>
                    <a:pt x="51955" y="645401"/>
                  </a:lnTo>
                  <a:lnTo>
                    <a:pt x="29718" y="644639"/>
                  </a:lnTo>
                  <a:lnTo>
                    <a:pt x="7708" y="645033"/>
                  </a:lnTo>
                  <a:lnTo>
                    <a:pt x="2260" y="645401"/>
                  </a:lnTo>
                  <a:lnTo>
                    <a:pt x="2260" y="693826"/>
                  </a:lnTo>
                  <a:lnTo>
                    <a:pt x="30124" y="693166"/>
                  </a:lnTo>
                  <a:lnTo>
                    <a:pt x="114350" y="689483"/>
                  </a:lnTo>
                  <a:lnTo>
                    <a:pt x="116179" y="683971"/>
                  </a:lnTo>
                  <a:lnTo>
                    <a:pt x="116763" y="671779"/>
                  </a:lnTo>
                  <a:close/>
                </a:path>
                <a:path w="215900" h="2525395">
                  <a:moveTo>
                    <a:pt x="116763" y="460552"/>
                  </a:moveTo>
                  <a:lnTo>
                    <a:pt x="107975" y="434733"/>
                  </a:lnTo>
                  <a:lnTo>
                    <a:pt x="102527" y="435495"/>
                  </a:lnTo>
                  <a:lnTo>
                    <a:pt x="74218" y="435152"/>
                  </a:lnTo>
                  <a:lnTo>
                    <a:pt x="29718" y="433400"/>
                  </a:lnTo>
                  <a:lnTo>
                    <a:pt x="7708" y="433806"/>
                  </a:lnTo>
                  <a:lnTo>
                    <a:pt x="2260" y="434187"/>
                  </a:lnTo>
                  <a:lnTo>
                    <a:pt x="2260" y="482612"/>
                  </a:lnTo>
                  <a:lnTo>
                    <a:pt x="30124" y="482028"/>
                  </a:lnTo>
                  <a:lnTo>
                    <a:pt x="114350" y="478269"/>
                  </a:lnTo>
                  <a:lnTo>
                    <a:pt x="116179" y="472744"/>
                  </a:lnTo>
                  <a:lnTo>
                    <a:pt x="116763" y="460552"/>
                  </a:lnTo>
                  <a:close/>
                </a:path>
                <a:path w="215900" h="2525395">
                  <a:moveTo>
                    <a:pt x="116763" y="352209"/>
                  </a:moveTo>
                  <a:lnTo>
                    <a:pt x="107975" y="326377"/>
                  </a:lnTo>
                  <a:lnTo>
                    <a:pt x="102527" y="327139"/>
                  </a:lnTo>
                  <a:lnTo>
                    <a:pt x="74218" y="326796"/>
                  </a:lnTo>
                  <a:lnTo>
                    <a:pt x="29718" y="325043"/>
                  </a:lnTo>
                  <a:lnTo>
                    <a:pt x="7708" y="325450"/>
                  </a:lnTo>
                  <a:lnTo>
                    <a:pt x="1905" y="325831"/>
                  </a:lnTo>
                  <a:lnTo>
                    <a:pt x="2082" y="374256"/>
                  </a:lnTo>
                  <a:lnTo>
                    <a:pt x="29946" y="373684"/>
                  </a:lnTo>
                  <a:lnTo>
                    <a:pt x="114350" y="369912"/>
                  </a:lnTo>
                  <a:lnTo>
                    <a:pt x="116179" y="364401"/>
                  </a:lnTo>
                  <a:lnTo>
                    <a:pt x="116763" y="352209"/>
                  </a:lnTo>
                  <a:close/>
                </a:path>
                <a:path w="215900" h="2525395">
                  <a:moveTo>
                    <a:pt x="116763" y="243865"/>
                  </a:moveTo>
                  <a:lnTo>
                    <a:pt x="107988" y="218046"/>
                  </a:lnTo>
                  <a:lnTo>
                    <a:pt x="102539" y="218795"/>
                  </a:lnTo>
                  <a:lnTo>
                    <a:pt x="74231" y="218465"/>
                  </a:lnTo>
                  <a:lnTo>
                    <a:pt x="29730" y="216712"/>
                  </a:lnTo>
                  <a:lnTo>
                    <a:pt x="7721" y="217119"/>
                  </a:lnTo>
                  <a:lnTo>
                    <a:pt x="952" y="217487"/>
                  </a:lnTo>
                  <a:lnTo>
                    <a:pt x="1333" y="265912"/>
                  </a:lnTo>
                  <a:lnTo>
                    <a:pt x="29362" y="265341"/>
                  </a:lnTo>
                  <a:lnTo>
                    <a:pt x="114350" y="261569"/>
                  </a:lnTo>
                  <a:lnTo>
                    <a:pt x="116179" y="256057"/>
                  </a:lnTo>
                  <a:lnTo>
                    <a:pt x="116763" y="243865"/>
                  </a:lnTo>
                  <a:close/>
                </a:path>
                <a:path w="215900" h="2525395">
                  <a:moveTo>
                    <a:pt x="116763" y="135521"/>
                  </a:moveTo>
                  <a:lnTo>
                    <a:pt x="107975" y="109702"/>
                  </a:lnTo>
                  <a:lnTo>
                    <a:pt x="102527" y="110439"/>
                  </a:lnTo>
                  <a:lnTo>
                    <a:pt x="74218" y="110109"/>
                  </a:lnTo>
                  <a:lnTo>
                    <a:pt x="29718" y="108369"/>
                  </a:lnTo>
                  <a:lnTo>
                    <a:pt x="7708" y="108762"/>
                  </a:lnTo>
                  <a:lnTo>
                    <a:pt x="381" y="109131"/>
                  </a:lnTo>
                  <a:lnTo>
                    <a:pt x="584" y="157556"/>
                  </a:lnTo>
                  <a:lnTo>
                    <a:pt x="28867" y="156997"/>
                  </a:lnTo>
                  <a:lnTo>
                    <a:pt x="114350" y="153238"/>
                  </a:lnTo>
                  <a:lnTo>
                    <a:pt x="116179" y="147713"/>
                  </a:lnTo>
                  <a:lnTo>
                    <a:pt x="116763" y="135521"/>
                  </a:lnTo>
                  <a:close/>
                </a:path>
                <a:path w="215900" h="2525395">
                  <a:moveTo>
                    <a:pt x="116763" y="27165"/>
                  </a:moveTo>
                  <a:lnTo>
                    <a:pt x="107975" y="1346"/>
                  </a:lnTo>
                  <a:lnTo>
                    <a:pt x="102527" y="2095"/>
                  </a:lnTo>
                  <a:lnTo>
                    <a:pt x="74231" y="1752"/>
                  </a:lnTo>
                  <a:lnTo>
                    <a:pt x="29718" y="0"/>
                  </a:lnTo>
                  <a:lnTo>
                    <a:pt x="0" y="774"/>
                  </a:lnTo>
                  <a:lnTo>
                    <a:pt x="393" y="49212"/>
                  </a:lnTo>
                  <a:lnTo>
                    <a:pt x="28689" y="48641"/>
                  </a:lnTo>
                  <a:lnTo>
                    <a:pt x="114350" y="44881"/>
                  </a:lnTo>
                  <a:lnTo>
                    <a:pt x="116179" y="39357"/>
                  </a:lnTo>
                  <a:lnTo>
                    <a:pt x="116763" y="27165"/>
                  </a:lnTo>
                  <a:close/>
                </a:path>
                <a:path w="215900" h="2525395">
                  <a:moveTo>
                    <a:pt x="215798" y="568883"/>
                  </a:moveTo>
                  <a:lnTo>
                    <a:pt x="201091" y="543064"/>
                  </a:lnTo>
                  <a:lnTo>
                    <a:pt x="192455" y="543826"/>
                  </a:lnTo>
                  <a:lnTo>
                    <a:pt x="145872" y="543483"/>
                  </a:lnTo>
                  <a:lnTo>
                    <a:pt x="72402" y="541731"/>
                  </a:lnTo>
                  <a:lnTo>
                    <a:pt x="36055" y="542124"/>
                  </a:lnTo>
                  <a:lnTo>
                    <a:pt x="10820" y="542975"/>
                  </a:lnTo>
                  <a:lnTo>
                    <a:pt x="2260" y="543445"/>
                  </a:lnTo>
                  <a:lnTo>
                    <a:pt x="2260" y="590943"/>
                  </a:lnTo>
                  <a:lnTo>
                    <a:pt x="54178" y="590638"/>
                  </a:lnTo>
                  <a:lnTo>
                    <a:pt x="106616" y="589483"/>
                  </a:lnTo>
                  <a:lnTo>
                    <a:pt x="211810" y="586600"/>
                  </a:lnTo>
                  <a:lnTo>
                    <a:pt x="214820" y="581088"/>
                  </a:lnTo>
                  <a:lnTo>
                    <a:pt x="215798" y="568883"/>
                  </a:lnTo>
                  <a:close/>
                </a:path>
                <a:path w="215900" h="2525395">
                  <a:moveTo>
                    <a:pt x="215811" y="2502852"/>
                  </a:moveTo>
                  <a:lnTo>
                    <a:pt x="201117" y="2476919"/>
                  </a:lnTo>
                  <a:lnTo>
                    <a:pt x="192481" y="2477846"/>
                  </a:lnTo>
                  <a:lnTo>
                    <a:pt x="145884" y="2477503"/>
                  </a:lnTo>
                  <a:lnTo>
                    <a:pt x="72415" y="2475750"/>
                  </a:lnTo>
                  <a:lnTo>
                    <a:pt x="36068" y="2476157"/>
                  </a:lnTo>
                  <a:lnTo>
                    <a:pt x="6223" y="2477084"/>
                  </a:lnTo>
                  <a:lnTo>
                    <a:pt x="6604" y="2524950"/>
                  </a:lnTo>
                  <a:lnTo>
                    <a:pt x="57492" y="2524531"/>
                  </a:lnTo>
                  <a:lnTo>
                    <a:pt x="108864" y="2523325"/>
                  </a:lnTo>
                  <a:lnTo>
                    <a:pt x="211823" y="2520429"/>
                  </a:lnTo>
                  <a:lnTo>
                    <a:pt x="214833" y="2515019"/>
                  </a:lnTo>
                  <a:lnTo>
                    <a:pt x="215811" y="2502852"/>
                  </a:lnTo>
                  <a:close/>
                </a:path>
                <a:path w="215900" h="2525395">
                  <a:moveTo>
                    <a:pt x="215811" y="1858251"/>
                  </a:moveTo>
                  <a:lnTo>
                    <a:pt x="201117" y="1832292"/>
                  </a:lnTo>
                  <a:lnTo>
                    <a:pt x="192481" y="1833041"/>
                  </a:lnTo>
                  <a:lnTo>
                    <a:pt x="182333" y="1833245"/>
                  </a:lnTo>
                  <a:lnTo>
                    <a:pt x="145884" y="1832787"/>
                  </a:lnTo>
                  <a:lnTo>
                    <a:pt x="109143" y="1831733"/>
                  </a:lnTo>
                  <a:lnTo>
                    <a:pt x="72415" y="1830959"/>
                  </a:lnTo>
                  <a:lnTo>
                    <a:pt x="36068" y="1831365"/>
                  </a:lnTo>
                  <a:lnTo>
                    <a:pt x="3035" y="1832673"/>
                  </a:lnTo>
                  <a:lnTo>
                    <a:pt x="3416" y="1880349"/>
                  </a:lnTo>
                  <a:lnTo>
                    <a:pt x="55105" y="1880006"/>
                  </a:lnTo>
                  <a:lnTo>
                    <a:pt x="107251" y="1878787"/>
                  </a:lnTo>
                  <a:lnTo>
                    <a:pt x="211823" y="1875815"/>
                  </a:lnTo>
                  <a:lnTo>
                    <a:pt x="214833" y="1870405"/>
                  </a:lnTo>
                  <a:lnTo>
                    <a:pt x="215811" y="1858251"/>
                  </a:lnTo>
                  <a:close/>
                </a:path>
                <a:path w="215900" h="2525395">
                  <a:moveTo>
                    <a:pt x="215811" y="1213573"/>
                  </a:moveTo>
                  <a:lnTo>
                    <a:pt x="201117" y="1187678"/>
                  </a:lnTo>
                  <a:lnTo>
                    <a:pt x="192481" y="1188427"/>
                  </a:lnTo>
                  <a:lnTo>
                    <a:pt x="182333" y="1188631"/>
                  </a:lnTo>
                  <a:lnTo>
                    <a:pt x="145884" y="1188173"/>
                  </a:lnTo>
                  <a:lnTo>
                    <a:pt x="109143" y="1187119"/>
                  </a:lnTo>
                  <a:lnTo>
                    <a:pt x="72415" y="1186345"/>
                  </a:lnTo>
                  <a:lnTo>
                    <a:pt x="36068" y="1186738"/>
                  </a:lnTo>
                  <a:lnTo>
                    <a:pt x="2273" y="1188046"/>
                  </a:lnTo>
                  <a:lnTo>
                    <a:pt x="2273" y="1235735"/>
                  </a:lnTo>
                  <a:lnTo>
                    <a:pt x="54267" y="1235316"/>
                  </a:lnTo>
                  <a:lnTo>
                    <a:pt x="106692" y="1234109"/>
                  </a:lnTo>
                  <a:lnTo>
                    <a:pt x="211823" y="1231214"/>
                  </a:lnTo>
                  <a:lnTo>
                    <a:pt x="214833" y="1225765"/>
                  </a:lnTo>
                  <a:lnTo>
                    <a:pt x="215811" y="1213573"/>
                  </a:lnTo>
                  <a:close/>
                </a:path>
              </a:pathLst>
            </a:custGeom>
            <a:solidFill>
              <a:srgbClr val="EB7D4E"/>
            </a:solidFill>
          </p:spPr>
          <p:txBody>
            <a:bodyPr wrap="square" lIns="0" tIns="0" rIns="0" bIns="0" rtlCol="0"/>
            <a:lstStyle/>
            <a:p>
              <a:endParaRPr sz="700"/>
            </a:p>
          </p:txBody>
        </p:sp>
      </p:grpSp>
      <p:grpSp>
        <p:nvGrpSpPr>
          <p:cNvPr id="52" name="object 52"/>
          <p:cNvGrpSpPr/>
          <p:nvPr/>
        </p:nvGrpSpPr>
        <p:grpSpPr>
          <a:xfrm>
            <a:off x="2480265" y="861773"/>
            <a:ext cx="185103" cy="1153478"/>
            <a:chOff x="7473874" y="2004680"/>
            <a:chExt cx="370205" cy="2306955"/>
          </a:xfrm>
        </p:grpSpPr>
        <p:sp>
          <p:nvSpPr>
            <p:cNvPr id="53" name="object 53"/>
            <p:cNvSpPr/>
            <p:nvPr/>
          </p:nvSpPr>
          <p:spPr>
            <a:xfrm>
              <a:off x="7473874" y="2004680"/>
              <a:ext cx="370205" cy="1958975"/>
            </a:xfrm>
            <a:custGeom>
              <a:avLst/>
              <a:gdLst/>
              <a:ahLst/>
              <a:cxnLst/>
              <a:rect l="l" t="t" r="r" b="b"/>
              <a:pathLst>
                <a:path w="370204" h="1958975">
                  <a:moveTo>
                    <a:pt x="144960" y="1958869"/>
                  </a:moveTo>
                  <a:lnTo>
                    <a:pt x="99638" y="1953539"/>
                  </a:lnTo>
                  <a:lnTo>
                    <a:pt x="56356" y="1938304"/>
                  </a:lnTo>
                  <a:lnTo>
                    <a:pt x="26356" y="1911787"/>
                  </a:lnTo>
                  <a:lnTo>
                    <a:pt x="6386" y="1863287"/>
                  </a:lnTo>
                  <a:lnTo>
                    <a:pt x="81" y="1805414"/>
                  </a:lnTo>
                  <a:lnTo>
                    <a:pt x="0" y="1775037"/>
                  </a:lnTo>
                  <a:lnTo>
                    <a:pt x="1164" y="1745661"/>
                  </a:lnTo>
                  <a:lnTo>
                    <a:pt x="2743" y="1718476"/>
                  </a:lnTo>
                  <a:lnTo>
                    <a:pt x="3907" y="1694671"/>
                  </a:lnTo>
                  <a:lnTo>
                    <a:pt x="5173" y="1645841"/>
                  </a:lnTo>
                  <a:lnTo>
                    <a:pt x="6151" y="1596599"/>
                  </a:lnTo>
                  <a:lnTo>
                    <a:pt x="6839" y="1547125"/>
                  </a:lnTo>
                  <a:lnTo>
                    <a:pt x="7233" y="1497601"/>
                  </a:lnTo>
                  <a:lnTo>
                    <a:pt x="7330" y="1448206"/>
                  </a:lnTo>
                  <a:lnTo>
                    <a:pt x="5806" y="1135499"/>
                  </a:lnTo>
                  <a:lnTo>
                    <a:pt x="5571" y="924499"/>
                  </a:lnTo>
                  <a:lnTo>
                    <a:pt x="6161" y="713399"/>
                  </a:lnTo>
                  <a:lnTo>
                    <a:pt x="5738" y="554583"/>
                  </a:lnTo>
                  <a:lnTo>
                    <a:pt x="5772" y="501637"/>
                  </a:lnTo>
                  <a:lnTo>
                    <a:pt x="6383" y="412676"/>
                  </a:lnTo>
                  <a:lnTo>
                    <a:pt x="6323" y="376521"/>
                  </a:lnTo>
                  <a:lnTo>
                    <a:pt x="4840" y="230285"/>
                  </a:lnTo>
                  <a:lnTo>
                    <a:pt x="4649" y="166086"/>
                  </a:lnTo>
                  <a:lnTo>
                    <a:pt x="5115" y="126704"/>
                  </a:lnTo>
                  <a:lnTo>
                    <a:pt x="8300" y="78327"/>
                  </a:lnTo>
                  <a:lnTo>
                    <a:pt x="28916" y="42409"/>
                  </a:lnTo>
                  <a:lnTo>
                    <a:pt x="93575" y="10893"/>
                  </a:lnTo>
                  <a:lnTo>
                    <a:pt x="135800" y="2797"/>
                  </a:lnTo>
                  <a:lnTo>
                    <a:pt x="180969" y="0"/>
                  </a:lnTo>
                  <a:lnTo>
                    <a:pt x="226342" y="2645"/>
                  </a:lnTo>
                  <a:lnTo>
                    <a:pt x="269180" y="10876"/>
                  </a:lnTo>
                  <a:lnTo>
                    <a:pt x="306742" y="24836"/>
                  </a:lnTo>
                  <a:lnTo>
                    <a:pt x="355083" y="70516"/>
                  </a:lnTo>
                  <a:lnTo>
                    <a:pt x="360382" y="102523"/>
                  </a:lnTo>
                  <a:lnTo>
                    <a:pt x="359437" y="124799"/>
                  </a:lnTo>
                  <a:lnTo>
                    <a:pt x="359464" y="146998"/>
                  </a:lnTo>
                  <a:lnTo>
                    <a:pt x="360227" y="169159"/>
                  </a:lnTo>
                  <a:lnTo>
                    <a:pt x="364648" y="241104"/>
                  </a:lnTo>
                  <a:lnTo>
                    <a:pt x="365808" y="266100"/>
                  </a:lnTo>
                  <a:lnTo>
                    <a:pt x="366221" y="291192"/>
                  </a:lnTo>
                  <a:lnTo>
                    <a:pt x="366369" y="403782"/>
                  </a:lnTo>
                  <a:lnTo>
                    <a:pt x="367965" y="712825"/>
                  </a:lnTo>
                  <a:lnTo>
                    <a:pt x="368033" y="1521446"/>
                  </a:lnTo>
                  <a:lnTo>
                    <a:pt x="368948" y="1716229"/>
                  </a:lnTo>
                  <a:lnTo>
                    <a:pt x="368839" y="1764876"/>
                  </a:lnTo>
                  <a:lnTo>
                    <a:pt x="369745" y="1822076"/>
                  </a:lnTo>
                  <a:lnTo>
                    <a:pt x="369801" y="1837028"/>
                  </a:lnTo>
                  <a:lnTo>
                    <a:pt x="369443" y="1851933"/>
                  </a:lnTo>
                  <a:lnTo>
                    <a:pt x="364107" y="1898783"/>
                  </a:lnTo>
                  <a:lnTo>
                    <a:pt x="333679" y="1937707"/>
                  </a:lnTo>
                  <a:lnTo>
                    <a:pt x="282866" y="1948058"/>
                  </a:lnTo>
                  <a:lnTo>
                    <a:pt x="237603" y="1952866"/>
                  </a:lnTo>
                  <a:lnTo>
                    <a:pt x="191291" y="1957558"/>
                  </a:lnTo>
                  <a:lnTo>
                    <a:pt x="144960" y="1958869"/>
                  </a:lnTo>
                  <a:close/>
                </a:path>
              </a:pathLst>
            </a:custGeom>
            <a:solidFill>
              <a:srgbClr val="EB7D4E"/>
            </a:solidFill>
          </p:spPr>
          <p:txBody>
            <a:bodyPr wrap="square" lIns="0" tIns="0" rIns="0" bIns="0" rtlCol="0"/>
            <a:lstStyle/>
            <a:p>
              <a:endParaRPr sz="700"/>
            </a:p>
          </p:txBody>
        </p:sp>
        <p:sp>
          <p:nvSpPr>
            <p:cNvPr id="54" name="object 54"/>
            <p:cNvSpPr/>
            <p:nvPr/>
          </p:nvSpPr>
          <p:spPr>
            <a:xfrm>
              <a:off x="7478498" y="2004680"/>
              <a:ext cx="361950" cy="277495"/>
            </a:xfrm>
            <a:custGeom>
              <a:avLst/>
              <a:gdLst/>
              <a:ahLst/>
              <a:cxnLst/>
              <a:rect l="l" t="t" r="r" b="b"/>
              <a:pathLst>
                <a:path w="361950" h="277494">
                  <a:moveTo>
                    <a:pt x="361356" y="276897"/>
                  </a:moveTo>
                  <a:lnTo>
                    <a:pt x="742" y="276897"/>
                  </a:lnTo>
                  <a:lnTo>
                    <a:pt x="0" y="185924"/>
                  </a:lnTo>
                  <a:lnTo>
                    <a:pt x="189" y="146342"/>
                  </a:lnTo>
                  <a:lnTo>
                    <a:pt x="1762" y="92998"/>
                  </a:lnTo>
                  <a:lnTo>
                    <a:pt x="24292" y="42409"/>
                  </a:lnTo>
                  <a:lnTo>
                    <a:pt x="88951" y="10893"/>
                  </a:lnTo>
                  <a:lnTo>
                    <a:pt x="131176" y="2797"/>
                  </a:lnTo>
                  <a:lnTo>
                    <a:pt x="176345" y="0"/>
                  </a:lnTo>
                  <a:lnTo>
                    <a:pt x="221718" y="2645"/>
                  </a:lnTo>
                  <a:lnTo>
                    <a:pt x="264556" y="10876"/>
                  </a:lnTo>
                  <a:lnTo>
                    <a:pt x="302118" y="24836"/>
                  </a:lnTo>
                  <a:lnTo>
                    <a:pt x="350459" y="70516"/>
                  </a:lnTo>
                  <a:lnTo>
                    <a:pt x="354813" y="124799"/>
                  </a:lnTo>
                  <a:lnTo>
                    <a:pt x="354840" y="146998"/>
                  </a:lnTo>
                  <a:lnTo>
                    <a:pt x="355603" y="169159"/>
                  </a:lnTo>
                  <a:lnTo>
                    <a:pt x="359545" y="234006"/>
                  </a:lnTo>
                  <a:lnTo>
                    <a:pt x="360658" y="255420"/>
                  </a:lnTo>
                  <a:lnTo>
                    <a:pt x="361356" y="276897"/>
                  </a:lnTo>
                  <a:close/>
                </a:path>
              </a:pathLst>
            </a:custGeom>
            <a:solidFill>
              <a:srgbClr val="1B5C99"/>
            </a:solidFill>
          </p:spPr>
          <p:txBody>
            <a:bodyPr wrap="square" lIns="0" tIns="0" rIns="0" bIns="0" rtlCol="0"/>
            <a:lstStyle/>
            <a:p>
              <a:endParaRPr sz="700"/>
            </a:p>
          </p:txBody>
        </p:sp>
        <p:sp>
          <p:nvSpPr>
            <p:cNvPr id="55" name="object 55"/>
            <p:cNvSpPr/>
            <p:nvPr/>
          </p:nvSpPr>
          <p:spPr>
            <a:xfrm>
              <a:off x="7473917" y="3803958"/>
              <a:ext cx="369570" cy="505459"/>
            </a:xfrm>
            <a:custGeom>
              <a:avLst/>
              <a:gdLst/>
              <a:ahLst/>
              <a:cxnLst/>
              <a:rect l="l" t="t" r="r" b="b"/>
              <a:pathLst>
                <a:path w="369570" h="505460">
                  <a:moveTo>
                    <a:pt x="368899" y="59137"/>
                  </a:moveTo>
                  <a:lnTo>
                    <a:pt x="265634" y="59137"/>
                  </a:lnTo>
                  <a:lnTo>
                    <a:pt x="273369" y="58266"/>
                  </a:lnTo>
                  <a:lnTo>
                    <a:pt x="278266" y="51457"/>
                  </a:lnTo>
                  <a:lnTo>
                    <a:pt x="281418" y="42901"/>
                  </a:lnTo>
                  <a:lnTo>
                    <a:pt x="283868" y="33896"/>
                  </a:lnTo>
                  <a:lnTo>
                    <a:pt x="286671" y="25714"/>
                  </a:lnTo>
                  <a:lnTo>
                    <a:pt x="289674" y="18704"/>
                  </a:lnTo>
                  <a:lnTo>
                    <a:pt x="293836" y="10236"/>
                  </a:lnTo>
                  <a:lnTo>
                    <a:pt x="299317" y="2891"/>
                  </a:lnTo>
                  <a:lnTo>
                    <a:pt x="305906" y="0"/>
                  </a:lnTo>
                  <a:lnTo>
                    <a:pt x="311936" y="314"/>
                  </a:lnTo>
                  <a:lnTo>
                    <a:pt x="314473" y="7193"/>
                  </a:lnTo>
                  <a:lnTo>
                    <a:pt x="319360" y="18899"/>
                  </a:lnTo>
                  <a:lnTo>
                    <a:pt x="322336" y="25745"/>
                  </a:lnTo>
                  <a:lnTo>
                    <a:pt x="326906" y="39206"/>
                  </a:lnTo>
                  <a:lnTo>
                    <a:pt x="326332" y="49265"/>
                  </a:lnTo>
                  <a:lnTo>
                    <a:pt x="329977" y="54852"/>
                  </a:lnTo>
                  <a:lnTo>
                    <a:pt x="339064" y="56340"/>
                  </a:lnTo>
                  <a:lnTo>
                    <a:pt x="369064" y="56340"/>
                  </a:lnTo>
                  <a:lnTo>
                    <a:pt x="368899" y="59137"/>
                  </a:lnTo>
                  <a:close/>
                </a:path>
                <a:path w="369570" h="505460">
                  <a:moveTo>
                    <a:pt x="368580" y="64525"/>
                  </a:moveTo>
                  <a:lnTo>
                    <a:pt x="194423" y="64525"/>
                  </a:lnTo>
                  <a:lnTo>
                    <a:pt x="206034" y="52491"/>
                  </a:lnTo>
                  <a:lnTo>
                    <a:pt x="213240" y="30382"/>
                  </a:lnTo>
                  <a:lnTo>
                    <a:pt x="221082" y="11139"/>
                  </a:lnTo>
                  <a:lnTo>
                    <a:pt x="234601" y="7701"/>
                  </a:lnTo>
                  <a:lnTo>
                    <a:pt x="240143" y="11700"/>
                  </a:lnTo>
                  <a:lnTo>
                    <a:pt x="245074" y="17447"/>
                  </a:lnTo>
                  <a:lnTo>
                    <a:pt x="249116" y="23764"/>
                  </a:lnTo>
                  <a:lnTo>
                    <a:pt x="252229" y="29849"/>
                  </a:lnTo>
                  <a:lnTo>
                    <a:pt x="255191" y="38528"/>
                  </a:lnTo>
                  <a:lnTo>
                    <a:pt x="259617" y="50424"/>
                  </a:lnTo>
                  <a:lnTo>
                    <a:pt x="265634" y="59137"/>
                  </a:lnTo>
                  <a:lnTo>
                    <a:pt x="368899" y="59137"/>
                  </a:lnTo>
                  <a:lnTo>
                    <a:pt x="368580" y="64525"/>
                  </a:lnTo>
                  <a:close/>
                </a:path>
                <a:path w="369570" h="505460">
                  <a:moveTo>
                    <a:pt x="157316" y="505167"/>
                  </a:moveTo>
                  <a:lnTo>
                    <a:pt x="148840" y="504212"/>
                  </a:lnTo>
                  <a:lnTo>
                    <a:pt x="148588" y="503023"/>
                  </a:lnTo>
                  <a:lnTo>
                    <a:pt x="146383" y="495292"/>
                  </a:lnTo>
                  <a:lnTo>
                    <a:pt x="134512" y="455474"/>
                  </a:lnTo>
                  <a:lnTo>
                    <a:pt x="110701" y="383850"/>
                  </a:lnTo>
                  <a:lnTo>
                    <a:pt x="96976" y="345138"/>
                  </a:lnTo>
                  <a:lnTo>
                    <a:pt x="68998" y="267904"/>
                  </a:lnTo>
                  <a:lnTo>
                    <a:pt x="55275" y="229425"/>
                  </a:lnTo>
                  <a:lnTo>
                    <a:pt x="41988" y="190783"/>
                  </a:lnTo>
                  <a:lnTo>
                    <a:pt x="29373" y="151917"/>
                  </a:lnTo>
                  <a:lnTo>
                    <a:pt x="17665" y="112764"/>
                  </a:lnTo>
                  <a:lnTo>
                    <a:pt x="9823" y="77661"/>
                  </a:lnTo>
                  <a:lnTo>
                    <a:pt x="5559" y="60806"/>
                  </a:lnTo>
                  <a:lnTo>
                    <a:pt x="2608" y="43082"/>
                  </a:lnTo>
                  <a:lnTo>
                    <a:pt x="785" y="24764"/>
                  </a:lnTo>
                  <a:lnTo>
                    <a:pt x="0" y="8086"/>
                  </a:lnTo>
                  <a:lnTo>
                    <a:pt x="11716" y="16479"/>
                  </a:lnTo>
                  <a:lnTo>
                    <a:pt x="39182" y="50424"/>
                  </a:lnTo>
                  <a:lnTo>
                    <a:pt x="43014" y="55838"/>
                  </a:lnTo>
                  <a:lnTo>
                    <a:pt x="48914" y="63641"/>
                  </a:lnTo>
                  <a:lnTo>
                    <a:pt x="54290" y="64352"/>
                  </a:lnTo>
                  <a:lnTo>
                    <a:pt x="104966" y="64352"/>
                  </a:lnTo>
                  <a:lnTo>
                    <a:pt x="110263" y="65012"/>
                  </a:lnTo>
                  <a:lnTo>
                    <a:pt x="368551" y="65012"/>
                  </a:lnTo>
                  <a:lnTo>
                    <a:pt x="368411" y="67388"/>
                  </a:lnTo>
                  <a:lnTo>
                    <a:pt x="366873" y="81817"/>
                  </a:lnTo>
                  <a:lnTo>
                    <a:pt x="366530" y="82508"/>
                  </a:lnTo>
                  <a:lnTo>
                    <a:pt x="366057" y="83076"/>
                  </a:lnTo>
                  <a:lnTo>
                    <a:pt x="365695" y="83737"/>
                  </a:lnTo>
                  <a:lnTo>
                    <a:pt x="352163" y="139238"/>
                  </a:lnTo>
                  <a:lnTo>
                    <a:pt x="336728" y="184938"/>
                  </a:lnTo>
                  <a:lnTo>
                    <a:pt x="319910" y="230718"/>
                  </a:lnTo>
                  <a:lnTo>
                    <a:pt x="302215" y="276827"/>
                  </a:lnTo>
                  <a:lnTo>
                    <a:pt x="284132" y="322988"/>
                  </a:lnTo>
                  <a:lnTo>
                    <a:pt x="275212" y="346202"/>
                  </a:lnTo>
                  <a:lnTo>
                    <a:pt x="266397" y="369456"/>
                  </a:lnTo>
                  <a:lnTo>
                    <a:pt x="257645" y="392769"/>
                  </a:lnTo>
                  <a:lnTo>
                    <a:pt x="253334" y="403784"/>
                  </a:lnTo>
                  <a:lnTo>
                    <a:pt x="232617" y="460208"/>
                  </a:lnTo>
                  <a:lnTo>
                    <a:pt x="224896" y="483587"/>
                  </a:lnTo>
                  <a:lnTo>
                    <a:pt x="222435" y="490613"/>
                  </a:lnTo>
                  <a:lnTo>
                    <a:pt x="193301" y="504669"/>
                  </a:lnTo>
                  <a:lnTo>
                    <a:pt x="172095" y="504669"/>
                  </a:lnTo>
                  <a:lnTo>
                    <a:pt x="161715" y="504689"/>
                  </a:lnTo>
                  <a:lnTo>
                    <a:pt x="157316" y="505167"/>
                  </a:lnTo>
                  <a:close/>
                </a:path>
                <a:path w="369570" h="505460">
                  <a:moveTo>
                    <a:pt x="368551" y="65012"/>
                  </a:moveTo>
                  <a:lnTo>
                    <a:pt x="110263" y="65012"/>
                  </a:lnTo>
                  <a:lnTo>
                    <a:pt x="116020" y="57963"/>
                  </a:lnTo>
                  <a:lnTo>
                    <a:pt x="120574" y="48073"/>
                  </a:lnTo>
                  <a:lnTo>
                    <a:pt x="137692" y="13146"/>
                  </a:lnTo>
                  <a:lnTo>
                    <a:pt x="144903" y="8849"/>
                  </a:lnTo>
                  <a:lnTo>
                    <a:pt x="158152" y="17447"/>
                  </a:lnTo>
                  <a:lnTo>
                    <a:pt x="168969" y="37778"/>
                  </a:lnTo>
                  <a:lnTo>
                    <a:pt x="179980" y="57293"/>
                  </a:lnTo>
                  <a:lnTo>
                    <a:pt x="194423" y="64525"/>
                  </a:lnTo>
                  <a:lnTo>
                    <a:pt x="368580" y="64525"/>
                  </a:lnTo>
                  <a:lnTo>
                    <a:pt x="368551" y="65012"/>
                  </a:lnTo>
                  <a:close/>
                </a:path>
                <a:path w="369570" h="505460">
                  <a:moveTo>
                    <a:pt x="104966" y="64352"/>
                  </a:moveTo>
                  <a:lnTo>
                    <a:pt x="54290" y="64352"/>
                  </a:lnTo>
                  <a:lnTo>
                    <a:pt x="59474" y="49508"/>
                  </a:lnTo>
                  <a:lnTo>
                    <a:pt x="60226" y="40405"/>
                  </a:lnTo>
                  <a:lnTo>
                    <a:pt x="60471" y="30382"/>
                  </a:lnTo>
                  <a:lnTo>
                    <a:pt x="60750" y="24139"/>
                  </a:lnTo>
                  <a:lnTo>
                    <a:pt x="62756" y="16608"/>
                  </a:lnTo>
                  <a:lnTo>
                    <a:pt x="67669" y="13268"/>
                  </a:lnTo>
                  <a:lnTo>
                    <a:pt x="74438" y="16742"/>
                  </a:lnTo>
                  <a:lnTo>
                    <a:pt x="80149" y="25282"/>
                  </a:lnTo>
                  <a:lnTo>
                    <a:pt x="84852" y="35133"/>
                  </a:lnTo>
                  <a:lnTo>
                    <a:pt x="88598" y="42539"/>
                  </a:lnTo>
                  <a:lnTo>
                    <a:pt x="91991" y="48087"/>
                  </a:lnTo>
                  <a:lnTo>
                    <a:pt x="95362" y="53863"/>
                  </a:lnTo>
                  <a:lnTo>
                    <a:pt x="99056" y="59382"/>
                  </a:lnTo>
                  <a:lnTo>
                    <a:pt x="103417" y="64159"/>
                  </a:lnTo>
                  <a:lnTo>
                    <a:pt x="104966" y="64352"/>
                  </a:lnTo>
                  <a:close/>
                </a:path>
                <a:path w="369570" h="505460">
                  <a:moveTo>
                    <a:pt x="369064" y="56340"/>
                  </a:moveTo>
                  <a:lnTo>
                    <a:pt x="339064" y="56340"/>
                  </a:lnTo>
                  <a:lnTo>
                    <a:pt x="351060" y="46264"/>
                  </a:lnTo>
                  <a:lnTo>
                    <a:pt x="362410" y="32486"/>
                  </a:lnTo>
                  <a:lnTo>
                    <a:pt x="369560" y="22869"/>
                  </a:lnTo>
                  <a:lnTo>
                    <a:pt x="369458" y="44874"/>
                  </a:lnTo>
                  <a:lnTo>
                    <a:pt x="369332" y="50424"/>
                  </a:lnTo>
                  <a:lnTo>
                    <a:pt x="369210" y="53863"/>
                  </a:lnTo>
                  <a:lnTo>
                    <a:pt x="369064" y="56340"/>
                  </a:lnTo>
                  <a:close/>
                </a:path>
                <a:path w="369570" h="505460">
                  <a:moveTo>
                    <a:pt x="192571" y="504689"/>
                  </a:moveTo>
                  <a:lnTo>
                    <a:pt x="178437" y="504689"/>
                  </a:lnTo>
                  <a:lnTo>
                    <a:pt x="172095" y="504669"/>
                  </a:lnTo>
                  <a:lnTo>
                    <a:pt x="193301" y="504669"/>
                  </a:lnTo>
                  <a:lnTo>
                    <a:pt x="192571" y="504689"/>
                  </a:lnTo>
                  <a:close/>
                </a:path>
              </a:pathLst>
            </a:custGeom>
            <a:solidFill>
              <a:srgbClr val="FFFFFF"/>
            </a:solidFill>
          </p:spPr>
          <p:txBody>
            <a:bodyPr wrap="square" lIns="0" tIns="0" rIns="0" bIns="0" rtlCol="0"/>
            <a:lstStyle/>
            <a:p>
              <a:endParaRPr sz="700"/>
            </a:p>
          </p:txBody>
        </p:sp>
        <p:sp>
          <p:nvSpPr>
            <p:cNvPr id="56" name="object 56"/>
            <p:cNvSpPr/>
            <p:nvPr/>
          </p:nvSpPr>
          <p:spPr>
            <a:xfrm>
              <a:off x="7566351" y="4136682"/>
              <a:ext cx="187590" cy="174546"/>
            </a:xfrm>
            <a:prstGeom prst="rect">
              <a:avLst/>
            </a:prstGeom>
            <a:blipFill>
              <a:blip r:embed="rId8" cstate="print"/>
              <a:stretch>
                <a:fillRect/>
              </a:stretch>
            </a:blipFill>
          </p:spPr>
          <p:txBody>
            <a:bodyPr wrap="square" lIns="0" tIns="0" rIns="0" bIns="0" rtlCol="0"/>
            <a:lstStyle/>
            <a:p>
              <a:endParaRPr sz="700"/>
            </a:p>
          </p:txBody>
        </p:sp>
        <p:sp>
          <p:nvSpPr>
            <p:cNvPr id="57" name="object 57"/>
            <p:cNvSpPr/>
            <p:nvPr/>
          </p:nvSpPr>
          <p:spPr>
            <a:xfrm>
              <a:off x="7478576" y="2196001"/>
              <a:ext cx="361950" cy="113030"/>
            </a:xfrm>
            <a:custGeom>
              <a:avLst/>
              <a:gdLst/>
              <a:ahLst/>
              <a:cxnLst/>
              <a:rect l="l" t="t" r="r" b="b"/>
              <a:pathLst>
                <a:path w="361950" h="113030">
                  <a:moveTo>
                    <a:pt x="4026" y="112672"/>
                  </a:moveTo>
                  <a:lnTo>
                    <a:pt x="906" y="112672"/>
                  </a:lnTo>
                  <a:lnTo>
                    <a:pt x="0" y="14528"/>
                  </a:lnTo>
                  <a:lnTo>
                    <a:pt x="50393" y="9251"/>
                  </a:lnTo>
                  <a:lnTo>
                    <a:pt x="92942" y="6445"/>
                  </a:lnTo>
                  <a:lnTo>
                    <a:pt x="164040" y="5352"/>
                  </a:lnTo>
                  <a:lnTo>
                    <a:pt x="213069" y="4140"/>
                  </a:lnTo>
                  <a:lnTo>
                    <a:pt x="262024" y="3422"/>
                  </a:lnTo>
                  <a:lnTo>
                    <a:pt x="311072" y="4267"/>
                  </a:lnTo>
                  <a:lnTo>
                    <a:pt x="321017" y="3957"/>
                  </a:lnTo>
                  <a:lnTo>
                    <a:pt x="344454" y="1166"/>
                  </a:lnTo>
                  <a:lnTo>
                    <a:pt x="356777" y="0"/>
                  </a:lnTo>
                  <a:lnTo>
                    <a:pt x="359936" y="49783"/>
                  </a:lnTo>
                  <a:lnTo>
                    <a:pt x="361095" y="74779"/>
                  </a:lnTo>
                  <a:lnTo>
                    <a:pt x="361509" y="99871"/>
                  </a:lnTo>
                  <a:lnTo>
                    <a:pt x="361509" y="108507"/>
                  </a:lnTo>
                  <a:lnTo>
                    <a:pt x="343822" y="108522"/>
                  </a:lnTo>
                  <a:lnTo>
                    <a:pt x="326249" y="107567"/>
                  </a:lnTo>
                  <a:lnTo>
                    <a:pt x="310148" y="106421"/>
                  </a:lnTo>
                  <a:lnTo>
                    <a:pt x="296878" y="105865"/>
                  </a:lnTo>
                  <a:lnTo>
                    <a:pt x="270669" y="105611"/>
                  </a:lnTo>
                  <a:lnTo>
                    <a:pt x="219950" y="104493"/>
                  </a:lnTo>
                  <a:lnTo>
                    <a:pt x="147344" y="103668"/>
                  </a:lnTo>
                  <a:lnTo>
                    <a:pt x="124358" y="103597"/>
                  </a:lnTo>
                  <a:lnTo>
                    <a:pt x="101476" y="104239"/>
                  </a:lnTo>
                  <a:lnTo>
                    <a:pt x="76934" y="106243"/>
                  </a:lnTo>
                  <a:lnTo>
                    <a:pt x="52600" y="109065"/>
                  </a:lnTo>
                  <a:lnTo>
                    <a:pt x="28341" y="111583"/>
                  </a:lnTo>
                  <a:lnTo>
                    <a:pt x="4026" y="112672"/>
                  </a:lnTo>
                  <a:close/>
                </a:path>
              </a:pathLst>
            </a:custGeom>
            <a:solidFill>
              <a:srgbClr val="FEEFD0"/>
            </a:solidFill>
          </p:spPr>
          <p:txBody>
            <a:bodyPr wrap="square" lIns="0" tIns="0" rIns="0" bIns="0" rtlCol="0"/>
            <a:lstStyle/>
            <a:p>
              <a:endParaRPr sz="700"/>
            </a:p>
          </p:txBody>
        </p:sp>
      </p:grpSp>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7668" y="139962"/>
            <a:ext cx="1211555" cy="1211555"/>
          </a:xfrm>
          <a:prstGeom prst="rect">
            <a:avLst/>
          </a:prstGeom>
        </p:spPr>
      </p:pic>
    </p:spTree>
    <p:extLst>
      <p:ext uri="{BB962C8B-B14F-4D97-AF65-F5344CB8AC3E}">
        <p14:creationId xmlns:p14="http://schemas.microsoft.com/office/powerpoint/2010/main" val="1812622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9194" y="3916120"/>
            <a:ext cx="1959275" cy="1179045"/>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5500" y="-59260"/>
            <a:ext cx="2071433" cy="2120544"/>
          </a:xfrm>
          <a:prstGeom prst="rect">
            <a:avLst/>
          </a:prstGeom>
        </p:spPr>
      </p:pic>
      <p:sp>
        <p:nvSpPr>
          <p:cNvPr id="13" name="TextBox 12">
            <a:extLst>
              <a:ext uri="{FF2B5EF4-FFF2-40B4-BE49-F238E27FC236}">
                <a16:creationId xmlns:a16="http://schemas.microsoft.com/office/drawing/2014/main" id="{ABFD78CE-119A-41F1-9B74-BABCBB0C4D35}"/>
              </a:ext>
            </a:extLst>
          </p:cNvPr>
          <p:cNvSpPr txBox="1"/>
          <p:nvPr/>
        </p:nvSpPr>
        <p:spPr>
          <a:xfrm>
            <a:off x="734794" y="-77783"/>
            <a:ext cx="5930273" cy="335156"/>
          </a:xfrm>
          <a:prstGeom prst="rect">
            <a:avLst/>
          </a:prstGeom>
          <a:noFill/>
        </p:spPr>
        <p:txBody>
          <a:bodyPr wrap="square" rtlCol="0">
            <a:spAutoFit/>
          </a:bodyPr>
          <a:lstStyle/>
          <a:p>
            <a:pPr algn="ctr">
              <a:lnSpc>
                <a:spcPct val="150000"/>
              </a:lnSpc>
            </a:pPr>
            <a:r>
              <a:rPr lang="vi-VN" sz="1200" b="1" dirty="0">
                <a:solidFill>
                  <a:schemeClr val="accent1">
                    <a:lumMod val="50000"/>
                  </a:schemeClr>
                </a:solidFill>
                <a:latin typeface="+mn-lt"/>
              </a:rPr>
              <a:t>Cây xấu hổ</a:t>
            </a:r>
            <a:endParaRPr lang="en-US" sz="1200" b="1" dirty="0">
              <a:solidFill>
                <a:schemeClr val="accent1">
                  <a:lumMod val="50000"/>
                </a:schemeClr>
              </a:solidFill>
              <a:latin typeface="+mn-lt"/>
            </a:endParaRPr>
          </a:p>
        </p:txBody>
      </p:sp>
      <p:sp>
        <p:nvSpPr>
          <p:cNvPr id="14" name="TextBox 13">
            <a:extLst>
              <a:ext uri="{FF2B5EF4-FFF2-40B4-BE49-F238E27FC236}">
                <a16:creationId xmlns:a16="http://schemas.microsoft.com/office/drawing/2014/main" id="{165D5BF2-322E-44E7-8BBA-8D19A38AD7B5}"/>
              </a:ext>
            </a:extLst>
          </p:cNvPr>
          <p:cNvSpPr txBox="1"/>
          <p:nvPr/>
        </p:nvSpPr>
        <p:spPr>
          <a:xfrm>
            <a:off x="455336" y="337953"/>
            <a:ext cx="6490148" cy="1274260"/>
          </a:xfrm>
          <a:prstGeom prst="rect">
            <a:avLst/>
          </a:prstGeom>
          <a:noFill/>
        </p:spPr>
        <p:txBody>
          <a:bodyPr wrap="square" rtlCol="0">
            <a:spAutoFit/>
          </a:bodyPr>
          <a:lstStyle/>
          <a:p>
            <a:pPr algn="just">
              <a:lnSpc>
                <a:spcPct val="150000"/>
              </a:lnSpc>
            </a:pPr>
            <a:r>
              <a:rPr lang="vi-VN" sz="1050" dirty="0">
                <a:latin typeface="+mn-lt"/>
              </a:rPr>
              <a:t>      Bỗng dưng, gió ào ào nổi lên. Có tiếng động gì lạ lắm. Những chiếc lá khô lạt xạt lướt trên cỏ. Cây xấu hổ co rúm mình lại.</a:t>
            </a:r>
          </a:p>
          <a:p>
            <a:pPr algn="just">
              <a:lnSpc>
                <a:spcPct val="150000"/>
              </a:lnSpc>
            </a:pPr>
            <a:r>
              <a:rPr lang="vi-VN" sz="1050" dirty="0">
                <a:latin typeface="+mn-lt"/>
              </a:rPr>
              <a:t>      Nó bỗng thấy xung quanh xôn xao. Nó hé mắt nhìn: không có gì lạ cả. Bấy giờ, nó mới mở bừng những con mắt lá. Quả nhiên, không có gì lạ thật.</a:t>
            </a:r>
          </a:p>
          <a:p>
            <a:pPr algn="just">
              <a:lnSpc>
                <a:spcPct val="150000"/>
              </a:lnSpc>
            </a:pPr>
            <a:r>
              <a:rPr lang="vi-VN" sz="1050">
                <a:latin typeface="+mn-lt"/>
              </a:rPr>
              <a:t>      </a:t>
            </a:r>
            <a:endParaRPr lang="en-US" sz="1050" dirty="0">
              <a:latin typeface="+mn-lt"/>
            </a:endParaRPr>
          </a:p>
        </p:txBody>
      </p:sp>
      <p:pic>
        <p:nvPicPr>
          <p:cNvPr id="15" name="Picture 14">
            <a:extLst>
              <a:ext uri="{FF2B5EF4-FFF2-40B4-BE49-F238E27FC236}">
                <a16:creationId xmlns:a16="http://schemas.microsoft.com/office/drawing/2014/main" id="{963442AF-C330-4740-867B-1F33CE78F5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550" y="359434"/>
            <a:ext cx="304770" cy="288000"/>
          </a:xfrm>
          <a:prstGeom prst="rect">
            <a:avLst/>
          </a:prstGeom>
        </p:spPr>
      </p:pic>
      <p:pic>
        <p:nvPicPr>
          <p:cNvPr id="16" name="Picture 15">
            <a:extLst>
              <a:ext uri="{FF2B5EF4-FFF2-40B4-BE49-F238E27FC236}">
                <a16:creationId xmlns:a16="http://schemas.microsoft.com/office/drawing/2014/main" id="{E56E88AA-6DB3-4D8F-92AE-09B34204D752}"/>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5320" y="1391320"/>
            <a:ext cx="288000" cy="288000"/>
          </a:xfrm>
          <a:prstGeom prst="rect">
            <a:avLst/>
          </a:prstGeom>
        </p:spPr>
      </p:pic>
      <p:sp>
        <p:nvSpPr>
          <p:cNvPr id="17" name="Rectangle 16"/>
          <p:cNvSpPr/>
          <p:nvPr/>
        </p:nvSpPr>
        <p:spPr>
          <a:xfrm>
            <a:off x="448269" y="1373716"/>
            <a:ext cx="6490147" cy="1031886"/>
          </a:xfrm>
          <a:prstGeom prst="rect">
            <a:avLst/>
          </a:prstGeom>
        </p:spPr>
        <p:txBody>
          <a:bodyPr wrap="square">
            <a:spAutoFit/>
          </a:bodyPr>
          <a:lstStyle/>
          <a:p>
            <a:pPr algn="just">
              <a:lnSpc>
                <a:spcPct val="150000"/>
              </a:lnSpc>
            </a:pPr>
            <a:r>
              <a:rPr lang="en-US" sz="1050"/>
              <a:t> </a:t>
            </a:r>
            <a:r>
              <a:rPr lang="en-US" sz="1050" smtClean="0"/>
              <a:t>     </a:t>
            </a:r>
            <a:r>
              <a:rPr lang="vi-VN" sz="1050" smtClean="0"/>
              <a:t>Nhưng </a:t>
            </a:r>
            <a:r>
              <a:rPr lang="vi-VN" sz="1050"/>
              <a:t>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sz="1050"/>
              <a:t>      Càng nghe bạn bè trầm trồ, cây xấu hổ càng tiếc. Không biết bao giờ con chim xanh ấy quay trở lại</a:t>
            </a:r>
            <a:r>
              <a:rPr lang="vi-VN" sz="1050" smtClean="0"/>
              <a:t>.</a:t>
            </a:r>
            <a:endParaRPr lang="vi-VN" sz="1050"/>
          </a:p>
        </p:txBody>
      </p:sp>
      <p:sp>
        <p:nvSpPr>
          <p:cNvPr id="18" name="TextBox 17">
            <a:extLst>
              <a:ext uri="{FF2B5EF4-FFF2-40B4-BE49-F238E27FC236}">
                <a16:creationId xmlns:a16="http://schemas.microsoft.com/office/drawing/2014/main" id="{DF94557F-FE82-40CD-ADCD-B8BE7189143D}"/>
              </a:ext>
            </a:extLst>
          </p:cNvPr>
          <p:cNvSpPr txBox="1"/>
          <p:nvPr/>
        </p:nvSpPr>
        <p:spPr>
          <a:xfrm>
            <a:off x="1133974" y="2624053"/>
            <a:ext cx="10268189" cy="50783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3.</a:t>
            </a:r>
            <a:r>
              <a:rPr lang="vi-VN" sz="1800" dirty="0">
                <a:latin typeface="UTM Avo" panose="02040603050506020204" pitchFamily="18" charset="0"/>
              </a:rPr>
              <a:t> Cây xấu hổ tiếc nuối điều gì?</a:t>
            </a:r>
          </a:p>
        </p:txBody>
      </p:sp>
      <p:sp>
        <p:nvSpPr>
          <p:cNvPr id="19" name="TextBox 18">
            <a:extLst>
              <a:ext uri="{FF2B5EF4-FFF2-40B4-BE49-F238E27FC236}">
                <a16:creationId xmlns:a16="http://schemas.microsoft.com/office/drawing/2014/main" id="{B31096B8-559C-44A0-9A87-358224F9E3B5}"/>
              </a:ext>
            </a:extLst>
          </p:cNvPr>
          <p:cNvSpPr txBox="1"/>
          <p:nvPr/>
        </p:nvSpPr>
        <p:spPr>
          <a:xfrm>
            <a:off x="1133974" y="3008099"/>
            <a:ext cx="6876052" cy="923330"/>
          </a:xfrm>
          <a:prstGeom prst="rect">
            <a:avLst/>
          </a:prstGeom>
          <a:noFill/>
        </p:spPr>
        <p:txBody>
          <a:bodyPr wrap="square" rtlCol="0">
            <a:spAutoFit/>
          </a:bodyPr>
          <a:lstStyle/>
          <a:p>
            <a:pPr algn="just">
              <a:lnSpc>
                <a:spcPct val="150000"/>
              </a:lnSpc>
            </a:pPr>
            <a:r>
              <a:rPr lang="vi-VN" sz="1800" dirty="0">
                <a:solidFill>
                  <a:srgbClr val="FF0000"/>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Cây xấu hổ tiếc nuối vì do nhút nhát đã nhắm mắt lại khi nghe tiếng động lạ, không được nhìn thấy con chim xanh xinh đẹp kia.</a:t>
            </a: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016" y="3689242"/>
            <a:ext cx="1211555" cy="1211555"/>
          </a:xfrm>
          <a:prstGeom prst="rect">
            <a:avLst/>
          </a:prstGeom>
        </p:spPr>
      </p:pic>
    </p:spTree>
    <p:extLst>
      <p:ext uri="{BB962C8B-B14F-4D97-AF65-F5344CB8AC3E}">
        <p14:creationId xmlns:p14="http://schemas.microsoft.com/office/powerpoint/2010/main" val="2850648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037" y="801305"/>
            <a:ext cx="4637973" cy="378164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1362" y="2433590"/>
            <a:ext cx="1233972" cy="238568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460" y="718510"/>
            <a:ext cx="2596147" cy="3430160"/>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4510" y="95509"/>
            <a:ext cx="1352729" cy="1352729"/>
          </a:xfrm>
          <a:prstGeom prst="rect">
            <a:avLst/>
          </a:prstGeom>
        </p:spPr>
      </p:pic>
      <p:pic>
        <p:nvPicPr>
          <p:cNvPr id="11" name="Picture 2">
            <a:extLst>
              <a:ext uri="{FF2B5EF4-FFF2-40B4-BE49-F238E27FC236}">
                <a16:creationId xmlns:a16="http://schemas.microsoft.com/office/drawing/2014/main" id="{1309000C-CC7B-474B-97F0-F679F68BB35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121337" y="1128430"/>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4686598-ED4B-4ECD-BD7D-0AB03A944E82}"/>
              </a:ext>
            </a:extLst>
          </p:cNvPr>
          <p:cNvSpPr txBox="1"/>
          <p:nvPr/>
        </p:nvSpPr>
        <p:spPr>
          <a:xfrm>
            <a:off x="3416520" y="1525649"/>
            <a:ext cx="2921313" cy="1815882"/>
          </a:xfrm>
          <a:prstGeom prst="rect">
            <a:avLst/>
          </a:prstGeom>
          <a:noFill/>
        </p:spPr>
        <p:txBody>
          <a:bodyPr wrap="square" rtlCol="0">
            <a:spAutoFit/>
          </a:bodyPr>
          <a:lstStyle/>
          <a:p>
            <a:pPr algn="just"/>
            <a:r>
              <a:rPr lang="vi-VN" sz="2800" dirty="0">
                <a:solidFill>
                  <a:schemeClr val="accent2"/>
                </a:solidFill>
                <a:latin typeface="UTM Avo" panose="02040603050506020204" pitchFamily="18" charset="0"/>
              </a:rPr>
              <a:t>Theo em, để không phải tiếc như vậy, cây xấu hổ nên làm gì?</a:t>
            </a:r>
          </a:p>
        </p:txBody>
      </p:sp>
      <p:sp>
        <p:nvSpPr>
          <p:cNvPr id="13" name="TextBox 12">
            <a:extLst>
              <a:ext uri="{FF2B5EF4-FFF2-40B4-BE49-F238E27FC236}">
                <a16:creationId xmlns:a16="http://schemas.microsoft.com/office/drawing/2014/main" id="{B471B74D-4E66-40E1-B4C7-D9D11781EE6D}"/>
              </a:ext>
            </a:extLst>
          </p:cNvPr>
          <p:cNvSpPr txBox="1"/>
          <p:nvPr/>
        </p:nvSpPr>
        <p:spPr>
          <a:xfrm>
            <a:off x="2906216" y="1508248"/>
            <a:ext cx="4029285" cy="1384995"/>
          </a:xfrm>
          <a:prstGeom prst="rect">
            <a:avLst/>
          </a:prstGeom>
          <a:noFill/>
        </p:spPr>
        <p:txBody>
          <a:bodyPr wrap="square" rtlCol="0">
            <a:spAutoFit/>
          </a:bodyPr>
          <a:lstStyle/>
          <a:p>
            <a:pPr algn="just"/>
            <a:r>
              <a:rPr lang="vi-VN" sz="2800" smtClean="0">
                <a:solidFill>
                  <a:schemeClr val="accent2"/>
                </a:solidFill>
                <a:latin typeface="UTM Avo" panose="02040603050506020204" pitchFamily="18" charset="0"/>
                <a:sym typeface="Wingdings" panose="05000000000000000000" pitchFamily="2" charset="2"/>
              </a:rPr>
              <a:t> </a:t>
            </a:r>
            <a:r>
              <a:rPr lang="vi-VN" sz="2800" dirty="0">
                <a:solidFill>
                  <a:schemeClr val="accent2"/>
                </a:solidFill>
                <a:latin typeface="UTM Avo" panose="02040603050506020204" pitchFamily="18" charset="0"/>
              </a:rPr>
              <a:t>Cây xấu hổ cần tự tin, mạnh mẽ hơn để không bỏ lỡ những cảnh đẹp.</a:t>
            </a:r>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24" y="9745"/>
            <a:ext cx="1002551" cy="1002551"/>
          </a:xfrm>
          <a:prstGeom prst="rect">
            <a:avLst/>
          </a:prstGeom>
        </p:spPr>
      </p:pic>
    </p:spTree>
    <p:extLst>
      <p:ext uri="{BB962C8B-B14F-4D97-AF65-F5344CB8AC3E}">
        <p14:creationId xmlns:p14="http://schemas.microsoft.com/office/powerpoint/2010/main" val="2145684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
            <a:ext cx="9144000" cy="514314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075" y="3653870"/>
            <a:ext cx="8139275" cy="1623776"/>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9194" y="3916120"/>
            <a:ext cx="1959275" cy="1179045"/>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92" y="-116922"/>
            <a:ext cx="2255084" cy="1727457"/>
          </a:xfrm>
          <a:prstGeom prst="rect">
            <a:avLst/>
          </a:prstGeom>
        </p:spPr>
      </p:pic>
      <p:pic>
        <p:nvPicPr>
          <p:cNvPr id="13" name="Picture 12">
            <a:extLst>
              <a:ext uri="{FF2B5EF4-FFF2-40B4-BE49-F238E27FC236}">
                <a16:creationId xmlns:a16="http://schemas.microsoft.com/office/drawing/2014/main" id="{E56E88AA-6DB3-4D8F-92AE-09B34204D752}"/>
              </a:ext>
            </a:extLst>
          </p:cNvPr>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96407" y="1073244"/>
            <a:ext cx="325399" cy="325182"/>
          </a:xfrm>
          <a:prstGeom prst="rect">
            <a:avLst/>
          </a:prstGeom>
        </p:spPr>
      </p:pic>
      <p:sp>
        <p:nvSpPr>
          <p:cNvPr id="14" name="Rectangle 13"/>
          <p:cNvSpPr/>
          <p:nvPr/>
        </p:nvSpPr>
        <p:spPr>
          <a:xfrm>
            <a:off x="1915420" y="915299"/>
            <a:ext cx="7073546" cy="3000821"/>
          </a:xfrm>
          <a:prstGeom prst="rect">
            <a:avLst/>
          </a:prstGeom>
        </p:spPr>
        <p:txBody>
          <a:bodyPr wrap="square">
            <a:spAutoFit/>
          </a:bodyPr>
          <a:lstStyle/>
          <a:p>
            <a:pPr>
              <a:lnSpc>
                <a:spcPct val="150000"/>
              </a:lnSpc>
            </a:pPr>
            <a:r>
              <a:rPr lang="en-US" sz="1800"/>
              <a:t> </a:t>
            </a:r>
            <a:r>
              <a:rPr lang="en-US" sz="1800" smtClean="0"/>
              <a:t>      </a:t>
            </a:r>
            <a:r>
              <a:rPr lang="vi-VN" sz="1800" smtClean="0"/>
              <a:t>Nhưng </a:t>
            </a:r>
            <a:r>
              <a:rPr lang="vi-VN" sz="1800"/>
              <a:t>những cây cỏ xung quanh vẫn cứ </a:t>
            </a:r>
            <a:r>
              <a:rPr lang="vi-VN" sz="1800">
                <a:solidFill>
                  <a:srgbClr val="FF0000"/>
                </a:solidFill>
              </a:rPr>
              <a:t>xôn xao</a:t>
            </a:r>
            <a:r>
              <a:rPr lang="vi-VN" sz="1800"/>
              <a:t>. Thì ra, vừa có một con chim </a:t>
            </a:r>
            <a:r>
              <a:rPr lang="vi-VN" sz="1800">
                <a:solidFill>
                  <a:srgbClr val="FF0000"/>
                </a:solidFill>
              </a:rPr>
              <a:t>xanh biếc</a:t>
            </a:r>
            <a:r>
              <a:rPr lang="vi-VN" sz="1800"/>
              <a:t>, toàn thân </a:t>
            </a:r>
            <a:r>
              <a:rPr lang="vi-VN" sz="1800">
                <a:solidFill>
                  <a:srgbClr val="FF0000"/>
                </a:solidFill>
              </a:rPr>
              <a:t>lóng lánh </a:t>
            </a:r>
            <a:r>
              <a:rPr lang="vi-VN" sz="1800"/>
              <a:t>như tự tỏa sáng không biết từ đâu bay tới. Chim đậu một thoáng trên cành thanh mai rồi lại vội bay đi. Các cây cỏ </a:t>
            </a:r>
            <a:r>
              <a:rPr lang="vi-VN" sz="1800">
                <a:solidFill>
                  <a:srgbClr val="FF0000"/>
                </a:solidFill>
              </a:rPr>
              <a:t>xuýt xoa</a:t>
            </a:r>
            <a:r>
              <a:rPr lang="vi-VN" sz="1800"/>
              <a:t>: biết bao nhiêu con chim đã bay qua đây, chưa có con nào </a:t>
            </a:r>
            <a:r>
              <a:rPr lang="vi-VN" sz="1800">
                <a:solidFill>
                  <a:srgbClr val="FF0000"/>
                </a:solidFill>
              </a:rPr>
              <a:t>đẹp đến thế</a:t>
            </a:r>
            <a:r>
              <a:rPr lang="vi-VN" sz="1800"/>
              <a:t>.</a:t>
            </a:r>
          </a:p>
          <a:p>
            <a:pPr>
              <a:lnSpc>
                <a:spcPct val="150000"/>
              </a:lnSpc>
            </a:pPr>
            <a:r>
              <a:rPr lang="vi-VN" sz="1800"/>
              <a:t>      Càng nghe bạn bè trầm trồ, cây xấu hổ càng tiếc. Không biết bao giờ con chim xanh ấy quay trở lại</a:t>
            </a:r>
            <a:r>
              <a:rPr lang="vi-VN" sz="1800" smtClean="0"/>
              <a:t>.</a:t>
            </a:r>
            <a:endParaRPr lang="vi-VN" sz="1800"/>
          </a:p>
        </p:txBody>
      </p:sp>
      <p:sp>
        <p:nvSpPr>
          <p:cNvPr id="15" name="TextBox 14"/>
          <p:cNvSpPr txBox="1"/>
          <p:nvPr/>
        </p:nvSpPr>
        <p:spPr>
          <a:xfrm>
            <a:off x="164479" y="245472"/>
            <a:ext cx="1750941" cy="646331"/>
          </a:xfrm>
          <a:prstGeom prst="rect">
            <a:avLst/>
          </a:prstGeom>
          <a:noFill/>
        </p:spPr>
        <p:txBody>
          <a:bodyPr wrap="square" rtlCol="0">
            <a:spAutoFit/>
          </a:bodyPr>
          <a:lstStyle/>
          <a:p>
            <a:pPr algn="ctr"/>
            <a:r>
              <a:rPr lang="en-US" sz="1800" smtClean="0"/>
              <a:t>Luyện đọc đoạn 2</a:t>
            </a:r>
            <a:endParaRPr lang="en-US" sz="1800"/>
          </a:p>
        </p:txBody>
      </p:sp>
      <p:cxnSp>
        <p:nvCxnSpPr>
          <p:cNvPr id="16" name="Straight Connector 15"/>
          <p:cNvCxnSpPr/>
          <p:nvPr/>
        </p:nvCxnSpPr>
        <p:spPr>
          <a:xfrm flipH="1">
            <a:off x="4571799" y="1821631"/>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718831" y="1447160"/>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469943" y="1434052"/>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266986" y="1006832"/>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505027" y="1821631"/>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194016" y="2252334"/>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345368" y="2252334"/>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41023" y="2252334"/>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749997" y="2626353"/>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705122" y="2626353"/>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132704" y="3055051"/>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385996" y="3046440"/>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550923" y="1006830"/>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600578" y="2688807"/>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339067" y="3052617"/>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493878" y="1006831"/>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066533" y="2256185"/>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4023265" y="2252686"/>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847872" y="3490495"/>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895308" y="3490494"/>
            <a:ext cx="133543" cy="326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865" y="3333834"/>
            <a:ext cx="1211555" cy="1211555"/>
          </a:xfrm>
          <a:prstGeom prst="rect">
            <a:avLst/>
          </a:prstGeom>
        </p:spPr>
      </p:pic>
    </p:spTree>
    <p:extLst>
      <p:ext uri="{BB962C8B-B14F-4D97-AF65-F5344CB8AC3E}">
        <p14:creationId xmlns:p14="http://schemas.microsoft.com/office/powerpoint/2010/main" val="232861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500" fill="hold"/>
                                        <p:tgtEl>
                                          <p:spTgt spid="35"/>
                                        </p:tgtEl>
                                        <p:attrNameLst>
                                          <p:attrName>ppt_x</p:attrName>
                                        </p:attrNameLst>
                                      </p:cBhvr>
                                      <p:tavLst>
                                        <p:tav tm="0">
                                          <p:val>
                                            <p:strVal val="#ppt_x"/>
                                          </p:val>
                                        </p:tav>
                                        <p:tav tm="100000">
                                          <p:val>
                                            <p:strVal val="#ppt_x"/>
                                          </p:val>
                                        </p:tav>
                                      </p:tavLst>
                                    </p:anim>
                                    <p:anim calcmode="lin" valueType="num">
                                      <p:cBhvr additive="base">
                                        <p:cTn id="76" dur="500" fill="hold"/>
                                        <p:tgtEl>
                                          <p:spTgt spid="35"/>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ppt_x"/>
                                          </p:val>
                                        </p:tav>
                                        <p:tav tm="100000">
                                          <p:val>
                                            <p:strVal val="#ppt_x"/>
                                          </p:val>
                                        </p:tav>
                                      </p:tavLst>
                                    </p:anim>
                                    <p:anim calcmode="lin" valueType="num">
                                      <p:cBhvr additive="base">
                                        <p:cTn id="80" dur="500" fill="hold"/>
                                        <p:tgtEl>
                                          <p:spTgt spid="3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additive="base">
                                        <p:cTn id="83" dur="500" fill="hold"/>
                                        <p:tgtEl>
                                          <p:spTgt spid="37"/>
                                        </p:tgtEl>
                                        <p:attrNameLst>
                                          <p:attrName>ppt_x</p:attrName>
                                        </p:attrNameLst>
                                      </p:cBhvr>
                                      <p:tavLst>
                                        <p:tav tm="0">
                                          <p:val>
                                            <p:strVal val="#ppt_x"/>
                                          </p:val>
                                        </p:tav>
                                        <p:tav tm="100000">
                                          <p:val>
                                            <p:strVal val="#ppt_x"/>
                                          </p:val>
                                        </p:tav>
                                      </p:tavLst>
                                    </p:anim>
                                    <p:anim calcmode="lin" valueType="num">
                                      <p:cBhvr additive="base">
                                        <p:cTn id="8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3">
            <a:clrChange>
              <a:clrFrom>
                <a:srgbClr val="FEFFFE"/>
              </a:clrFrom>
              <a:clrTo>
                <a:srgbClr val="FEFFFE">
                  <a:alpha val="0"/>
                </a:srgbClr>
              </a:clrTo>
            </a:clrChange>
            <a:extLst>
              <a:ext uri="{BEBA8EAE-BF5A-486C-A8C5-ECC9F3942E4B}">
                <a14:imgProps xmlns:a14="http://schemas.microsoft.com/office/drawing/2010/main">
                  <a14:imgLayer r:embed="rId4">
                    <a14:imgEffect>
                      <a14:sharpenSoften amount="33000"/>
                    </a14:imgEffect>
                    <a14:imgEffect>
                      <a14:brightnessContrast contrast="1000"/>
                    </a14:imgEffect>
                  </a14:imgLayer>
                </a14:imgProps>
              </a:ext>
            </a:extLst>
          </a:blip>
          <a:stretch>
            <a:fillRect/>
          </a:stretch>
        </p:blipFill>
        <p:spPr>
          <a:xfrm>
            <a:off x="1711136" y="421234"/>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2361102" y="460494"/>
            <a:ext cx="1564368" cy="507831"/>
          </a:xfrm>
          <a:prstGeom prst="rect">
            <a:avLst/>
          </a:prstGeom>
          <a:noFill/>
        </p:spPr>
        <p:txBody>
          <a:bodyPr wrap="square" rtlCol="0">
            <a:spAutoFit/>
          </a:bodyPr>
          <a:lstStyle/>
          <a:p>
            <a:pPr algn="ctr">
              <a:lnSpc>
                <a:spcPct val="150000"/>
              </a:lnSpc>
            </a:pPr>
            <a:r>
              <a:rPr lang="vi-VN" sz="1800" b="1" dirty="0">
                <a:solidFill>
                  <a:srgbClr val="17479D"/>
                </a:solidFill>
                <a:latin typeface="+mn-lt"/>
              </a:rPr>
              <a:t> LUYỆN TẬP</a:t>
            </a:r>
            <a:endParaRPr lang="en-US" sz="1800" b="1" dirty="0">
              <a:solidFill>
                <a:srgbClr val="17479D"/>
              </a:solidFill>
              <a:latin typeface="+mn-lt"/>
            </a:endParaRPr>
          </a:p>
        </p:txBody>
      </p:sp>
      <p:sp>
        <p:nvSpPr>
          <p:cNvPr id="13" name="Rounded Rectangle 12"/>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02C5D46-49FF-4797-A152-75538272D3A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05799" y="1543477"/>
            <a:ext cx="6239979" cy="496066"/>
          </a:xfrm>
          <a:prstGeom prst="rect">
            <a:avLst/>
          </a:prstGeom>
        </p:spPr>
      </p:pic>
      <p:sp>
        <p:nvSpPr>
          <p:cNvPr id="16" name="TextBox 15">
            <a:extLst>
              <a:ext uri="{FF2B5EF4-FFF2-40B4-BE49-F238E27FC236}">
                <a16:creationId xmlns:a16="http://schemas.microsoft.com/office/drawing/2014/main" id="{B600F577-F819-4602-BCEB-985221633540}"/>
              </a:ext>
            </a:extLst>
          </p:cNvPr>
          <p:cNvSpPr txBox="1"/>
          <p:nvPr/>
        </p:nvSpPr>
        <p:spPr>
          <a:xfrm>
            <a:off x="1380023" y="999199"/>
            <a:ext cx="4737006"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từ ngữ nào sau đây chỉ đặc điểm?</a:t>
            </a:r>
          </a:p>
        </p:txBody>
      </p:sp>
      <p:sp>
        <p:nvSpPr>
          <p:cNvPr id="17" name="Oval 16"/>
          <p:cNvSpPr/>
          <p:nvPr/>
        </p:nvSpPr>
        <p:spPr>
          <a:xfrm>
            <a:off x="1305799" y="1412993"/>
            <a:ext cx="1181100" cy="75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52736" y="1412993"/>
            <a:ext cx="1181100" cy="75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297371" y="1403468"/>
            <a:ext cx="1181100" cy="75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F32293C-F65A-4822-BA05-08F90FEC94C0}"/>
              </a:ext>
            </a:extLst>
          </p:cNvPr>
          <p:cNvSpPr txBox="1"/>
          <p:nvPr/>
        </p:nvSpPr>
        <p:spPr>
          <a:xfrm>
            <a:off x="1380023" y="2399747"/>
            <a:ext cx="6232430"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Nói tiếp lời của cây xấu hổ:</a:t>
            </a:r>
          </a:p>
        </p:txBody>
      </p:sp>
      <p:pic>
        <p:nvPicPr>
          <p:cNvPr id="21" name="Picture 20">
            <a:extLst>
              <a:ext uri="{FF2B5EF4-FFF2-40B4-BE49-F238E27FC236}">
                <a16:creationId xmlns:a16="http://schemas.microsoft.com/office/drawing/2014/main" id="{5BD0CCAE-D3A8-458B-A8C5-906D74357875}"/>
              </a:ext>
            </a:extLst>
          </p:cNvPr>
          <p:cNvPicPr>
            <a:picLocks noChangeAspect="1"/>
          </p:cNvPicPr>
          <p:nvPr/>
        </p:nvPicPr>
        <p:blipFill>
          <a:blip r:embed="rId7"/>
          <a:stretch>
            <a:fillRect/>
          </a:stretch>
        </p:blipFill>
        <p:spPr>
          <a:xfrm>
            <a:off x="1648853" y="2722912"/>
            <a:ext cx="3226974" cy="1946752"/>
          </a:xfrm>
          <a:prstGeom prst="rect">
            <a:avLst/>
          </a:prstGeom>
          <a:ln>
            <a:noFill/>
          </a:ln>
          <a:effectLst>
            <a:softEdge rad="112500"/>
          </a:effectLst>
        </p:spPr>
      </p:pic>
      <p:sp>
        <p:nvSpPr>
          <p:cNvPr id="22" name="Rectangle 21">
            <a:extLst>
              <a:ext uri="{FF2B5EF4-FFF2-40B4-BE49-F238E27FC236}">
                <a16:creationId xmlns:a16="http://schemas.microsoft.com/office/drawing/2014/main" id="{761A369F-EAB7-4116-A8D3-813021058D32}"/>
              </a:ext>
            </a:extLst>
          </p:cNvPr>
          <p:cNvSpPr/>
          <p:nvPr/>
        </p:nvSpPr>
        <p:spPr>
          <a:xfrm>
            <a:off x="5133640" y="2757777"/>
            <a:ext cx="2132907" cy="1169551"/>
          </a:xfrm>
          <a:prstGeom prst="rect">
            <a:avLst/>
          </a:prstGeom>
        </p:spPr>
        <p:txBody>
          <a:bodyPr wrap="square">
            <a:spAutoFit/>
          </a:bodyPr>
          <a:lstStyle/>
          <a:p>
            <a:pPr algn="just"/>
            <a:r>
              <a:rPr lang="vi-VN" dirty="0">
                <a:solidFill>
                  <a:srgbClr val="002060"/>
                </a:solidFill>
                <a:latin typeface="UTM Avo" panose="02040603050506020204" pitchFamily="18" charset="0"/>
              </a:rPr>
              <a:t>Mình rất tiếc </a:t>
            </a:r>
            <a:r>
              <a:rPr lang="vi-VN" dirty="0">
                <a:solidFill>
                  <a:srgbClr val="FF0000"/>
                </a:solidFill>
                <a:latin typeface="UTM Avo" panose="02040603050506020204" pitchFamily="18" charset="0"/>
              </a:rPr>
              <a:t>vì đã quá nhút nhát nên đã nhắm mắt lại, không nhìn thấy con chim xanh xinh đẹp ấy.</a:t>
            </a:r>
            <a:endParaRPr lang="vi-VN" dirty="0"/>
          </a:p>
        </p:txBody>
      </p:sp>
      <p:sp>
        <p:nvSpPr>
          <p:cNvPr id="23" name="Rectangle 22">
            <a:extLst>
              <a:ext uri="{FF2B5EF4-FFF2-40B4-BE49-F238E27FC236}">
                <a16:creationId xmlns:a16="http://schemas.microsoft.com/office/drawing/2014/main" id="{80F6DB52-E194-45A1-AA0E-5BD13CED53DC}"/>
              </a:ext>
            </a:extLst>
          </p:cNvPr>
          <p:cNvSpPr/>
          <p:nvPr/>
        </p:nvSpPr>
        <p:spPr>
          <a:xfrm>
            <a:off x="5144657" y="2770864"/>
            <a:ext cx="1521570" cy="307777"/>
          </a:xfrm>
          <a:prstGeom prst="rect">
            <a:avLst/>
          </a:prstGeom>
        </p:spPr>
        <p:txBody>
          <a:bodyPr wrap="none">
            <a:spAutoFit/>
          </a:bodyPr>
          <a:lstStyle/>
          <a:p>
            <a:r>
              <a:rPr lang="vi-VN" dirty="0">
                <a:solidFill>
                  <a:srgbClr val="002060"/>
                </a:solidFill>
                <a:latin typeface="UTM Avo" panose="02040603050506020204" pitchFamily="18" charset="0"/>
              </a:rPr>
              <a:t>Mình rất tiếc ...</a:t>
            </a:r>
            <a:endParaRPr lang="vi-VN" dirty="0"/>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1113" y="402313"/>
            <a:ext cx="1211555" cy="1211555"/>
          </a:xfrm>
          <a:prstGeom prst="rect">
            <a:avLst/>
          </a:prstGeom>
        </p:spPr>
      </p:pic>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par>
                                <p:cTn id="48" presetID="53" presetClass="exit" presetSubtype="32" fill="hold" grpId="1" nodeType="withEffect">
                                  <p:stCondLst>
                                    <p:cond delay="0"/>
                                  </p:stCondLst>
                                  <p:childTnLst>
                                    <p:anim calcmode="lin" valueType="num">
                                      <p:cBhvr>
                                        <p:cTn id="49" dur="500"/>
                                        <p:tgtEl>
                                          <p:spTgt spid="23"/>
                                        </p:tgtEl>
                                        <p:attrNameLst>
                                          <p:attrName>ppt_w</p:attrName>
                                        </p:attrNameLst>
                                      </p:cBhvr>
                                      <p:tavLst>
                                        <p:tav tm="0">
                                          <p:val>
                                            <p:strVal val="ppt_w"/>
                                          </p:val>
                                        </p:tav>
                                        <p:tav tm="100000">
                                          <p:val>
                                            <p:fltVal val="0"/>
                                          </p:val>
                                        </p:tav>
                                      </p:tavLst>
                                    </p:anim>
                                    <p:anim calcmode="lin" valueType="num">
                                      <p:cBhvr>
                                        <p:cTn id="50" dur="500"/>
                                        <p:tgtEl>
                                          <p:spTgt spid="23"/>
                                        </p:tgtEl>
                                        <p:attrNameLst>
                                          <p:attrName>ppt_h</p:attrName>
                                        </p:attrNameLst>
                                      </p:cBhvr>
                                      <p:tavLst>
                                        <p:tav tm="0">
                                          <p:val>
                                            <p:strVal val="ppt_h"/>
                                          </p:val>
                                        </p:tav>
                                        <p:tav tm="100000">
                                          <p:val>
                                            <p:fltVal val="0"/>
                                          </p:val>
                                        </p:tav>
                                      </p:tavLst>
                                    </p:anim>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p:bldP spid="22" grpId="0"/>
      <p:bldP spid="23" grpId="0"/>
      <p:bldP spid="2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858495" y="1683766"/>
            <a:ext cx="3537287" cy="2647149"/>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155346" y="2728149"/>
            <a:ext cx="2379159" cy="2150809"/>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3360016" y="0"/>
            <a:ext cx="5667415" cy="5171075"/>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093739" y="499787"/>
            <a:ext cx="2233532" cy="1985362"/>
          </a:xfrm>
          <a:prstGeom prst="rect">
            <a:avLst/>
          </a:prstGeom>
          <a:noFill/>
          <a:ln w="9525">
            <a:noFill/>
          </a:ln>
        </p:spPr>
      </p:pic>
      <p:sp>
        <p:nvSpPr>
          <p:cNvPr id="6" name="矩形 5"/>
          <p:cNvSpPr/>
          <p:nvPr/>
        </p:nvSpPr>
        <p:spPr>
          <a:xfrm>
            <a:off x="4247376" y="1693200"/>
            <a:ext cx="3640716" cy="3477875"/>
          </a:xfrm>
          <a:prstGeom prst="rect">
            <a:avLst/>
          </a:prstGeom>
        </p:spPr>
        <p:txBody>
          <a:bodyPr wrap="square">
            <a:spAutoFit/>
          </a:bodyPr>
          <a:lstStyle/>
          <a:p>
            <a:r>
              <a:rPr lang="en-US" altLang="zh-CN" sz="4400" smtClean="0"/>
              <a:t>Hẹn gặp lại các con ở những tiết học sau!</a:t>
            </a:r>
            <a:endParaRPr lang="zh-CN" altLang="en-US" sz="4400" dirty="0"/>
          </a:p>
          <a:p>
            <a:endParaRPr lang="zh-CN" altLang="en-US" sz="4400"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717" y="229211"/>
            <a:ext cx="1211555" cy="1211555"/>
          </a:xfrm>
          <a:prstGeom prst="rect">
            <a:avLst/>
          </a:prstGeom>
        </p:spPr>
      </p:pic>
    </p:spTree>
    <p:extLst>
      <p:ext uri="{BB962C8B-B14F-4D97-AF65-F5344CB8AC3E}">
        <p14:creationId xmlns:p14="http://schemas.microsoft.com/office/powerpoint/2010/main" val="232851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188142" y="1343664"/>
            <a:ext cx="9106468" cy="4791064"/>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585335" y="539425"/>
            <a:ext cx="1680319" cy="969415"/>
          </a:xfrm>
          <a:prstGeom prst="rect">
            <a:avLst/>
          </a:prstGeom>
          <a:noFill/>
          <a:ln w="9525">
            <a:noFill/>
          </a:ln>
        </p:spPr>
      </p:pic>
      <p:sp>
        <p:nvSpPr>
          <p:cNvPr id="6" name="TextBox 5">
            <a:extLst>
              <a:ext uri="{FF2B5EF4-FFF2-40B4-BE49-F238E27FC236}">
                <a16:creationId xmlns:a16="http://schemas.microsoft.com/office/drawing/2014/main" id="{B600F577-F819-4602-BCEB-985221633540}"/>
              </a:ext>
            </a:extLst>
          </p:cNvPr>
          <p:cNvSpPr txBox="1"/>
          <p:nvPr/>
        </p:nvSpPr>
        <p:spPr>
          <a:xfrm>
            <a:off x="3760602" y="295865"/>
            <a:ext cx="5365827"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Em biết gì về loài cây trong tranh?</a:t>
            </a:r>
            <a:endParaRPr lang="en-US" sz="1500" dirty="0">
              <a:latin typeface="UTM Avo" panose="02040603050506020204" pitchFamily="18" charset="0"/>
            </a:endParaRPr>
          </a:p>
        </p:txBody>
      </p:sp>
      <p:pic>
        <p:nvPicPr>
          <p:cNvPr id="7" name="Picture 6">
            <a:extLst>
              <a:ext uri="{FF2B5EF4-FFF2-40B4-BE49-F238E27FC236}">
                <a16:creationId xmlns:a16="http://schemas.microsoft.com/office/drawing/2014/main" id="{A0B2D960-A4AE-4888-B3B5-0DF39E7E775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610227" y="2443462"/>
            <a:ext cx="5914340" cy="2591469"/>
          </a:xfrm>
          <a:prstGeom prst="rect">
            <a:avLst/>
          </a:prstGeom>
          <a:ln>
            <a:noFill/>
          </a:ln>
          <a:effectLst>
            <a:softEdge rad="112500"/>
          </a:effectLst>
        </p:spPr>
      </p:pic>
      <p:sp>
        <p:nvSpPr>
          <p:cNvPr id="8" name="TextBox 7">
            <a:extLst>
              <a:ext uri="{FF2B5EF4-FFF2-40B4-BE49-F238E27FC236}">
                <a16:creationId xmlns:a16="http://schemas.microsoft.com/office/drawing/2014/main" id="{1D0474B9-0110-470C-BDCA-C139816B2574}"/>
              </a:ext>
            </a:extLst>
          </p:cNvPr>
          <p:cNvSpPr txBox="1"/>
          <p:nvPr/>
        </p:nvSpPr>
        <p:spPr>
          <a:xfrm>
            <a:off x="3760602" y="722417"/>
            <a:ext cx="5019604" cy="323165"/>
          </a:xfrm>
          <a:prstGeom prst="rect">
            <a:avLst/>
          </a:prstGeom>
          <a:noFill/>
        </p:spPr>
        <p:txBody>
          <a:bodyPr wrap="square" rtlCol="0">
            <a:spAutoFit/>
          </a:bodyPr>
          <a:lstStyle/>
          <a:p>
            <a:r>
              <a:rPr lang="vi-VN" sz="1500" b="1" dirty="0">
                <a:solidFill>
                  <a:srgbClr val="FF0000"/>
                </a:solidFill>
                <a:latin typeface="UTM Avo" panose="02040603050506020204" pitchFamily="18" charset="0"/>
              </a:rPr>
              <a:t>2</a:t>
            </a:r>
            <a:r>
              <a:rPr lang="vi-VN" sz="1500" b="1">
                <a:solidFill>
                  <a:srgbClr val="FF0000"/>
                </a:solidFill>
                <a:latin typeface="UTM Avo" panose="02040603050506020204" pitchFamily="18" charset="0"/>
              </a:rPr>
              <a:t>. </a:t>
            </a:r>
            <a:r>
              <a:rPr lang="en-US" sz="1500">
                <a:latin typeface="UTM Avo" panose="02040603050506020204" pitchFamily="18" charset="0"/>
              </a:rPr>
              <a:t>L</a:t>
            </a:r>
            <a:r>
              <a:rPr lang="vi-VN" sz="1500" smtClean="0">
                <a:latin typeface="UTM Avo" panose="02040603050506020204" pitchFamily="18" charset="0"/>
              </a:rPr>
              <a:t>oài </a:t>
            </a:r>
            <a:r>
              <a:rPr lang="vi-VN" sz="1500" dirty="0">
                <a:latin typeface="UTM Avo" panose="02040603050506020204" pitchFamily="18" charset="0"/>
              </a:rPr>
              <a:t>cây này có gì đặc biệt?</a:t>
            </a:r>
            <a:endParaRPr lang="en-US" sz="1500" dirty="0">
              <a:latin typeface="UTM Avo" panose="02040603050506020204" pitchFamily="18"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6771" y="278221"/>
            <a:ext cx="1211555" cy="1211555"/>
          </a:xfrm>
          <a:prstGeom prst="rect">
            <a:avLst/>
          </a:prstGeom>
        </p:spPr>
      </p:pic>
    </p:spTree>
    <p:extLst>
      <p:ext uri="{BB962C8B-B14F-4D97-AF65-F5344CB8AC3E}">
        <p14:creationId xmlns:p14="http://schemas.microsoft.com/office/powerpoint/2010/main" val="18835294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71696"/>
                                        </p:tgtEl>
                                        <p:attrNameLst>
                                          <p:attrName>style.visibility</p:attrName>
                                        </p:attrNameLst>
                                      </p:cBhvr>
                                      <p:to>
                                        <p:strVal val="visible"/>
                                      </p:to>
                                    </p:set>
                                    <p:anim calcmode="lin" valueType="num">
                                      <p:cBhvr>
                                        <p:cTn id="7" dur="1000" fill="hold"/>
                                        <p:tgtEl>
                                          <p:spTgt spid="71696"/>
                                        </p:tgtEl>
                                        <p:attrNameLst>
                                          <p:attrName>ppt_x</p:attrName>
                                        </p:attrNameLst>
                                      </p:cBhvr>
                                      <p:tavLst>
                                        <p:tav tm="0">
                                          <p:val>
                                            <p:strVal val="#ppt_x-.2"/>
                                          </p:val>
                                        </p:tav>
                                        <p:tav tm="100000">
                                          <p:val>
                                            <p:strVal val="#ppt_x"/>
                                          </p:val>
                                        </p:tav>
                                      </p:tavLst>
                                    </p:anim>
                                    <p:anim calcmode="lin" valueType="num">
                                      <p:cBhvr>
                                        <p:cTn id="8"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69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6264B51-E69C-46C4-BAA4-95C58E47ABB4}"/>
              </a:ext>
            </a:extLst>
          </p:cNvPr>
          <p:cNvSpPr txBox="1"/>
          <p:nvPr/>
        </p:nvSpPr>
        <p:spPr>
          <a:xfrm>
            <a:off x="597976" y="671778"/>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sp>
        <p:nvSpPr>
          <p:cNvPr id="14" name="TextBox 13">
            <a:extLst>
              <a:ext uri="{FF2B5EF4-FFF2-40B4-BE49-F238E27FC236}">
                <a16:creationId xmlns:a16="http://schemas.microsoft.com/office/drawing/2014/main" id="{3C6AA5B7-676A-4EFA-A487-DCA399843C10}"/>
              </a:ext>
            </a:extLst>
          </p:cNvPr>
          <p:cNvSpPr txBox="1"/>
          <p:nvPr/>
        </p:nvSpPr>
        <p:spPr>
          <a:xfrm>
            <a:off x="3625408" y="407119"/>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pic>
        <p:nvPicPr>
          <p:cNvPr id="15" name="Picture 14">
            <a:extLst>
              <a:ext uri="{FF2B5EF4-FFF2-40B4-BE49-F238E27FC236}">
                <a16:creationId xmlns:a16="http://schemas.microsoft.com/office/drawing/2014/main" id="{A0B2D960-A4AE-4888-B3B5-0DF39E7E775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951466" y="1932184"/>
            <a:ext cx="5914340" cy="2591469"/>
          </a:xfrm>
          <a:prstGeom prst="rect">
            <a:avLst/>
          </a:prstGeom>
          <a:ln>
            <a:noFill/>
          </a:ln>
          <a:effectLst>
            <a:softEdge rad="112500"/>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1994" y="1480639"/>
            <a:ext cx="1211555" cy="1211555"/>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53" y="1007700"/>
            <a:ext cx="7751087" cy="2841573"/>
          </a:xfrm>
          <a:prstGeom prst="rect">
            <a:avLst/>
          </a:prstGeom>
        </p:spPr>
      </p:pic>
      <p:sp>
        <p:nvSpPr>
          <p:cNvPr id="3" name="TextBox 2"/>
          <p:cNvSpPr txBox="1"/>
          <p:nvPr/>
        </p:nvSpPr>
        <p:spPr>
          <a:xfrm>
            <a:off x="1117672" y="1238052"/>
            <a:ext cx="8301784" cy="584775"/>
          </a:xfrm>
          <a:prstGeom prst="rect">
            <a:avLst/>
          </a:prstGeom>
          <a:noFill/>
        </p:spPr>
        <p:txBody>
          <a:bodyPr wrap="square" rtlCol="0">
            <a:spAutoFit/>
          </a:bodyPr>
          <a:lstStyle/>
          <a:p>
            <a:r>
              <a:rPr lang="en-US" sz="3200" b="1" smtClean="0">
                <a:solidFill>
                  <a:srgbClr val="CA06A5"/>
                </a:solidFill>
                <a:latin typeface="HP001 4 hàng" panose="020B0603050302020204" pitchFamily="34" charset="0"/>
              </a:rPr>
              <a:t>Thứ hai ngày 27 tháng 9 năm 2021</a:t>
            </a:r>
            <a:endParaRPr lang="en-US" sz="3200" b="1">
              <a:solidFill>
                <a:srgbClr val="CA06A5"/>
              </a:solidFill>
              <a:latin typeface="HP001 4 hàng" panose="020B0603050302020204" pitchFamily="34" charset="0"/>
            </a:endParaRPr>
          </a:p>
        </p:txBody>
      </p:sp>
      <p:sp>
        <p:nvSpPr>
          <p:cNvPr id="4" name="TextBox 3"/>
          <p:cNvSpPr txBox="1"/>
          <p:nvPr/>
        </p:nvSpPr>
        <p:spPr>
          <a:xfrm>
            <a:off x="2237055" y="2342410"/>
            <a:ext cx="5654641" cy="584775"/>
          </a:xfrm>
          <a:prstGeom prst="rect">
            <a:avLst/>
          </a:prstGeom>
          <a:noFill/>
        </p:spPr>
        <p:txBody>
          <a:bodyPr wrap="square" rtlCol="0">
            <a:spAutoFit/>
          </a:bodyPr>
          <a:lstStyle/>
          <a:p>
            <a:r>
              <a:rPr lang="en-US" sz="3200" b="1" smtClean="0">
                <a:solidFill>
                  <a:srgbClr val="CA06A5"/>
                </a:solidFill>
                <a:latin typeface="HP001 4 hàng" panose="020B0603050302020204" pitchFamily="34" charset="0"/>
              </a:rPr>
              <a:t>Bài 7: Cây xấu hổ.</a:t>
            </a:r>
            <a:endParaRPr lang="en-US" sz="3200" b="1">
              <a:solidFill>
                <a:srgbClr val="CA06A5"/>
              </a:solidFill>
              <a:latin typeface="HP001 4 hàng" panose="020B0603050302020204" pitchFamily="34" charset="0"/>
            </a:endParaRPr>
          </a:p>
        </p:txBody>
      </p:sp>
      <p:sp>
        <p:nvSpPr>
          <p:cNvPr id="5" name="TextBox 4"/>
          <p:cNvSpPr txBox="1"/>
          <p:nvPr/>
        </p:nvSpPr>
        <p:spPr>
          <a:xfrm>
            <a:off x="2237055" y="2908986"/>
            <a:ext cx="8961137" cy="584775"/>
          </a:xfrm>
          <a:prstGeom prst="rect">
            <a:avLst/>
          </a:prstGeom>
          <a:noFill/>
        </p:spPr>
        <p:txBody>
          <a:bodyPr wrap="square" rtlCol="0">
            <a:spAutoFit/>
          </a:bodyPr>
          <a:lstStyle/>
          <a:p>
            <a:r>
              <a:rPr lang="en-US" sz="3200" b="1" smtClean="0">
                <a:solidFill>
                  <a:srgbClr val="CA06A5"/>
                </a:solidFill>
                <a:latin typeface="HP001 4 hàng" panose="020B0603050302020204" pitchFamily="34" charset="0"/>
              </a:rPr>
              <a:t>Đọc: Cây xấu hổ.</a:t>
            </a:r>
            <a:endParaRPr lang="en-US" sz="3200" b="1">
              <a:solidFill>
                <a:srgbClr val="CA06A5"/>
              </a:solidFill>
              <a:latin typeface="HP001 4 hàng" panose="020B0603050302020204" pitchFamily="34" charset="0"/>
            </a:endParaRPr>
          </a:p>
        </p:txBody>
      </p:sp>
      <p:cxnSp>
        <p:nvCxnSpPr>
          <p:cNvPr id="6" name="Straight Connector 5"/>
          <p:cNvCxnSpPr/>
          <p:nvPr/>
        </p:nvCxnSpPr>
        <p:spPr>
          <a:xfrm>
            <a:off x="671553" y="1007700"/>
            <a:ext cx="0" cy="28415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09558" y="1813728"/>
            <a:ext cx="4973922" cy="584775"/>
          </a:xfrm>
          <a:prstGeom prst="rect">
            <a:avLst/>
          </a:prstGeom>
          <a:noFill/>
        </p:spPr>
        <p:txBody>
          <a:bodyPr wrap="square" rtlCol="0">
            <a:spAutoFit/>
          </a:bodyPr>
          <a:lstStyle/>
          <a:p>
            <a:r>
              <a:rPr lang="en-US" sz="3200" b="1" smtClean="0">
                <a:solidFill>
                  <a:srgbClr val="CA06A5"/>
                </a:solidFill>
                <a:latin typeface="HP001 4 hàng" panose="020B0603050302020204" pitchFamily="34" charset="0"/>
              </a:rPr>
              <a:t>Tiếng Việt</a:t>
            </a:r>
            <a:endParaRPr lang="en-US" sz="3200" b="1">
              <a:solidFill>
                <a:srgbClr val="CA06A5"/>
              </a:solidFill>
              <a:latin typeface="HP001 4 hàng" panose="020B0603050302020204" pitchFamily="34" charset="0"/>
            </a:endParaRPr>
          </a:p>
        </p:txBody>
      </p:sp>
      <p:sp>
        <p:nvSpPr>
          <p:cNvPr id="14" name="Rounded Rectangle 13"/>
          <p:cNvSpPr/>
          <p:nvPr/>
        </p:nvSpPr>
        <p:spPr>
          <a:xfrm>
            <a:off x="6312310" y="4866968"/>
            <a:ext cx="1553496" cy="23981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028" y="3339102"/>
            <a:ext cx="1211555" cy="1211555"/>
          </a:xfrm>
          <a:prstGeom prst="rect">
            <a:avLst/>
          </a:prstGeom>
        </p:spPr>
      </p:pic>
    </p:spTree>
    <p:extLst>
      <p:ext uri="{BB962C8B-B14F-4D97-AF65-F5344CB8AC3E}">
        <p14:creationId xmlns:p14="http://schemas.microsoft.com/office/powerpoint/2010/main" val="10401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 y="-3366"/>
            <a:ext cx="9144000" cy="5190689"/>
          </a:xfrm>
          <a:prstGeom prst="rect">
            <a:avLst/>
          </a:prstGeom>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0915"/>
            <a:ext cx="9118832" cy="1747297"/>
          </a:xfrm>
          <a:prstGeom prst="rect">
            <a:avLst/>
          </a:prstGeom>
        </p:spPr>
      </p:pic>
      <p:sp>
        <p:nvSpPr>
          <p:cNvPr id="39" name="Rectangle 5">
            <a:extLst>
              <a:ext uri="{FF2B5EF4-FFF2-40B4-BE49-F238E27FC236}">
                <a16:creationId xmlns:a16="http://schemas.microsoft.com/office/drawing/2014/main" id="{91B6904A-12D3-4BCE-9A24-F6A1C07ADD13}"/>
              </a:ext>
            </a:extLst>
          </p:cNvPr>
          <p:cNvSpPr>
            <a:spLocks noChangeArrowheads="1"/>
          </p:cNvSpPr>
          <p:nvPr/>
        </p:nvSpPr>
        <p:spPr bwMode="auto">
          <a:xfrm>
            <a:off x="3459080" y="1711859"/>
            <a:ext cx="5204898" cy="1024254"/>
          </a:xfrm>
          <a:prstGeom prst="rect">
            <a:avLst/>
          </a:prstGeom>
          <a:solidFill>
            <a:schemeClr val="accent2"/>
          </a:solidFill>
          <a:ln w="57150">
            <a:solidFill>
              <a:srgbClr val="FFFF00"/>
            </a:solidFill>
            <a:miter lim="800000"/>
            <a:headEnd/>
            <a:tailEnd/>
          </a:ln>
          <a:extLst/>
        </p:spPr>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r>
              <a:rPr lang="en-US" sz="1800">
                <a:solidFill>
                  <a:srgbClr val="000000"/>
                </a:solidFill>
              </a:rPr>
              <a:t>Đọc đúng, rõ ràng bài </a:t>
            </a:r>
            <a:r>
              <a:rPr lang="en-US" sz="1800" i="1" smtClean="0">
                <a:solidFill>
                  <a:srgbClr val="000000"/>
                </a:solidFill>
              </a:rPr>
              <a:t>Cây xấu hổ,</a:t>
            </a:r>
            <a:r>
              <a:rPr lang="en-US" sz="1800" smtClean="0">
                <a:solidFill>
                  <a:srgbClr val="000000"/>
                </a:solidFill>
              </a:rPr>
              <a:t> </a:t>
            </a:r>
            <a:r>
              <a:rPr lang="en-US" sz="1800">
                <a:solidFill>
                  <a:srgbClr val="000000"/>
                </a:solidFill>
              </a:rPr>
              <a:t>biết ngắt </a:t>
            </a:r>
            <a:r>
              <a:rPr lang="en-US" sz="1800" smtClean="0">
                <a:solidFill>
                  <a:srgbClr val="000000"/>
                </a:solidFill>
              </a:rPr>
              <a:t>nghỉ, </a:t>
            </a:r>
          </a:p>
          <a:p>
            <a:pPr>
              <a:buNone/>
            </a:pPr>
            <a:r>
              <a:rPr lang="en-US" sz="1800" smtClean="0">
                <a:solidFill>
                  <a:srgbClr val="000000"/>
                </a:solidFill>
              </a:rPr>
              <a:t>nhấn </a:t>
            </a:r>
            <a:r>
              <a:rPr lang="en-US" sz="1800">
                <a:solidFill>
                  <a:srgbClr val="000000"/>
                </a:solidFill>
              </a:rPr>
              <a:t>giọng phù hợp.</a:t>
            </a:r>
          </a:p>
        </p:txBody>
      </p:sp>
      <p:sp>
        <p:nvSpPr>
          <p:cNvPr id="59" name="TextBox 146">
            <a:extLst>
              <a:ext uri="{FF2B5EF4-FFF2-40B4-BE49-F238E27FC236}">
                <a16:creationId xmlns:a16="http://schemas.microsoft.com/office/drawing/2014/main" id="{0B5A9A30-EC1C-4371-B043-E69E6C2182DA}"/>
              </a:ext>
            </a:extLst>
          </p:cNvPr>
          <p:cNvSpPr txBox="1">
            <a:spLocks noChangeArrowheads="1"/>
          </p:cNvSpPr>
          <p:nvPr/>
        </p:nvSpPr>
        <p:spPr bwMode="auto">
          <a:xfrm>
            <a:off x="2502112" y="2138468"/>
            <a:ext cx="7900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r>
              <a:rPr lang="en-US" altLang="zh-CN" b="1" smtClean="0">
                <a:solidFill>
                  <a:srgbClr val="ED8F9B"/>
                </a:solidFill>
                <a:latin typeface="+mn-lt"/>
                <a:ea typeface="隶书" panose="02010509060101010101" pitchFamily="49" charset="-122"/>
              </a:rPr>
              <a:t>Sau bài học này các con sẽ:</a:t>
            </a:r>
            <a:endParaRPr lang="zh-CN" altLang="en-US" b="1" dirty="0">
              <a:solidFill>
                <a:srgbClr val="ED8F9B"/>
              </a:solidFill>
              <a:latin typeface="+mn-lt"/>
              <a:ea typeface="隶书" panose="02010509060101010101" pitchFamily="49" charset="-122"/>
            </a:endParaRPr>
          </a:p>
        </p:txBody>
      </p:sp>
      <p:sp>
        <p:nvSpPr>
          <p:cNvPr id="2" name="Rounded Rectangle 1"/>
          <p:cNvSpPr/>
          <p:nvPr/>
        </p:nvSpPr>
        <p:spPr>
          <a:xfrm>
            <a:off x="1290072" y="967434"/>
            <a:ext cx="6503594" cy="5869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smtClean="0">
                <a:solidFill>
                  <a:srgbClr val="000000"/>
                </a:solidFill>
              </a:rPr>
              <a:t>Yêu cầu cần đạt</a:t>
            </a:r>
            <a:endParaRPr lang="en-US" sz="4800">
              <a:solidFill>
                <a:srgbClr val="000000"/>
              </a:solidFill>
            </a:endParaRPr>
          </a:p>
        </p:txBody>
      </p:sp>
      <p:pic>
        <p:nvPicPr>
          <p:cNvPr id="5" name="图片 4">
            <a:extLst>
              <a:ext uri="{FF2B5EF4-FFF2-40B4-BE49-F238E27FC236}">
                <a16:creationId xmlns:a16="http://schemas.microsoft.com/office/drawing/2014/main" id="{7CEDC993-E02B-4C0B-BA79-552AA083E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17" y="1589062"/>
            <a:ext cx="2130839" cy="3155282"/>
          </a:xfrm>
          <a:prstGeom prst="rect">
            <a:avLst/>
          </a:prstGeom>
        </p:spPr>
      </p:pic>
      <p:sp>
        <p:nvSpPr>
          <p:cNvPr id="29" name="Rectangle 5">
            <a:extLst>
              <a:ext uri="{FF2B5EF4-FFF2-40B4-BE49-F238E27FC236}">
                <a16:creationId xmlns:a16="http://schemas.microsoft.com/office/drawing/2014/main" id="{91B6904A-12D3-4BCE-9A24-F6A1C07ADD13}"/>
              </a:ext>
            </a:extLst>
          </p:cNvPr>
          <p:cNvSpPr>
            <a:spLocks noChangeArrowheads="1"/>
          </p:cNvSpPr>
          <p:nvPr/>
        </p:nvSpPr>
        <p:spPr bwMode="auto">
          <a:xfrm>
            <a:off x="3460036" y="4024083"/>
            <a:ext cx="5204897" cy="1024254"/>
          </a:xfrm>
          <a:prstGeom prst="rect">
            <a:avLst/>
          </a:prstGeom>
          <a:solidFill>
            <a:schemeClr val="accent2"/>
          </a:solidFill>
          <a:ln w="57150">
            <a:solidFill>
              <a:srgbClr val="96C234"/>
            </a:solidFill>
          </a:ln>
          <a:extLst/>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endParaRPr lang="zh-CN" altLang="en-US" sz="1000" dirty="0">
              <a:latin typeface="隶书" panose="02010509060101010101" pitchFamily="49" charset="-122"/>
              <a:ea typeface="隶书" panose="02010509060101010101" pitchFamily="49" charset="-122"/>
            </a:endParaRPr>
          </a:p>
        </p:txBody>
      </p:sp>
      <p:sp>
        <p:nvSpPr>
          <p:cNvPr id="31" name="Rectangle 5">
            <a:extLst>
              <a:ext uri="{FF2B5EF4-FFF2-40B4-BE49-F238E27FC236}">
                <a16:creationId xmlns:a16="http://schemas.microsoft.com/office/drawing/2014/main" id="{91B6904A-12D3-4BCE-9A24-F6A1C07ADD13}"/>
              </a:ext>
            </a:extLst>
          </p:cNvPr>
          <p:cNvSpPr>
            <a:spLocks noChangeArrowheads="1"/>
          </p:cNvSpPr>
          <p:nvPr/>
        </p:nvSpPr>
        <p:spPr bwMode="auto">
          <a:xfrm>
            <a:off x="3473726" y="2852027"/>
            <a:ext cx="5204897" cy="1024254"/>
          </a:xfrm>
          <a:prstGeom prst="rect">
            <a:avLst/>
          </a:prstGeom>
          <a:solidFill>
            <a:schemeClr val="accent2"/>
          </a:solidFill>
          <a:ln w="57150">
            <a:solidFill>
              <a:srgbClr val="FF0000"/>
            </a:solidFill>
          </a:ln>
          <a:extLst/>
        </p:spPr>
        <p:style>
          <a:lnRef idx="1">
            <a:schemeClr val="accent1"/>
          </a:lnRef>
          <a:fillRef idx="2">
            <a:schemeClr val="accent1"/>
          </a:fillRef>
          <a:effectRef idx="1">
            <a:schemeClr val="accent1"/>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a:buNone/>
            </a:pPr>
            <a:endParaRPr lang="en-US"/>
          </a:p>
        </p:txBody>
      </p:sp>
      <p:sp>
        <p:nvSpPr>
          <p:cNvPr id="4" name="Rectangle 3"/>
          <p:cNvSpPr/>
          <p:nvPr/>
        </p:nvSpPr>
        <p:spPr>
          <a:xfrm>
            <a:off x="3835924" y="3332526"/>
            <a:ext cx="184731" cy="307777"/>
          </a:xfrm>
          <a:prstGeom prst="rect">
            <a:avLst/>
          </a:prstGeom>
        </p:spPr>
        <p:txBody>
          <a:bodyPr wrap="none">
            <a:spAutoFit/>
          </a:bodyPr>
          <a:lstStyle/>
          <a:p>
            <a:endParaRPr lang="en-US"/>
          </a:p>
        </p:txBody>
      </p:sp>
      <p:sp>
        <p:nvSpPr>
          <p:cNvPr id="6" name="Rectangle 5"/>
          <p:cNvSpPr/>
          <p:nvPr/>
        </p:nvSpPr>
        <p:spPr>
          <a:xfrm>
            <a:off x="3636335" y="4439800"/>
            <a:ext cx="4572000" cy="253916"/>
          </a:xfrm>
          <a:prstGeom prst="rect">
            <a:avLst/>
          </a:prstGeom>
        </p:spPr>
        <p:txBody>
          <a:bodyPr>
            <a:spAutoFit/>
          </a:bodyPr>
          <a:lstStyle/>
          <a:p>
            <a:pPr eaLnBrk="1" hangingPunct="1">
              <a:spcBef>
                <a:spcPct val="0"/>
              </a:spcBef>
              <a:buClrTx/>
              <a:buFontTx/>
              <a:buNone/>
            </a:pPr>
            <a:endParaRPr lang="zh-CN" altLang="en-US" sz="1050" dirty="0">
              <a:latin typeface="隶书" panose="02010509060101010101" pitchFamily="49" charset="-122"/>
              <a:ea typeface="隶书" panose="02010509060101010101" pitchFamily="49" charset="-122"/>
            </a:endParaRPr>
          </a:p>
        </p:txBody>
      </p:sp>
      <p:sp>
        <p:nvSpPr>
          <p:cNvPr id="34" name="Rectangle 8">
            <a:extLst>
              <a:ext uri="{FF2B5EF4-FFF2-40B4-BE49-F238E27FC236}">
                <a16:creationId xmlns:a16="http://schemas.microsoft.com/office/drawing/2014/main" id="{6476F576-7D39-4513-8CC3-1042929B2771}"/>
              </a:ext>
            </a:extLst>
          </p:cNvPr>
          <p:cNvSpPr>
            <a:spLocks noChangeArrowheads="1"/>
          </p:cNvSpPr>
          <p:nvPr/>
        </p:nvSpPr>
        <p:spPr bwMode="auto">
          <a:xfrm>
            <a:off x="3501104" y="2911283"/>
            <a:ext cx="5359108" cy="92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r>
              <a:rPr lang="en-US" sz="1800">
                <a:solidFill>
                  <a:srgbClr val="000000"/>
                </a:solidFill>
                <a:latin typeface="+mn-lt"/>
                <a:ea typeface="Calibri" panose="020F0502020204030204" pitchFamily="34" charset="0"/>
              </a:rPr>
              <a:t>Trả lời được các câu hỏi có liên quan đến bài đọc</a:t>
            </a:r>
            <a:r>
              <a:rPr lang="en-US" sz="1800" smtClean="0">
                <a:solidFill>
                  <a:srgbClr val="000000"/>
                </a:solidFill>
                <a:latin typeface="+mn-lt"/>
                <a:ea typeface="Calibri" panose="020F0502020204030204" pitchFamily="34" charset="0"/>
              </a:rPr>
              <a:t>.</a:t>
            </a:r>
            <a:endParaRPr lang="en-US" sz="1800">
              <a:solidFill>
                <a:srgbClr val="000000"/>
              </a:solidFill>
              <a:latin typeface="+mn-lt"/>
            </a:endParaRPr>
          </a:p>
        </p:txBody>
      </p:sp>
      <p:sp>
        <p:nvSpPr>
          <p:cNvPr id="35" name="Rectangle 8">
            <a:extLst>
              <a:ext uri="{FF2B5EF4-FFF2-40B4-BE49-F238E27FC236}">
                <a16:creationId xmlns:a16="http://schemas.microsoft.com/office/drawing/2014/main" id="{6476F576-7D39-4513-8CC3-1042929B2771}"/>
              </a:ext>
            </a:extLst>
          </p:cNvPr>
          <p:cNvSpPr>
            <a:spLocks noChangeArrowheads="1"/>
          </p:cNvSpPr>
          <p:nvPr/>
        </p:nvSpPr>
        <p:spPr bwMode="auto">
          <a:xfrm>
            <a:off x="3460037" y="4230902"/>
            <a:ext cx="5359108" cy="92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r>
              <a:rPr lang="en-US" sz="1800" smtClean="0">
                <a:solidFill>
                  <a:srgbClr val="000000"/>
                </a:solidFill>
                <a:latin typeface="+mn-lt"/>
                <a:ea typeface="Calibri" panose="020F0502020204030204" pitchFamily="34" charset="0"/>
              </a:rPr>
              <a:t> </a:t>
            </a:r>
            <a:r>
              <a:rPr lang="en-US" sz="1800" smtClean="0">
                <a:solidFill>
                  <a:srgbClr val="000000"/>
                </a:solidFill>
                <a:latin typeface="+mn-lt"/>
              </a:rPr>
              <a:t>Biết chia sẻ những trải nghiệm, suy nghĩ, cảm xúc có liên quan đến bài đọc.</a:t>
            </a:r>
            <a:endParaRPr lang="zh-CN" altLang="en-US" sz="1800" smtClean="0">
              <a:solidFill>
                <a:srgbClr val="000000"/>
              </a:solidFill>
              <a:latin typeface="+mn-lt"/>
              <a:ea typeface="隶书" panose="02010509060101010101" pitchFamily="49" charset="-122"/>
            </a:endParaRPr>
          </a:p>
          <a:p>
            <a:endParaRPr lang="en-US" sz="1800">
              <a:solidFill>
                <a:srgbClr val="000000"/>
              </a:solidFill>
              <a:latin typeface="+mn-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0472" y="49371"/>
            <a:ext cx="1211555" cy="1211555"/>
          </a:xfrm>
          <a:prstGeom prst="rect">
            <a:avLst/>
          </a:prstGeom>
        </p:spPr>
      </p:pic>
    </p:spTree>
    <p:extLst>
      <p:ext uri="{BB962C8B-B14F-4D97-AF65-F5344CB8AC3E}">
        <p14:creationId xmlns:p14="http://schemas.microsoft.com/office/powerpoint/2010/main" val="99862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par>
                          <p:cTn id="19" fill="hold">
                            <p:stCondLst>
                              <p:cond delay="3500"/>
                            </p:stCondLst>
                            <p:childTnLst>
                              <p:par>
                                <p:cTn id="20" presetID="53" presetClass="entr" presetSubtype="16"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500" fill="hold"/>
                                        <p:tgtEl>
                                          <p:spTgt spid="59"/>
                                        </p:tgtEl>
                                        <p:attrNameLst>
                                          <p:attrName>ppt_w</p:attrName>
                                        </p:attrNameLst>
                                      </p:cBhvr>
                                      <p:tavLst>
                                        <p:tav tm="0">
                                          <p:val>
                                            <p:fltVal val="0"/>
                                          </p:val>
                                        </p:tav>
                                        <p:tav tm="100000">
                                          <p:val>
                                            <p:strVal val="#ppt_w"/>
                                          </p:val>
                                        </p:tav>
                                      </p:tavLst>
                                    </p:anim>
                                    <p:anim calcmode="lin" valueType="num">
                                      <p:cBhvr>
                                        <p:cTn id="23" dur="500" fill="hold"/>
                                        <p:tgtEl>
                                          <p:spTgt spid="59"/>
                                        </p:tgtEl>
                                        <p:attrNameLst>
                                          <p:attrName>ppt_h</p:attrName>
                                        </p:attrNameLst>
                                      </p:cBhvr>
                                      <p:tavLst>
                                        <p:tav tm="0">
                                          <p:val>
                                            <p:fltVal val="0"/>
                                          </p:val>
                                        </p:tav>
                                        <p:tav tm="100000">
                                          <p:val>
                                            <p:strVal val="#ppt_h"/>
                                          </p:val>
                                        </p:tav>
                                      </p:tavLst>
                                    </p:anim>
                                    <p:animEffect transition="in" filter="fade">
                                      <p:cBhvr>
                                        <p:cTn id="24" dur="500"/>
                                        <p:tgtEl>
                                          <p:spTgt spid="5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9" grpId="0"/>
      <p:bldP spid="29" grpId="0" animBg="1"/>
      <p:bldP spid="31" grpId="0" animBg="1"/>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979712" y="1131590"/>
            <a:ext cx="5112568" cy="3700104"/>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881122"/>
            </a:xfrm>
            <a:prstGeom prst="rect">
              <a:avLst/>
            </a:prstGeom>
            <a:noFill/>
          </p:spPr>
          <p:txBody>
            <a:bodyPr wrap="square" rtlCol="0">
              <a:spAutoFit/>
            </a:bodyPr>
            <a:lstStyle/>
            <a:p>
              <a:pPr algn="ctr">
                <a:lnSpc>
                  <a:spcPct val="150000"/>
                </a:lnSpc>
              </a:pPr>
              <a:endParaRPr lang="en-US" sz="4400" b="1" dirty="0">
                <a:solidFill>
                  <a:srgbClr val="17479D"/>
                </a:solidFill>
                <a:latin typeface="+mn-lt"/>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37042" y="2486647"/>
              <a:ext cx="3041009" cy="1738897"/>
            </a:xfrm>
            <a:prstGeom prst="rect">
              <a:avLst/>
            </a:prstGeom>
            <a:noFill/>
          </p:spPr>
          <p:txBody>
            <a:bodyPr wrap="square" rtlCol="0">
              <a:spAutoFit/>
            </a:bodyPr>
            <a:lstStyle/>
            <a:p>
              <a:pPr algn="ctr">
                <a:lnSpc>
                  <a:spcPct val="150000"/>
                </a:lnSpc>
              </a:pPr>
              <a:r>
                <a:rPr lang="vi-VN" sz="4000" b="1">
                  <a:solidFill>
                    <a:schemeClr val="accent1">
                      <a:lumMod val="50000"/>
                    </a:schemeClr>
                  </a:solidFill>
                  <a:latin typeface="+mn-lt"/>
                </a:rPr>
                <a:t>TIẾT </a:t>
              </a:r>
              <a:r>
                <a:rPr lang="vi-VN" sz="4000" b="1" smtClean="0">
                  <a:solidFill>
                    <a:schemeClr val="accent1">
                      <a:lumMod val="50000"/>
                    </a:schemeClr>
                  </a:solidFill>
                  <a:latin typeface="+mn-lt"/>
                </a:rPr>
                <a:t>1</a:t>
              </a:r>
              <a:endParaRPr lang="en-US" sz="4000" b="1">
                <a:solidFill>
                  <a:schemeClr val="accent1">
                    <a:lumMod val="50000"/>
                  </a:schemeClr>
                </a:solidFill>
                <a:latin typeface="+mn-lt"/>
              </a:endParaRPr>
            </a:p>
            <a:p>
              <a:pPr algn="ctr">
                <a:lnSpc>
                  <a:spcPct val="150000"/>
                </a:lnSpc>
              </a:pPr>
              <a:r>
                <a:rPr lang="en-US" sz="4000" b="1" smtClean="0">
                  <a:solidFill>
                    <a:schemeClr val="accent1">
                      <a:lumMod val="50000"/>
                    </a:schemeClr>
                  </a:solidFill>
                  <a:latin typeface="+mn-lt"/>
                </a:rPr>
                <a:t>ĐỌC</a:t>
              </a:r>
              <a:r>
                <a:rPr lang="vi-VN" sz="4000" b="1" smtClean="0">
                  <a:solidFill>
                    <a:schemeClr val="accent1">
                      <a:lumMod val="50000"/>
                    </a:schemeClr>
                  </a:solidFill>
                  <a:latin typeface="+mn-lt"/>
                </a:rPr>
                <a:t> </a:t>
              </a:r>
              <a:endParaRPr lang="en-US" sz="4000" b="1" dirty="0">
                <a:solidFill>
                  <a:schemeClr val="accent1">
                    <a:lumMod val="50000"/>
                  </a:schemeClr>
                </a:solidFill>
                <a:latin typeface="+mn-lt"/>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8295" y="3268601"/>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6264B51-E69C-46C4-BAA4-95C58E47ABB4}"/>
              </a:ext>
            </a:extLst>
          </p:cNvPr>
          <p:cNvSpPr txBox="1"/>
          <p:nvPr/>
        </p:nvSpPr>
        <p:spPr>
          <a:xfrm>
            <a:off x="597976" y="671778"/>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sp>
        <p:nvSpPr>
          <p:cNvPr id="16" name="TextBox 15">
            <a:extLst>
              <a:ext uri="{FF2B5EF4-FFF2-40B4-BE49-F238E27FC236}">
                <a16:creationId xmlns:a16="http://schemas.microsoft.com/office/drawing/2014/main" id="{3C6AA5B7-676A-4EFA-A487-DCA399843C10}"/>
              </a:ext>
            </a:extLst>
          </p:cNvPr>
          <p:cNvSpPr txBox="1"/>
          <p:nvPr/>
        </p:nvSpPr>
        <p:spPr>
          <a:xfrm>
            <a:off x="3625408" y="407119"/>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76" y="3268601"/>
            <a:ext cx="1211555" cy="1211555"/>
          </a:xfrm>
          <a:prstGeom prst="rect">
            <a:avLst/>
          </a:prstGeom>
        </p:spPr>
      </p:pic>
    </p:spTree>
    <p:extLst>
      <p:ext uri="{BB962C8B-B14F-4D97-AF65-F5344CB8AC3E}">
        <p14:creationId xmlns:p14="http://schemas.microsoft.com/office/powerpoint/2010/main" val="3625646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D0BC134-4E67-4F95-8B15-E84ACFC3EE7F}"/>
              </a:ext>
            </a:extLst>
          </p:cNvPr>
          <p:cNvSpPr>
            <a:spLocks/>
          </p:cNvSpPr>
          <p:nvPr/>
        </p:nvSpPr>
        <p:spPr bwMode="auto">
          <a:xfrm rot="10800000">
            <a:off x="825909" y="264615"/>
            <a:ext cx="7836309"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19050">
            <a:solidFill>
              <a:srgbClr val="17479D"/>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C07B3502-F58A-46C0-88F8-3DE26F98CD3F}"/>
              </a:ext>
            </a:extLst>
          </p:cNvPr>
          <p:cNvSpPr txBox="1"/>
          <p:nvPr/>
        </p:nvSpPr>
        <p:spPr>
          <a:xfrm>
            <a:off x="1408217" y="455407"/>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3578" y="471279"/>
            <a:ext cx="582308" cy="525172"/>
          </a:xfrm>
          <a:prstGeom prst="rect">
            <a:avLst/>
          </a:prstGeom>
        </p:spPr>
      </p:pic>
      <p:sp>
        <p:nvSpPr>
          <p:cNvPr id="8" name="Rounded Rectangle 7"/>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BFD78CE-119A-41F1-9B74-BABCBB0C4D35}"/>
              </a:ext>
            </a:extLst>
          </p:cNvPr>
          <p:cNvSpPr txBox="1"/>
          <p:nvPr/>
        </p:nvSpPr>
        <p:spPr>
          <a:xfrm>
            <a:off x="1983483" y="733865"/>
            <a:ext cx="5930273" cy="507831"/>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Cây xấu hổ</a:t>
            </a:r>
            <a:endParaRPr lang="en-US" sz="1800" b="1" dirty="0">
              <a:solidFill>
                <a:schemeClr val="accent1">
                  <a:lumMod val="50000"/>
                </a:schemeClr>
              </a:solidFill>
              <a:latin typeface="+mn-lt"/>
            </a:endParaRPr>
          </a:p>
        </p:txBody>
      </p:sp>
      <p:sp>
        <p:nvSpPr>
          <p:cNvPr id="10" name="TextBox 9">
            <a:extLst>
              <a:ext uri="{FF2B5EF4-FFF2-40B4-BE49-F238E27FC236}">
                <a16:creationId xmlns:a16="http://schemas.microsoft.com/office/drawing/2014/main" id="{165D5BF2-322E-44E7-8BBA-8D19A38AD7B5}"/>
              </a:ext>
            </a:extLst>
          </p:cNvPr>
          <p:cNvSpPr txBox="1"/>
          <p:nvPr/>
        </p:nvSpPr>
        <p:spPr>
          <a:xfrm>
            <a:off x="1612678" y="1149601"/>
            <a:ext cx="6489106" cy="3647152"/>
          </a:xfrm>
          <a:prstGeom prst="rect">
            <a:avLst/>
          </a:prstGeom>
          <a:noFill/>
        </p:spPr>
        <p:txBody>
          <a:bodyPr wrap="square" rtlCol="0">
            <a:spAutoFit/>
          </a:bodyPr>
          <a:lstStyle/>
          <a:p>
            <a:pPr algn="just">
              <a:lnSpc>
                <a:spcPct val="150000"/>
              </a:lnSpc>
            </a:pPr>
            <a:r>
              <a:rPr lang="vi-VN" dirty="0">
                <a:latin typeface="+mn-lt"/>
              </a:rPr>
              <a:t>      Bỗng dưng, gió ào ào nổi lên. Có tiếng động gì lạ lắm. Những chiếc lá khô lạt xạt lướt trên cỏ. Cây xấu hổ co rúm mình lại.</a:t>
            </a:r>
          </a:p>
          <a:p>
            <a:pPr algn="just">
              <a:lnSpc>
                <a:spcPct val="150000"/>
              </a:lnSpc>
            </a:pPr>
            <a:r>
              <a:rPr lang="vi-VN" dirty="0">
                <a:latin typeface="+mn-lt"/>
              </a:rPr>
              <a:t>      Nó bỗng thấy xung quanh xôn xao. Nó hé mắt nhìn: không có gì lạ cả. Bấy giờ, nó mới mở bừng những con mắt lá. Quả nhiên, không có gì lạ thật.</a:t>
            </a:r>
          </a:p>
          <a:p>
            <a:pPr algn="just">
              <a:lnSpc>
                <a:spcPct val="150000"/>
              </a:lnSpc>
            </a:pPr>
            <a:r>
              <a:rPr lang="vi-VN" dirty="0">
                <a:latin typeface="+mn-lt"/>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dirty="0">
                <a:latin typeface="+mn-lt"/>
              </a:rPr>
              <a:t>      Càng nghe bạn bè trầm trồ, cây xấu hổ càng tiếc. Không biết bao giờ con chim xanh ấy quay trở lại.</a:t>
            </a:r>
          </a:p>
          <a:p>
            <a:pPr algn="r">
              <a:lnSpc>
                <a:spcPct val="150000"/>
              </a:lnSpc>
            </a:pPr>
            <a:r>
              <a:rPr lang="vi-VN" dirty="0">
                <a:latin typeface="+mn-lt"/>
              </a:rPr>
              <a:t>(</a:t>
            </a:r>
            <a:r>
              <a:rPr lang="vi-VN" i="1" dirty="0">
                <a:latin typeface="+mn-lt"/>
              </a:rPr>
              <a:t>Theo </a:t>
            </a:r>
            <a:r>
              <a:rPr lang="vi-VN" dirty="0">
                <a:latin typeface="+mn-lt"/>
              </a:rPr>
              <a:t>Trần Hoài Dương)</a:t>
            </a:r>
            <a:endParaRPr lang="en-US" dirty="0">
              <a:latin typeface="+mn-lt"/>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368" y="3835002"/>
            <a:ext cx="961751" cy="961751"/>
          </a:xfrm>
          <a:prstGeom prst="rect">
            <a:avLst/>
          </a:prstGeom>
        </p:spPr>
      </p:pic>
    </p:spTree>
    <p:extLst>
      <p:ext uri="{BB962C8B-B14F-4D97-AF65-F5344CB8AC3E}">
        <p14:creationId xmlns:p14="http://schemas.microsoft.com/office/powerpoint/2010/main" val="8813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D0BC134-4E67-4F95-8B15-E84ACFC3EE7F}"/>
              </a:ext>
            </a:extLst>
          </p:cNvPr>
          <p:cNvSpPr>
            <a:spLocks/>
          </p:cNvSpPr>
          <p:nvPr/>
        </p:nvSpPr>
        <p:spPr bwMode="auto">
          <a:xfrm rot="10800000">
            <a:off x="1976284" y="337502"/>
            <a:ext cx="6787723"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19050">
            <a:solidFill>
              <a:srgbClr val="17479D"/>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C07B3502-F58A-46C0-88F8-3DE26F98CD3F}"/>
              </a:ext>
            </a:extLst>
          </p:cNvPr>
          <p:cNvSpPr txBox="1"/>
          <p:nvPr/>
        </p:nvSpPr>
        <p:spPr>
          <a:xfrm>
            <a:off x="1284020" y="398621"/>
            <a:ext cx="813585" cy="456535"/>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75550" y="407602"/>
            <a:ext cx="582308" cy="525172"/>
          </a:xfrm>
          <a:prstGeom prst="rect">
            <a:avLst/>
          </a:prstGeom>
        </p:spPr>
      </p:pic>
      <p:sp>
        <p:nvSpPr>
          <p:cNvPr id="8" name="Rounded Rectangle 7"/>
          <p:cNvSpPr/>
          <p:nvPr/>
        </p:nvSpPr>
        <p:spPr>
          <a:xfrm>
            <a:off x="6312310" y="4866968"/>
            <a:ext cx="1553496" cy="23981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Oval 8"/>
          <p:cNvSpPr/>
          <p:nvPr/>
        </p:nvSpPr>
        <p:spPr>
          <a:xfrm>
            <a:off x="578684" y="1024968"/>
            <a:ext cx="1123612" cy="305417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smtClean="0">
                <a:solidFill>
                  <a:srgbClr val="000000"/>
                </a:solidFill>
              </a:rPr>
              <a:t>Bài chia làm mấy đoạn?</a:t>
            </a:r>
            <a:endParaRPr lang="en-US" sz="2000">
              <a:solidFill>
                <a:srgbClr val="000000"/>
              </a:solidFill>
            </a:endParaRPr>
          </a:p>
        </p:txBody>
      </p:sp>
      <p:sp>
        <p:nvSpPr>
          <p:cNvPr id="10" name="TextBox 9">
            <a:extLst>
              <a:ext uri="{FF2B5EF4-FFF2-40B4-BE49-F238E27FC236}">
                <a16:creationId xmlns:a16="http://schemas.microsoft.com/office/drawing/2014/main" id="{ABFD78CE-119A-41F1-9B74-BABCBB0C4D35}"/>
              </a:ext>
            </a:extLst>
          </p:cNvPr>
          <p:cNvSpPr txBox="1"/>
          <p:nvPr/>
        </p:nvSpPr>
        <p:spPr>
          <a:xfrm>
            <a:off x="2524261" y="625713"/>
            <a:ext cx="5930273" cy="507831"/>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mn-lt"/>
              </a:rPr>
              <a:t>Cây xấu hổ</a:t>
            </a:r>
            <a:endParaRPr lang="en-US" sz="1800" b="1" dirty="0">
              <a:solidFill>
                <a:schemeClr val="accent1">
                  <a:lumMod val="50000"/>
                </a:schemeClr>
              </a:solidFill>
              <a:latin typeface="+mn-lt"/>
            </a:endParaRPr>
          </a:p>
        </p:txBody>
      </p:sp>
      <p:sp>
        <p:nvSpPr>
          <p:cNvPr id="11" name="TextBox 10">
            <a:extLst>
              <a:ext uri="{FF2B5EF4-FFF2-40B4-BE49-F238E27FC236}">
                <a16:creationId xmlns:a16="http://schemas.microsoft.com/office/drawing/2014/main" id="{165D5BF2-322E-44E7-8BBA-8D19A38AD7B5}"/>
              </a:ext>
            </a:extLst>
          </p:cNvPr>
          <p:cNvSpPr txBox="1"/>
          <p:nvPr/>
        </p:nvSpPr>
        <p:spPr>
          <a:xfrm>
            <a:off x="2153456" y="1041449"/>
            <a:ext cx="6489106" cy="3647152"/>
          </a:xfrm>
          <a:prstGeom prst="rect">
            <a:avLst/>
          </a:prstGeom>
          <a:noFill/>
        </p:spPr>
        <p:txBody>
          <a:bodyPr wrap="square" rtlCol="0">
            <a:spAutoFit/>
          </a:bodyPr>
          <a:lstStyle/>
          <a:p>
            <a:pPr algn="just">
              <a:lnSpc>
                <a:spcPct val="150000"/>
              </a:lnSpc>
            </a:pPr>
            <a:r>
              <a:rPr lang="vi-VN" dirty="0">
                <a:latin typeface="+mn-lt"/>
              </a:rPr>
              <a:t>      Bỗng dưng, gió ào ào nổi lên. Có tiếng động gì lạ lắm. Những chiếc lá khô lạt xạt lướt trên cỏ. Cây xấu hổ co rúm mình lại.</a:t>
            </a:r>
          </a:p>
          <a:p>
            <a:pPr algn="just">
              <a:lnSpc>
                <a:spcPct val="150000"/>
              </a:lnSpc>
            </a:pPr>
            <a:r>
              <a:rPr lang="vi-VN" dirty="0">
                <a:latin typeface="+mn-lt"/>
              </a:rPr>
              <a:t>      Nó bỗng thấy xung quanh xôn xao. Nó hé mắt nhìn: không có gì lạ cả. Bấy giờ, nó mới mở bừng những con mắt lá. Quả nhiên, không có gì lạ thật.</a:t>
            </a:r>
          </a:p>
          <a:p>
            <a:pPr algn="just">
              <a:lnSpc>
                <a:spcPct val="150000"/>
              </a:lnSpc>
            </a:pPr>
            <a:r>
              <a:rPr lang="vi-VN" dirty="0">
                <a:latin typeface="+mn-lt"/>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dirty="0">
                <a:latin typeface="+mn-lt"/>
              </a:rPr>
              <a:t>      Càng nghe bạn bè trầm trồ, cây xấu hổ càng tiếc. Không biết bao giờ con chim xanh ấy quay trở lại.</a:t>
            </a:r>
          </a:p>
          <a:p>
            <a:pPr algn="r">
              <a:lnSpc>
                <a:spcPct val="150000"/>
              </a:lnSpc>
            </a:pPr>
            <a:r>
              <a:rPr lang="vi-VN" dirty="0">
                <a:latin typeface="+mn-lt"/>
              </a:rPr>
              <a:t>(</a:t>
            </a:r>
            <a:r>
              <a:rPr lang="vi-VN" i="1" dirty="0">
                <a:latin typeface="+mn-lt"/>
              </a:rPr>
              <a:t>Theo </a:t>
            </a:r>
            <a:r>
              <a:rPr lang="vi-VN" dirty="0">
                <a:latin typeface="+mn-lt"/>
              </a:rPr>
              <a:t>Trần Hoài Dương)</a:t>
            </a:r>
            <a:endParaRPr lang="en-US" dirty="0">
              <a:latin typeface="+mn-lt"/>
            </a:endParaRPr>
          </a:p>
        </p:txBody>
      </p:sp>
      <p:pic>
        <p:nvPicPr>
          <p:cNvPr id="12" name="Picture 11">
            <a:extLst>
              <a:ext uri="{FF2B5EF4-FFF2-40B4-BE49-F238E27FC236}">
                <a16:creationId xmlns:a16="http://schemas.microsoft.com/office/drawing/2014/main" id="{963442AF-C330-4740-867B-1F33CE78F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953" y="1115153"/>
            <a:ext cx="304770" cy="288000"/>
          </a:xfrm>
          <a:prstGeom prst="rect">
            <a:avLst/>
          </a:prstGeom>
        </p:spPr>
      </p:pic>
      <p:pic>
        <p:nvPicPr>
          <p:cNvPr id="13" name="Picture 12">
            <a:extLst>
              <a:ext uri="{FF2B5EF4-FFF2-40B4-BE49-F238E27FC236}">
                <a16:creationId xmlns:a16="http://schemas.microsoft.com/office/drawing/2014/main" id="{E56E88AA-6DB3-4D8F-92AE-09B34204D752}"/>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3953" y="2408053"/>
            <a:ext cx="288000" cy="2880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939" y="3965378"/>
            <a:ext cx="822316" cy="822316"/>
          </a:xfrm>
          <a:prstGeom prst="rect">
            <a:avLst/>
          </a:prstGeom>
        </p:spPr>
      </p:pic>
    </p:spTree>
    <p:extLst>
      <p:ext uri="{BB962C8B-B14F-4D97-AF65-F5344CB8AC3E}">
        <p14:creationId xmlns:p14="http://schemas.microsoft.com/office/powerpoint/2010/main" val="257815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9466304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1381</TotalTime>
  <Words>2853</Words>
  <Application>Microsoft Office PowerPoint</Application>
  <PresentationFormat>On-screen Show (16:9)</PresentationFormat>
  <Paragraphs>166</Paragraphs>
  <Slides>24</Slides>
  <Notes>19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SimHei</vt:lpstr>
      <vt:lpstr>Wingdings</vt:lpstr>
      <vt:lpstr>UTM Avo</vt:lpstr>
      <vt:lpstr>Montserrat</vt:lpstr>
      <vt:lpstr>Calibri</vt:lpstr>
      <vt:lpstr>微软雅黑</vt:lpstr>
      <vt:lpstr>Verdana</vt:lpstr>
      <vt:lpstr>Arial</vt:lpstr>
      <vt:lpstr>华文细黑</vt:lpstr>
      <vt:lpstr>Noto Sans</vt:lpstr>
      <vt:lpstr>隶书</vt:lpstr>
      <vt:lpstr>UTM Cookies</vt:lpstr>
      <vt:lpstr>Kalam</vt:lpstr>
      <vt:lpstr>HP001 4 hàng</vt:lpstr>
      <vt:lpstr>Doodle Sketchbook by Slidesgo</vt:lpstr>
      <vt:lpstr>PowerPoint Presentation</vt:lpstr>
      <vt:lpstr>Hãy đảm bảo các con  có những thứ sau  trước khi chúng ta bắt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WINDOWS 10 PRO</cp:lastModifiedBy>
  <cp:revision>197</cp:revision>
  <dcterms:modified xsi:type="dcterms:W3CDTF">2021-09-19T08:59:13Z</dcterms:modified>
</cp:coreProperties>
</file>