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3" r:id="rId2"/>
    <p:sldId id="350" r:id="rId3"/>
    <p:sldId id="305" r:id="rId4"/>
    <p:sldId id="306" r:id="rId5"/>
    <p:sldId id="383" r:id="rId6"/>
    <p:sldId id="384" r:id="rId7"/>
    <p:sldId id="389" r:id="rId8"/>
    <p:sldId id="390" r:id="rId9"/>
    <p:sldId id="391" r:id="rId10"/>
    <p:sldId id="392" r:id="rId11"/>
    <p:sldId id="393" r:id="rId12"/>
    <p:sldId id="394" r:id="rId13"/>
    <p:sldId id="317" r:id="rId14"/>
    <p:sldId id="319" r:id="rId15"/>
    <p:sldId id="378" r:id="rId16"/>
    <p:sldId id="369" r:id="rId17"/>
    <p:sldId id="385" r:id="rId18"/>
    <p:sldId id="386" r:id="rId19"/>
    <p:sldId id="387" r:id="rId20"/>
    <p:sldId id="388" r:id="rId21"/>
    <p:sldId id="379" r:id="rId22"/>
    <p:sldId id="377" r:id="rId23"/>
    <p:sldId id="370" r:id="rId24"/>
    <p:sldId id="371" r:id="rId25"/>
    <p:sldId id="344" r:id="rId26"/>
    <p:sldId id="380" r:id="rId27"/>
    <p:sldId id="381" r:id="rId28"/>
    <p:sldId id="382" r:id="rId29"/>
    <p:sldId id="345" r:id="rId30"/>
    <p:sldId id="395" r:id="rId31"/>
    <p:sldId id="346" r:id="rId32"/>
    <p:sldId id="347" r:id="rId33"/>
    <p:sldId id="348" r:id="rId34"/>
    <p:sldId id="349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>
        <p:scale>
          <a:sx n="70" d="100"/>
          <a:sy n="70" d="100"/>
        </p:scale>
        <p:origin x="228" y="3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45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202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99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97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80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379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5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5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31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20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6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71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7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2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6404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03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0" y="-22412"/>
            <a:ext cx="237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and Practice 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3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witch-hand-button-finger-press-46783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openclipart.org/detail/98419/girl%20with%20headphone2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openclipart.org/detail/98329/boy-with-headphone1-by-dcatchere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53215" y="3186375"/>
            <a:ext cx="3357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Unit 2: Holiday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227546" y="3861415"/>
            <a:ext cx="487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</a:rPr>
              <a:t>Review and Practice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620198" y="4397988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33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FAD38-3789-C39F-E795-72B01CF8A7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966"/>
          <a:stretch/>
        </p:blipFill>
        <p:spPr>
          <a:xfrm rot="372619">
            <a:off x="4581895" y="1036672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B0CE9-2EB0-646C-90C5-F31221C690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r="9085"/>
          <a:stretch/>
        </p:blipFill>
        <p:spPr>
          <a:xfrm>
            <a:off x="1141730" y="2873939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69D39-6104-F3AD-FEFB-32B87DCD83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r="20027"/>
          <a:stretch/>
        </p:blipFill>
        <p:spPr>
          <a:xfrm rot="786324"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Teachers' Day">
            <a:hlinkClick r:id="" action="ppaction://media"/>
            <a:extLst>
              <a:ext uri="{FF2B5EF4-FFF2-40B4-BE49-F238E27FC236}">
                <a16:creationId xmlns:a16="http://schemas.microsoft.com/office/drawing/2014/main" id="{47915028-4C54-CC13-AA56-661BD3AF9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5757" y="4745087"/>
            <a:ext cx="765175" cy="76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971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FAD38-3789-C39F-E795-72B01CF8A7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375"/>
          <a:stretch/>
        </p:blipFill>
        <p:spPr>
          <a:xfrm rot="21178332">
            <a:off x="738029" y="2696137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B0CE9-2EB0-646C-90C5-F31221C690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r="9085"/>
          <a:stretch/>
        </p:blipFill>
        <p:spPr>
          <a:xfrm rot="452403">
            <a:off x="4359064" y="1030281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69D39-6104-F3AD-FEFB-32B87DCD83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8" r="168"/>
          <a:stretch/>
        </p:blipFill>
        <p:spPr>
          <a:xfrm rot="526340">
            <a:off x="8357214" y="1795451"/>
            <a:ext cx="2797854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New Year's Eve">
            <a:hlinkClick r:id="" action="ppaction://media"/>
            <a:extLst>
              <a:ext uri="{FF2B5EF4-FFF2-40B4-BE49-F238E27FC236}">
                <a16:creationId xmlns:a16="http://schemas.microsoft.com/office/drawing/2014/main" id="{75AE52DA-DBB1-EA28-18CE-B79FF9602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2758" y="4509557"/>
            <a:ext cx="5619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454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FAD38-3789-C39F-E795-72B01CF8A7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r="11900"/>
          <a:stretch/>
        </p:blipFill>
        <p:spPr>
          <a:xfrm rot="749577">
            <a:off x="8216183" y="2428032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B0CE9-2EB0-646C-90C5-F31221C690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r="3941"/>
          <a:stretch/>
        </p:blipFill>
        <p:spPr>
          <a:xfrm>
            <a:off x="1141730" y="2873939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69D39-6104-F3AD-FEFB-32B87DCD83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r="16084"/>
          <a:stretch/>
        </p:blipFill>
        <p:spPr>
          <a:xfrm rot="526340">
            <a:off x="4912996" y="602785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hildren's Day">
            <a:hlinkClick r:id="" action="ppaction://media"/>
            <a:extLst>
              <a:ext uri="{FF2B5EF4-FFF2-40B4-BE49-F238E27FC236}">
                <a16:creationId xmlns:a16="http://schemas.microsoft.com/office/drawing/2014/main" id="{1A698C11-E3D0-EFC3-42FD-45A3C84AE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1416" y="4673166"/>
            <a:ext cx="655108" cy="65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534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72468D-9897-BCD9-D319-1D12C4878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84" y="462013"/>
            <a:ext cx="9014790" cy="5970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5F20C-98C3-5A9B-46D3-EE74AA8CF8C6}"/>
              </a:ext>
            </a:extLst>
          </p:cNvPr>
          <p:cNvSpPr txBox="1"/>
          <p:nvPr/>
        </p:nvSpPr>
        <p:spPr>
          <a:xfrm>
            <a:off x="4432300" y="3750837"/>
            <a:ext cx="3148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967F8-CD51-A068-B24B-6AD1F70DB803}"/>
              </a:ext>
            </a:extLst>
          </p:cNvPr>
          <p:cNvSpPr txBox="1"/>
          <p:nvPr/>
        </p:nvSpPr>
        <p:spPr>
          <a:xfrm>
            <a:off x="3143175" y="376459"/>
            <a:ext cx="4977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What's your favorite holiday?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D1CA47-BC04-836F-7BA3-D0C7AFF78EB0}"/>
              </a:ext>
            </a:extLst>
          </p:cNvPr>
          <p:cNvSpPr txBox="1"/>
          <p:nvPr/>
        </p:nvSpPr>
        <p:spPr>
          <a:xfrm>
            <a:off x="3143175" y="899679"/>
            <a:ext cx="4977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When is it?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A8B81-842C-940D-22AF-2997A793EBF9}"/>
              </a:ext>
            </a:extLst>
          </p:cNvPr>
          <p:cNvSpPr txBox="1"/>
          <p:nvPr/>
        </p:nvSpPr>
        <p:spPr>
          <a:xfrm>
            <a:off x="924435" y="1492028"/>
            <a:ext cx="9415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What does your family do to celebrate that holiday?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6A1909-3761-A784-2C93-02320CBAC94A}"/>
              </a:ext>
            </a:extLst>
          </p:cNvPr>
          <p:cNvSpPr txBox="1"/>
          <p:nvPr/>
        </p:nvSpPr>
        <p:spPr>
          <a:xfrm>
            <a:off x="2170409" y="2084377"/>
            <a:ext cx="7470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How about you?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A0F2B-B8FF-DF42-FC70-827D8ED7AEA5}"/>
              </a:ext>
            </a:extLst>
          </p:cNvPr>
          <p:cNvSpPr txBox="1"/>
          <p:nvPr/>
        </p:nvSpPr>
        <p:spPr>
          <a:xfrm>
            <a:off x="581535" y="2782669"/>
            <a:ext cx="3533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writing: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21963-CB86-1E24-BBF8-F05EDCBA5665}"/>
              </a:ext>
            </a:extLst>
          </p:cNvPr>
          <p:cNvSpPr txBox="1"/>
          <p:nvPr/>
        </p:nvSpPr>
        <p:spPr>
          <a:xfrm>
            <a:off x="2170409" y="2607597"/>
            <a:ext cx="7470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How is that holiday?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8DDF45-9F66-1A0F-D063-6AB659051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35" y="3571552"/>
            <a:ext cx="10904961" cy="290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521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BE3C77-C675-B511-39D9-C7DC0D432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" y="1885943"/>
            <a:ext cx="12151572" cy="30861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83D70F-A29A-3B11-5853-A4A304F95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1787"/>
            <a:ext cx="8372487" cy="5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4352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72416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96AA16-936D-D971-9BEE-5A246F659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8"/>
            <a:ext cx="3295819" cy="444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53A31-2C5F-8567-7AA8-76DA04D12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t="22226" r="79209" b="61844"/>
          <a:stretch/>
        </p:blipFill>
        <p:spPr>
          <a:xfrm>
            <a:off x="4381500" y="2768600"/>
            <a:ext cx="4241799" cy="3154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2F68B-760F-8B09-AF1A-0F4D2607DD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2" b="44653"/>
          <a:stretch/>
        </p:blipFill>
        <p:spPr>
          <a:xfrm>
            <a:off x="3920946" y="934512"/>
            <a:ext cx="6172300" cy="12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5578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96AA16-936D-D971-9BEE-5A246F659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8"/>
            <a:ext cx="3295819" cy="444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53A31-2C5F-8567-7AA8-76DA04D12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" t="39155" r="78263" b="28589"/>
          <a:stretch/>
        </p:blipFill>
        <p:spPr>
          <a:xfrm>
            <a:off x="4787899" y="1814910"/>
            <a:ext cx="3221521" cy="4643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2F68B-760F-8B09-AF1A-0F4D2607DD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0" t="1" r="215" b="47174"/>
          <a:stretch/>
        </p:blipFill>
        <p:spPr>
          <a:xfrm>
            <a:off x="3857446" y="400038"/>
            <a:ext cx="5159554" cy="12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39818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8AF4F5-D0D2-0093-4F67-C6080C006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7772" y="429117"/>
            <a:ext cx="4297740" cy="5999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1F67122-1948-5E5B-B0E4-F5B01D59EB53}"/>
              </a:ext>
            </a:extLst>
          </p:cNvPr>
          <p:cNvSpPr/>
          <p:nvPr/>
        </p:nvSpPr>
        <p:spPr>
          <a:xfrm>
            <a:off x="1278297" y="149264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425F07-28BB-BFFE-E1A1-35BF82C341A2}"/>
              </a:ext>
            </a:extLst>
          </p:cNvPr>
          <p:cNvSpPr/>
          <p:nvPr/>
        </p:nvSpPr>
        <p:spPr>
          <a:xfrm>
            <a:off x="1296957" y="355263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250731E-9AF5-855A-DFE8-0E17F8845959}"/>
              </a:ext>
            </a:extLst>
          </p:cNvPr>
          <p:cNvSpPr/>
          <p:nvPr/>
        </p:nvSpPr>
        <p:spPr>
          <a:xfrm>
            <a:off x="1296957" y="460336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F936688-D2E3-15E8-3E05-199700A7C329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E4590934-2258-E7C7-7948-7AFB4A30815D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ACCFA226-390E-D122-C71F-5EA852F03EC0}"/>
              </a:ext>
            </a:extLst>
          </p:cNvPr>
          <p:cNvSpPr/>
          <p:nvPr/>
        </p:nvSpPr>
        <p:spPr>
          <a:xfrm>
            <a:off x="1278297" y="2543386"/>
            <a:ext cx="3256378" cy="66247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Writing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96AA16-936D-D971-9BEE-5A246F659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8"/>
            <a:ext cx="3295819" cy="444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53A31-2C5F-8567-7AA8-76DA04D12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-2136" r="73347" b="76453"/>
          <a:stretch/>
        </p:blipFill>
        <p:spPr>
          <a:xfrm>
            <a:off x="3920946" y="2074892"/>
            <a:ext cx="4374981" cy="3942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2F68B-760F-8B09-AF1A-0F4D2607DD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56981" r="55516" b="-9806"/>
          <a:stretch/>
        </p:blipFill>
        <p:spPr>
          <a:xfrm>
            <a:off x="3920946" y="590422"/>
            <a:ext cx="5159554" cy="12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2532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96AA16-936D-D971-9BEE-5A246F659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8"/>
            <a:ext cx="3295819" cy="444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53A31-2C5F-8567-7AA8-76DA04D12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86" y="1714268"/>
            <a:ext cx="5391427" cy="4743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2F68B-760F-8B09-AF1A-0F4D2607D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46" y="400038"/>
            <a:ext cx="6966308" cy="13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07003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8153A36-0D11-17F9-B0CC-FFF86581E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5" y="451338"/>
            <a:ext cx="4848980" cy="927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DE8571-6248-B942-788B-2752E6BB5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2"/>
          <a:stretch/>
        </p:blipFill>
        <p:spPr>
          <a:xfrm>
            <a:off x="-45284" y="2590995"/>
            <a:ext cx="12237284" cy="22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4366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9EB8D8-3DDA-8D13-ED4F-5D46611CB5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930118" y="423512"/>
            <a:ext cx="10700111" cy="6084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905F4-A4B8-F6D3-5088-0AED21129647}"/>
              </a:ext>
            </a:extLst>
          </p:cNvPr>
          <p:cNvSpPr txBox="1"/>
          <p:nvPr/>
        </p:nvSpPr>
        <p:spPr>
          <a:xfrm>
            <a:off x="4252506" y="4250962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22058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C6B8F7-4F96-E48E-E8D0-34F21A345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010"/>
            <a:ext cx="12128524" cy="3016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82E99-0043-7F36-F8AF-B9A19EF46F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20" y="466719"/>
            <a:ext cx="3286012" cy="565162"/>
          </a:xfrm>
          <a:prstGeom prst="rect">
            <a:avLst/>
          </a:prstGeom>
        </p:spPr>
      </p:pic>
      <p:pic>
        <p:nvPicPr>
          <p:cNvPr id="8" name="TRACK 11">
            <a:hlinkClick r:id="" action="ppaction://media"/>
            <a:extLst>
              <a:ext uri="{FF2B5EF4-FFF2-40B4-BE49-F238E27FC236}">
                <a16:creationId xmlns:a16="http://schemas.microsoft.com/office/drawing/2014/main" id="{7CEAC94B-2F2F-EEC7-3EAC-2CD67D40D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64692" y="571500"/>
            <a:ext cx="406400" cy="406400"/>
          </a:xfrm>
          <a:prstGeom prst="rect">
            <a:avLst/>
          </a:prstGeom>
        </p:spPr>
      </p:pic>
      <p:pic>
        <p:nvPicPr>
          <p:cNvPr id="9" name="TRACK 11">
            <a:hlinkClick r:id="" action="ppaction://media"/>
            <a:extLst>
              <a:ext uri="{FF2B5EF4-FFF2-40B4-BE49-F238E27FC236}">
                <a16:creationId xmlns:a16="http://schemas.microsoft.com/office/drawing/2014/main" id="{3F6A9E18-1AC4-EB66-F1D1-69D85B03A0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441" end="52699.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0969" y="571500"/>
            <a:ext cx="406400" cy="406400"/>
          </a:xfrm>
          <a:prstGeom prst="rect">
            <a:avLst/>
          </a:prstGeom>
        </p:spPr>
      </p:pic>
      <p:pic>
        <p:nvPicPr>
          <p:cNvPr id="10" name="TRACK 11">
            <a:hlinkClick r:id="" action="ppaction://media"/>
            <a:extLst>
              <a:ext uri="{FF2B5EF4-FFF2-40B4-BE49-F238E27FC236}">
                <a16:creationId xmlns:a16="http://schemas.microsoft.com/office/drawing/2014/main" id="{22A4C92A-3D5D-CAEE-B2D8-4D0305920B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663" end="33295.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0327" y="571500"/>
            <a:ext cx="406400" cy="406400"/>
          </a:xfrm>
          <a:prstGeom prst="rect">
            <a:avLst/>
          </a:prstGeom>
        </p:spPr>
      </p:pic>
      <p:pic>
        <p:nvPicPr>
          <p:cNvPr id="11" name="TRACK 11">
            <a:hlinkClick r:id="" action="ppaction://media"/>
            <a:extLst>
              <a:ext uri="{FF2B5EF4-FFF2-40B4-BE49-F238E27FC236}">
                <a16:creationId xmlns:a16="http://schemas.microsoft.com/office/drawing/2014/main" id="{73FDF27A-2110-7585-D819-7D2570A803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595" end="17809.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2261" y="546100"/>
            <a:ext cx="406400" cy="406400"/>
          </a:xfrm>
          <a:prstGeom prst="rect">
            <a:avLst/>
          </a:prstGeom>
        </p:spPr>
      </p:pic>
      <p:pic>
        <p:nvPicPr>
          <p:cNvPr id="12" name="TRACK 11">
            <a:hlinkClick r:id="" action="ppaction://media"/>
            <a:extLst>
              <a:ext uri="{FF2B5EF4-FFF2-40B4-BE49-F238E27FC236}">
                <a16:creationId xmlns:a16="http://schemas.microsoft.com/office/drawing/2014/main" id="{A415C66A-EB4C-834C-89A9-0B2FA3D7BB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2181" end="2088.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4196" y="571500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874B3E-F935-9608-DE42-11F8CC4E373F}"/>
              </a:ext>
            </a:extLst>
          </p:cNvPr>
          <p:cNvSpPr txBox="1"/>
          <p:nvPr/>
        </p:nvSpPr>
        <p:spPr>
          <a:xfrm>
            <a:off x="7288288" y="4075112"/>
            <a:ext cx="752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22F10E-D167-59E7-CAC3-F26A0F3B9F4C}"/>
              </a:ext>
            </a:extLst>
          </p:cNvPr>
          <p:cNvSpPr txBox="1"/>
          <p:nvPr/>
        </p:nvSpPr>
        <p:spPr>
          <a:xfrm>
            <a:off x="1031422" y="4075112"/>
            <a:ext cx="752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D0FF4-33AC-18D9-59D7-C979156C6AE1}"/>
              </a:ext>
            </a:extLst>
          </p:cNvPr>
          <p:cNvSpPr txBox="1"/>
          <p:nvPr/>
        </p:nvSpPr>
        <p:spPr>
          <a:xfrm>
            <a:off x="10448929" y="4075112"/>
            <a:ext cx="752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4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B0DF3-A798-0E07-E5D6-E002631B884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025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68DB84-0F3F-8000-79F3-5A2047F43977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6DD2B-BF93-B3B7-B9CD-C6302C077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43" y="409187"/>
            <a:ext cx="5975657" cy="600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2180CE-D646-580E-ADD7-242F97C7F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53628"/>
            <a:ext cx="2257577" cy="3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4275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3627E9-A995-B3AD-299B-EDF9F76F85AB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4A352-1AD8-FB98-90C2-14CEED368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78"/>
          <a:stretch/>
        </p:blipFill>
        <p:spPr>
          <a:xfrm>
            <a:off x="895043" y="1337225"/>
            <a:ext cx="10026957" cy="5067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D35A26-C749-20A5-CC08-9082DE264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53628"/>
            <a:ext cx="2257577" cy="38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A4773-4D12-220D-28BF-0FF884EBFC89}"/>
              </a:ext>
            </a:extLst>
          </p:cNvPr>
          <p:cNvSpPr txBox="1"/>
          <p:nvPr/>
        </p:nvSpPr>
        <p:spPr>
          <a:xfrm>
            <a:off x="6708322" y="3316800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blow up the balloons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147F35-9C43-3EE4-E109-707C46453AF1}"/>
              </a:ext>
            </a:extLst>
          </p:cNvPr>
          <p:cNvSpPr txBox="1"/>
          <p:nvPr/>
        </p:nvSpPr>
        <p:spPr>
          <a:xfrm>
            <a:off x="6873422" y="4979477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favorite holiday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299FF-4FA7-F409-23BC-A0501E9B873D}"/>
              </a:ext>
            </a:extLst>
          </p:cNvPr>
          <p:cNvSpPr txBox="1"/>
          <p:nvPr/>
        </p:nvSpPr>
        <p:spPr>
          <a:xfrm>
            <a:off x="5565322" y="5478502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Children's Day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2277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3627E9-A995-B3AD-299B-EDF9F76F85AB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4A352-1AD8-FB98-90C2-14CEED368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4" t="50336" r="494" b="440"/>
          <a:stretch/>
        </p:blipFill>
        <p:spPr>
          <a:xfrm>
            <a:off x="895043" y="1447800"/>
            <a:ext cx="10026957" cy="4956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D35A26-C749-20A5-CC08-9082DE264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53628"/>
            <a:ext cx="2257577" cy="38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9DABF9-F8A5-37A6-ECBA-376A059A99F5}"/>
              </a:ext>
            </a:extLst>
          </p:cNvPr>
          <p:cNvSpPr txBox="1"/>
          <p:nvPr/>
        </p:nvSpPr>
        <p:spPr>
          <a:xfrm>
            <a:off x="6632122" y="1670903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 Halloween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17592-64C5-781D-642A-2E897C7D8297}"/>
              </a:ext>
            </a:extLst>
          </p:cNvPr>
          <p:cNvSpPr txBox="1"/>
          <p:nvPr/>
        </p:nvSpPr>
        <p:spPr>
          <a:xfrm>
            <a:off x="5527222" y="2252702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October 31</a:t>
            </a:r>
            <a:r>
              <a:rPr lang="en-US" sz="3000" baseline="30000">
                <a:solidFill>
                  <a:srgbClr val="FF0000"/>
                </a:solidFill>
              </a:rPr>
              <a:t>st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8D0F4C-2D3E-B1AE-27EE-5AD5EEB67402}"/>
              </a:ext>
            </a:extLst>
          </p:cNvPr>
          <p:cNvSpPr txBox="1"/>
          <p:nvPr/>
        </p:nvSpPr>
        <p:spPr>
          <a:xfrm>
            <a:off x="5270501" y="3392292"/>
            <a:ext cx="1866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What's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C2FA0-9854-45C3-F8DC-D1B1AA053362}"/>
              </a:ext>
            </a:extLst>
          </p:cNvPr>
          <p:cNvSpPr txBox="1"/>
          <p:nvPr/>
        </p:nvSpPr>
        <p:spPr>
          <a:xfrm>
            <a:off x="7251700" y="3382832"/>
            <a:ext cx="3477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 favorite holiday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40D323-A44F-B979-CB9E-8D69C61E6CEF}"/>
              </a:ext>
            </a:extLst>
          </p:cNvPr>
          <p:cNvSpPr txBox="1"/>
          <p:nvPr/>
        </p:nvSpPr>
        <p:spPr>
          <a:xfrm>
            <a:off x="4979761" y="3964631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 It's Teachers' Day.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752FD-EDA7-53E3-FC51-A643666BFDAD}"/>
              </a:ext>
            </a:extLst>
          </p:cNvPr>
          <p:cNvSpPr txBox="1"/>
          <p:nvPr/>
        </p:nvSpPr>
        <p:spPr>
          <a:xfrm>
            <a:off x="5270501" y="5030432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Could you buy candy?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3CFAF9-D89C-A20D-82A0-3F44A8EACAA9}"/>
              </a:ext>
            </a:extLst>
          </p:cNvPr>
          <p:cNvSpPr txBox="1"/>
          <p:nvPr/>
        </p:nvSpPr>
        <p:spPr>
          <a:xfrm>
            <a:off x="4663622" y="5584430"/>
            <a:ext cx="381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Yes, sure.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4187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8383" y="1443841"/>
            <a:ext cx="11964202" cy="485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70C0"/>
                </a:solidFill>
              </a:rPr>
              <a:t>Vocabulary</a:t>
            </a:r>
            <a:r>
              <a:rPr lang="en-US" sz="2800">
                <a:solidFill>
                  <a:srgbClr val="0070C0"/>
                </a:solidFill>
              </a:rPr>
              <a:t>: Review: </a:t>
            </a:r>
            <a:r>
              <a:rPr lang="en-US" sz="2800" i="1">
                <a:solidFill>
                  <a:srgbClr val="0070C0"/>
                </a:solidFill>
              </a:rPr>
              <a:t>Halloween, New Year's Eve, Lunar New Year (Tết), Christmas, Teachers' Day, Children's Day, first, second, third, fourth, fifth, put up colored paper, buy candy, invite friends, blow up the balloons, make a cake, wrap the presents, put up a Christmas tree, give presents, watch fireworks, wear costumes, give lucky money, watch the lion dance.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</a:rPr>
              <a:t>Structure</a:t>
            </a:r>
            <a:r>
              <a:rPr lang="en-US" sz="2800">
                <a:solidFill>
                  <a:srgbClr val="0070C0"/>
                </a:solidFill>
              </a:rPr>
              <a:t>: </a:t>
            </a:r>
            <a:r>
              <a:rPr lang="en-US" sz="2800" i="1">
                <a:solidFill>
                  <a:srgbClr val="0070C0"/>
                </a:solidFill>
              </a:rPr>
              <a:t>What's your favorite holiday? - It's Halloween, What's her favorite holiday? - It's Christmas, When's Christmas Day? - It's on December twenty-fifth, Could you blow up the balloons? - Yes, sure, What do people do to celebrate Christmas? - They put up a Christmas tree. 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935F72-7EC9-C2D8-3F8C-C430E811578A}"/>
              </a:ext>
            </a:extLst>
          </p:cNvPr>
          <p:cNvSpPr txBox="1"/>
          <p:nvPr/>
        </p:nvSpPr>
        <p:spPr>
          <a:xfrm>
            <a:off x="0" y="858429"/>
            <a:ext cx="122809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/>
              <a:t>Hi David, I live in Vietnam. My favorite holiday is Lunar New Year. I visit my grandparents, and they always give me lucky money. I love watching fireworks because they're so beautiful. We sometimes go to the park and watch the lion dance. I also really like Teachers' Day in Vietnam. It's on November 20th. We give presents to our teachers, and we thank them for helping us. I always wrap my teacher's presents with beautiful paper, and he is very happy. What's your favorite holiday? Let me know. </a:t>
            </a:r>
          </a:p>
          <a:p>
            <a:pPr algn="just"/>
            <a:r>
              <a:rPr lang="en-US" sz="2600"/>
              <a:t>Khang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05F15-E13C-0DF6-A3A5-A17EF2DACA55}"/>
              </a:ext>
            </a:extLst>
          </p:cNvPr>
          <p:cNvSpPr txBox="1"/>
          <p:nvPr/>
        </p:nvSpPr>
        <p:spPr>
          <a:xfrm>
            <a:off x="0" y="421838"/>
            <a:ext cx="28575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/>
              <a:t>Read and answer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C6451-0ACD-2444-FF9C-FFC4A101C07C}"/>
              </a:ext>
            </a:extLst>
          </p:cNvPr>
          <p:cNvSpPr txBox="1"/>
          <p:nvPr/>
        </p:nvSpPr>
        <p:spPr>
          <a:xfrm>
            <a:off x="0" y="3576259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/>
              <a:t>1. Where is David from? _______________________________________.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8CB41-EFA9-61CF-BADF-9FB9C241D3AF}"/>
              </a:ext>
            </a:extLst>
          </p:cNvPr>
          <p:cNvSpPr txBox="1"/>
          <p:nvPr/>
        </p:nvSpPr>
        <p:spPr>
          <a:xfrm>
            <a:off x="0" y="4130137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/>
              <a:t>2. What is his favorite holiday? _______________________________________.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61A27-D280-2E9B-6CCE-CA060A76A40B}"/>
              </a:ext>
            </a:extLst>
          </p:cNvPr>
          <p:cNvSpPr txBox="1"/>
          <p:nvPr/>
        </p:nvSpPr>
        <p:spPr>
          <a:xfrm>
            <a:off x="0" y="4684015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/>
              <a:t>3. What does he do? _______________________________________.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59F9F-6DBE-1345-28FF-1ED3FC727F15}"/>
              </a:ext>
            </a:extLst>
          </p:cNvPr>
          <p:cNvSpPr txBox="1"/>
          <p:nvPr/>
        </p:nvSpPr>
        <p:spPr>
          <a:xfrm>
            <a:off x="0" y="5237893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/>
              <a:t>4. When is Teachers' Day in Vietnam? _______________________________________.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33AD9E-DA0E-416C-A160-E95BE6DCE52C}"/>
              </a:ext>
            </a:extLst>
          </p:cNvPr>
          <p:cNvSpPr txBox="1"/>
          <p:nvPr/>
        </p:nvSpPr>
        <p:spPr>
          <a:xfrm>
            <a:off x="0" y="5809964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/>
              <a:t>5. What do people do to celebrate Teachers' Day? _______________________________.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42246-A6E1-B3B7-AB06-E1C5661157D8}"/>
              </a:ext>
            </a:extLst>
          </p:cNvPr>
          <p:cNvSpPr txBox="1"/>
          <p:nvPr/>
        </p:nvSpPr>
        <p:spPr>
          <a:xfrm>
            <a:off x="3711122" y="3505248"/>
            <a:ext cx="381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</a:rPr>
              <a:t>He's from Vietnam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FEBAD6-8955-EB1A-F4A0-A06E4210C881}"/>
              </a:ext>
            </a:extLst>
          </p:cNvPr>
          <p:cNvSpPr txBox="1"/>
          <p:nvPr/>
        </p:nvSpPr>
        <p:spPr>
          <a:xfrm>
            <a:off x="4186011" y="4099359"/>
            <a:ext cx="381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</a:rPr>
              <a:t>It's Lunar New Year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9884E-7FB5-7CEB-06B1-B4210A67D6EE}"/>
              </a:ext>
            </a:extLst>
          </p:cNvPr>
          <p:cNvSpPr txBox="1"/>
          <p:nvPr/>
        </p:nvSpPr>
        <p:spPr>
          <a:xfrm>
            <a:off x="3195410" y="4683895"/>
            <a:ext cx="466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</a:rPr>
              <a:t>He visits his grandparents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A2AEB-5F14-938F-6050-AE29D29950F0}"/>
              </a:ext>
            </a:extLst>
          </p:cNvPr>
          <p:cNvSpPr txBox="1"/>
          <p:nvPr/>
        </p:nvSpPr>
        <p:spPr>
          <a:xfrm>
            <a:off x="5198155" y="5216152"/>
            <a:ext cx="466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</a:rPr>
              <a:t>It's on November 20</a:t>
            </a:r>
            <a:r>
              <a:rPr lang="en-US" sz="2800" baseline="30000">
                <a:solidFill>
                  <a:srgbClr val="FF0000"/>
                </a:solidFill>
              </a:rPr>
              <a:t>th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4F69E2-912C-497C-D555-7BE717FAF0B7}"/>
              </a:ext>
            </a:extLst>
          </p:cNvPr>
          <p:cNvSpPr txBox="1"/>
          <p:nvPr/>
        </p:nvSpPr>
        <p:spPr>
          <a:xfrm>
            <a:off x="6417355" y="5779186"/>
            <a:ext cx="577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</a:rPr>
              <a:t>They give presents to their teachers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5884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674" y="1616401"/>
            <a:ext cx="5062887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400" i="1">
                <a:solidFill>
                  <a:srgbClr val="0070C0"/>
                </a:solidFill>
              </a:rPr>
              <a:t>Halloween, New Year's Eve, Lunar New Year (Tết), Christmas, Teachers' Day, Children's Day, first, second, third, fourth, fifth, put up colored paper, buy candy, invite friends, blow up the balloons, make a cake, wrap the presents, put up a Christmas tree, give presents, watch fireworks, wear costumes, give lucky money, watch the lion dance.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74643" y="705177"/>
            <a:ext cx="6737683" cy="5447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28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2800" i="1">
                <a:solidFill>
                  <a:srgbClr val="0070C0"/>
                </a:solidFill>
              </a:rPr>
              <a:t>- It's Halloween;</a:t>
            </a:r>
          </a:p>
          <a:p>
            <a:r>
              <a:rPr lang="en-US" sz="2800" i="1">
                <a:solidFill>
                  <a:srgbClr val="0070C0"/>
                </a:solidFill>
              </a:rPr>
              <a:t>What's her favorite holiday? - It's Christmas; When's Christmas Day? </a:t>
            </a:r>
          </a:p>
          <a:p>
            <a:r>
              <a:rPr lang="en-US" sz="2800" i="1">
                <a:solidFill>
                  <a:srgbClr val="0070C0"/>
                </a:solidFill>
              </a:rPr>
              <a:t>- It's on December twenty-fifth;</a:t>
            </a:r>
          </a:p>
          <a:p>
            <a:r>
              <a:rPr lang="en-US" sz="2800" i="1">
                <a:solidFill>
                  <a:srgbClr val="0070C0"/>
                </a:solidFill>
              </a:rPr>
              <a:t> Could you blow up the balloons? - Yes, sure; What do people do to celebrate Christmas? </a:t>
            </a:r>
          </a:p>
          <a:p>
            <a:r>
              <a:rPr lang="en-US" sz="2800" i="1">
                <a:solidFill>
                  <a:srgbClr val="0070C0"/>
                </a:solidFill>
              </a:rPr>
              <a:t>- They put up a Christmas tree.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Do </a:t>
            </a:r>
            <a:r>
              <a:rPr lang="en-US" sz="3600" i="1" dirty="0">
                <a:solidFill>
                  <a:srgbClr val="0070C0"/>
                </a:solidFill>
              </a:rPr>
              <a:t>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21)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15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34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07BAD8-575F-03B7-C30C-18D787B9B689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27F39FEF-64AC-A0D3-A81F-7EBD4A22E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5B41B91-374F-D68F-4C8B-DDE928265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F406FA3-5E3A-3204-0318-F95FE66B40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9823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FAD38-3789-C39F-E795-72B01CF8A7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1467"/>
          <a:stretch/>
        </p:blipFill>
        <p:spPr>
          <a:xfrm>
            <a:off x="1318160" y="2992581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B0CE9-2EB0-646C-90C5-F31221C690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r="3663"/>
          <a:stretch/>
        </p:blipFill>
        <p:spPr>
          <a:xfrm rot="155716"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69D39-6104-F3AD-FEFB-32B87DCD83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/>
          <a:stretch/>
        </p:blipFill>
        <p:spPr>
          <a:xfrm rot="394247">
            <a:off x="8516249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wrap the presents">
            <a:hlinkClick r:id="" action="ppaction://media"/>
            <a:extLst>
              <a:ext uri="{FF2B5EF4-FFF2-40B4-BE49-F238E27FC236}">
                <a16:creationId xmlns:a16="http://schemas.microsoft.com/office/drawing/2014/main" id="{2C9E1097-566C-7B9A-0272-508B8CB76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98918" y="4551890"/>
            <a:ext cx="7905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32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FAD38-3789-C39F-E795-72B01CF8A7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r="1174"/>
          <a:stretch/>
        </p:blipFill>
        <p:spPr>
          <a:xfrm rot="372619">
            <a:off x="4581895" y="1036672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B0CE9-2EB0-646C-90C5-F31221C690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" t="-321" r="21820" b="321"/>
          <a:stretch/>
        </p:blipFill>
        <p:spPr>
          <a:xfrm>
            <a:off x="1141730" y="2873939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69D39-6104-F3AD-FEFB-32B87DCD8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r="4910"/>
          <a:stretch/>
        </p:blipFill>
        <p:spPr>
          <a:xfrm rot="786324"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make a cake">
            <a:hlinkClick r:id="" action="ppaction://media"/>
            <a:extLst>
              <a:ext uri="{FF2B5EF4-FFF2-40B4-BE49-F238E27FC236}">
                <a16:creationId xmlns:a16="http://schemas.microsoft.com/office/drawing/2014/main" id="{59100F14-033D-6F71-8892-9E83135A6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8825" y="4602692"/>
            <a:ext cx="672042" cy="67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389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FAD38-3789-C39F-E795-72B01CF8A7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r="7781"/>
          <a:stretch/>
        </p:blipFill>
        <p:spPr>
          <a:xfrm rot="908881">
            <a:off x="8696695" y="2722451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B0CE9-2EB0-646C-90C5-F31221C690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r="3941"/>
          <a:stretch/>
        </p:blipFill>
        <p:spPr>
          <a:xfrm>
            <a:off x="4883997" y="948752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69D39-6104-F3AD-FEFB-32B87DCD8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r="4910"/>
          <a:stretch/>
        </p:blipFill>
        <p:spPr>
          <a:xfrm rot="20916991">
            <a:off x="1017536" y="2607198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nvite friends">
            <a:hlinkClick r:id="" action="ppaction://media"/>
            <a:extLst>
              <a:ext uri="{FF2B5EF4-FFF2-40B4-BE49-F238E27FC236}">
                <a16:creationId xmlns:a16="http://schemas.microsoft.com/office/drawing/2014/main" id="{8F7C8A65-1868-A076-10FB-2EB749C83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1050" y="4464086"/>
            <a:ext cx="595842" cy="5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11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FAD38-3789-C39F-E795-72B01CF8A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r="8249"/>
          <a:stretch/>
        </p:blipFill>
        <p:spPr>
          <a:xfrm>
            <a:off x="1318160" y="2992581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B0CE9-2EB0-646C-90C5-F31221C69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r="10923"/>
          <a:stretch/>
        </p:blipFill>
        <p:spPr>
          <a:xfrm rot="155716"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69D39-6104-F3AD-FEFB-32B87DCD8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r="17022"/>
          <a:stretch/>
        </p:blipFill>
        <p:spPr>
          <a:xfrm rot="394247">
            <a:off x="8516249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fourth">
            <a:hlinkClick r:id="" action="ppaction://media"/>
            <a:extLst>
              <a:ext uri="{FF2B5EF4-FFF2-40B4-BE49-F238E27FC236}">
                <a16:creationId xmlns:a16="http://schemas.microsoft.com/office/drawing/2014/main" id="{94651779-8034-F2F4-164F-E644367E7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74351" y="4628418"/>
            <a:ext cx="553508" cy="5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80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722</Words>
  <Application>Microsoft Office PowerPoint</Application>
  <PresentationFormat>Widescreen</PresentationFormat>
  <Paragraphs>110</Paragraphs>
  <Slides>35</Slides>
  <Notes>26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67</cp:revision>
  <dcterms:created xsi:type="dcterms:W3CDTF">2023-01-31T08:21:18Z</dcterms:created>
  <dcterms:modified xsi:type="dcterms:W3CDTF">2024-06-02T03:02:49Z</dcterms:modified>
</cp:coreProperties>
</file>