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0" r:id="rId3"/>
    <p:sldId id="267" r:id="rId4"/>
    <p:sldId id="256" r:id="rId5"/>
    <p:sldId id="272" r:id="rId6"/>
    <p:sldId id="273" r:id="rId7"/>
    <p:sldId id="274" r:id="rId8"/>
    <p:sldId id="276" r:id="rId9"/>
    <p:sldId id="277" r:id="rId10"/>
    <p:sldId id="291" r:id="rId11"/>
    <p:sldId id="278" r:id="rId12"/>
    <p:sldId id="298" r:id="rId13"/>
    <p:sldId id="279" r:id="rId14"/>
    <p:sldId id="300" r:id="rId15"/>
    <p:sldId id="306" r:id="rId16"/>
    <p:sldId id="307" r:id="rId17"/>
    <p:sldId id="308" r:id="rId18"/>
    <p:sldId id="327" r:id="rId19"/>
    <p:sldId id="326" r:id="rId20"/>
    <p:sldId id="283" r:id="rId21"/>
    <p:sldId id="305" r:id="rId22"/>
    <p:sldId id="293" r:id="rId23"/>
    <p:sldId id="294" r:id="rId24"/>
    <p:sldId id="295" r:id="rId25"/>
    <p:sldId id="296" r:id="rId26"/>
    <p:sldId id="286" r:id="rId27"/>
    <p:sldId id="325" r:id="rId28"/>
    <p:sldId id="288" r:id="rId29"/>
    <p:sldId id="297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94" d="100"/>
          <a:sy n="94" d="100"/>
        </p:scale>
        <p:origin x="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7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60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9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061348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7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4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4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4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4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17" Type="http://schemas.openxmlformats.org/officeDocument/2006/relationships/slide" Target="slide8.xml"/><Relationship Id="rId2" Type="http://schemas.openxmlformats.org/officeDocument/2006/relationships/image" Target="../media/image7.pn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9.gif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C774C-A73C-4C32-A1F6-4D962CFEF9FB}"/>
              </a:ext>
            </a:extLst>
          </p:cNvPr>
          <p:cNvSpPr txBox="1"/>
          <p:nvPr/>
        </p:nvSpPr>
        <p:spPr>
          <a:xfrm>
            <a:off x="2057400" y="2545773"/>
            <a:ext cx="5821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BÀI 18: </a:t>
            </a:r>
            <a:r>
              <a:rPr lang="en-US" sz="4400" b="1">
                <a:solidFill>
                  <a:srgbClr val="049229"/>
                </a:solidFill>
                <a:latin typeface="Arial-SGK-TV" pitchFamily="2" charset="0"/>
                <a:ea typeface="맑은 고딕" panose="020B0503020000020004" pitchFamily="34" charset="-127"/>
                <a:cs typeface="Times New Roman"/>
              </a:rPr>
              <a:t>Gh gh Nh nh</a:t>
            </a:r>
            <a:endParaRPr lang="en-US" sz="5400" b="1">
              <a:solidFill>
                <a:srgbClr val="049229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1898073" y="1170711"/>
            <a:ext cx="5465618" cy="3428998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CHÀO MỪNG CÁC </a:t>
            </a: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ĐẾN VỚI</a:t>
            </a:r>
            <a:r>
              <a:rPr kumimoji="0" lang="en-US" sz="6000" b="1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6000" b="1" kern="1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TIẾT HỌC VẦN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34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7674" y="1263024"/>
            <a:ext cx="8382000" cy="333667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	 </a:t>
            </a:r>
            <a:endParaRPr lang="en-GB" sz="960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  nh</a:t>
            </a:r>
            <a:endParaRPr lang="en-GB" sz="96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" y="178624"/>
            <a:ext cx="2082476" cy="108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074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  gh</a:t>
            </a:r>
            <a:endParaRPr lang="en-GB" sz="9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5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/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555546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Õ	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05400" y="3555206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	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8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  <p:bldP spid="16" grpId="0"/>
      <p:bldP spid="17" grpId="0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50495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234315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733800" y="1733550"/>
            <a:ext cx="990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33800" y="2343150"/>
            <a:ext cx="1066800" cy="594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05400" y="6667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8418" y="1548245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2272" y="24955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19355" r="73755"/>
          <a:stretch/>
        </p:blipFill>
        <p:spPr>
          <a:xfrm>
            <a:off x="27432" y="1123950"/>
            <a:ext cx="2258568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" y="36368"/>
            <a:ext cx="1932986" cy="938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t="19355" r="50606"/>
          <a:stretch/>
        </p:blipFill>
        <p:spPr>
          <a:xfrm>
            <a:off x="2133600" y="1123950"/>
            <a:ext cx="2362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4" t="19355" r="21870"/>
          <a:stretch/>
        </p:blipFill>
        <p:spPr>
          <a:xfrm>
            <a:off x="4495800" y="1123950"/>
            <a:ext cx="27432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7" t="19355" r="4310"/>
          <a:stretch/>
        </p:blipFill>
        <p:spPr>
          <a:xfrm>
            <a:off x="7204364" y="1011031"/>
            <a:ext cx="1976005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ghÕ ®¸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0300" y="3373219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ghÑ ®á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3373218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nhµ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2962" y="3335525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l¸ nho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Õ ®¸ 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0299" y="3374533"/>
            <a:ext cx="211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Ñ ®á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198" y="3372906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2962" y="3335213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l¸ </a:t>
            </a:r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1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/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248150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ghÕ ®¸	ghÑ ®á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0694" y="424815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gç	l¸ nho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921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1" y="174757"/>
            <a:ext cx="8025553" cy="466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1632520" y="1584354"/>
            <a:ext cx="5655695" cy="690787"/>
          </a:xfrm>
          <a:prstGeom prst="rect">
            <a:avLst/>
          </a:prstGeom>
          <a:noFill/>
        </p:spPr>
        <p:txBody>
          <a:bodyPr wrap="none" lIns="68411" tIns="34205" rIns="68411" bIns="3420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086"/>
            <a:r>
              <a:rPr lang="en-US" sz="4040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5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319" y="41190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.VnAvant" panose="020B7200000000000000" pitchFamily="34" charset="0"/>
                <a:cs typeface="Arial-SGK-TV" pitchFamily="2" charset="0"/>
              </a:rPr>
              <a:t>MÑ </a:t>
            </a:r>
            <a:r>
              <a:rPr lang="en-US" sz="4400" dirty="0" err="1">
                <a:latin typeface=".VnAvant" panose="020B7200000000000000" pitchFamily="34" charset="0"/>
                <a:cs typeface="Arial-SGK-TV" pitchFamily="2" charset="0"/>
              </a:rPr>
              <a:t>nhê</a:t>
            </a:r>
            <a:r>
              <a:rPr lang="en-US" sz="4400" dirty="0">
                <a:latin typeface=".VnAvant" panose="020B7200000000000000" pitchFamily="34" charset="0"/>
                <a:cs typeface="Arial-SGK-TV" pitchFamily="2" charset="0"/>
              </a:rPr>
              <a:t> Hµ bª </a:t>
            </a:r>
            <a:r>
              <a:rPr lang="en-US" sz="4400" dirty="0" err="1">
                <a:latin typeface=".VnAvant" panose="020B7200000000000000" pitchFamily="34" charset="0"/>
                <a:cs typeface="Arial-SGK-TV" pitchFamily="2" charset="0"/>
              </a:rPr>
              <a:t>ghÕ</a:t>
            </a:r>
            <a:r>
              <a:rPr lang="en-US" sz="4400" dirty="0"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  <a:cs typeface="Arial-SGK-TV" pitchFamily="2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6" y="186229"/>
            <a:ext cx="89916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319" y="412209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.VnAvant" panose="020B7200000000000000" pitchFamily="34" charset="0"/>
                <a:cs typeface="Arial-SGK-TV" pitchFamily="2" charset="0"/>
              </a:rPr>
              <a:t>MÑ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400" dirty="0" err="1">
                <a:latin typeface=".VnAvant" panose="020B7200000000000000" pitchFamily="34" charset="0"/>
                <a:cs typeface="Arial-SGK-TV" pitchFamily="2" charset="0"/>
              </a:rPr>
              <a:t>ê</a:t>
            </a:r>
            <a:r>
              <a:rPr lang="en-US" sz="4400" dirty="0">
                <a:latin typeface=".VnAvant" panose="020B7200000000000000" pitchFamily="34" charset="0"/>
                <a:cs typeface="Arial-SGK-TV" pitchFamily="2" charset="0"/>
              </a:rPr>
              <a:t> Hµ bª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400" dirty="0" err="1">
                <a:latin typeface=".VnAvant" panose="020B7200000000000000" pitchFamily="34" charset="0"/>
                <a:cs typeface="Arial-SGK-TV" pitchFamily="2" charset="0"/>
              </a:rPr>
              <a:t>Õ</a:t>
            </a:r>
            <a:r>
              <a:rPr lang="en-US" sz="4400" dirty="0"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400" dirty="0" err="1">
                <a:latin typeface=".VnAvant" panose="020B7200000000000000" pitchFamily="34" charset="0"/>
                <a:cs typeface="Arial-SGK-TV" pitchFamily="2" charset="0"/>
              </a:rPr>
              <a:t>á</a:t>
            </a:r>
            <a:r>
              <a:rPr lang="en-US" sz="4400" dirty="0">
                <a:latin typeface=".VnAvant" panose="020B7200000000000000" pitchFamily="34" charset="0"/>
                <a:cs typeface="Arial-SGK-TV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84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/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850021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3535821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ghÕ ®¸	ghÑ ®á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2843217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      nhÑ	   nhá</a:t>
            </a: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64494" y="3535821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nhµ gç	l¸ nho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319" y="412209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SGK-TV" pitchFamily="2" charset="0"/>
              </a:rPr>
              <a:t>MÑ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SGK-TV" pitchFamily="2" charset="0"/>
              </a:rPr>
              <a:t>nhê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SGK-TV" pitchFamily="2" charset="0"/>
              </a:rPr>
              <a:t> Hµ bª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SGK-TV" pitchFamily="2" charset="0"/>
              </a:rPr>
              <a:t>ghÕ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SGK-TV" pitchFamily="2" charset="0"/>
              </a:rPr>
              <a:t>nhá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  <a:cs typeface="Arial-SGK-TV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423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90550"/>
            <a:ext cx="914399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0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438150"/>
            <a:ext cx="91440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nhÌ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nhÑ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, 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lÝ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nhÝ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, 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nhæ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, 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nhu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nhó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, 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nhí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µ, 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nho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nhá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, 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ghÕ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gç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ta,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nhí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gå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ghÒ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ghÕ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®¸</a:t>
            </a:r>
            <a:endParaRPr lang="en-US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µ Hµ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cã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ghÕ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gç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.                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 </a:t>
            </a:r>
            <a:r>
              <a:rPr lang="en-US" sz="36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Bè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chë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bµ ®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µ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ga.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 </a:t>
            </a:r>
            <a:r>
              <a:rPr lang="en-US" sz="36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- 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Bµ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ghÐ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nh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µ Hµ, bµ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bÐ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gµ, </a:t>
            </a:r>
            <a:r>
              <a:rPr 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khÕ</a:t>
            </a:r>
            <a:r>
              <a:rPr 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4363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34636" y="95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514600" y="2197643"/>
            <a:ext cx="4395747" cy="9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03805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02" y="1047750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71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20000" cy="514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7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587" t="1112" r="15619" b="2593"/>
          <a:stretch/>
        </p:blipFill>
        <p:spPr>
          <a:xfrm>
            <a:off x="990600" y="57150"/>
            <a:ext cx="6705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42" objId="2"/>
        <p14:stopEvt time="45288" objId="2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394" t="1112" r="17295" b="8518"/>
          <a:stretch/>
        </p:blipFill>
        <p:spPr>
          <a:xfrm>
            <a:off x="990600" y="133350"/>
            <a:ext cx="7086600" cy="47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161" objId="2"/>
        <p14:stopEvt time="38431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27" t="63821" r="76970" b="1231"/>
          <a:stretch/>
        </p:blipFill>
        <p:spPr>
          <a:xfrm>
            <a:off x="2209800" y="285750"/>
            <a:ext cx="4343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8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13" objId="2"/>
        <p14:triggerEvt type="onClick" time="5513" objId="2"/>
        <p14:stopEvt time="26039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742950"/>
            <a:ext cx="7239000" cy="3657600"/>
            <a:chOff x="1143000" y="742950"/>
            <a:chExt cx="7239000" cy="3657600"/>
          </a:xfrm>
        </p:grpSpPr>
        <p:pic>
          <p:nvPicPr>
            <p:cNvPr id="2" name="la nho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42919" t="60656" r="19892" b="8785"/>
            <a:stretch/>
          </p:blipFill>
          <p:spPr>
            <a:xfrm>
              <a:off x="1143000" y="742950"/>
              <a:ext cx="7239000" cy="3657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114800" y="2918114"/>
              <a:ext cx="228600" cy="187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4267200" y="2936032"/>
            <a:ext cx="152400" cy="1870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026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11" objId="2"/>
        <p14:stopEvt time="50842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5000" y="57150"/>
            <a:ext cx="5410200" cy="4953000"/>
            <a:chOff x="2057400" y="57150"/>
            <a:chExt cx="4368608" cy="41100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4" t="58890" r="22878" b="16933"/>
            <a:stretch/>
          </p:blipFill>
          <p:spPr>
            <a:xfrm>
              <a:off x="2057400" y="57150"/>
              <a:ext cx="4368608" cy="21543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2"/>
            <a:stretch/>
          </p:blipFill>
          <p:spPr>
            <a:xfrm>
              <a:off x="2112816" y="1657350"/>
              <a:ext cx="4313192" cy="250980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0D4BDAD-510E-4DE1-BFC0-C4769D1F2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9664"/>
            <a:ext cx="1676400" cy="6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9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4073"/>
            <a:ext cx="6096000" cy="513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90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" y="0"/>
            <a:ext cx="9108204" cy="51434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62200" y="0"/>
            <a:ext cx="4953000" cy="971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Gi­íi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thiÖu</a:t>
            </a:r>
            <a:endParaRPr lang="en-US" sz="40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64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62150"/>
            <a:ext cx="73152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</a:rPr>
              <a:t>TẠM BIỆT CÁC CON!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3584">
            <a:off x="518189" y="170924"/>
            <a:ext cx="1813448" cy="15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3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954531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419388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51435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4171448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" y="-29908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77" y="3335659"/>
            <a:ext cx="1733172" cy="129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77" y="2335419"/>
            <a:ext cx="1534307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4" y="1932212"/>
            <a:ext cx="1476023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01893"/>
            <a:ext cx="990599" cy="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724135" y="134302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36" y="2876729"/>
            <a:ext cx="2451313" cy="21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hlinkClick r:id="rId17" action="ppaction://hlinksldjump"/>
          </p:cNvPr>
          <p:cNvSpPr/>
          <p:nvPr/>
        </p:nvSpPr>
        <p:spPr>
          <a:xfrm>
            <a:off x="7238106" y="4422794"/>
            <a:ext cx="1209785" cy="42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hlinkClick r:id="rId17" action="ppaction://hlinksldjump"/>
              </a:rPr>
              <a:t>Đi</a:t>
            </a:r>
            <a:r>
              <a:rPr lang="en-US" sz="2000" b="1">
                <a:solidFill>
                  <a:srgbClr val="FF0000"/>
                </a:solidFill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03611 -0.08519 C 0.04323 -0.10494 0.05816 -0.11945 0.07604 -0.13179 C 0.09652 -0.14321 0.11545 -0.14723 0.13107 -0.1426 L 0.2059 -0.12284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73 -0.12284 L 0.34965 -0.3308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5 -0.33055 L 0.52916 -0.399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-3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6 -0.38456 L 0.5375 -0.5475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16 -0.60129 L 0.54982 -0.50262 L 0.54583 -0.60129 L 0.54166 -0.50262 L 0.5375 -0.60129 L 0.5335 -0.50262 L 0.52916 -0.60129 L 0.52517 -0.50262 L 0.52083 -0.60129 L 0.51649 -0.50262 L 0.5125 -0.60129 L 0.50833 -0.50262 L 0.50434 -0.60129 L 0.50017 -0.50262 L 0.49583 -0.60129 L 0.49184 -0.50262 L 0.4875 -0.60129 " pathEditMode="relative" rAng="0" ptsTypes="FFFFFFFFFFFFFFFFF">
                                      <p:cBhvr>
                                        <p:cTn id="2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  <p:extLst>
    <p:ext uri="{E180D4A7-C9FB-4DFB-919C-405C955672EB}">
      <p14:showEvtLst xmlns:p14="http://schemas.microsoft.com/office/powerpoint/2010/main">
        <p14:triggerEvt type="onClick" time="3989" objId="58"/>
        <p14:triggerEvt type="onClick" time="5540" objId="58"/>
        <p14:triggerEvt type="onClick" time="7088" objId="5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2405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141276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299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®å gç</a:t>
            </a:r>
          </a:p>
          <a:p>
            <a:pPr algn="ctr"/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gi¸ ®ç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117428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71588"/>
            <a:ext cx="2535144" cy="7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82118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3120533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gµ g«</a:t>
            </a:r>
          </a:p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cô giµ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6" y="93235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2598602" cy="8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2036" y="364875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Bµ che giã cho chó gµ.</a:t>
            </a:r>
            <a:endParaRPr lang="en-US" sz="36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" y="-836"/>
            <a:ext cx="2580031" cy="8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030909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  <a:r>
              <a: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46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57149"/>
            <a:ext cx="8496302" cy="43682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171950"/>
            <a:ext cx="7924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42537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.VnAvant" panose="020B7200000000000000" pitchFamily="34" charset="0"/>
              </a:rPr>
              <a:t>Hµ ghÐ nhµ bµ. Nhµ bµ ë ngâ nhá.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425374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.VnAvant" panose="020B7200000000000000" pitchFamily="34" charset="0"/>
              </a:rPr>
              <a:t>Hµ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sz="3200" b="1">
                <a:latin typeface=".VnAvant" panose="020B7200000000000000" pitchFamily="34" charset="0"/>
              </a:rPr>
              <a:t>Ð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>
                <a:latin typeface=".VnAvant" panose="020B7200000000000000" pitchFamily="34" charset="0"/>
              </a:rPr>
              <a:t>µ bµ.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>
                <a:latin typeface=".VnAvant" panose="020B7200000000000000" pitchFamily="34" charset="0"/>
              </a:rPr>
              <a:t>µ bµ ë ngâ </a:t>
            </a:r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>
                <a:latin typeface=".VnAvant" panose="020B7200000000000000" pitchFamily="34" charset="0"/>
              </a:rPr>
              <a:t>á.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62400" y="4425374"/>
            <a:ext cx="1524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549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7.8|1.1|11.2|35.8|62.7|0.8|32.3|52.1|36.9|6.4|4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3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7|24.6|23.2|29.4|11.8|31.2|11.4|48|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0.3|0.4|0.5|0.3|0.2|0.4|0.3|0.4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5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0.3|0.4|0.5|0.3|0.2|0.4|0.3|0.4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255</Words>
  <Application>Microsoft Office PowerPoint</Application>
  <PresentationFormat>On-screen Show (16:9)</PresentationFormat>
  <Paragraphs>73</Paragraphs>
  <Slides>29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Malgun Gothic</vt:lpstr>
      <vt:lpstr>Malgun Gothic</vt:lpstr>
      <vt:lpstr>SimSun</vt:lpstr>
      <vt:lpstr>.VnAvant</vt:lpstr>
      <vt:lpstr>Arial</vt:lpstr>
      <vt:lpstr>Arial- sgk</vt:lpstr>
      <vt:lpstr>Arial-Rounded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64</cp:revision>
  <dcterms:created xsi:type="dcterms:W3CDTF">2017-12-31T23:29:53Z</dcterms:created>
  <dcterms:modified xsi:type="dcterms:W3CDTF">2021-10-13T10:48:26Z</dcterms:modified>
</cp:coreProperties>
</file>