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04" r:id="rId3"/>
    <p:sldId id="302" r:id="rId4"/>
    <p:sldId id="292" r:id="rId5"/>
    <p:sldId id="360" r:id="rId6"/>
    <p:sldId id="334" r:id="rId7"/>
    <p:sldId id="306" r:id="rId8"/>
    <p:sldId id="368" r:id="rId9"/>
    <p:sldId id="355" r:id="rId10"/>
    <p:sldId id="369" r:id="rId11"/>
    <p:sldId id="356" r:id="rId12"/>
    <p:sldId id="357" r:id="rId13"/>
    <p:sldId id="370" r:id="rId14"/>
    <p:sldId id="371" r:id="rId15"/>
    <p:sldId id="337" r:id="rId16"/>
    <p:sldId id="372" r:id="rId17"/>
    <p:sldId id="358" r:id="rId18"/>
    <p:sldId id="373" r:id="rId19"/>
    <p:sldId id="374" r:id="rId20"/>
    <p:sldId id="378" r:id="rId21"/>
    <p:sldId id="375" r:id="rId22"/>
    <p:sldId id="376" r:id="rId23"/>
    <p:sldId id="381" r:id="rId24"/>
    <p:sldId id="315" r:id="rId25"/>
    <p:sldId id="379" r:id="rId26"/>
    <p:sldId id="380" r:id="rId27"/>
    <p:sldId id="331" r:id="rId28"/>
    <p:sldId id="295" r:id="rId29"/>
    <p:sldId id="329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DN202102_TH Đinh Thị Thu Hoài" initials="DĐTTH" lastIdx="1" clrIdx="1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313"/>
    <a:srgbClr val="DD35D1"/>
    <a:srgbClr val="FAF51D"/>
    <a:srgbClr val="82EB03"/>
    <a:srgbClr val="F36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6" autoAdjust="0"/>
    <p:restoredTop sz="81468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4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Click on the picture to hear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2-3 teams. Make lines.</a:t>
            </a:r>
          </a:p>
          <a:p>
            <a:pPr marL="171450" indent="-171450">
              <a:buFontTx/>
              <a:buChar char="-"/>
            </a:pPr>
            <a:r>
              <a:rPr lang="vi-VN" dirty="0"/>
              <a:t>Give the first the students the MESSAGE (Lucy, white, stand up, sit down, hands up, open your book, What’s your name?, What colour is it?, I’m ten (10) years old.)</a:t>
            </a:r>
          </a:p>
          <a:p>
            <a:pPr marL="171450" indent="-171450">
              <a:buFontTx/>
              <a:buChar char="-"/>
            </a:pPr>
            <a:r>
              <a:rPr lang="vi-VN" dirty="0"/>
              <a:t>Students whisper the MESSAGE to the next friend. The last students have to run quickly and write the MESSAGE CORRECTLY on the board.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fastest and most correctly is the winner.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the picture to listen to the Alphabet song.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first time, the arrow icon automatically appears in group of two-three letters along with the music.</a:t>
            </a:r>
          </a:p>
          <a:p>
            <a:pPr marL="171450" indent="-171450">
              <a:buFontTx/>
              <a:buChar char="-"/>
            </a:pPr>
            <a:r>
              <a:rPr lang="vi-VN" dirty="0"/>
              <a:t>For the second time, guider has to point every single letter for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Review</a:t>
            </a:r>
          </a:p>
          <a:p>
            <a:pPr marL="171450" indent="-171450">
              <a:buFontTx/>
              <a:buChar char="-"/>
            </a:pPr>
            <a:r>
              <a:rPr lang="vi-VN" dirty="0"/>
              <a:t>Heads down on the table. When hearing</a:t>
            </a:r>
            <a:r>
              <a:rPr lang="vi-VN" baseline="0" dirty="0"/>
              <a:t> guider’s command, heads up guess the missing letter (letters)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10 turns (1 missing letter -&gt; 2 missing letters -&gt; 3 missing letters)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apple: 692424901</a:t>
            </a:r>
          </a:p>
          <a:p>
            <a:pPr marL="171450" indent="-171450">
              <a:buFontTx/>
              <a:buChar char="-"/>
            </a:pPr>
            <a:r>
              <a:rPr lang="vi-VN" dirty="0"/>
              <a:t>Ball: 535561051</a:t>
            </a:r>
          </a:p>
          <a:p>
            <a:pPr marL="171450" indent="-171450">
              <a:buFontTx/>
              <a:buChar char="-"/>
            </a:pPr>
            <a:r>
              <a:rPr lang="vi-VN" dirty="0"/>
              <a:t>Cat: 457791871</a:t>
            </a:r>
          </a:p>
          <a:p>
            <a:pPr marL="171450" indent="-171450">
              <a:buFontTx/>
              <a:buChar char="-"/>
            </a:pPr>
            <a:r>
              <a:rPr lang="vi-VN" dirty="0"/>
              <a:t>Dog: 399897679</a:t>
            </a:r>
          </a:p>
          <a:p>
            <a:pPr marL="171450" indent="-171450">
              <a:buFontTx/>
              <a:buChar char="-"/>
            </a:pPr>
            <a:r>
              <a:rPr lang="vi-VN" dirty="0"/>
              <a:t>Elephant: 1929090011</a:t>
            </a:r>
          </a:p>
          <a:p>
            <a:pPr marL="171450" indent="-171450">
              <a:buFontTx/>
              <a:buChar char="-"/>
            </a:pPr>
            <a:r>
              <a:rPr lang="vi-VN" dirty="0"/>
              <a:t>Fish: 643769101</a:t>
            </a:r>
          </a:p>
          <a:p>
            <a:pPr marL="171450" indent="-171450">
              <a:buFontTx/>
              <a:buChar char="-"/>
            </a:pPr>
            <a:r>
              <a:rPr lang="vi-VN" dirty="0"/>
              <a:t>Goat: 2008803551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1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Teacher spell a student’s name in the class =&gt; students have to guess who is that</a:t>
            </a:r>
            <a:r>
              <a:rPr lang="vi-VN" baseline="0" dirty="0"/>
              <a:t> and get point if having the right answer.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Invite student to SPELL NAME.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Up the level by spelling with faster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4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33653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</a:t>
            </a:r>
            <a:r>
              <a:rPr lang="vi-VN" sz="1800" b="1" dirty="0">
                <a:solidFill>
                  <a:schemeClr val="bg1"/>
                </a:solidFill>
              </a:rPr>
              <a:t>1: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</a:t>
            </a:r>
            <a:r>
              <a:rPr lang="vi-VN" sz="4800" b="1" dirty="0">
                <a:solidFill>
                  <a:srgbClr val="FF0000"/>
                </a:solidFill>
              </a:rPr>
              <a:t>1</a:t>
            </a:r>
            <a:r>
              <a:rPr lang="en-US" sz="4800" b="1" dirty="0">
                <a:solidFill>
                  <a:srgbClr val="FF0000"/>
                </a:solidFill>
              </a:rPr>
              <a:t>: </a:t>
            </a:r>
            <a:r>
              <a:rPr lang="vi-VN" sz="4800" b="1" dirty="0">
                <a:solidFill>
                  <a:srgbClr val="FF0000"/>
                </a:solidFill>
              </a:rPr>
              <a:t>My friends</a:t>
            </a:r>
          </a:p>
          <a:p>
            <a:pPr algn="ctr"/>
            <a:r>
              <a:rPr lang="en-US" sz="45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500" b="1" dirty="0">
                <a:solidFill>
                  <a:srgbClr val="0070C0"/>
                </a:solidFill>
              </a:rPr>
              <a:t>Page </a:t>
            </a:r>
            <a:r>
              <a:rPr lang="vi-VN" sz="4500" b="1" dirty="0">
                <a:solidFill>
                  <a:srgbClr val="0070C0"/>
                </a:solidFill>
              </a:rPr>
              <a:t>10</a:t>
            </a:r>
            <a:endParaRPr lang="en-US" sz="4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090" y="869326"/>
            <a:ext cx="5539851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 Heads up. What’s missing?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54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5694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7675" y="188498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508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1844" y="188498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8762" y="188498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4943" y="188498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22241" y="188498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62474" y="1884989"/>
            <a:ext cx="64633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I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131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131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742" y="2808319"/>
            <a:ext cx="7617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36DE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Jj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36DE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4930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2EB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82EB0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2327" y="2808319"/>
            <a:ext cx="80021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3856" y="2808319"/>
            <a:ext cx="137730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372" y="280831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4874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Oo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3415" y="2808319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3005" y="2808319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Qq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889350" y="2808319"/>
            <a:ext cx="992579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j-lt"/>
              </a:rPr>
              <a:t>Rr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09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Ss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10346" y="3731649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38439" y="3731649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AF5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AF51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6980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Vv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8720" y="3731649"/>
            <a:ext cx="137730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Ww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2582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Xx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2651" y="3731649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99185" y="3731649"/>
            <a:ext cx="95410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chemeClr val="accent3"/>
                </a:solidFill>
              </a:rPr>
              <a:t>Zz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9" name="Smiley Face 38"/>
          <p:cNvSpPr/>
          <p:nvPr/>
        </p:nvSpPr>
        <p:spPr>
          <a:xfrm>
            <a:off x="428687" y="1882557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4247265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6966407" y="367645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8270425" y="1882556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3020428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4292864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413237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iley Face 45"/>
          <p:cNvSpPr/>
          <p:nvPr/>
        </p:nvSpPr>
        <p:spPr>
          <a:xfrm>
            <a:off x="1684450" y="2874453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2954088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iley Face 49"/>
          <p:cNvSpPr/>
          <p:nvPr/>
        </p:nvSpPr>
        <p:spPr>
          <a:xfrm>
            <a:off x="4225301" y="373164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9614797" y="3638394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10918815" y="184450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5602478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4246923" y="2808319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3020086" y="182537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5602136" y="3693592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6919447" y="2808318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5692610" y="1825370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8274660" y="3693591"/>
            <a:ext cx="1035698" cy="891479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964" y="692037"/>
            <a:ext cx="366010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Look and write.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34404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87244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69225" y="665914"/>
            <a:ext cx="1069524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350058" y="665914"/>
            <a:ext cx="1107996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2022" y="1983068"/>
            <a:ext cx="103105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698940" y="1983068"/>
            <a:ext cx="838691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Ff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845121" y="1983068"/>
            <a:ext cx="114646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D35D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DD35D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8" name="Picture 14" descr="Cute baby goat cartoon run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849" y="3408773"/>
            <a:ext cx="2329865" cy="24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1607344" y="285582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2640" y="5692271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55262" y="5692270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479394" y="5692269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81388" y="569226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983833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lang="vi-VN" sz="3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91869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23596" y="2855819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0627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pple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38998" y="569226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70063" y="5701598"/>
            <a:ext cx="228530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lephant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71515" y="5672345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973960" y="5701598"/>
            <a:ext cx="147422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oat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7" y="1440329"/>
            <a:ext cx="2883601" cy="1256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04" y="1488454"/>
            <a:ext cx="2010610" cy="1342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7" y="3707518"/>
            <a:ext cx="1812765" cy="181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400" y="3677484"/>
            <a:ext cx="1842799" cy="1842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711" y="3799931"/>
            <a:ext cx="1790005" cy="172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255" y="3408773"/>
            <a:ext cx="2445974" cy="20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10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79084" y="745949"/>
            <a:ext cx="6673558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Write missing letters.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487" y="1821486"/>
            <a:ext cx="7773074" cy="37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21902" y="2603240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34948" y="2603240"/>
            <a:ext cx="531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3800" b="1" dirty="0">
              <a:solidFill>
                <a:srgbClr val="FF0000"/>
              </a:solidFill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9526" y="260323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901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5863" y="3357761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0325" y="4109005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5863" y="4109004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3240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4545" y="4041416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1900" y="4800229"/>
            <a:ext cx="53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vi-VN" i="1" dirty="0"/>
          </a:p>
          <a:p>
            <a:pPr algn="ctr"/>
            <a:endParaRPr lang="en-US" i="1" dirty="0"/>
          </a:p>
        </p:txBody>
      </p:sp>
      <p:sp>
        <p:nvSpPr>
          <p:cNvPr id="2" name="Oval Callout 1"/>
          <p:cNvSpPr/>
          <p:nvPr/>
        </p:nvSpPr>
        <p:spPr>
          <a:xfrm>
            <a:off x="2276669" y="3191071"/>
            <a:ext cx="3788228" cy="1196989"/>
          </a:xfrm>
          <a:prstGeom prst="wedgeEllipseCallout">
            <a:avLst>
              <a:gd name="adj1" fmla="val -2551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870578" y="4496803"/>
            <a:ext cx="2164705" cy="756885"/>
          </a:xfrm>
          <a:prstGeom prst="wedgeEllipseCallout">
            <a:avLst>
              <a:gd name="adj1" fmla="val 19253"/>
              <a:gd name="adj2" fmla="val 72362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1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0" y="679977"/>
            <a:ext cx="5856441" cy="68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08" y="2303967"/>
            <a:ext cx="2199388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169" y="2303967"/>
            <a:ext cx="2078235" cy="1975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3116425" y="2126685"/>
            <a:ext cx="4963886" cy="840449"/>
          </a:xfrm>
          <a:prstGeom prst="wedgeRoundRectCallout">
            <a:avLst>
              <a:gd name="adj1" fmla="val -54668"/>
              <a:gd name="adj2" fmla="val 43322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How do you spell “</a:t>
            </a:r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3" y="4357396"/>
            <a:ext cx="85841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3980" y="4357396"/>
            <a:ext cx="9486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671387" y="3312921"/>
            <a:ext cx="2289111" cy="840449"/>
          </a:xfrm>
          <a:prstGeom prst="wedgeRoundRectCallout">
            <a:avLst>
              <a:gd name="adj1" fmla="val 61030"/>
              <a:gd name="adj2" fmla="val 1112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D1-TRACK 13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3827" y="436295"/>
            <a:ext cx="487363" cy="487363"/>
          </a:xfrm>
          <a:prstGeom prst="rect">
            <a:avLst/>
          </a:prstGeom>
        </p:spPr>
      </p:pic>
      <p:pic>
        <p:nvPicPr>
          <p:cNvPr id="10" name="CD1-TRACK 13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1190" y="436295"/>
            <a:ext cx="487363" cy="487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43592" y="363894"/>
            <a:ext cx="1648408" cy="559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8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1955" y="869326"/>
            <a:ext cx="518013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Look and match. Practice.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89" y="1758811"/>
            <a:ext cx="9827248" cy="410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890657" y="3396343"/>
            <a:ext cx="1632857" cy="18070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90657" y="2438400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90656" y="3341914"/>
            <a:ext cx="1632857" cy="1861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35" y="39284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7253" y="869326"/>
            <a:ext cx="5409559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Guess your friends’ names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1" b="100000" l="10000" r="100000">
                        <a14:backgroundMark x1="58347" y1="59814" x2="58347" y2="59814"/>
                        <a14:backgroundMark x1="58347" y1="59814" x2="58347" y2="59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21958" y="2528596"/>
            <a:ext cx="5680654" cy="387618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176865" y="1735493"/>
            <a:ext cx="3209730" cy="1586203"/>
          </a:xfrm>
          <a:prstGeom prst="cloudCallout">
            <a:avLst>
              <a:gd name="adj1" fmla="val 52002"/>
              <a:gd name="adj2" fmla="val 585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NICK?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839754" y="1735493"/>
            <a:ext cx="3679661" cy="1586203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N-I-C-K.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3" y1="25547" x2="92073" y2="25547"/>
                        <a14:foregroundMark x1="92073" y1="25547" x2="92073" y2="25547"/>
                        <a14:foregroundMark x1="72015" y1="21898" x2="72015" y2="21898"/>
                        <a14:foregroundMark x1="72015" y1="21898" x2="72015" y2="21898"/>
                        <a14:foregroundMark x1="94365" y1="11436" x2="94365" y2="11436"/>
                        <a14:foregroundMark x1="94365" y1="11436" x2="94365" y2="11436"/>
                        <a14:foregroundMark x1="94365" y1="11436" x2="72397" y2="14599"/>
                        <a14:foregroundMark x1="72015" y1="33090" x2="72015" y2="33090"/>
                        <a14:foregroundMark x1="72015" y1="33090" x2="72015" y2="33090"/>
                        <a14:foregroundMark x1="71920" y1="14599" x2="71347" y2="31387"/>
                        <a14:foregroundMark x1="94269" y1="12409" x2="94460" y2="36010"/>
                        <a14:foregroundMark x1="71060" y1="71533" x2="71060" y2="71533"/>
                        <a14:foregroundMark x1="71060" y1="71533" x2="71060" y2="71533"/>
                        <a14:foregroundMark x1="61700" y1="90511" x2="61700" y2="90511"/>
                        <a14:foregroundMark x1="61700" y1="90511" x2="61700" y2="90511"/>
                        <a14:foregroundMark x1="1337" y1="59124" x2="27125" y2="69586"/>
                        <a14:foregroundMark x1="27125" y1="69586" x2="34384" y2="81995"/>
                        <a14:foregroundMark x1="34384" y1="81995" x2="28940" y2="93187"/>
                        <a14:foregroundMark x1="28940" y1="93187" x2="2674" y2="96594"/>
                        <a14:foregroundMark x1="2674" y1="96594" x2="1910" y2="58394"/>
                        <a14:foregroundMark x1="6017" y1="66910" x2="27985" y2="71046"/>
                        <a14:foregroundMark x1="27985" y1="71046" x2="32187" y2="85645"/>
                        <a14:foregroundMark x1="32187" y1="85645" x2="16237" y2="93431"/>
                        <a14:foregroundMark x1="16237" y1="93431" x2="4967" y2="88808"/>
                        <a14:foregroundMark x1="4967" y1="88808" x2="4967" y2="72993"/>
                        <a14:foregroundMark x1="4967" y1="72993" x2="20344" y2="79319"/>
                        <a14:foregroundMark x1="21872" y1="75426" x2="29131" y2="77616"/>
                        <a14:foregroundMark x1="10984" y1="81265" x2="17001" y2="81265"/>
                        <a14:foregroundMark x1="69150" y1="74209" x2="74594" y2="71046"/>
                        <a14:foregroundMark x1="70392" y1="81995" x2="75167" y2="81509"/>
                        <a14:foregroundMark x1="75549" y1="58151" x2="82330" y2="52311"/>
                        <a14:foregroundMark x1="86724" y1="62044" x2="99045" y2="55474"/>
                        <a14:foregroundMark x1="87966" y1="67397" x2="99331" y2="61557"/>
                        <a14:foregroundMark x1="88061" y1="77616" x2="99140" y2="73236"/>
                        <a14:foregroundMark x1="88348" y1="85888" x2="99236" y2="83212"/>
                        <a14:foregroundMark x1="73161" y1="33090" x2="91882" y2="25061"/>
                        <a14:foregroundMark x1="79752" y1="34793" x2="90926" y2="326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24" y="1302026"/>
            <a:ext cx="10968464" cy="430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4"/>
          <p:cNvSpPr/>
          <p:nvPr/>
        </p:nvSpPr>
        <p:spPr>
          <a:xfrm>
            <a:off x="1782147" y="2696546"/>
            <a:ext cx="737119" cy="4105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632718" y="2696546"/>
            <a:ext cx="737119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4369837" y="2696545"/>
            <a:ext cx="1113451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519266" y="2696544"/>
            <a:ext cx="556726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3075992" y="2696543"/>
            <a:ext cx="556725" cy="4105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351313" y="2509937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21494" y="2509937"/>
            <a:ext cx="961053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200260" y="2491276"/>
            <a:ext cx="696686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4374" y="2528598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33463" y="253326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0216" y="2204946"/>
            <a:ext cx="518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L-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78652" y="2204946"/>
            <a:ext cx="5485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U-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77336" y="2204946"/>
            <a:ext cx="522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C-</a:t>
            </a:r>
            <a:endParaRPr lang="en-US" sz="3000" dirty="0"/>
          </a:p>
        </p:txBody>
      </p:sp>
      <p:sp>
        <p:nvSpPr>
          <p:cNvPr id="25" name="Rectangle 24"/>
          <p:cNvSpPr/>
          <p:nvPr/>
        </p:nvSpPr>
        <p:spPr>
          <a:xfrm>
            <a:off x="9921310" y="2204946"/>
            <a:ext cx="425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66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2" y="1852397"/>
            <a:ext cx="11094602" cy="370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2446127" y="2528598"/>
            <a:ext cx="875899" cy="3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40615" y="2565920"/>
            <a:ext cx="6301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15473" y="2528598"/>
            <a:ext cx="616881" cy="46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276458" y="2565920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63483" y="2547259"/>
            <a:ext cx="438540" cy="9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0902" y="748028"/>
            <a:ext cx="6900480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Extra-Act1 - WBp8.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Unscramble and write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6729" y="2419550"/>
            <a:ext cx="690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T-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0793" y="2419550"/>
            <a:ext cx="6014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000" dirty="0">
                <a:solidFill>
                  <a:srgbClr val="FF0000"/>
                </a:solidFill>
              </a:rPr>
              <a:t>O</a:t>
            </a:r>
            <a:r>
              <a:rPr lang="en-US" sz="3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1298" y="2419550"/>
            <a:ext cx="660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</a:rPr>
              <a:t>M.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364" y="2621064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How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6127" y="2621064"/>
            <a:ext cx="62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63" y="2621064"/>
            <a:ext cx="80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you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8042" y="2633947"/>
            <a:ext cx="9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spell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4025" y="2621064"/>
            <a:ext cx="137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“Tom”?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627" y="724490"/>
            <a:ext cx="486761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Act1. Sing the Alphabet song.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631233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929399" y="1639389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CD1-TRACK 1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21126" y="417698"/>
            <a:ext cx="487363" cy="4873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102804" y="378189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3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096" y="622110"/>
            <a:ext cx="6381107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Act2. Spell names of yours and friends.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6494107" y="1325397"/>
            <a:ext cx="5598368" cy="4967608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203" y="3604046"/>
            <a:ext cx="1983137" cy="1784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9638" l="1917" r="97764">
                        <a14:foregroundMark x1="41214" y1="42391" x2="41214" y2="42391"/>
                        <a14:foregroundMark x1="41214" y1="42391" x2="41214" y2="42391"/>
                        <a14:foregroundMark x1="40575" y1="42029" x2="40575" y2="42029"/>
                        <a14:foregroundMark x1="40575" y1="42029" x2="41534" y2="4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34" y="1492898"/>
            <a:ext cx="2074888" cy="1829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85" b="98134" l="917" r="89602">
                        <a14:foregroundMark x1="32722" y1="38060" x2="36391" y2="39552"/>
                        <a14:foregroundMark x1="36391" y1="39552" x2="36391" y2="39552"/>
                        <a14:foregroundMark x1="36391" y1="39552" x2="36391" y2="39552"/>
                        <a14:foregroundMark x1="49541" y1="43284" x2="49541" y2="43284"/>
                        <a14:foregroundMark x1="49541" y1="43284" x2="49541" y2="43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92" y="1597239"/>
            <a:ext cx="2239961" cy="183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97455" l="2759" r="97931">
                        <a14:foregroundMark x1="35172" y1="34909" x2="35172" y2="34909"/>
                        <a14:foregroundMark x1="35172" y1="34909" x2="35172" y2="34909"/>
                        <a14:foregroundMark x1="52759" y1="33818" x2="52759" y2="33818"/>
                        <a14:foregroundMark x1="52759" y1="33818" x2="52759" y2="3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533" y="3886170"/>
            <a:ext cx="2105519" cy="1996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2" b="99618" l="0" r="100000">
                        <a14:foregroundMark x1="35556" y1="30153" x2="35556" y2="30153"/>
                        <a14:foregroundMark x1="49524" y1="34733" x2="50159" y2="32443"/>
                        <a14:foregroundMark x1="50159" y1="32443" x2="50159" y2="32443"/>
                        <a14:foregroundMark x1="41270" y1="58397" x2="41270" y2="58397"/>
                        <a14:foregroundMark x1="51429" y1="61450" x2="51429" y2="61450"/>
                        <a14:foregroundMark x1="30476" y1="73282" x2="30476" y2="73282"/>
                        <a14:foregroundMark x1="66984" y1="73282" x2="66984" y2="73282"/>
                        <a14:foregroundMark x1="51429" y1="56489" x2="51429" y2="56489"/>
                        <a14:backgroundMark x1="13651" y1="34351" x2="13651" y2="34351"/>
                        <a14:backgroundMark x1="24444" y1="92748" x2="24444" y2="92748"/>
                        <a14:backgroundMark x1="20635" y1="94656" x2="20635" y2="94656"/>
                        <a14:backgroundMark x1="13333" y1="34733" x2="13333" y2="34733"/>
                        <a14:backgroundMark x1="27619" y1="16412" x2="27619" y2="16412"/>
                        <a14:backgroundMark x1="79048" y1="19847" x2="79048" y2="19847"/>
                        <a14:backgroundMark x1="79048" y1="19847" x2="79048" y2="19847"/>
                        <a14:backgroundMark x1="96825" y1="38931" x2="96825" y2="38931"/>
                        <a14:backgroundMark x1="93333" y1="12595" x2="93333" y2="12595"/>
                        <a14:backgroundMark x1="10794" y1="15649" x2="10794" y2="15649"/>
                        <a14:backgroundMark x1="10794" y1="15649" x2="10794" y2="15649"/>
                        <a14:backgroundMark x1="10794" y1="15649" x2="13651" y2="55344"/>
                        <a14:backgroundMark x1="13651" y1="55344" x2="13651" y2="55344"/>
                        <a14:backgroundMark x1="13651" y1="55344" x2="13651" y2="55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280" y="3886170"/>
            <a:ext cx="2400508" cy="19966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78251" y="1597239"/>
            <a:ext cx="3107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Hello.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My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89916">
                        <a14:foregroundMark x1="59104" y1="41379" x2="59104" y2="41379"/>
                        <a14:foregroundMark x1="43137" y1="37931" x2="43137" y2="37931"/>
                        <a14:backgroundMark x1="74230" y1="96935" x2="74230" y2="96935"/>
                        <a14:backgroundMark x1="3361" y1="90038" x2="3361" y2="9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1767" y="1597239"/>
            <a:ext cx="2511050" cy="18358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7759" y="3342436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656" y="3342436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232" y="576978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2832" y="5769785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Sue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8251" y="3433048"/>
            <a:ext cx="3107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His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Nick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N-I-C-K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8251" y="4355194"/>
            <a:ext cx="3107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Her name’s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M-A-I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  <p:bldP spid="15" grpId="0"/>
      <p:bldP spid="16" grpId="0"/>
      <p:bldP spid="17" grpId="0"/>
      <p:bldP spid="18" grpId="0" build="p"/>
      <p:bldP spid="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5293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How do you spell “Alfie”?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</a:t>
            </a:r>
            <a:r>
              <a:rPr lang="vi-VN" sz="3600" i="1" dirty="0">
                <a:solidFill>
                  <a:srgbClr val="0070C0"/>
                </a:solidFill>
              </a:rPr>
              <a:t>8</a:t>
            </a:r>
            <a:r>
              <a:rPr lang="en-US" sz="3600" i="1" dirty="0">
                <a:solidFill>
                  <a:srgbClr val="0070C0"/>
                </a:solidFill>
              </a:rPr>
              <a:t>) </a:t>
            </a:r>
            <a:endParaRPr lang="vi-VN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10</a:t>
            </a:r>
            <a:r>
              <a:rPr lang="en-US" sz="3600" i="1">
                <a:solidFill>
                  <a:schemeClr val="accent1"/>
                </a:solidFill>
              </a:rPr>
              <a:t>)</a:t>
            </a:r>
            <a:endParaRPr lang="en-US" sz="3600" i="1" dirty="0">
              <a:solidFill>
                <a:schemeClr val="accent1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</a:t>
            </a:r>
            <a:r>
              <a:rPr lang="vi-VN" sz="3600" i="1" dirty="0">
                <a:solidFill>
                  <a:srgbClr val="0070C0"/>
                </a:solidFill>
              </a:rPr>
              <a:t>11</a:t>
            </a:r>
            <a:r>
              <a:rPr lang="en-US" sz="3600" i="1" dirty="0">
                <a:solidFill>
                  <a:srgbClr val="0070C0"/>
                </a:solidFill>
              </a:rPr>
              <a:t>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Objectives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By the end of this lesson, students will be able to</a:t>
            </a:r>
            <a:r>
              <a:rPr lang="vi-VN" sz="36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spell names.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5400" baseline="-25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Vocabulary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Alphabet</a:t>
            </a:r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vi-VN" sz="36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Structure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: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spell “Alfie”?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	A-L-F-I-E.</a:t>
            </a:r>
            <a:endParaRPr lang="en-US" sz="36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86" y="336420"/>
            <a:ext cx="9077908" cy="6051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091" y="1950098"/>
            <a:ext cx="4189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Whisper...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091" y="3338232"/>
            <a:ext cx="4683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convey the message to your friends as fast as possible!</a:t>
            </a:r>
            <a:endParaRPr lang="en-US" sz="26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  <a:endParaRPr lang="vi-VN" sz="6600" i="1" dirty="0"/>
          </a:p>
          <a:p>
            <a:pPr algn="ctr"/>
            <a:endParaRPr lang="vi-VN"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4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alphabet</a:t>
            </a:r>
            <a:endParaRPr lang="vi-VN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  <a:p>
            <a:pPr algn="ctr"/>
            <a:r>
              <a:rPr lang="vi-VN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50" endPos="85000" dir="5400000" sy="-100000" algn="bl" rotWithShape="0"/>
                </a:effectLst>
              </a:rPr>
              <a:t>A B C...</a:t>
            </a:r>
            <a:endParaRPr lang="en-US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27" y="573938"/>
            <a:ext cx="5989839" cy="57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" y="2416629"/>
            <a:ext cx="11912397" cy="305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D1-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5103" y="409563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9399" y="1347162"/>
            <a:ext cx="6624734" cy="6309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vi-VN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Alphabet Song</a:t>
            </a:r>
            <a:endParaRPr lang="en-US" sz="35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68743" y="395776"/>
            <a:ext cx="1023257" cy="900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 flipV="1">
            <a:off x="1840400" y="10670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5400000" flipV="1">
            <a:off x="5650400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5400000" flipV="1">
            <a:off x="9702996" y="1073815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5400000" flipV="1">
            <a:off x="1840400" y="2036226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 rot="5400000" flipV="1">
            <a:off x="5650400" y="2036227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 flipV="1">
            <a:off x="9702995" y="1998469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5400000" flipV="1">
            <a:off x="1168595" y="3621831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5400000" flipV="1">
            <a:off x="3700302" y="3621832"/>
            <a:ext cx="524625" cy="1355618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5400000" flipV="1">
            <a:off x="5959445" y="3881218"/>
            <a:ext cx="524625" cy="836845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5400000" flipV="1">
            <a:off x="8349627" y="2980670"/>
            <a:ext cx="524625" cy="2699227"/>
          </a:xfrm>
          <a:prstGeom prst="curvedRightArrow">
            <a:avLst>
              <a:gd name="adj1" fmla="val 20007"/>
              <a:gd name="adj2" fmla="val 50000"/>
              <a:gd name="adj3" fmla="val 24998"/>
            </a:avLst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5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2000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200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200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200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200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2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repeatCount="200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repeatCount="200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repeatCount="4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670</Words>
  <Application>Microsoft Office PowerPoint</Application>
  <PresentationFormat>Màn hình rộng</PresentationFormat>
  <Paragraphs>187</Paragraphs>
  <Slides>30</Slides>
  <Notes>11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Calibri</vt:lpstr>
      <vt:lpstr>Comic Sans MS</vt:lpstr>
      <vt:lpstr>Courier New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186</cp:revision>
  <dcterms:created xsi:type="dcterms:W3CDTF">2020-12-08T03:17:05Z</dcterms:created>
  <dcterms:modified xsi:type="dcterms:W3CDTF">2022-08-02T01:30:17Z</dcterms:modified>
</cp:coreProperties>
</file>