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9" r:id="rId3"/>
    <p:sldId id="317" r:id="rId4"/>
    <p:sldId id="310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7" r:id="rId14"/>
    <p:sldId id="269" r:id="rId15"/>
    <p:sldId id="281" r:id="rId16"/>
    <p:sldId id="300" r:id="rId17"/>
    <p:sldId id="312" r:id="rId18"/>
    <p:sldId id="328" r:id="rId19"/>
    <p:sldId id="266" r:id="rId20"/>
    <p:sldId id="270" r:id="rId21"/>
    <p:sldId id="267" r:id="rId22"/>
    <p:sldId id="30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902D"/>
    <a:srgbClr val="9FBE65"/>
    <a:srgbClr val="D7E38D"/>
    <a:srgbClr val="5A9B56"/>
    <a:srgbClr val="AB0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71DA7-B127-452D-A1E0-DB5F5EB27F9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9BA35-7E53-47D6-B3B1-526DBAE7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35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37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8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968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18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37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150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79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861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30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5558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2422D3-25E6-4ACB-8411-748F9C4F672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592" y="0"/>
            <a:ext cx="989474" cy="98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4B728-183A-400E-B702-162C142EA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545748" y="-1717807"/>
            <a:ext cx="13549516" cy="7647542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65FA76D8-1AFE-4594-BB04-1B2B92513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587" y="3831815"/>
            <a:ext cx="3548653" cy="3548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6BC2AD-3294-4EE6-A25E-75131341AD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3274918"/>
            <a:ext cx="3857356" cy="385735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D4645B5-F4A4-416A-A00D-2230AA84A770}"/>
              </a:ext>
            </a:extLst>
          </p:cNvPr>
          <p:cNvSpPr/>
          <p:nvPr/>
        </p:nvSpPr>
        <p:spPr>
          <a:xfrm>
            <a:off x="1238243" y="1520735"/>
            <a:ext cx="10024217" cy="2217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NGÀY NH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THẾ NÀO LÀ ĐẸP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 NH</a:t>
            </a:r>
            <a:r>
              <a:rPr lang="vi-VN" sz="32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THẾ NÀO LÀ ĐẸP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A18707-B10F-48BB-BBF2-8AF71F396B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C9C785-746A-4A11-847C-D97238B4A91F}"/>
              </a:ext>
            </a:extLst>
          </p:cNvPr>
          <p:cNvSpPr/>
          <p:nvPr/>
        </p:nvSpPr>
        <p:spPr>
          <a:xfrm>
            <a:off x="404191" y="1443841"/>
            <a:ext cx="113836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	</a:t>
            </a:r>
            <a:r>
              <a:rPr lang="vi-VN" sz="3600" dirty="0">
                <a:solidFill>
                  <a:srgbClr val="00B050"/>
                </a:solidFill>
              </a:rPr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r>
              <a:rPr lang="vi-VN" sz="3600" dirty="0">
                <a:solidFill>
                  <a:srgbClr val="00B050"/>
                </a:solidFill>
              </a:rPr>
              <a:t>- Bác kiến ơi, bác hãy nói giúp xem hôm nay là một ngày tuyệt đẹp hay đáng ghét?</a:t>
            </a:r>
          </a:p>
          <a:p>
            <a:r>
              <a:rPr lang="vi-VN" sz="3600" dirty="0">
                <a:solidFill>
                  <a:srgbClr val="00B050"/>
                </a:solidFill>
              </a:rPr>
              <a:t>Kiến lau mồ hôi, ngẫm nghĩ một lát rồi nói:</a:t>
            </a:r>
          </a:p>
          <a:p>
            <a:r>
              <a:rPr lang="vi-VN" sz="3600" dirty="0">
                <a:solidFill>
                  <a:srgbClr val="00B050"/>
                </a:solidFill>
              </a:rPr>
              <a:t>- Tôi sẽ trả lời câu hỏi của bạn sau khi mặt trời lặn nhé!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69512F-54DF-44AE-974E-BD77116FBFD2}"/>
              </a:ext>
            </a:extLst>
          </p:cNvPr>
          <p:cNvSpPr txBox="1"/>
          <p:nvPr/>
        </p:nvSpPr>
        <p:spPr>
          <a:xfrm>
            <a:off x="1073425" y="662610"/>
            <a:ext cx="2213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Đoạn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41192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69512F-54DF-44AE-974E-BD77116FBFD2}"/>
              </a:ext>
            </a:extLst>
          </p:cNvPr>
          <p:cNvSpPr txBox="1"/>
          <p:nvPr/>
        </p:nvSpPr>
        <p:spPr>
          <a:xfrm>
            <a:off x="1073425" y="662610"/>
            <a:ext cx="2213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Đoạn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</a:t>
            </a:r>
            <a:endParaRPr lang="en-US" sz="4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443732-C0D9-47CC-A463-076B31245D31}"/>
              </a:ext>
            </a:extLst>
          </p:cNvPr>
          <p:cNvSpPr/>
          <p:nvPr/>
        </p:nvSpPr>
        <p:spPr>
          <a:xfrm>
            <a:off x="238539" y="1432051"/>
            <a:ext cx="1219199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vi-VN" sz="4400" dirty="0">
                <a:solidFill>
                  <a:schemeClr val="accent6">
                    <a:lumMod val="50000"/>
                  </a:schemeClr>
                </a:solidFill>
              </a:rPr>
              <a:t>Mặt trời lặn, chúng đi đến tổ kiến.</a:t>
            </a:r>
          </a:p>
          <a:p>
            <a:r>
              <a:rPr lang="vi-VN" sz="4400" dirty="0">
                <a:solidFill>
                  <a:schemeClr val="accent6">
                    <a:lumMod val="50000"/>
                  </a:schemeClr>
                </a:solidFill>
              </a:rPr>
              <a:t>- Hôm nay là ngày thế nào hả bác kiến đáng kính?</a:t>
            </a:r>
          </a:p>
          <a:p>
            <a:r>
              <a:rPr lang="vi-VN" sz="4400" dirty="0">
                <a:solidFill>
                  <a:schemeClr val="accent6">
                    <a:lumMod val="50000"/>
                  </a:schemeClr>
                </a:solidFill>
              </a:rPr>
              <a:t>- Hôm này là một ngày tuyệt đẹp! Tôi đã làm việc rất tốt và bây giờ có thể nghỉ ngơi thoải mái. 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25134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ECD3A4-A015-4154-B6C1-7692436EDC9C}"/>
              </a:ext>
            </a:extLst>
          </p:cNvPr>
          <p:cNvSpPr/>
          <p:nvPr/>
        </p:nvSpPr>
        <p:spPr>
          <a:xfrm>
            <a:off x="765858" y="1394853"/>
            <a:ext cx="11191164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ỌC NỐI TIẾP ĐOẠN LẦN 2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592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图片1">
            <a:extLst>
              <a:ext uri="{FF2B5EF4-FFF2-40B4-BE49-F238E27FC236}">
                <a16:creationId xmlns:a16="http://schemas.microsoft.com/office/drawing/2014/main" id="{0FC332A2-6916-4246-AFD8-439BFC05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433"/>
            <a:ext cx="12222480" cy="692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C1528-3BE9-4ACA-845A-BB1E28B39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68" y="2123722"/>
            <a:ext cx="4972366" cy="49723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91F2F0-CB7D-48AD-A109-2070D499095D}"/>
              </a:ext>
            </a:extLst>
          </p:cNvPr>
          <p:cNvSpPr/>
          <p:nvPr/>
        </p:nvSpPr>
        <p:spPr>
          <a:xfrm>
            <a:off x="901149" y="-31433"/>
            <a:ext cx="11191164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ỌC NHÓM &amp;</a:t>
            </a:r>
          </a:p>
          <a:p>
            <a:pPr algn="ctr"/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THI ĐỌC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1447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4847208" y="-77274"/>
            <a:ext cx="721060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453" y="-181643"/>
            <a:ext cx="8712941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6" y="4076171"/>
            <a:ext cx="5689584" cy="3200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9D1B3D-DB09-4919-B7CA-9CE8F31758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9DF8FF-51A6-4FF2-8A38-D489534EB657}"/>
              </a:ext>
            </a:extLst>
          </p:cNvPr>
          <p:cNvSpPr txBox="1"/>
          <p:nvPr/>
        </p:nvSpPr>
        <p:spPr>
          <a:xfrm>
            <a:off x="5946569" y="1901097"/>
            <a:ext cx="53280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1;p27">
            <a:extLst>
              <a:ext uri="{FF2B5EF4-FFF2-40B4-BE49-F238E27FC236}">
                <a16:creationId xmlns:a16="http://schemas.microsoft.com/office/drawing/2014/main" id="{1E175A8C-8F4E-4A3D-9BE1-5173EE374094}"/>
              </a:ext>
            </a:extLst>
          </p:cNvPr>
          <p:cNvSpPr/>
          <p:nvPr/>
        </p:nvSpPr>
        <p:spPr>
          <a:xfrm rot="12934007">
            <a:off x="1555777" y="3905981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44F61F0-626B-4A08-8D5F-BB44C9E65563}"/>
              </a:ext>
            </a:extLst>
          </p:cNvPr>
          <p:cNvGrpSpPr/>
          <p:nvPr/>
        </p:nvGrpSpPr>
        <p:grpSpPr>
          <a:xfrm>
            <a:off x="895937" y="844775"/>
            <a:ext cx="10421420" cy="1611652"/>
            <a:chOff x="1229832" y="2260106"/>
            <a:chExt cx="7345449" cy="64320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BB2720F-9886-4FC7-8D0D-7D2D86F01CC2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 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0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ới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60" name="Google Shape;612;p27">
              <a:extLst>
                <a:ext uri="{FF2B5EF4-FFF2-40B4-BE49-F238E27FC236}">
                  <a16:creationId xmlns:a16="http://schemas.microsoft.com/office/drawing/2014/main" id="{BCB25B41-86E8-4EF5-82DA-683A4D26497A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61" name="Google Shape;613;p27">
                <a:extLst>
                  <a:ext uri="{FF2B5EF4-FFF2-40B4-BE49-F238E27FC236}">
                    <a16:creationId xmlns:a16="http://schemas.microsoft.com/office/drawing/2014/main" id="{C6368B96-A8DC-462F-BD1B-16A4AEFBC213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14;p27">
                <a:extLst>
                  <a:ext uri="{FF2B5EF4-FFF2-40B4-BE49-F238E27FC236}">
                    <a16:creationId xmlns:a16="http://schemas.microsoft.com/office/drawing/2014/main" id="{BDA05D9D-1BE8-45DF-8E12-295E4CA0369C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15;p27">
                <a:extLst>
                  <a:ext uri="{FF2B5EF4-FFF2-40B4-BE49-F238E27FC236}">
                    <a16:creationId xmlns:a16="http://schemas.microsoft.com/office/drawing/2014/main" id="{A3DCCA99-BFEF-476E-AC54-68C77CC3276D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16;p27">
                <a:extLst>
                  <a:ext uri="{FF2B5EF4-FFF2-40B4-BE49-F238E27FC236}">
                    <a16:creationId xmlns:a16="http://schemas.microsoft.com/office/drawing/2014/main" id="{83B7FCEF-8D4A-4218-9432-53C82979E80D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17;p27">
                <a:extLst>
                  <a:ext uri="{FF2B5EF4-FFF2-40B4-BE49-F238E27FC236}">
                    <a16:creationId xmlns:a16="http://schemas.microsoft.com/office/drawing/2014/main" id="{49DA3BE3-B596-4A4A-A4E7-F29692BD63CC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18;p27">
                <a:extLst>
                  <a:ext uri="{FF2B5EF4-FFF2-40B4-BE49-F238E27FC236}">
                    <a16:creationId xmlns:a16="http://schemas.microsoft.com/office/drawing/2014/main" id="{72BC9DB8-EE1F-43FF-8F05-5C8DF6D33B8D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19;p27">
                <a:extLst>
                  <a:ext uri="{FF2B5EF4-FFF2-40B4-BE49-F238E27FC236}">
                    <a16:creationId xmlns:a16="http://schemas.microsoft.com/office/drawing/2014/main" id="{AF662446-C456-4EDE-B1BB-DF103BD47E62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20;p27">
                <a:extLst>
                  <a:ext uri="{FF2B5EF4-FFF2-40B4-BE49-F238E27FC236}">
                    <a16:creationId xmlns:a16="http://schemas.microsoft.com/office/drawing/2014/main" id="{22998C92-7491-4446-BD52-C55A46AAB6AE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621;p27">
                <a:extLst>
                  <a:ext uri="{FF2B5EF4-FFF2-40B4-BE49-F238E27FC236}">
                    <a16:creationId xmlns:a16="http://schemas.microsoft.com/office/drawing/2014/main" id="{CC1CA36A-D3DB-44F6-AC66-074D503B7B69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622;p27">
                <a:extLst>
                  <a:ext uri="{FF2B5EF4-FFF2-40B4-BE49-F238E27FC236}">
                    <a16:creationId xmlns:a16="http://schemas.microsoft.com/office/drawing/2014/main" id="{E7FACDC8-178B-49A4-BD8C-E468435F6BC9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623;p27">
                <a:extLst>
                  <a:ext uri="{FF2B5EF4-FFF2-40B4-BE49-F238E27FC236}">
                    <a16:creationId xmlns:a16="http://schemas.microsoft.com/office/drawing/2014/main" id="{88237103-1C0E-44C8-ABFF-D0E40A4602C0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624;p27">
                <a:extLst>
                  <a:ext uri="{FF2B5EF4-FFF2-40B4-BE49-F238E27FC236}">
                    <a16:creationId xmlns:a16="http://schemas.microsoft.com/office/drawing/2014/main" id="{D19772A3-3AEA-494D-A76F-CB19BCE3F7D5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625;p27">
                <a:extLst>
                  <a:ext uri="{FF2B5EF4-FFF2-40B4-BE49-F238E27FC236}">
                    <a16:creationId xmlns:a16="http://schemas.microsoft.com/office/drawing/2014/main" id="{DAFCAB93-9E59-4DC7-9974-A382D3A2DEDA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626;p27">
                <a:extLst>
                  <a:ext uri="{FF2B5EF4-FFF2-40B4-BE49-F238E27FC236}">
                    <a16:creationId xmlns:a16="http://schemas.microsoft.com/office/drawing/2014/main" id="{23A93FAF-B193-4B93-8BFC-089E1332E6C8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627;p27">
                <a:extLst>
                  <a:ext uri="{FF2B5EF4-FFF2-40B4-BE49-F238E27FC236}">
                    <a16:creationId xmlns:a16="http://schemas.microsoft.com/office/drawing/2014/main" id="{55426E2F-13F7-43E6-9AA4-57A762860AE1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628;p27">
                <a:extLst>
                  <a:ext uri="{FF2B5EF4-FFF2-40B4-BE49-F238E27FC236}">
                    <a16:creationId xmlns:a16="http://schemas.microsoft.com/office/drawing/2014/main" id="{B64BA733-E95B-430A-82E8-7DA922BDEEF8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629;p27">
                <a:extLst>
                  <a:ext uri="{FF2B5EF4-FFF2-40B4-BE49-F238E27FC236}">
                    <a16:creationId xmlns:a16="http://schemas.microsoft.com/office/drawing/2014/main" id="{39AEE832-52F1-4362-9398-393F0AC14C40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5B6DF3FE-041F-47AE-A999-9596964AFDA7}"/>
              </a:ext>
            </a:extLst>
          </p:cNvPr>
          <p:cNvSpPr/>
          <p:nvPr/>
        </p:nvSpPr>
        <p:spPr>
          <a:xfrm>
            <a:off x="600012" y="2692516"/>
            <a:ext cx="10039156" cy="123120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Trong bài đọc, các nhân vật tranh luận với nhau về quan niệm ngày như thế nào là đẹp?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 descr="via GIPHY | Giphy, Stickers, Flowers">
            <a:extLst>
              <a:ext uri="{FF2B5EF4-FFF2-40B4-BE49-F238E27FC236}">
                <a16:creationId xmlns:a16="http://schemas.microsoft.com/office/drawing/2014/main" id="{87F8A499-861A-4EE1-8800-0FEFA25F22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903" y="4319831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via GIPHY | Giphy, Stickers, Flowers">
            <a:extLst>
              <a:ext uri="{FF2B5EF4-FFF2-40B4-BE49-F238E27FC236}">
                <a16:creationId xmlns:a16="http://schemas.microsoft.com/office/drawing/2014/main" id="{8635248F-AE9B-4EDB-89AE-F4743709C7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927" y="4221510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via GIPHY | Giphy, Stickers, Flowers">
            <a:extLst>
              <a:ext uri="{FF2B5EF4-FFF2-40B4-BE49-F238E27FC236}">
                <a16:creationId xmlns:a16="http://schemas.microsoft.com/office/drawing/2014/main" id="{C4BE8000-6D13-4D8A-9D54-0C23047668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237" y="4270086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via GIPHY | Giphy, Stickers, Flowers">
            <a:extLst>
              <a:ext uri="{FF2B5EF4-FFF2-40B4-BE49-F238E27FC236}">
                <a16:creationId xmlns:a16="http://schemas.microsoft.com/office/drawing/2014/main" id="{0CFF1552-AF64-4E81-946C-84D6321103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082" y="4319831"/>
            <a:ext cx="3048634" cy="304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A93B7C-2127-41B8-8D9D-A975C8D341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76" y="2456427"/>
            <a:ext cx="4401573" cy="440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363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6B042-ED0B-443B-927F-397DD14DF2E6}"/>
              </a:ext>
            </a:extLst>
          </p:cNvPr>
          <p:cNvGrpSpPr/>
          <p:nvPr/>
        </p:nvGrpSpPr>
        <p:grpSpPr>
          <a:xfrm>
            <a:off x="1583239" y="603014"/>
            <a:ext cx="9506180" cy="1646043"/>
            <a:chOff x="1558785" y="1729863"/>
            <a:chExt cx="9506180" cy="1646043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:a16="http://schemas.microsoft.com/office/drawing/2014/main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4051" y="2078083"/>
              <a:ext cx="1297823" cy="1297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FD0F9-DDE6-4D0F-B906-DC0FA5BED8F5}"/>
                </a:ext>
              </a:extLst>
            </p:cNvPr>
            <p:cNvSpPr txBox="1"/>
            <p:nvPr/>
          </p:nvSpPr>
          <p:spPr>
            <a:xfrm>
              <a:off x="1558785" y="1729863"/>
              <a:ext cx="9506180" cy="1551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2000"/>
                </a:lnSpc>
              </a:pPr>
              <a:r>
                <a:rPr lang="nl-NL" sz="44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Câu 2. 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giun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chấu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2C7FAB7-E4FB-4250-870B-CD192828A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7" b="97710" l="1446" r="96281">
                        <a14:foregroundMark x1="38843" y1="32824" x2="53719" y2="72519"/>
                        <a14:foregroundMark x1="14876" y1="51654" x2="74380" y2="74555"/>
                        <a14:foregroundMark x1="84091" y1="40458" x2="77893" y2="58270"/>
                        <a14:foregroundMark x1="77893" y1="58270" x2="79339" y2="47837"/>
                        <a14:foregroundMark x1="82025" y1="26463" x2="45868" y2="2036"/>
                        <a14:foregroundMark x1="45868" y1="2036" x2="24587" y2="3817"/>
                        <a14:foregroundMark x1="24587" y1="3817" x2="19008" y2="24173"/>
                        <a14:foregroundMark x1="19008" y1="24173" x2="19008" y2="34606"/>
                        <a14:foregroundMark x1="69628" y1="12723" x2="88017" y2="22392"/>
                        <a14:foregroundMark x1="88017" y1="22392" x2="96074" y2="44020"/>
                        <a14:foregroundMark x1="96074" y1="44020" x2="96281" y2="52926"/>
                        <a14:foregroundMark x1="18388" y1="45547" x2="18388" y2="45547"/>
                        <a14:foregroundMark x1="10744" y1="39695" x2="15083" y2="65394"/>
                        <a14:foregroundMark x1="15083" y1="65394" x2="54339" y2="88295"/>
                        <a14:foregroundMark x1="54339" y1="88295" x2="90909" y2="90840"/>
                        <a14:foregroundMark x1="90909" y1="90840" x2="94215" y2="62341"/>
                        <a14:foregroundMark x1="94215" y1="62341" x2="94008" y2="87277"/>
                        <a14:foregroundMark x1="94008" y1="87277" x2="72314" y2="88550"/>
                        <a14:foregroundMark x1="72314" y1="88550" x2="53512" y2="82952"/>
                        <a14:foregroundMark x1="53512" y1="82952" x2="53306" y2="82697"/>
                        <a14:foregroundMark x1="21074" y1="48601" x2="21074" y2="48601"/>
                        <a14:foregroundMark x1="8678" y1="35878" x2="8264" y2="63868"/>
                        <a14:foregroundMark x1="36777" y1="94656" x2="49793" y2="97710"/>
                        <a14:foregroundMark x1="77893" y1="54962" x2="69008" y2="72774"/>
                        <a14:foregroundMark x1="69008" y1="72774" x2="49174" y2="76845"/>
                        <a14:foregroundMark x1="49174" y1="76845" x2="56818" y2="48855"/>
                        <a14:foregroundMark x1="56818" y1="48855" x2="57231" y2="74300"/>
                        <a14:foregroundMark x1="57231" y1="74300" x2="55372" y2="77608"/>
                        <a14:foregroundMark x1="71694" y1="64377" x2="49174" y2="63104"/>
                        <a14:foregroundMark x1="49174" y1="63104" x2="47107" y2="63868"/>
                        <a14:foregroundMark x1="75413" y1="59288" x2="42562" y2="56234"/>
                        <a14:foregroundMark x1="48760" y1="73791" x2="36777" y2="68702"/>
                        <a14:foregroundMark x1="5579" y1="53690" x2="7645" y2="57506"/>
                        <a14:foregroundMark x1="6612" y1="39186" x2="6612" y2="39186"/>
                        <a14:foregroundMark x1="1446" y1="37913" x2="1446" y2="37913"/>
                        <a14:backgroundMark x1="5579" y1="7634" x2="5165" y2="13740"/>
                        <a14:backgroundMark x1="4132" y1="8142" x2="12190" y2="1781"/>
                        <a14:backgroundMark x1="12190" y1="1781" x2="3512" y2="15776"/>
                        <a14:backgroundMark x1="13223" y1="8906" x2="7231" y2="24682"/>
                        <a14:backgroundMark x1="9091" y1="8906" x2="9091" y2="8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217" y="2503005"/>
            <a:ext cx="3590041" cy="2915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79801A-1E37-4DB2-9758-1905F72EEC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BA12BA-76D5-447F-BF2D-3904B7357D00}"/>
              </a:ext>
            </a:extLst>
          </p:cNvPr>
          <p:cNvSpPr/>
          <p:nvPr/>
        </p:nvSpPr>
        <p:spPr>
          <a:xfrm>
            <a:off x="3123075" y="3078957"/>
            <a:ext cx="8436580" cy="2893199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Theo châu chấu 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 đẹp là ngày nắng ráo, trên trời không một gợn mây, có mặt trời tỏa nắng. </a:t>
            </a: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Còn </a:t>
            </a:r>
            <a:r>
              <a:rPr lang="nl-NL" sz="3600" b="1" dirty="0">
                <a:solidFill>
                  <a:srgbClr val="DA902D"/>
                </a:solidFill>
                <a:latin typeface="Times New Roman" pitchFamily="18" charset="0"/>
                <a:cs typeface="Times New Roman" pitchFamily="18" charset="0"/>
              </a:rPr>
              <a:t>theo giun đất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ngày đẹp là ngày có mưa bụi và những vũng nước đục.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7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6B042-ED0B-443B-927F-397DD14DF2E6}"/>
              </a:ext>
            </a:extLst>
          </p:cNvPr>
          <p:cNvGrpSpPr/>
          <p:nvPr/>
        </p:nvGrpSpPr>
        <p:grpSpPr>
          <a:xfrm>
            <a:off x="260085" y="400232"/>
            <a:ext cx="11170908" cy="2510816"/>
            <a:chOff x="169370" y="1729863"/>
            <a:chExt cx="11170908" cy="2510816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:a16="http://schemas.microsoft.com/office/drawing/2014/main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70" y="1729863"/>
              <a:ext cx="2510816" cy="2510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FD0F9-DDE6-4D0F-B906-DC0FA5BED8F5}"/>
                </a:ext>
              </a:extLst>
            </p:cNvPr>
            <p:cNvSpPr txBox="1"/>
            <p:nvPr/>
          </p:nvSpPr>
          <p:spPr>
            <a:xfrm>
              <a:off x="1307294" y="2574022"/>
              <a:ext cx="10032984" cy="141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2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3: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chờ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trời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lặn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đẹp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4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3525AF3-777E-4016-9C41-6873058307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5D1B8D-05D8-4DD1-ACC7-966717B54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94" y="3878638"/>
            <a:ext cx="3478406" cy="34784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29B396-3327-4A62-AE2C-928C2B0425E0}"/>
              </a:ext>
            </a:extLst>
          </p:cNvPr>
          <p:cNvSpPr/>
          <p:nvPr/>
        </p:nvSpPr>
        <p:spPr>
          <a:xfrm>
            <a:off x="1120379" y="2777352"/>
            <a:ext cx="10210801" cy="233920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Bác kiến phải chờ đến khi mặt trời lặn mới trả lời câu hỏi của hai bạn vì bác muốn kiểm nghiệm qua thực tế.</a:t>
            </a:r>
            <a:endParaRPr lang="en-US" sz="4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653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3782-9A13-4FB9-A177-C6AF632F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11" y="1478644"/>
            <a:ext cx="11709778" cy="3900712"/>
          </a:xfrm>
        </p:spPr>
        <p:txBody>
          <a:bodyPr/>
          <a:lstStyle/>
          <a:p>
            <a:pPr algn="just"/>
            <a:r>
              <a:rPr lang="en-US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vi-VN" sz="8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đẹp là ngày mỗi người làm được nhiều việc tốt. 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13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t="32332" r="29003" b="10576"/>
          <a:stretch/>
        </p:blipFill>
        <p:spPr>
          <a:xfrm>
            <a:off x="553574" y="1746538"/>
            <a:ext cx="11033949" cy="480003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93536" y="453930"/>
            <a:ext cx="9133761" cy="507190"/>
            <a:chOff x="1508918" y="1888664"/>
            <a:chExt cx="11097737" cy="113607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ĐẸP NHẤT CỦA EM 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53574" y="1100255"/>
            <a:ext cx="8696383" cy="507148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nl-NL" sz="2696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sự việc trong từng tranh. </a:t>
            </a:r>
            <a:endParaRPr lang="en-US" sz="2696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1467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1093423" y="-304800"/>
            <a:ext cx="11117542" cy="6692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28" y="993914"/>
            <a:ext cx="6168252" cy="6168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968BD-9A22-40BE-936C-E93971D5A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985" y="3024548"/>
            <a:ext cx="5883150" cy="1926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152FAC-33C2-40B8-A31B-477B494D1E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58461" y="120586"/>
            <a:ext cx="5306261" cy="859632"/>
            <a:chOff x="4539228" y="210532"/>
            <a:chExt cx="6964466" cy="1149089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964466" cy="1149089"/>
              <a:chOff x="4539228" y="210532"/>
              <a:chExt cx="6964466" cy="1149089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964466" cy="6779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52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696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623025" cy="616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452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397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053849" y="1527356"/>
            <a:ext cx="9133761" cy="507190"/>
            <a:chOff x="1508918" y="1888664"/>
            <a:chExt cx="11097737" cy="113607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ĐẸP NHẤT CỦA EM 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787983" y="1008474"/>
            <a:ext cx="6729607" cy="47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579" tIns="53790" rIns="107579" bIns="537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520" eaLnBrk="1" fontAlgn="base" hangingPunct="1">
              <a:spcAft>
                <a:spcPct val="0"/>
              </a:spcAft>
              <a:defRPr/>
            </a:pPr>
            <a:r>
              <a:rPr lang="en-US" sz="239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vi-VN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5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NGÀY </a:t>
            </a:r>
            <a:r>
              <a:rPr lang="vi-VN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NHƯ THẾ NÀO LÀ ĐẸP? (T1,2)</a:t>
            </a:r>
            <a:endParaRPr lang="en-US" sz="2397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0356" y="3685460"/>
            <a:ext cx="4035272" cy="714769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r>
              <a:rPr lang="en-US" sz="4045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 kể chuyện</a:t>
            </a:r>
            <a:endParaRPr lang="en-US" sz="4045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gay the nao la de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5627" y="2015293"/>
            <a:ext cx="7252756" cy="45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673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863449" y="791184"/>
            <a:ext cx="10578675" cy="507148"/>
          </a:xfrm>
          <a:prstGeom prst="rect">
            <a:avLst/>
          </a:prstGeom>
        </p:spPr>
        <p:txBody>
          <a:bodyPr wrap="square" lIns="91397" tIns="45699" rIns="91397" bIns="45699">
            <a:spAutoFit/>
          </a:bodyPr>
          <a:lstStyle/>
          <a:p>
            <a:pPr algn="just" defTabSz="6845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96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2" y="-99382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4629"/>
            <a:ext cx="228310" cy="2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61" tIns="34231" rIns="68461" bIns="34231" numCol="1" anchor="t" anchorCtr="0" compatLnSpc="1">
            <a:prstTxWarp prst="textNoShape">
              <a:avLst/>
            </a:prstTxWarp>
          </a:bodyPr>
          <a:lstStyle/>
          <a:p>
            <a:pPr defTabSz="68452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48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63449" y="242650"/>
            <a:ext cx="9133761" cy="507190"/>
            <a:chOff x="1508918" y="1888664"/>
            <a:chExt cx="11097737" cy="1136079"/>
          </a:xfrm>
        </p:grpSpPr>
        <p:sp>
          <p:nvSpPr>
            <p:cNvPr id="23" name="Rectangle 22"/>
            <p:cNvSpPr/>
            <p:nvPr/>
          </p:nvSpPr>
          <p:spPr>
            <a:xfrm>
              <a:off x="1508918" y="1888664"/>
              <a:ext cx="11097737" cy="1136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45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96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       NGÀY ĐẸP NHẤT CỦA EM 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t="32332" r="29003" b="10576"/>
          <a:stretch/>
        </p:blipFill>
        <p:spPr>
          <a:xfrm>
            <a:off x="230688" y="1297731"/>
            <a:ext cx="11709265" cy="537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52877"/>
      </p:ext>
    </p:extLst>
  </p:cSld>
  <p:clrMapOvr>
    <a:masterClrMapping/>
  </p:clrMapOvr>
  <p:transition spd="slow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28C623-B6C3-4033-8149-FA03D9F6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222" y="2075096"/>
            <a:ext cx="6170382" cy="2359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616DDA-602E-4CDC-BC46-C7557C779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19" y="2456427"/>
            <a:ext cx="4401573" cy="4401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994EA-964B-4A0A-B280-87B590EE6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483" y="-1717807"/>
            <a:ext cx="3478406" cy="347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7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996E4-FE86-4FF4-985E-721725085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44748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99EB9F-A442-4374-9A1F-D243F34C0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3" t="52350" r="26779" b="9706"/>
          <a:stretch/>
        </p:blipFill>
        <p:spPr>
          <a:xfrm>
            <a:off x="514065" y="631258"/>
            <a:ext cx="11163869" cy="58509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837069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图片1">
            <a:extLst>
              <a:ext uri="{FF2B5EF4-FFF2-40B4-BE49-F238E27FC236}">
                <a16:creationId xmlns:a16="http://schemas.microsoft.com/office/drawing/2014/main" id="{CA02C549-9FAB-45B3-96F4-9DE93D42F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1D092B-194E-4F97-A4D5-D9EBEFB6AF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863" y="-1460540"/>
            <a:ext cx="2921080" cy="2921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C56C97-5358-4500-A234-5B3BCDADF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32" y="-448331"/>
            <a:ext cx="2921080" cy="29210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0E289-CCFC-431E-AD09-CE308D5C05B2}"/>
              </a:ext>
            </a:extLst>
          </p:cNvPr>
          <p:cNvSpPr/>
          <p:nvPr/>
        </p:nvSpPr>
        <p:spPr>
          <a:xfrm>
            <a:off x="818866" y="1721891"/>
            <a:ext cx="11191164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 MẪU</a:t>
            </a:r>
            <a:endParaRPr lang="en-US" sz="199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2674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D5DAB-0BE5-4009-B9BF-35BCC7ECD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172278"/>
            <a:ext cx="11887200" cy="718267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latin typeface="+mj-lt"/>
              </a:rPr>
              <a:t>N</a:t>
            </a:r>
            <a:r>
              <a:rPr lang="vi-VN" sz="1800" b="1" dirty="0">
                <a:latin typeface="+mj-lt"/>
              </a:rPr>
              <a:t>GÀY NHƯ THẾ NÀO LÀ ĐẸP?</a:t>
            </a:r>
            <a:endParaRPr lang="vi-VN" sz="1800" dirty="0">
              <a:latin typeface="+mj-lt"/>
            </a:endParaRPr>
          </a:p>
          <a:p>
            <a:pPr marL="0" indent="0">
              <a:buNone/>
            </a:pPr>
            <a:r>
              <a:rPr lang="vi-VN" sz="1800" dirty="0"/>
              <a:t>Châu chấu nhảy lên gò, chìa cái lưng màu xanh ra phơi nắng. Nó búng chân tanh tách, cọ giũa đôi càng:</a:t>
            </a:r>
          </a:p>
          <a:p>
            <a:pPr marL="0" indent="0">
              <a:buNone/>
            </a:pPr>
            <a:r>
              <a:rPr lang="vi-VN" sz="1800" dirty="0"/>
              <a:t>- Một ngày tuyệt đẹp!</a:t>
            </a:r>
          </a:p>
          <a:p>
            <a:pPr marL="0" indent="0">
              <a:buNone/>
            </a:pPr>
            <a:r>
              <a:rPr lang="vi-VN" sz="1800" dirty="0"/>
              <a:t>- Thật khó chịu! – Giun đất thốt lên, cố rúc đầu sâu thêm vào lớp đất khô.</a:t>
            </a:r>
          </a:p>
          <a:p>
            <a:pPr marL="0" indent="0">
              <a:buNone/>
            </a:pPr>
            <a:r>
              <a:rPr lang="vi-VN" sz="1800" dirty="0"/>
              <a:t>- Thế là thế nào? – Châu chấu nhảy lên. – Trên trời không một gợn mây, mặt trời tỏa nắng huy hoàng.</a:t>
            </a:r>
          </a:p>
          <a:p>
            <a:pPr marL="0" indent="0">
              <a:buNone/>
            </a:pPr>
            <a:r>
              <a:rPr lang="vi-VN" sz="1800" dirty="0"/>
              <a:t>- Không! Mưa bụi và những vũng nước đục, đó mới là một ngày tuyệt đẹp! – Giun đất cãi lại.</a:t>
            </a:r>
          </a:p>
          <a:p>
            <a:pPr marL="0" indent="0">
              <a:buNone/>
            </a:pPr>
            <a:r>
              <a:rPr lang="vi-VN" sz="1800" dirty="0"/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pPr marL="0" indent="0">
              <a:buNone/>
            </a:pPr>
            <a:r>
              <a:rPr lang="vi-VN" sz="1800" dirty="0"/>
              <a:t>- Bác kiến ơi, bác hãy nói giúp xem hôm nay là một ngày tuyệt đẹp hay đáng ghét?</a:t>
            </a:r>
          </a:p>
          <a:p>
            <a:pPr marL="0" indent="0">
              <a:buNone/>
            </a:pPr>
            <a:r>
              <a:rPr lang="vi-VN" sz="1800" dirty="0"/>
              <a:t>Kiến lau mồ hôi, ngẫm nghĩ một lát rồi nói:</a:t>
            </a:r>
          </a:p>
          <a:p>
            <a:pPr marL="0" indent="0">
              <a:buNone/>
            </a:pPr>
            <a:r>
              <a:rPr lang="vi-VN" sz="1800" dirty="0"/>
              <a:t>- Tôi sẽ trả lời câu hỏi của bạn sau khi mặt trời lặn nhé!</a:t>
            </a:r>
          </a:p>
          <a:p>
            <a:pPr marL="0" indent="0">
              <a:buNone/>
            </a:pPr>
            <a:r>
              <a:rPr lang="vi-VN" sz="1800" dirty="0"/>
              <a:t>Mặt trời lặn, chúng đi đến tổ kiến.</a:t>
            </a:r>
          </a:p>
          <a:p>
            <a:pPr marL="0" indent="0">
              <a:buNone/>
            </a:pPr>
            <a:r>
              <a:rPr lang="vi-VN" sz="1800" dirty="0"/>
              <a:t>- Hôm nay là ngày thế nào hả bác kiến đáng kính?</a:t>
            </a:r>
          </a:p>
          <a:p>
            <a:pPr marL="0" indent="0">
              <a:buNone/>
            </a:pPr>
            <a:r>
              <a:rPr lang="vi-VN" sz="1800" dirty="0"/>
              <a:t>- Hôm này là một ngày tuyệt đẹp! Tôi đã làm việc rất tốt và bây giờ có thể nghỉ ngơi thoải mái. </a:t>
            </a:r>
            <a:br>
              <a:rPr lang="vi-VN" sz="1800" dirty="0"/>
            </a:br>
            <a:br>
              <a:rPr lang="vi-VN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29098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D5DAB-0BE5-4009-B9BF-35BCC7ECD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172278"/>
            <a:ext cx="11887200" cy="718267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latin typeface="+mj-lt"/>
              </a:rPr>
              <a:t>N</a:t>
            </a:r>
            <a:r>
              <a:rPr lang="vi-VN" sz="1800" b="1" dirty="0">
                <a:latin typeface="+mj-lt"/>
              </a:rPr>
              <a:t>GÀY NHƯ THẾ NÀO LÀ ĐẸP?</a:t>
            </a:r>
            <a:endParaRPr lang="vi-VN" sz="1800" dirty="0">
              <a:latin typeface="+mj-lt"/>
            </a:endParaRP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Châu chấu nhảy lên gò, chìa cái lưng màu xanh ra phơi nắng. Nó búng chân tanh tách, cọ giũa đôi càng: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Một ngày tuyệt đẹp!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Thật khó chịu! – Giun đất thốt lên, cố rúc đầu sâu thêm vào lớp đất khô.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Thế là thế nào? – Châu chấu nhảy lên. – Trên trời không một gợn mây, mặt trời tỏa nắng huy hoàng.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Không! Mưa bụi và những vũng nước đục, đó mới là một ngày tuyệt đẹp! – Giun đất cãi lại.</a:t>
            </a:r>
          </a:p>
          <a:p>
            <a:pPr marL="0" indent="0">
              <a:buNone/>
            </a:pPr>
            <a:r>
              <a:rPr lang="vi-VN" sz="1800" dirty="0">
                <a:solidFill>
                  <a:srgbClr val="00B050"/>
                </a:solidFill>
              </a:rPr>
              <a:t>Châu chấu không đồng ý với giun đất. Chúng quyết định đi hỏi. Vừa hay lúc đó, kiến tha nhành thông đi qua, dừng lại nghỉ. Châu chấu hỏi kiến:</a:t>
            </a:r>
          </a:p>
          <a:p>
            <a:pPr marL="0" indent="0">
              <a:buNone/>
            </a:pPr>
            <a:r>
              <a:rPr lang="vi-VN" sz="1800" dirty="0">
                <a:solidFill>
                  <a:srgbClr val="00B050"/>
                </a:solidFill>
              </a:rPr>
              <a:t>- Bác kiến ơi, bác hãy nói giúp xem hôm nay là một ngày tuyệt đẹp hay đáng ghét?</a:t>
            </a:r>
          </a:p>
          <a:p>
            <a:pPr marL="0" indent="0">
              <a:buNone/>
            </a:pPr>
            <a:r>
              <a:rPr lang="vi-VN" sz="1800" dirty="0">
                <a:solidFill>
                  <a:srgbClr val="00B050"/>
                </a:solidFill>
              </a:rPr>
              <a:t>Kiến lau mồ hôi, ngẫm nghĩ một lát rồi nói:</a:t>
            </a:r>
          </a:p>
          <a:p>
            <a:pPr marL="0" indent="0">
              <a:buNone/>
            </a:pPr>
            <a:r>
              <a:rPr lang="vi-VN" sz="1800" dirty="0">
                <a:solidFill>
                  <a:srgbClr val="00B050"/>
                </a:solidFill>
              </a:rPr>
              <a:t>- Tôi sẽ trả lời câu hỏi của bạn sau khi mặt trời lặn nhé!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</a:rPr>
              <a:t>Mặt trời lặn, chúng đi đến tổ kiến.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</a:rPr>
              <a:t>- Hôm nay là ngày thế nào hả bác kiến đáng kính?</a:t>
            </a:r>
          </a:p>
          <a:p>
            <a:pPr marL="0" indent="0">
              <a:buNone/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</a:rPr>
              <a:t>- Hôm này là một ngày tuyệt đẹp! Tôi đã làm việc rất tốt và bây giờ có thể nghỉ ngơi thoải mái. </a:t>
            </a:r>
            <a:br>
              <a:rPr lang="vi-VN" sz="1800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vi-VN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4803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BC855-BFE4-4BCB-8B21-44F11526E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04" y="771040"/>
            <a:ext cx="4224130" cy="677207"/>
          </a:xfrm>
        </p:spPr>
        <p:txBody>
          <a:bodyPr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C49D21-9777-4943-A459-113E9C83CF91}"/>
              </a:ext>
            </a:extLst>
          </p:cNvPr>
          <p:cNvSpPr/>
          <p:nvPr/>
        </p:nvSpPr>
        <p:spPr>
          <a:xfrm>
            <a:off x="1205903" y="1792421"/>
            <a:ext cx="3106431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B59C3F-92A5-4733-BD37-31137035F3D6}"/>
              </a:ext>
            </a:extLst>
          </p:cNvPr>
          <p:cNvSpPr/>
          <p:nvPr/>
        </p:nvSpPr>
        <p:spPr>
          <a:xfrm>
            <a:off x="3536953" y="1760046"/>
            <a:ext cx="2441074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cọ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ũa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183B48-75BE-4052-B7A5-478AA0655CD5}"/>
              </a:ext>
            </a:extLst>
          </p:cNvPr>
          <p:cNvSpPr/>
          <p:nvPr/>
        </p:nvSpPr>
        <p:spPr>
          <a:xfrm>
            <a:off x="5441489" y="1742046"/>
            <a:ext cx="3060647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ỏa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ắng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8FFFE-11A1-4966-A8BD-2E2549F9EEC2}"/>
              </a:ext>
            </a:extLst>
          </p:cNvPr>
          <p:cNvSpPr/>
          <p:nvPr/>
        </p:nvSpPr>
        <p:spPr>
          <a:xfrm>
            <a:off x="7543918" y="1730532"/>
            <a:ext cx="3405413" cy="677207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ẫm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ĩ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9D1298-4CF3-42E1-B480-2F7FC2473479}"/>
              </a:ext>
            </a:extLst>
          </p:cNvPr>
          <p:cNvSpPr txBox="1">
            <a:spLocks/>
          </p:cNvSpPr>
          <p:nvPr/>
        </p:nvSpPr>
        <p:spPr>
          <a:xfrm>
            <a:off x="422229" y="2811067"/>
            <a:ext cx="4224130" cy="677207"/>
          </a:xfr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02020"/>
                </a:solidFill>
                <a:effectLst>
                  <a:outerShdw blurRad="50800" dist="38100" dir="5400000" algn="t" rotWithShape="0">
                    <a:prstClr val="black">
                      <a:alpha val="2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51B55E-4F00-434D-9844-EA7E672697C3}"/>
              </a:ext>
            </a:extLst>
          </p:cNvPr>
          <p:cNvSpPr/>
          <p:nvPr/>
        </p:nvSpPr>
        <p:spPr>
          <a:xfrm>
            <a:off x="302960" y="3794528"/>
            <a:ext cx="11147529" cy="123120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1057626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图片1">
            <a:extLst>
              <a:ext uri="{FF2B5EF4-FFF2-40B4-BE49-F238E27FC236}">
                <a16:creationId xmlns:a16="http://schemas.microsoft.com/office/drawing/2014/main" id="{0FC332A2-6916-4246-AFD8-439BFC05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433"/>
            <a:ext cx="12222480" cy="692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C1528-3BE9-4ACA-845A-BB1E28B39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68" y="2123722"/>
            <a:ext cx="4972366" cy="49723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91F2F0-CB7D-48AD-A109-2070D499095D}"/>
              </a:ext>
            </a:extLst>
          </p:cNvPr>
          <p:cNvSpPr/>
          <p:nvPr/>
        </p:nvSpPr>
        <p:spPr>
          <a:xfrm>
            <a:off x="742123" y="1809823"/>
            <a:ext cx="1119116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ỌC TỪNG ĐOẠN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9881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2086F3-FE17-494C-B0D3-9B100731BC3E}"/>
              </a:ext>
            </a:extLst>
          </p:cNvPr>
          <p:cNvSpPr txBox="1">
            <a:spLocks/>
          </p:cNvSpPr>
          <p:nvPr/>
        </p:nvSpPr>
        <p:spPr>
          <a:xfrm>
            <a:off x="304800" y="682019"/>
            <a:ext cx="11887200" cy="73356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75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575945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007745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‒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511935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˃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943735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˃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+mj-lt"/>
              </a:rPr>
              <a:t>N</a:t>
            </a:r>
            <a:r>
              <a:rPr lang="vi-VN" sz="2400" b="1" dirty="0">
                <a:latin typeface="+mj-lt"/>
              </a:rPr>
              <a:t>GÀY NHƯ THẾ NÀO LÀ ĐẸP</a:t>
            </a:r>
            <a:r>
              <a:rPr lang="en-US" sz="2400" b="1" dirty="0">
                <a:latin typeface="+mj-lt"/>
              </a:rPr>
              <a:t>?</a:t>
            </a:r>
            <a:endParaRPr lang="vi-VN" sz="2400" b="1" dirty="0">
              <a:latin typeface="+mj-lt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Châu chấu nhảy lên gò, chìa cái lưng màu xanh ra phơi nắng. Nó búng chân tanh tách, cọ giũa đôi càng: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Một ngày tuyệt đẹp!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Thật khó chịu! – Giun đất thốt lên, cố rúc đầu sâu thêm vào lớp đất khô.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Thế là thế nào? – Châu chấu nhảy lên. – Trên trời không một gợn mây, mặt trời tỏa nắng huy hoàng.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vi-VN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- Không! Mưa bụi và những vũng nước đục, đó mới là một ngày tuyệt đẹp! – Giun đất cãi lại.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638988-3AD1-4122-A937-A7CAC0F515C3}"/>
              </a:ext>
            </a:extLst>
          </p:cNvPr>
          <p:cNvSpPr txBox="1"/>
          <p:nvPr/>
        </p:nvSpPr>
        <p:spPr>
          <a:xfrm>
            <a:off x="927651" y="265044"/>
            <a:ext cx="1789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Đoạn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BBDAB4-2BF4-415A-B56A-59E5790A3F49}"/>
              </a:ext>
            </a:extLst>
          </p:cNvPr>
          <p:cNvSpPr/>
          <p:nvPr/>
        </p:nvSpPr>
        <p:spPr>
          <a:xfrm>
            <a:off x="718535" y="4595920"/>
            <a:ext cx="9780896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1BC3EA-DF75-4805-BFE4-230BB7F29714}"/>
              </a:ext>
            </a:extLst>
          </p:cNvPr>
          <p:cNvSpPr/>
          <p:nvPr/>
        </p:nvSpPr>
        <p:spPr>
          <a:xfrm>
            <a:off x="718535" y="4980701"/>
            <a:ext cx="10290314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2806A2-668F-4BF3-ACD3-3E7718E53A78}"/>
              </a:ext>
            </a:extLst>
          </p:cNvPr>
          <p:cNvSpPr/>
          <p:nvPr/>
        </p:nvSpPr>
        <p:spPr>
          <a:xfrm>
            <a:off x="718535" y="5355892"/>
            <a:ext cx="9651292" cy="861873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Tanh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giòn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DEC4D-6862-48AF-8184-396321745903}"/>
              </a:ext>
            </a:extLst>
          </p:cNvPr>
          <p:cNvSpPr/>
          <p:nvPr/>
        </p:nvSpPr>
        <p:spPr>
          <a:xfrm>
            <a:off x="718535" y="6100415"/>
            <a:ext cx="14703288" cy="49254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22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1142</Words>
  <Application>Microsoft Office PowerPoint</Application>
  <PresentationFormat>Widescreen</PresentationFormat>
  <Paragraphs>83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等线</vt:lpstr>
      <vt:lpstr>微软雅黑</vt:lpstr>
      <vt:lpstr>Arial</vt:lpstr>
      <vt:lpstr>Calibri</vt:lpstr>
      <vt:lpstr>Calibri Light</vt:lpstr>
      <vt:lpstr>Times New Roman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từ: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dung: Ngày đẹp là ngày mỗi người làm được nhiều việc tốt. 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M0</cp:lastModifiedBy>
  <cp:revision>30</cp:revision>
  <dcterms:created xsi:type="dcterms:W3CDTF">2022-07-11T07:44:40Z</dcterms:created>
  <dcterms:modified xsi:type="dcterms:W3CDTF">2023-03-13T07:25:51Z</dcterms:modified>
</cp:coreProperties>
</file>