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93" r:id="rId3"/>
    <p:sldId id="315" r:id="rId4"/>
    <p:sldId id="323" r:id="rId5"/>
    <p:sldId id="31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0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36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AAEF5-F59C-420E-901D-1485B73C265D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8F471-EC8C-4724-9A54-290345AA9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49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DB70A-EDCD-4BF3-9A28-FF66F625ED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2号-阿开漫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2号-阿开漫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547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3DC0B-0001-A3BA-EF2F-FDEEEE564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AE80E4-4AA0-0862-4A60-F4C1CB9D2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57812-9B26-10ED-4032-2D678951E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26A9-870B-4794-97F2-ADE84A06C00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555EF-24B7-49A5-D888-95B6A9415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513E2-E25F-371F-A518-68FEF153C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CFC3-C2CF-45E6-A096-1F177096F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6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7A7B7-AF5B-99FC-B7CE-B492E8696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C73BAA-5041-67F3-0D21-CCFA2B232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203B2-AED0-E73D-4EA2-3E8E778A8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26A9-870B-4794-97F2-ADE84A06C00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2A233-C22E-2242-49E2-4A15879AC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C2038-FF27-31AD-2A88-73D26D262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CFC3-C2CF-45E6-A096-1F177096F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43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C003AE-25C9-D047-6CFF-50F9945C27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E5D98-7EB3-5C5C-3E9E-BE2F5F3FC2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E7766-8386-CBEE-333D-F416CDAEB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26A9-870B-4794-97F2-ADE84A06C00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C50B4-6341-A9DE-1001-22C9F4C0F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682E8-3DC2-E6CB-4B9D-F6BDB6343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CFC3-C2CF-45E6-A096-1F177096F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50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C57F8-6408-D3AB-062C-474B1BBE6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B0200-74BC-544A-F822-B66961593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DF055-D708-180F-446C-0767CF471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26A9-870B-4794-97F2-ADE84A06C00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65F06-6273-EF28-AFC7-1B671DE59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A08B5-C0CF-5C41-FC6D-458BA9896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CFC3-C2CF-45E6-A096-1F177096F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44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21DC1-1484-DB13-7EB5-4BE66D96C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2D4CF-A900-2A5B-7E17-A140B7BD9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82F2D-BCA7-7417-2E8C-26605C172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26A9-870B-4794-97F2-ADE84A06C00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1FA0A-AC05-FDFF-7994-F2DBD7E61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4B0A0-67AC-C365-5BC5-E75CA0A71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CFC3-C2CF-45E6-A096-1F177096F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39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1B103-764F-9948-8B85-63AD8AA9E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9DA36-9FE5-F572-3E7E-482AC7896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C52E68-EC00-ED78-3A1C-EFFEF01C6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EF9098-E62F-AD68-1C9C-1184899FE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26A9-870B-4794-97F2-ADE84A06C00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0BEE9C-3A20-9059-E9C9-37F52C46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B134A1-6227-42B3-CC5A-44AC58727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CFC3-C2CF-45E6-A096-1F177096F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43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6224F-8B3D-53A6-1BC9-5F2EAAD9D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4A7BA-C17B-6EBA-341E-E90BDDD8B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01852-42A1-F90B-89CD-E8088A7BC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5F25BB-5291-CF57-134C-B7B2A6F3F9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8C5DE5-9C6F-D207-4979-0FB9F96865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450F7F-2E70-D7E8-FCFF-BE4E0618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26A9-870B-4794-97F2-ADE84A06C00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EF28D2-0F6C-6D1C-1A52-3AA1AA219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920103-15E7-9383-DD2B-890FEA03E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CFC3-C2CF-45E6-A096-1F177096F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00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71576-F8E5-26DB-7F99-CDE20EC08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CA7C87-B00B-3B30-2F0F-A8B9DFFBF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26A9-870B-4794-97F2-ADE84A06C00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9E6B05-35DB-1BAD-D72E-DD7EF449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E8A057-C4E3-CB9B-3E07-4DBAFEF1F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CFC3-C2CF-45E6-A096-1F177096F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9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B7C404-B40C-2A68-5782-08023D9E1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26A9-870B-4794-97F2-ADE84A06C00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5BF480-368B-6759-AE18-1D34ABF8C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A6F59-BB30-DB45-5229-6D8EA81B9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CFC3-C2CF-45E6-A096-1F177096F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18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5745B-3115-3001-6FCD-6AFBA4806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93E17-A8A6-2D03-A315-BD03B875A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2062E1-0A09-9A98-F93F-AA5B64D26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A7DAEC-548A-177E-BED8-356960CF0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26A9-870B-4794-97F2-ADE84A06C00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73FF1D-C014-2126-2279-2693CE3AE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C0556-80CB-F689-11FC-391A08166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CFC3-C2CF-45E6-A096-1F177096F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5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9749A-790E-4618-E502-1F7399E3A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91431E-F3E9-3416-72F6-3A6B43CE3D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245493-F9C7-1F45-B284-D154B173B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25A530-DF44-63E9-A464-67C65A6F6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26A9-870B-4794-97F2-ADE84A06C00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CB39A1-F972-9AFF-4AE9-D0A56E38E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685AF-080B-7311-84D4-020666CA4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CFC3-C2CF-45E6-A096-1F177096F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7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65B9F3-6C96-9A68-68D5-4A15948BE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5D715-5C74-4CC2-141C-399BFFCF1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A49A0-9F08-B84B-88AF-2069033FC1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026A9-870B-4794-97F2-ADE84A06C00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75271-6349-FE0A-4522-3017F677A4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2A2AC-66B5-D270-EF47-5DEE3992E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DCFC3-C2CF-45E6-A096-1F177096F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7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F2DCC3D7-C75D-4737-B847-4FC01097DB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381" y="0"/>
            <a:ext cx="7396619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E3D0F54-1160-4661-A6C9-03CB4694DF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6619" cy="6858000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CB1448EF-C174-4E5E-8041-B5CBD84954CC}"/>
              </a:ext>
            </a:extLst>
          </p:cNvPr>
          <p:cNvGrpSpPr/>
          <p:nvPr/>
        </p:nvGrpSpPr>
        <p:grpSpPr>
          <a:xfrm flipH="1">
            <a:off x="13437" y="3254829"/>
            <a:ext cx="4169230" cy="3603171"/>
            <a:chOff x="4444317" y="3254829"/>
            <a:chExt cx="4169230" cy="360317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EB761C-016E-4D74-8475-C21B4D18C8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32" r="6963" b="59365"/>
            <a:stretch/>
          </p:blipFill>
          <p:spPr>
            <a:xfrm>
              <a:off x="4444317" y="3907971"/>
              <a:ext cx="3156862" cy="2950029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D0D4D510-30E9-4F4E-8073-949D24AFD0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289" b="58730"/>
            <a:stretch/>
          </p:blipFill>
          <p:spPr>
            <a:xfrm flipH="1">
              <a:off x="5914404" y="3254829"/>
              <a:ext cx="2699143" cy="3603171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B9B2E9D9-EF69-4864-B2D7-25CF14D9A7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63" y="206828"/>
            <a:ext cx="5143500" cy="6858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4E36991-BC75-4B6E-AA22-18D7E83543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43175"/>
            <a:ext cx="3646353" cy="369658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CE0BEF7-DC52-4665-86F8-F08481E0C64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43" b="67821"/>
          <a:stretch/>
        </p:blipFill>
        <p:spPr>
          <a:xfrm>
            <a:off x="4159816" y="4651147"/>
            <a:ext cx="3510813" cy="2206853"/>
          </a:xfrm>
          <a:prstGeom prst="rect">
            <a:avLst/>
          </a:prstGeom>
        </p:spPr>
      </p:pic>
      <p:sp>
        <p:nvSpPr>
          <p:cNvPr id="16" name="文本框 7">
            <a:extLst>
              <a:ext uri="{FF2B5EF4-FFF2-40B4-BE49-F238E27FC236}">
                <a16:creationId xmlns:a16="http://schemas.microsoft.com/office/drawing/2014/main" id="{B07D3780-2260-46BC-B3C6-30A20377408B}"/>
              </a:ext>
            </a:extLst>
          </p:cNvPr>
          <p:cNvSpPr txBox="1"/>
          <p:nvPr/>
        </p:nvSpPr>
        <p:spPr>
          <a:xfrm>
            <a:off x="356742" y="315151"/>
            <a:ext cx="7192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Chào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mừng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các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 con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đến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với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tiết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học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字魂27号-布丁体" panose="00000500000000000000" pitchFamily="2" charset="-122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03302" y="1314777"/>
            <a:ext cx="6729669" cy="2771688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11746A-6ED0-489D-9C87-07C559DCC1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2415" y="1907936"/>
            <a:ext cx="3343275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4C451F-2EFF-4489-9046-BB7316FF46F9}"/>
              </a:ext>
            </a:extLst>
          </p:cNvPr>
          <p:cNvSpPr txBox="1"/>
          <p:nvPr/>
        </p:nvSpPr>
        <p:spPr>
          <a:xfrm>
            <a:off x="2181225" y="2889588"/>
            <a:ext cx="3264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–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64067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8E04F91-9335-622D-036A-BE34DB5860C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1138238" y="1316038"/>
            <a:ext cx="4225925" cy="4225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67">
              <a:solidFill>
                <a:prstClr val="white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7CE72AD-160F-A384-1A68-09524D7DF1B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564357" y="753269"/>
            <a:ext cx="5353050" cy="5354637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436F84-402F-7F97-7BBD-BCC4EAE676F8}"/>
              </a:ext>
            </a:extLst>
          </p:cNvPr>
          <p:cNvSpPr txBox="1"/>
          <p:nvPr/>
        </p:nvSpPr>
        <p:spPr>
          <a:xfrm>
            <a:off x="2083243" y="1155314"/>
            <a:ext cx="7894276" cy="1952625"/>
          </a:xfrm>
          <a:prstGeom prst="rect">
            <a:avLst/>
          </a:prstGeom>
          <a:noFill/>
        </p:spPr>
        <p:txBody>
          <a:bodyPr lIns="60960" tIns="30480" rIns="60960" bIns="30480" anchor="ctr">
            <a:normAutofit/>
          </a:bodyPr>
          <a:lstStyle/>
          <a:p>
            <a:pPr algn="ctr" defTabSz="609539" eaLnBrk="1" fontAlgn="auto" hangingPunct="1">
              <a:lnSpc>
                <a:spcPct val="90000"/>
              </a:lnSpc>
              <a:spcAft>
                <a:spcPts val="400"/>
              </a:spcAft>
              <a:defRPr/>
            </a:pPr>
            <a:r>
              <a:rPr lang="en-US" sz="5867" b="1" dirty="0" err="1">
                <a:solidFill>
                  <a:srgbClr val="FFC000"/>
                </a:solidFill>
                <a:latin typeface="Sigmar One" panose="00000500000000000000" pitchFamily="2" charset="0"/>
              </a:rPr>
              <a:t>Luyện</a:t>
            </a:r>
            <a:r>
              <a:rPr lang="en-US" sz="5867" b="1" dirty="0">
                <a:solidFill>
                  <a:srgbClr val="FFC000"/>
                </a:solidFill>
                <a:latin typeface="Sigmar One" panose="00000500000000000000" pitchFamily="2" charset="0"/>
              </a:rPr>
              <a:t> </a:t>
            </a:r>
            <a:r>
              <a:rPr lang="en-US" sz="5867" b="1" dirty="0" err="1">
                <a:solidFill>
                  <a:srgbClr val="FFC000"/>
                </a:solidFill>
                <a:latin typeface="Sigmar One" panose="00000500000000000000" pitchFamily="2" charset="0"/>
              </a:rPr>
              <a:t>tập</a:t>
            </a:r>
            <a:endParaRPr lang="en-US" sz="5867" b="1" dirty="0">
              <a:solidFill>
                <a:srgbClr val="FFC000"/>
              </a:solidFill>
              <a:latin typeface="Sigmar One" panose="00000500000000000000" pitchFamily="2" charset="0"/>
            </a:endParaRPr>
          </a:p>
          <a:p>
            <a:pPr algn="ctr" defTabSz="609539" eaLnBrk="1" fontAlgn="auto" hangingPunct="1">
              <a:lnSpc>
                <a:spcPct val="90000"/>
              </a:lnSpc>
              <a:spcAft>
                <a:spcPts val="400"/>
              </a:spcAft>
              <a:defRPr/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vốn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endParaRPr lang="en-US" sz="9600" b="1" dirty="0">
              <a:solidFill>
                <a:srgbClr val="FFC000"/>
              </a:solidFill>
              <a:latin typeface="Sigmar One" panose="00000500000000000000" pitchFamily="2" charset="0"/>
            </a:endParaRPr>
          </a:p>
          <a:p>
            <a:pPr indent="-152408" algn="ctr" defTabSz="609539" eaLnBrk="1" fontAlgn="auto" hangingPunct="1">
              <a:lnSpc>
                <a:spcPct val="90000"/>
              </a:lnSpc>
              <a:spcAft>
                <a:spcPts val="400"/>
              </a:spcAft>
              <a:defRPr/>
            </a:pPr>
            <a:endParaRPr lang="en-US" sz="3600" dirty="0">
              <a:solidFill>
                <a:srgbClr val="40AFB9"/>
              </a:solidFill>
              <a:latin typeface="Calibri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B620588-65A0-D10B-9979-9DDA9875B1A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9951244" y="-621507"/>
            <a:ext cx="2497138" cy="1768475"/>
          </a:xfrm>
          <a:custGeom>
            <a:avLst/>
            <a:gdLst>
              <a:gd name="connsiteX0" fmla="*/ 0 w 2495927"/>
              <a:gd name="connsiteY0" fmla="*/ 1767670 h 1767670"/>
              <a:gd name="connsiteX1" fmla="*/ 1767670 w 2495927"/>
              <a:gd name="connsiteY1" fmla="*/ 0 h 1767670"/>
              <a:gd name="connsiteX2" fmla="*/ 2495927 w 2495927"/>
              <a:gd name="connsiteY2" fmla="*/ 728256 h 1767670"/>
              <a:gd name="connsiteX3" fmla="*/ 2495927 w 2495927"/>
              <a:gd name="connsiteY3" fmla="*/ 1767670 h 176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5927" h="1767670">
                <a:moveTo>
                  <a:pt x="0" y="1767670"/>
                </a:moveTo>
                <a:lnTo>
                  <a:pt x="1767670" y="0"/>
                </a:lnTo>
                <a:lnTo>
                  <a:pt x="2495927" y="728256"/>
                </a:lnTo>
                <a:lnTo>
                  <a:pt x="2495927" y="176767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2C45581-36B5-CB8D-D0E8-781356E2196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10136982" y="419894"/>
            <a:ext cx="1130300" cy="113188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prstClr val="white"/>
              </a:solidFill>
            </a:endParaRPr>
          </a:p>
        </p:txBody>
      </p:sp>
      <p:grpSp>
        <p:nvGrpSpPr>
          <p:cNvPr id="18439" name="Group 32">
            <a:extLst>
              <a:ext uri="{FF2B5EF4-FFF2-40B4-BE49-F238E27FC236}">
                <a16:creationId xmlns:a16="http://schemas.microsoft.com/office/drawing/2014/main" id="{093512C7-9B93-17D5-C7C6-8CF313E68063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6096000" y="5608638"/>
            <a:ext cx="779463" cy="747712"/>
            <a:chOff x="7011922" y="4095164"/>
            <a:chExt cx="1203067" cy="115252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3DACDA2-D65A-D564-9CCB-EE19C70974AA}"/>
                </a:ext>
              </a:extLst>
            </p:cNvPr>
            <p:cNvSpPr/>
            <p:nvPr/>
          </p:nvSpPr>
          <p:spPr>
            <a:xfrm rot="2700000">
              <a:off x="7135154" y="4167853"/>
              <a:ext cx="1079114" cy="1080555"/>
            </a:xfrm>
            <a:prstGeom prst="rect">
              <a:avLst/>
            </a:prstGeom>
            <a:solidFill>
              <a:schemeClr val="accent5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53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5AC2CC0-7247-1BCB-DDFE-5C0038D830F8}"/>
                </a:ext>
              </a:extLst>
            </p:cNvPr>
            <p:cNvSpPr/>
            <p:nvPr/>
          </p:nvSpPr>
          <p:spPr>
            <a:xfrm rot="2700000">
              <a:off x="7012245" y="4094841"/>
              <a:ext cx="484500" cy="485147"/>
            </a:xfrm>
            <a:prstGeom prst="rect">
              <a:avLst/>
            </a:prstGeom>
            <a:solidFill>
              <a:schemeClr val="accent5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53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>
                <a:solidFill>
                  <a:prstClr val="white"/>
                </a:solidFill>
              </a:endParaRPr>
            </a:p>
          </p:txBody>
        </p:sp>
      </p:grpSp>
      <p:grpSp>
        <p:nvGrpSpPr>
          <p:cNvPr id="18440" name="Group 36">
            <a:extLst>
              <a:ext uri="{FF2B5EF4-FFF2-40B4-BE49-F238E27FC236}">
                <a16:creationId xmlns:a16="http://schemas.microsoft.com/office/drawing/2014/main" id="{96531F4F-1277-EA7F-FF06-E5FC2AA442BE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10563225" y="5491163"/>
            <a:ext cx="803275" cy="854075"/>
            <a:chOff x="10246841" y="5975889"/>
            <a:chExt cx="1378553" cy="146756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789D3C5-2D4C-84F3-850F-5830A3C24CB3}"/>
                </a:ext>
              </a:extLst>
            </p:cNvPr>
            <p:cNvSpPr/>
            <p:nvPr/>
          </p:nvSpPr>
          <p:spPr>
            <a:xfrm rot="2700000">
              <a:off x="10246021" y="5976709"/>
              <a:ext cx="1317533" cy="1315892"/>
            </a:xfrm>
            <a:prstGeom prst="rect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53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>
                <a:solidFill>
                  <a:prstClr val="white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E1379FC-D3E3-8CB7-43A4-43B9D2FB377B}"/>
                </a:ext>
              </a:extLst>
            </p:cNvPr>
            <p:cNvSpPr/>
            <p:nvPr/>
          </p:nvSpPr>
          <p:spPr>
            <a:xfrm rot="2700000">
              <a:off x="11039279" y="6857339"/>
              <a:ext cx="586481" cy="585748"/>
            </a:xfrm>
            <a:prstGeom prst="rect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53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>
                <a:solidFill>
                  <a:prstClr val="white"/>
                </a:solidFill>
              </a:endParaRPr>
            </a:p>
          </p:txBody>
        </p:sp>
      </p:grpSp>
      <p:grpSp>
        <p:nvGrpSpPr>
          <p:cNvPr id="18441" name="Group 40">
            <a:extLst>
              <a:ext uri="{FF2B5EF4-FFF2-40B4-BE49-F238E27FC236}">
                <a16:creationId xmlns:a16="http://schemas.microsoft.com/office/drawing/2014/main" id="{70431CF2-FC1A-D798-9780-A85FB9594205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8085138" y="6046788"/>
            <a:ext cx="1638300" cy="819150"/>
            <a:chOff x="8085870" y="5837885"/>
            <a:chExt cx="2055357" cy="1027679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C389349-02CB-8250-245C-A9C54844826B}"/>
                </a:ext>
              </a:extLst>
            </p:cNvPr>
            <p:cNvSpPr/>
            <p:nvPr/>
          </p:nvSpPr>
          <p:spPr>
            <a:xfrm rot="2700000">
              <a:off x="9241012" y="5965349"/>
              <a:ext cx="697069" cy="697069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53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>
                <a:solidFill>
                  <a:prstClr val="white"/>
                </a:solidFill>
              </a:endParaRPr>
            </a:p>
          </p:txBody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CBE9BA1F-5155-BC6A-2566-6823BD71AC80}"/>
                </a:ext>
              </a:extLst>
            </p:cNvPr>
            <p:cNvSpPr/>
            <p:nvPr/>
          </p:nvSpPr>
          <p:spPr>
            <a:xfrm>
              <a:off x="8085870" y="5837885"/>
              <a:ext cx="2055357" cy="1027679"/>
            </a:xfrm>
            <a:prstGeom prst="triangle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53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>
                <a:solidFill>
                  <a:prstClr val="white"/>
                </a:solidFill>
              </a:endParaRPr>
            </a:p>
          </p:txBody>
        </p:sp>
      </p:grpSp>
      <p:pic>
        <p:nvPicPr>
          <p:cNvPr id="18442" name="Picture 5">
            <a:extLst>
              <a:ext uri="{FF2B5EF4-FFF2-40B4-BE49-F238E27FC236}">
                <a16:creationId xmlns:a16="http://schemas.microsoft.com/office/drawing/2014/main" id="{8C5D6DED-F1F5-FAC6-D55C-5ED54A865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3303588"/>
            <a:ext cx="26670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>
            <a:extLst>
              <a:ext uri="{FF2B5EF4-FFF2-40B4-BE49-F238E27FC236}">
                <a16:creationId xmlns:a16="http://schemas.microsoft.com/office/drawing/2014/main" id="{A0D463F2-0E8E-D7EF-9C8D-C4EF1384A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4090988"/>
            <a:ext cx="3424238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87543D1-7BB6-2560-67E2-F448A88B7C51}"/>
              </a:ext>
            </a:extLst>
          </p:cNvPr>
          <p:cNvSpPr/>
          <p:nvPr/>
        </p:nvSpPr>
        <p:spPr>
          <a:xfrm>
            <a:off x="990600" y="228600"/>
            <a:ext cx="9969500" cy="84754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>
                <a:solidFill>
                  <a:prstClr val="white"/>
                </a:solidFill>
                <a:latin typeface="Nunito Black" panose="00000A00000000000000" pitchFamily="2" charset="0"/>
              </a:rPr>
              <a:t>1. Tìm từ ngữ chỉ hoạt động kết hợp được với mỗi từ chỉ sự vật sau: rau, thịt, cá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E67DD32A-08E0-112D-DA5F-A523BC8E4912}"/>
              </a:ext>
            </a:extLst>
          </p:cNvPr>
          <p:cNvSpPr/>
          <p:nvPr/>
        </p:nvSpPr>
        <p:spPr>
          <a:xfrm>
            <a:off x="1663700" y="1216025"/>
            <a:ext cx="1606550" cy="111125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solidFill>
                  <a:srgbClr val="00B0F0"/>
                </a:solidFill>
                <a:latin typeface="Nunito Black" panose="00000A00000000000000" pitchFamily="2" charset="0"/>
              </a:rPr>
              <a:t>Rau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77BCD37B-7DCB-4177-E93B-35155C83D7EC}"/>
              </a:ext>
            </a:extLst>
          </p:cNvPr>
          <p:cNvSpPr/>
          <p:nvPr/>
        </p:nvSpPr>
        <p:spPr>
          <a:xfrm>
            <a:off x="5260975" y="1301750"/>
            <a:ext cx="1670050" cy="111125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00B0F0"/>
                </a:solidFill>
                <a:latin typeface="Nunito Black" panose="00000A00000000000000" pitchFamily="2" charset="0"/>
              </a:rPr>
              <a:t>Thịt</a:t>
            </a:r>
            <a:r>
              <a:rPr lang="en-US" sz="3600" dirty="0">
                <a:solidFill>
                  <a:srgbClr val="00B0F0"/>
                </a:solidFill>
                <a:latin typeface="Nunito Black" panose="00000A00000000000000" pitchFamily="2" charset="0"/>
              </a:rPr>
              <a:t> 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85072BA4-1A87-FB58-6787-8C0BA56396F1}"/>
              </a:ext>
            </a:extLst>
          </p:cNvPr>
          <p:cNvSpPr/>
          <p:nvPr/>
        </p:nvSpPr>
        <p:spPr>
          <a:xfrm>
            <a:off x="8905875" y="1344613"/>
            <a:ext cx="1670050" cy="111125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solidFill>
                  <a:srgbClr val="00B0F0"/>
                </a:solidFill>
                <a:latin typeface="Nunito Black" panose="00000A00000000000000" pitchFamily="2" charset="0"/>
              </a:rPr>
              <a:t>Cá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00AAB0-BEDB-1518-C02A-9F5AF630CA87}"/>
              </a:ext>
            </a:extLst>
          </p:cNvPr>
          <p:cNvSpPr txBox="1"/>
          <p:nvPr/>
        </p:nvSpPr>
        <p:spPr>
          <a:xfrm>
            <a:off x="2409825" y="2370138"/>
            <a:ext cx="8366125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solidFill>
                  <a:schemeClr val="accent6"/>
                </a:solidFill>
                <a:latin typeface="Nunito Black" panose="00000A00000000000000" pitchFamily="2" charset="0"/>
              </a:rPr>
              <a:t>M</a:t>
            </a:r>
            <a:r>
              <a:rPr lang="en-US" sz="3200">
                <a:solidFill>
                  <a:schemeClr val="accent6"/>
                </a:solidFill>
                <a:latin typeface="Nunito Black" panose="00000A00000000000000" pitchFamily="2" charset="0"/>
              </a:rPr>
              <a:t>:</a:t>
            </a:r>
            <a:r>
              <a:rPr lang="en-US" sz="3200">
                <a:latin typeface="Nunito Black" panose="00000A00000000000000" pitchFamily="2" charset="0"/>
              </a:rPr>
              <a:t> </a:t>
            </a:r>
            <a:r>
              <a:rPr lang="en-US" sz="3200">
                <a:solidFill>
                  <a:srgbClr val="00B050"/>
                </a:solidFill>
                <a:latin typeface="Nunito Black" panose="00000A00000000000000" pitchFamily="2" charset="0"/>
              </a:rPr>
              <a:t>Rửa rau, nhặt rau, luộc rau,…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B042C39-D7D6-51D5-A41C-326493A63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9575" y="3220045"/>
            <a:ext cx="2438400" cy="3587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01C067E-EB56-F5DA-AC50-6547E11CE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2050" y="3340099"/>
            <a:ext cx="2438400" cy="3387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8731BFF7-E5AE-DCF2-1237-A6BF5EF78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1700" y="3338246"/>
            <a:ext cx="2438400" cy="3416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1D5E90-3405-FDF6-DB55-60F84E7EF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575" y="3717925"/>
            <a:ext cx="2514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  <a:latin typeface="Nunito Black" pitchFamily="2" charset="0"/>
              </a:rPr>
              <a:t>rau: </a:t>
            </a:r>
          </a:p>
          <a:p>
            <a:pPr algn="ctr" eaLnBrk="1" hangingPunct="1"/>
            <a:r>
              <a:rPr lang="en-US" altLang="en-US" sz="2800">
                <a:solidFill>
                  <a:srgbClr val="002060"/>
                </a:solidFill>
                <a:latin typeface="Nunito Black" pitchFamily="2" charset="0"/>
              </a:rPr>
              <a:t>xào rau, </a:t>
            </a:r>
          </a:p>
          <a:p>
            <a:pPr algn="ctr" eaLnBrk="1" hangingPunct="1"/>
            <a:r>
              <a:rPr lang="en-US" altLang="en-US" sz="2800">
                <a:solidFill>
                  <a:srgbClr val="002060"/>
                </a:solidFill>
                <a:latin typeface="Nunito Black" pitchFamily="2" charset="0"/>
              </a:rPr>
              <a:t>hái rau, </a:t>
            </a:r>
          </a:p>
          <a:p>
            <a:pPr algn="ctr" eaLnBrk="1" hangingPunct="1"/>
            <a:r>
              <a:rPr lang="en-US" altLang="en-US" sz="2800">
                <a:solidFill>
                  <a:srgbClr val="002060"/>
                </a:solidFill>
                <a:latin typeface="Nunito Black" pitchFamily="2" charset="0"/>
              </a:rPr>
              <a:t>trồng rau,…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9139D3-7B7D-C273-0EDC-4E2D0475A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7950" y="3673475"/>
            <a:ext cx="21336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  <a:latin typeface="Nunito Black" pitchFamily="2" charset="0"/>
              </a:rPr>
              <a:t>thịt: </a:t>
            </a:r>
          </a:p>
          <a:p>
            <a:pPr algn="ctr" eaLnBrk="1" hangingPunct="1"/>
            <a:r>
              <a:rPr lang="en-US" altLang="en-US" sz="2800">
                <a:solidFill>
                  <a:srgbClr val="002060"/>
                </a:solidFill>
                <a:latin typeface="Nunito Black" pitchFamily="2" charset="0"/>
              </a:rPr>
              <a:t>rán thịt, hấp thịt, thái thịt, xay thịt, băm thịt,…</a:t>
            </a:r>
            <a:br>
              <a:rPr lang="en-US" altLang="en-US">
                <a:solidFill>
                  <a:srgbClr val="000000"/>
                </a:solidFill>
                <a:latin typeface="OpenSans"/>
              </a:rPr>
            </a:br>
            <a:endParaRPr lang="en-US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1CA87A-B5AB-C19E-1929-26ADC933E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9975" y="3771900"/>
            <a:ext cx="23304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en-US" sz="4000" b="1">
                <a:solidFill>
                  <a:srgbClr val="FF0000"/>
                </a:solidFill>
                <a:latin typeface="Nunito Black" pitchFamily="2" charset="0"/>
              </a:rPr>
              <a:t>cá: </a:t>
            </a:r>
          </a:p>
          <a:p>
            <a:pPr algn="ctr" eaLnBrk="1" hangingPunct="1"/>
            <a:r>
              <a:rPr lang="pt-BR" altLang="en-US" sz="2800">
                <a:solidFill>
                  <a:srgbClr val="002060"/>
                </a:solidFill>
                <a:latin typeface="Nunito Black" pitchFamily="2" charset="0"/>
              </a:rPr>
              <a:t>rán cá, </a:t>
            </a:r>
          </a:p>
          <a:p>
            <a:pPr algn="ctr" eaLnBrk="1" hangingPunct="1"/>
            <a:r>
              <a:rPr lang="pt-BR" altLang="en-US" sz="2800">
                <a:solidFill>
                  <a:srgbClr val="002060"/>
                </a:solidFill>
                <a:latin typeface="Nunito Black" pitchFamily="2" charset="0"/>
              </a:rPr>
              <a:t>kho cá, </a:t>
            </a:r>
          </a:p>
          <a:p>
            <a:pPr algn="ctr" eaLnBrk="1" hangingPunct="1"/>
            <a:r>
              <a:rPr lang="pt-BR" altLang="en-US" sz="2800">
                <a:solidFill>
                  <a:srgbClr val="002060"/>
                </a:solidFill>
                <a:latin typeface="Nunito Black" pitchFamily="2" charset="0"/>
              </a:rPr>
              <a:t>lọc cá, </a:t>
            </a:r>
          </a:p>
          <a:p>
            <a:pPr algn="ctr" eaLnBrk="1" hangingPunct="1"/>
            <a:r>
              <a:rPr lang="pt-BR" altLang="en-US" sz="2800">
                <a:solidFill>
                  <a:srgbClr val="002060"/>
                </a:solidFill>
                <a:latin typeface="Nunito Black" pitchFamily="2" charset="0"/>
              </a:rPr>
              <a:t>hấp cá, nướng cá,…</a:t>
            </a:r>
            <a:br>
              <a:rPr lang="pt-BR" altLang="en-US" sz="2800">
                <a:solidFill>
                  <a:srgbClr val="000000"/>
                </a:solidFill>
                <a:latin typeface="Nunito Black" pitchFamily="2" charset="0"/>
              </a:rPr>
            </a:br>
            <a:br>
              <a:rPr lang="pt-BR" altLang="en-US">
                <a:solidFill>
                  <a:srgbClr val="000000"/>
                </a:solidFill>
                <a:latin typeface="OpenSans"/>
              </a:rPr>
            </a:b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>
            <a:extLst>
              <a:ext uri="{FF2B5EF4-FFF2-40B4-BE49-F238E27FC236}">
                <a16:creationId xmlns:a16="http://schemas.microsoft.com/office/drawing/2014/main" id="{F8723F8F-C7CD-DD37-E1DA-1CE3687B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46" b="34045"/>
          <a:stretch>
            <a:fillRect/>
          </a:stretch>
        </p:blipFill>
        <p:spPr bwMode="auto">
          <a:xfrm>
            <a:off x="412750" y="3679825"/>
            <a:ext cx="5891213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EE7EB8AF-2309-1646-2093-41CA2F9F5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46" b="34045"/>
          <a:stretch>
            <a:fillRect/>
          </a:stretch>
        </p:blipFill>
        <p:spPr bwMode="auto">
          <a:xfrm>
            <a:off x="6645275" y="3716338"/>
            <a:ext cx="5389563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ACC2A7B-3DDE-F563-BE63-69577A763C61}"/>
              </a:ext>
            </a:extLst>
          </p:cNvPr>
          <p:cNvSpPr/>
          <p:nvPr/>
        </p:nvSpPr>
        <p:spPr>
          <a:xfrm>
            <a:off x="1111250" y="345332"/>
            <a:ext cx="9969500" cy="847548"/>
          </a:xfrm>
          <a:prstGeom prst="roundRect">
            <a:avLst/>
          </a:prstGeom>
          <a:solidFill>
            <a:srgbClr val="FD87B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000000"/>
              </a:solidFill>
              <a:latin typeface="OpenSans"/>
            </a:endParaRPr>
          </a:p>
          <a:p>
            <a:pPr algn="ctr" defTabSz="6095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000000"/>
              </a:solidFill>
              <a:latin typeface="OpenSans"/>
            </a:endParaRPr>
          </a:p>
          <a:p>
            <a:pPr algn="ctr" defTabSz="6095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prstClr val="white"/>
                </a:solidFill>
                <a:latin typeface="Nunito Black" panose="00000A00000000000000" pitchFamily="2" charset="0"/>
              </a:rPr>
              <a:t>2. </a:t>
            </a:r>
            <a:r>
              <a:rPr lang="vi-VN" sz="3200" dirty="0">
                <a:solidFill>
                  <a:prstClr val="white"/>
                </a:solidFill>
                <a:latin typeface="Nunito Black" panose="00000A00000000000000" pitchFamily="2" charset="0"/>
              </a:rPr>
              <a:t>Xếp các từ chỉ hoạt động dưới đây vào 2 nhóm</a:t>
            </a:r>
            <a:r>
              <a:rPr lang="vi-VN" sz="2800" dirty="0">
                <a:solidFill>
                  <a:prstClr val="white"/>
                </a:solidFill>
                <a:latin typeface="OpenSans"/>
              </a:rPr>
              <a:t>.</a:t>
            </a:r>
            <a:br>
              <a:rPr lang="vi-VN" sz="2800" dirty="0">
                <a:solidFill>
                  <a:srgbClr val="000000"/>
                </a:solidFill>
                <a:latin typeface="OpenSans"/>
              </a:rPr>
            </a:br>
            <a:br>
              <a:rPr lang="vi-VN" sz="2800" dirty="0">
                <a:solidFill>
                  <a:srgbClr val="000000"/>
                </a:solidFill>
                <a:latin typeface="OpenSans"/>
              </a:rPr>
            </a:br>
            <a:endParaRPr lang="en-US" sz="2800" i="1" dirty="0">
              <a:solidFill>
                <a:prstClr val="white"/>
              </a:solidFill>
              <a:latin typeface="Nunito Black" panose="00000A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5FE133-8B7D-F27A-0A66-8D4BB9225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63" y="3941763"/>
            <a:ext cx="56435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FF0000"/>
                </a:solidFill>
                <a:latin typeface="Nunito Black" pitchFamily="2" charset="0"/>
              </a:rPr>
              <a:t>Từ chỉ hoạt động </a:t>
            </a:r>
            <a:r>
              <a:rPr lang="en-US" altLang="en-US" sz="3200" i="1">
                <a:solidFill>
                  <a:srgbClr val="FF0000"/>
                </a:solidFill>
                <a:latin typeface="Nunito Black" pitchFamily="2" charset="0"/>
              </a:rPr>
              <a:t>di chuyển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26F7E3-0B18-2D5E-FD6E-21953B9FE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313" y="3941763"/>
            <a:ext cx="51196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FF0000"/>
                </a:solidFill>
                <a:latin typeface="Nunito Black" pitchFamily="2" charset="0"/>
              </a:rPr>
              <a:t>Từ chỉ hoạt động nấu ăn </a:t>
            </a:r>
          </a:p>
        </p:txBody>
      </p:sp>
      <p:sp>
        <p:nvSpPr>
          <p:cNvPr id="17" name="Flowchart: Card 16">
            <a:extLst>
              <a:ext uri="{FF2B5EF4-FFF2-40B4-BE49-F238E27FC236}">
                <a16:creationId xmlns:a16="http://schemas.microsoft.com/office/drawing/2014/main" id="{F614B942-91DA-8F27-D00D-15D5BE85560A}"/>
              </a:ext>
            </a:extLst>
          </p:cNvPr>
          <p:cNvSpPr/>
          <p:nvPr/>
        </p:nvSpPr>
        <p:spPr>
          <a:xfrm>
            <a:off x="915988" y="1641475"/>
            <a:ext cx="1339850" cy="750888"/>
          </a:xfrm>
          <a:prstGeom prst="flowChartPunchedCar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990F14-1CFA-4523-8615-56622B4FF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75" y="1755775"/>
            <a:ext cx="9604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kho</a:t>
            </a:r>
          </a:p>
        </p:txBody>
      </p:sp>
      <p:sp>
        <p:nvSpPr>
          <p:cNvPr id="19" name="Flowchart: Card 18">
            <a:extLst>
              <a:ext uri="{FF2B5EF4-FFF2-40B4-BE49-F238E27FC236}">
                <a16:creationId xmlns:a16="http://schemas.microsoft.com/office/drawing/2014/main" id="{6D350DF7-0B95-2F8A-8DA5-1B16A6373662}"/>
              </a:ext>
            </a:extLst>
          </p:cNvPr>
          <p:cNvSpPr/>
          <p:nvPr/>
        </p:nvSpPr>
        <p:spPr>
          <a:xfrm>
            <a:off x="2843213" y="1614488"/>
            <a:ext cx="1338262" cy="750887"/>
          </a:xfrm>
          <a:prstGeom prst="flowChartPunchedCar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41E6B4-956E-17C7-880B-36C33016A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925" y="1727200"/>
            <a:ext cx="9604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xào</a:t>
            </a:r>
          </a:p>
        </p:txBody>
      </p:sp>
      <p:sp>
        <p:nvSpPr>
          <p:cNvPr id="23" name="Flowchart: Card 22">
            <a:extLst>
              <a:ext uri="{FF2B5EF4-FFF2-40B4-BE49-F238E27FC236}">
                <a16:creationId xmlns:a16="http://schemas.microsoft.com/office/drawing/2014/main" id="{677152F8-DE93-DF54-767A-B575EF9FB5A7}"/>
              </a:ext>
            </a:extLst>
          </p:cNvPr>
          <p:cNvSpPr/>
          <p:nvPr/>
        </p:nvSpPr>
        <p:spPr>
          <a:xfrm>
            <a:off x="4989513" y="1609725"/>
            <a:ext cx="1339850" cy="750888"/>
          </a:xfrm>
          <a:prstGeom prst="flowChartPunchedCar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F22A93-A362-C420-184E-B45E8129E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1450" y="1711325"/>
            <a:ext cx="960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</a:p>
        </p:txBody>
      </p:sp>
      <p:sp>
        <p:nvSpPr>
          <p:cNvPr id="37" name="Flowchart: Card 36">
            <a:extLst>
              <a:ext uri="{FF2B5EF4-FFF2-40B4-BE49-F238E27FC236}">
                <a16:creationId xmlns:a16="http://schemas.microsoft.com/office/drawing/2014/main" id="{87AF9C25-113B-3C6E-C7F6-38D448F33155}"/>
              </a:ext>
            </a:extLst>
          </p:cNvPr>
          <p:cNvSpPr/>
          <p:nvPr/>
        </p:nvSpPr>
        <p:spPr>
          <a:xfrm>
            <a:off x="7339013" y="1657350"/>
            <a:ext cx="1339850" cy="750888"/>
          </a:xfrm>
          <a:prstGeom prst="flowChartPunchedCar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334E1A5-2835-4920-CC92-DC8811461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4613" y="1722438"/>
            <a:ext cx="960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lên</a:t>
            </a:r>
          </a:p>
        </p:txBody>
      </p:sp>
      <p:sp>
        <p:nvSpPr>
          <p:cNvPr id="39" name="Flowchart: Card 38">
            <a:extLst>
              <a:ext uri="{FF2B5EF4-FFF2-40B4-BE49-F238E27FC236}">
                <a16:creationId xmlns:a16="http://schemas.microsoft.com/office/drawing/2014/main" id="{F2B9A6F4-2F49-B942-39E0-B6240228D5EB}"/>
              </a:ext>
            </a:extLst>
          </p:cNvPr>
          <p:cNvSpPr/>
          <p:nvPr/>
        </p:nvSpPr>
        <p:spPr>
          <a:xfrm>
            <a:off x="9936163" y="1589088"/>
            <a:ext cx="1339850" cy="750887"/>
          </a:xfrm>
          <a:prstGeom prst="flowChartPunchedCar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654B3D5-4D43-F144-411F-08202089F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4438" y="1712913"/>
            <a:ext cx="958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hầm</a:t>
            </a:r>
          </a:p>
        </p:txBody>
      </p:sp>
      <p:sp>
        <p:nvSpPr>
          <p:cNvPr id="41" name="Flowchart: Card 40">
            <a:extLst>
              <a:ext uri="{FF2B5EF4-FFF2-40B4-BE49-F238E27FC236}">
                <a16:creationId xmlns:a16="http://schemas.microsoft.com/office/drawing/2014/main" id="{1C3DCBEF-789C-06D1-BE4A-233065E83B49}"/>
              </a:ext>
            </a:extLst>
          </p:cNvPr>
          <p:cNvSpPr/>
          <p:nvPr/>
        </p:nvSpPr>
        <p:spPr>
          <a:xfrm>
            <a:off x="914400" y="2774950"/>
            <a:ext cx="1338263" cy="750888"/>
          </a:xfrm>
          <a:prstGeom prst="flowChartPunchedCar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F06F038-A78B-CE95-D031-8C55C6CA1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600" y="2889250"/>
            <a:ext cx="960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đi</a:t>
            </a:r>
          </a:p>
        </p:txBody>
      </p:sp>
      <p:sp>
        <p:nvSpPr>
          <p:cNvPr id="43" name="Flowchart: Card 42">
            <a:extLst>
              <a:ext uri="{FF2B5EF4-FFF2-40B4-BE49-F238E27FC236}">
                <a16:creationId xmlns:a16="http://schemas.microsoft.com/office/drawing/2014/main" id="{27EDC3BA-3812-09B2-7C8C-B092FBB1B4BE}"/>
              </a:ext>
            </a:extLst>
          </p:cNvPr>
          <p:cNvSpPr/>
          <p:nvPr/>
        </p:nvSpPr>
        <p:spPr>
          <a:xfrm>
            <a:off x="2828925" y="2771775"/>
            <a:ext cx="1338263" cy="750888"/>
          </a:xfrm>
          <a:prstGeom prst="flowChartPunchedCar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4D7EFA6-8F82-E84E-2F29-E2E2C7047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25" y="2886075"/>
            <a:ext cx="9604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ra</a:t>
            </a:r>
          </a:p>
        </p:txBody>
      </p:sp>
      <p:sp>
        <p:nvSpPr>
          <p:cNvPr id="45" name="Flowchart: Card 44">
            <a:extLst>
              <a:ext uri="{FF2B5EF4-FFF2-40B4-BE49-F238E27FC236}">
                <a16:creationId xmlns:a16="http://schemas.microsoft.com/office/drawing/2014/main" id="{7AC1C6C6-831E-DC79-D6D6-668C2FCAC0A0}"/>
              </a:ext>
            </a:extLst>
          </p:cNvPr>
          <p:cNvSpPr/>
          <p:nvPr/>
        </p:nvSpPr>
        <p:spPr>
          <a:xfrm>
            <a:off x="5046663" y="2836863"/>
            <a:ext cx="1598612" cy="750887"/>
          </a:xfrm>
          <a:prstGeom prst="flowChartPunchedCar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55FC9F9-FCE7-20B9-1C4A-956CBDEB4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7650" y="2987675"/>
            <a:ext cx="1304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nướng</a:t>
            </a:r>
          </a:p>
        </p:txBody>
      </p:sp>
      <p:sp>
        <p:nvSpPr>
          <p:cNvPr id="47" name="Flowchart: Card 46">
            <a:extLst>
              <a:ext uri="{FF2B5EF4-FFF2-40B4-BE49-F238E27FC236}">
                <a16:creationId xmlns:a16="http://schemas.microsoft.com/office/drawing/2014/main" id="{0EEFB510-B80C-4400-A9E9-47423964DFD5}"/>
              </a:ext>
            </a:extLst>
          </p:cNvPr>
          <p:cNvSpPr/>
          <p:nvPr/>
        </p:nvSpPr>
        <p:spPr>
          <a:xfrm>
            <a:off x="7224713" y="2871788"/>
            <a:ext cx="1338262" cy="750887"/>
          </a:xfrm>
          <a:prstGeom prst="flowChartPunchedCar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A9674E1-9850-BCAC-FD8D-E7901ED36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4913" y="2986088"/>
            <a:ext cx="9604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luộc</a:t>
            </a:r>
          </a:p>
        </p:txBody>
      </p:sp>
      <p:sp>
        <p:nvSpPr>
          <p:cNvPr id="49" name="Flowchart: Card 48">
            <a:extLst>
              <a:ext uri="{FF2B5EF4-FFF2-40B4-BE49-F238E27FC236}">
                <a16:creationId xmlns:a16="http://schemas.microsoft.com/office/drawing/2014/main" id="{3D13CE69-8CFE-DB34-3E87-AA31FB4A8622}"/>
              </a:ext>
            </a:extLst>
          </p:cNvPr>
          <p:cNvSpPr/>
          <p:nvPr/>
        </p:nvSpPr>
        <p:spPr>
          <a:xfrm>
            <a:off x="9917113" y="2882900"/>
            <a:ext cx="1638300" cy="750888"/>
          </a:xfrm>
          <a:prstGeom prst="flowChartPunchedCar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C67493B-3D05-3C9F-7006-9DFE94FF3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7313" y="2995613"/>
            <a:ext cx="130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xuống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59401 0.4009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1" y="2004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59401 0.4009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1" y="20046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48148E-6 L -0.22864 0.40833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32" y="20417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0.27239 0.4060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0" y="20301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-0.15195 0.48033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04" y="24005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0.10481 0.30116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4" y="15046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0.0608 0.30578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15278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0.36172 0.29144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86" y="14560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0.13438 0.35833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17917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-0.60221 0.35671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17" y="17824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17" grpId="1" animBg="1"/>
      <p:bldP spid="17" grpId="2" animBg="1"/>
      <p:bldP spid="18" grpId="0"/>
      <p:bldP spid="18" grpId="1"/>
      <p:bldP spid="18" grpId="2"/>
      <p:bldP spid="19" grpId="0" animBg="1"/>
      <p:bldP spid="19" grpId="1" animBg="1"/>
      <p:bldP spid="19" grpId="2" animBg="1"/>
      <p:bldP spid="22" grpId="0"/>
      <p:bldP spid="22" grpId="1"/>
      <p:bldP spid="23" grpId="0" animBg="1"/>
      <p:bldP spid="23" grpId="1" animBg="1"/>
      <p:bldP spid="24" grpId="0"/>
      <p:bldP spid="24" grpId="1"/>
      <p:bldP spid="37" grpId="0" animBg="1"/>
      <p:bldP spid="37" grpId="1" animBg="1"/>
      <p:bldP spid="38" grpId="0"/>
      <p:bldP spid="38" grpId="1"/>
      <p:bldP spid="39" grpId="0" animBg="1"/>
      <p:bldP spid="39" grpId="1" animBg="1"/>
      <p:bldP spid="40" grpId="0"/>
      <p:bldP spid="40" grpId="1"/>
      <p:bldP spid="41" grpId="0" animBg="1"/>
      <p:bldP spid="41" grpId="1" animBg="1"/>
      <p:bldP spid="42" grpId="0"/>
      <p:bldP spid="42" grpId="1"/>
      <p:bldP spid="43" grpId="0" animBg="1"/>
      <p:bldP spid="43" grpId="1" animBg="1"/>
      <p:bldP spid="44" grpId="0"/>
      <p:bldP spid="44" grpId="1"/>
      <p:bldP spid="45" grpId="0" animBg="1"/>
      <p:bldP spid="45" grpId="1" animBg="1"/>
      <p:bldP spid="46" grpId="0"/>
      <p:bldP spid="46" grpId="1"/>
      <p:bldP spid="47" grpId="0" animBg="1"/>
      <p:bldP spid="47" grpId="1" animBg="1"/>
      <p:bldP spid="48" grpId="0"/>
      <p:bldP spid="48" grpId="1"/>
      <p:bldP spid="49" grpId="0" animBg="1"/>
      <p:bldP spid="49" grpId="1" animBg="1"/>
      <p:bldP spid="50" grpId="0"/>
      <p:bldP spid="5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862DA7F-55E4-AA28-68B7-CB5682C83F7D}"/>
              </a:ext>
            </a:extLst>
          </p:cNvPr>
          <p:cNvSpPr/>
          <p:nvPr/>
        </p:nvSpPr>
        <p:spPr>
          <a:xfrm>
            <a:off x="1111250" y="233464"/>
            <a:ext cx="9969500" cy="959416"/>
          </a:xfrm>
          <a:prstGeom prst="roundRect">
            <a:avLst/>
          </a:prstGeom>
          <a:solidFill>
            <a:srgbClr val="FFBC6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000000"/>
              </a:solidFill>
              <a:latin typeface="OpenSans"/>
            </a:endParaRPr>
          </a:p>
          <a:p>
            <a:pPr algn="ctr" defTabSz="6095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000000"/>
              </a:solidFill>
              <a:latin typeface="OpenSans"/>
            </a:endParaRPr>
          </a:p>
          <a:p>
            <a:pPr algn="ctr" defTabSz="6095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Nunito Black" panose="00000A00000000000000" pitchFamily="2" charset="0"/>
              </a:rPr>
              <a:t>3. </a:t>
            </a:r>
            <a:r>
              <a:rPr lang="en-US" sz="2800" dirty="0" err="1">
                <a:solidFill>
                  <a:schemeClr val="bg1"/>
                </a:solidFill>
                <a:latin typeface="Nunito Black" panose="00000A00000000000000" pitchFamily="2" charset="0"/>
              </a:rPr>
              <a:t>Chọn</a:t>
            </a:r>
            <a:r>
              <a:rPr lang="en-US" sz="2800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unito Black" panose="00000A00000000000000" pitchFamily="2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Nunito Black" panose="00000A00000000000000" pitchFamily="2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Nunito Black" panose="00000A00000000000000" pitchFamily="2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unito Black" panose="00000A00000000000000" pitchFamily="2" charset="0"/>
              </a:rPr>
              <a:t>tập</a:t>
            </a:r>
            <a:r>
              <a:rPr lang="en-US" sz="2800" dirty="0">
                <a:solidFill>
                  <a:schemeClr val="bg1"/>
                </a:solidFill>
                <a:latin typeface="Nunito Black" panose="00000A00000000000000" pitchFamily="2" charset="0"/>
              </a:rPr>
              <a:t> 2 </a:t>
            </a:r>
            <a:r>
              <a:rPr lang="en-US" sz="2800" dirty="0" err="1">
                <a:solidFill>
                  <a:schemeClr val="bg1"/>
                </a:solidFill>
                <a:latin typeface="Nunito Black" panose="00000A00000000000000" pitchFamily="2" charset="0"/>
              </a:rPr>
              <a:t>thay</a:t>
            </a:r>
            <a:r>
              <a:rPr lang="en-US" sz="2800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unito Black" panose="00000A00000000000000" pitchFamily="2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Nunito Black" panose="00000A00000000000000" pitchFamily="2" charset="0"/>
              </a:rPr>
              <a:t> ô </a:t>
            </a:r>
            <a:r>
              <a:rPr lang="en-US" sz="2800" dirty="0" err="1">
                <a:solidFill>
                  <a:schemeClr val="bg1"/>
                </a:solidFill>
                <a:latin typeface="Nunito Black" panose="00000A00000000000000" pitchFamily="2" charset="0"/>
              </a:rPr>
              <a:t>vuông</a:t>
            </a:r>
            <a:r>
              <a:rPr lang="en-US" sz="2800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unito Black" panose="00000A00000000000000" pitchFamily="2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unito Black" panose="00000A00000000000000" pitchFamily="2" charset="0"/>
              </a:rPr>
              <a:t>hoàn</a:t>
            </a:r>
            <a:r>
              <a:rPr lang="en-US" sz="2800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unito Black" panose="00000A00000000000000" pitchFamily="2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unito Black" panose="00000A00000000000000" pitchFamily="2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unito Black" panose="00000A00000000000000" pitchFamily="2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unito Black" panose="00000A00000000000000" pitchFamily="2" charset="0"/>
              </a:rPr>
              <a:t>nêu</a:t>
            </a:r>
            <a:r>
              <a:rPr lang="en-US" sz="2800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unito Black" panose="00000A00000000000000" pitchFamily="2" charset="0"/>
              </a:rPr>
              <a:t>hoạt</a:t>
            </a:r>
            <a:r>
              <a:rPr lang="en-US" sz="2800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unito Black" panose="00000A00000000000000" pitchFamily="2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unito Black" panose="00000A00000000000000" pitchFamily="2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unito Black" panose="00000A00000000000000" pitchFamily="2" charset="0"/>
              </a:rPr>
              <a:t>đoạn</a:t>
            </a:r>
            <a:r>
              <a:rPr lang="en-US" sz="2800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unito Black" panose="00000A00000000000000" pitchFamily="2" charset="0"/>
              </a:rPr>
              <a:t>văn</a:t>
            </a:r>
            <a:r>
              <a:rPr lang="en-US" sz="2800" dirty="0">
                <a:solidFill>
                  <a:schemeClr val="bg1"/>
                </a:solidFill>
                <a:latin typeface="Nunito Black" panose="00000A00000000000000" pitchFamily="2" charset="0"/>
              </a:rPr>
              <a:t>:</a:t>
            </a:r>
            <a:br>
              <a:rPr lang="en-US" sz="3200" dirty="0">
                <a:solidFill>
                  <a:schemeClr val="bg1"/>
                </a:solidFill>
                <a:latin typeface="Nunito Black" panose="00000A00000000000000" pitchFamily="2" charset="0"/>
              </a:rPr>
            </a:br>
            <a:br>
              <a:rPr lang="en-US" sz="3200" dirty="0">
                <a:solidFill>
                  <a:srgbClr val="000000"/>
                </a:solidFill>
                <a:latin typeface="OpenSans"/>
              </a:rPr>
            </a:br>
            <a:endParaRPr lang="en-US" sz="2800" i="1" dirty="0">
              <a:solidFill>
                <a:prstClr val="white"/>
              </a:solidFill>
              <a:latin typeface="Nunito Black" panose="00000A00000000000000" pitchFamily="2" charset="0"/>
            </a:endParaRPr>
          </a:p>
        </p:txBody>
      </p:sp>
      <p:sp>
        <p:nvSpPr>
          <p:cNvPr id="21509" name="TextBox 2">
            <a:extLst>
              <a:ext uri="{FF2B5EF4-FFF2-40B4-BE49-F238E27FC236}">
                <a16:creationId xmlns:a16="http://schemas.microsoft.com/office/drawing/2014/main" id="{D68DF665-E1A0-DD22-4DC9-79123E4E9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720850"/>
            <a:ext cx="7159625" cy="3538538"/>
          </a:xfrm>
          <a:prstGeom prst="rect">
            <a:avLst/>
          </a:prstGeom>
          <a:noFill/>
          <a:ln w="57150">
            <a:solidFill>
              <a:srgbClr val="00B0F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vi-VN" altLang="en-US" sz="3200">
                <a:solidFill>
                  <a:srgbClr val="002060"/>
                </a:solidFill>
                <a:latin typeface="Nunito ExtraBold" panose="020F0502020204030204" pitchFamily="2" charset="0"/>
              </a:rPr>
              <a:t>Ngày Chủ nhật, mẹ </a:t>
            </a:r>
            <a:r>
              <a:rPr lang="vi-VN" altLang="en-US" sz="3200" b="1">
                <a:solidFill>
                  <a:srgbClr val="FF0000"/>
                </a:solidFill>
                <a:latin typeface="Nunito ExtraBold" panose="020F0502020204030204" pitchFamily="2" charset="0"/>
              </a:rPr>
              <a:t>đi</a:t>
            </a:r>
            <a:r>
              <a:rPr lang="vi-VN" altLang="en-US" sz="3200">
                <a:solidFill>
                  <a:srgbClr val="002060"/>
                </a:solidFill>
                <a:latin typeface="Nunito ExtraBold" panose="020F0502020204030204" pitchFamily="2" charset="0"/>
              </a:rPr>
              <a:t> chợ mua thức ăn. Nam </a:t>
            </a:r>
            <a:r>
              <a:rPr lang="vi-VN" altLang="en-US" sz="3200" b="1">
                <a:solidFill>
                  <a:srgbClr val="FF0000"/>
                </a:solidFill>
                <a:latin typeface="Nunito ExtraBold" panose="020F0502020204030204" pitchFamily="2" charset="0"/>
              </a:rPr>
              <a:t>vào/xuống</a:t>
            </a:r>
            <a:r>
              <a:rPr lang="vi-VN" altLang="en-US" sz="3200">
                <a:solidFill>
                  <a:srgbClr val="FF0000"/>
                </a:solidFill>
                <a:latin typeface="Nunito ExtraBold" panose="020F0502020204030204" pitchFamily="2" charset="0"/>
              </a:rPr>
              <a:t> </a:t>
            </a:r>
            <a:r>
              <a:rPr lang="vi-VN" altLang="en-US" sz="3200">
                <a:solidFill>
                  <a:srgbClr val="002060"/>
                </a:solidFill>
                <a:latin typeface="Nunito ExtraBold" panose="020F0502020204030204" pitchFamily="2" charset="0"/>
              </a:rPr>
              <a:t>bếp giúp mẹ. Nam nhặt rau, còn mẹ rửa cá và thái thịt. Rồi mẹ bắt đầu nấu nướng, mẹ </a:t>
            </a:r>
            <a:r>
              <a:rPr lang="vi-VN" altLang="en-US" sz="3200" b="1">
                <a:solidFill>
                  <a:srgbClr val="FF0000"/>
                </a:solidFill>
                <a:latin typeface="Nunito ExtraBold" panose="020F0502020204030204" pitchFamily="2" charset="0"/>
              </a:rPr>
              <a:t>kho</a:t>
            </a:r>
            <a:r>
              <a:rPr lang="vi-VN" altLang="en-US" sz="3200">
                <a:solidFill>
                  <a:srgbClr val="002060"/>
                </a:solidFill>
                <a:latin typeface="Nunito ExtraBold" panose="020F0502020204030204" pitchFamily="2" charset="0"/>
              </a:rPr>
              <a:t> cá, </a:t>
            </a:r>
            <a:r>
              <a:rPr lang="vi-VN" altLang="en-US" sz="3200" b="1">
                <a:solidFill>
                  <a:srgbClr val="FF0000"/>
                </a:solidFill>
                <a:latin typeface="Nunito ExtraBold" panose="020F0502020204030204" pitchFamily="2" charset="0"/>
              </a:rPr>
              <a:t>xào</a:t>
            </a:r>
            <a:r>
              <a:rPr lang="vi-VN" altLang="en-US" sz="3200">
                <a:solidFill>
                  <a:srgbClr val="002060"/>
                </a:solidFill>
                <a:latin typeface="Nunito ExtraBold" panose="020F0502020204030204" pitchFamily="2" charset="0"/>
              </a:rPr>
              <a:t> rau, </a:t>
            </a:r>
            <a:r>
              <a:rPr lang="vi-VN" altLang="en-US" sz="3200" b="1">
                <a:solidFill>
                  <a:srgbClr val="FF0000"/>
                </a:solidFill>
                <a:latin typeface="Nunito ExtraBold" panose="020F0502020204030204" pitchFamily="2" charset="0"/>
              </a:rPr>
              <a:t>luộc</a:t>
            </a:r>
            <a:r>
              <a:rPr lang="vi-VN" altLang="en-US" sz="3200">
                <a:solidFill>
                  <a:srgbClr val="002060"/>
                </a:solidFill>
                <a:latin typeface="Nunito ExtraBold" panose="020F0502020204030204" pitchFamily="2" charset="0"/>
              </a:rPr>
              <a:t> thịt. Chẳng mấy chốc, gian bếp đã thơm lừng mùi thức ăn.</a:t>
            </a:r>
            <a:endParaRPr lang="en-US" altLang="en-US" sz="3200">
              <a:solidFill>
                <a:srgbClr val="002060"/>
              </a:solidFill>
              <a:latin typeface="Nunito ExtraBold" panose="020F0502020204030204" pitchFamily="2" charset="0"/>
            </a:endParaRPr>
          </a:p>
        </p:txBody>
      </p:sp>
      <p:pic>
        <p:nvPicPr>
          <p:cNvPr id="21510" name="Picture 2" descr="Ngày Của Mẹ Là Mẹ Làm Bánh Trong Bếp Hình ảnh | Định dạng hình ảnh PSD  401393465| vn.lovepik.com">
            <a:extLst>
              <a:ext uri="{FF2B5EF4-FFF2-40B4-BE49-F238E27FC236}">
                <a16:creationId xmlns:a16="http://schemas.microsoft.com/office/drawing/2014/main" id="{11E70DAB-6AF2-C393-75C2-6418293BE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2292350"/>
            <a:ext cx="4664075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C3F261-3E0F-0244-4003-2DE37DE69CE7}"/>
              </a:ext>
            </a:extLst>
          </p:cNvPr>
          <p:cNvSpPr/>
          <p:nvPr/>
        </p:nvSpPr>
        <p:spPr>
          <a:xfrm>
            <a:off x="4298950" y="1795463"/>
            <a:ext cx="519113" cy="420687"/>
          </a:xfrm>
          <a:prstGeom prst="rect">
            <a:avLst/>
          </a:prstGeom>
          <a:solidFill>
            <a:srgbClr val="0070C0"/>
          </a:solidFill>
          <a:ln>
            <a:solidFill>
              <a:srgbClr val="FD8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1A72B6-19F2-9C3B-7D9B-6E50350DE537}"/>
              </a:ext>
            </a:extLst>
          </p:cNvPr>
          <p:cNvSpPr/>
          <p:nvPr/>
        </p:nvSpPr>
        <p:spPr>
          <a:xfrm>
            <a:off x="2325688" y="2292350"/>
            <a:ext cx="1973262" cy="446088"/>
          </a:xfrm>
          <a:prstGeom prst="rect">
            <a:avLst/>
          </a:prstGeom>
          <a:solidFill>
            <a:srgbClr val="0070C0"/>
          </a:solidFill>
          <a:ln>
            <a:solidFill>
              <a:srgbClr val="FD8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37FADE-9A34-0B59-42AB-E80548637FCD}"/>
              </a:ext>
            </a:extLst>
          </p:cNvPr>
          <p:cNvSpPr/>
          <p:nvPr/>
        </p:nvSpPr>
        <p:spPr>
          <a:xfrm>
            <a:off x="1300163" y="3771900"/>
            <a:ext cx="801687" cy="422275"/>
          </a:xfrm>
          <a:prstGeom prst="rect">
            <a:avLst/>
          </a:prstGeom>
          <a:solidFill>
            <a:srgbClr val="0070C0"/>
          </a:solidFill>
          <a:ln>
            <a:solidFill>
              <a:srgbClr val="FD8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F873FB-1058-3D2B-7534-A44CDBF4D3D2}"/>
              </a:ext>
            </a:extLst>
          </p:cNvPr>
          <p:cNvSpPr/>
          <p:nvPr/>
        </p:nvSpPr>
        <p:spPr>
          <a:xfrm>
            <a:off x="2741613" y="3756025"/>
            <a:ext cx="735012" cy="422275"/>
          </a:xfrm>
          <a:prstGeom prst="rect">
            <a:avLst/>
          </a:prstGeom>
          <a:solidFill>
            <a:srgbClr val="0070C0"/>
          </a:solidFill>
          <a:ln>
            <a:solidFill>
              <a:srgbClr val="FD8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AFBD08-527C-623E-04C7-B63AA1EBD145}"/>
              </a:ext>
            </a:extLst>
          </p:cNvPr>
          <p:cNvSpPr/>
          <p:nvPr/>
        </p:nvSpPr>
        <p:spPr>
          <a:xfrm>
            <a:off x="4325938" y="3736975"/>
            <a:ext cx="889000" cy="420688"/>
          </a:xfrm>
          <a:prstGeom prst="rect">
            <a:avLst/>
          </a:prstGeom>
          <a:solidFill>
            <a:srgbClr val="0070C0"/>
          </a:solidFill>
          <a:ln>
            <a:solidFill>
              <a:srgbClr val="FD8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236</Words>
  <Application>Microsoft Office PowerPoint</Application>
  <PresentationFormat>Widescreen</PresentationFormat>
  <Paragraphs>40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Nunito Black</vt:lpstr>
      <vt:lpstr>Nunito ExtraBold</vt:lpstr>
      <vt:lpstr>OpenSans</vt:lpstr>
      <vt:lpstr>Sigmar One</vt:lpstr>
      <vt:lpstr>Times New Roman</vt:lpstr>
      <vt:lpstr>字魂52号-阿开漫画体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Kim Ngân</dc:creator>
  <cp:lastModifiedBy>Vũ Kim Ngân</cp:lastModifiedBy>
  <cp:revision>2</cp:revision>
  <dcterms:created xsi:type="dcterms:W3CDTF">2023-09-22T05:35:05Z</dcterms:created>
  <dcterms:modified xsi:type="dcterms:W3CDTF">2024-02-23T06:16:20Z</dcterms:modified>
</cp:coreProperties>
</file>