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2" r:id="rId2"/>
    <p:sldMasterId id="2147483664" r:id="rId3"/>
  </p:sldMasterIdLst>
  <p:notesMasterIdLst>
    <p:notesMasterId r:id="rId20"/>
  </p:notesMasterIdLst>
  <p:sldIdLst>
    <p:sldId id="257" r:id="rId4"/>
    <p:sldId id="258" r:id="rId5"/>
    <p:sldId id="259" r:id="rId6"/>
    <p:sldId id="266" r:id="rId7"/>
    <p:sldId id="260" r:id="rId8"/>
    <p:sldId id="267" r:id="rId9"/>
    <p:sldId id="268" r:id="rId10"/>
    <p:sldId id="269" r:id="rId11"/>
    <p:sldId id="270" r:id="rId12"/>
    <p:sldId id="271" r:id="rId13"/>
    <p:sldId id="261" r:id="rId14"/>
    <p:sldId id="272" r:id="rId15"/>
    <p:sldId id="273" r:id="rId16"/>
    <p:sldId id="274" r:id="rId17"/>
    <p:sldId id="275" r:id="rId18"/>
    <p:sldId id="276" r:id="rId19"/>
  </p:sldIdLst>
  <p:sldSz cx="9144000" cy="5143500" type="screen16x9"/>
  <p:notesSz cx="6858000" cy="9144000"/>
  <p:embeddedFontLst>
    <p:embeddedFont>
      <p:font typeface="UTM Azuki" panose="02040603050506020204" pitchFamily="18" charset="0"/>
      <p:regular r:id="rId21"/>
    </p:embeddedFont>
    <p:embeddedFont>
      <p:font typeface="UVN Gia Dinh" panose="02020702070506090304" pitchFamily="18" charset="0"/>
      <p:italic r:id="rId22"/>
    </p:embeddedFont>
    <p:embeddedFont>
      <p:font typeface="SVN-Poky's" panose="020B0606040200020203" pitchFamily="34" charset="0"/>
      <p:regular r:id="rId23"/>
    </p:embeddedFont>
    <p:embeddedFont>
      <p:font typeface="#9Slide07 IcielPony" panose="020000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#9Slide07 IcielBC Cubano Normal" panose="00000500000000000000" pitchFamily="2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SVN-Dancing Script" panose="02040603050506020204" pitchFamily="18" charset="0"/>
      <p:regular r:id="rId40"/>
    </p:embeddedFont>
    <p:embeddedFont>
      <p:font typeface="#9Slide07 SVNHemi Head" panose="02040603050506020204" pitchFamily="18" charset="0"/>
      <p:regular r:id="rId41"/>
    </p:embeddedFont>
    <p:embeddedFont>
      <p:font typeface="宋体" panose="02010600030101010101" pitchFamily="2" charset="-122"/>
      <p:regular r:id="rId42"/>
    </p:embeddedFont>
    <p:embeddedFont>
      <p:font typeface="#9Slide05 Dear Saturday" panose="02000505000000020004" pitchFamily="2" charset="0"/>
      <p:regular r:id="rId43"/>
    </p:embeddedFont>
    <p:embeddedFont>
      <p:font typeface="#9Slide05 Bodega Script" pitchFamily="2" charset="0"/>
      <p:regular r:id="rId44"/>
    </p:embeddedFont>
  </p:embeddedFontLst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158" y="10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0D11C-8CDF-42A4-B9A8-C865F7DDA3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5A41A-7534-456D-A5F6-1308D7981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1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32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4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5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89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14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2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2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3901"/>
      </p:ext>
    </p:extLst>
  </p:cSld>
  <p:clrMapOvr>
    <a:masterClrMapping/>
  </p:clrMapOvr>
  <p:transition spd="slow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6" y="4526426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240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19927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18457"/>
      </p:ext>
    </p:extLst>
  </p:cSld>
  <p:clrMapOvr>
    <a:masterClrMapping/>
  </p:clrMapOvr>
  <p:transition spd="slow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4CA893-D6FD-4369-881A-816A5B7AB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4337"/>
      </p:ext>
    </p:extLst>
  </p:cSld>
  <p:clrMapOvr>
    <a:masterClrMapping/>
  </p:clrMapOvr>
  <p:transition spd="slow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335341"/>
            <a:ext cx="898346" cy="8081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907090" y="4412693"/>
            <a:ext cx="1867700" cy="7408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2694394" y="4397213"/>
            <a:ext cx="1867700" cy="7408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4581907" y="4397213"/>
            <a:ext cx="1867700" cy="7408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6369213" y="4385188"/>
            <a:ext cx="2754667" cy="76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359064" y="1626091"/>
            <a:ext cx="675014" cy="1002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8155656" y="706653"/>
            <a:ext cx="902555" cy="5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86621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691978" y="5695950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000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defRPr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2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2931F4-194C-4DD9-9505-42FC048612E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FAB2A2D-5054-49A2-BEE4-C9F6B6DAB1E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691978" y="5695950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000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defRPr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8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691978" y="5695950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000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defRPr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6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ransition spd="slow" advTm="3000">
    <p:random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3181350"/>
            <a:ext cx="1524000" cy="36933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#9Slide05 Dear Saturday" pitchFamily="2" charset="0"/>
              </a:rPr>
              <a:t>Tiết</a:t>
            </a:r>
            <a:r>
              <a:rPr lang="en-US" dirty="0" smtClean="0">
                <a:solidFill>
                  <a:schemeClr val="bg1"/>
                </a:solidFill>
                <a:latin typeface="#9Slide05 Dear Saturday" pitchFamily="2" charset="0"/>
              </a:rPr>
              <a:t> 3</a:t>
            </a:r>
            <a:endParaRPr lang="en-US" dirty="0">
              <a:solidFill>
                <a:schemeClr val="bg1"/>
              </a:solidFill>
              <a:latin typeface="#9Slide05 Dear Saturday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880403"/>
            <a:ext cx="583437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76350"/>
            <a:ext cx="596240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1123950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4" name="TextBox 41"/>
          <p:cNvSpPr txBox="1"/>
          <p:nvPr/>
        </p:nvSpPr>
        <p:spPr>
          <a:xfrm>
            <a:off x="3429000" y="321973"/>
            <a:ext cx="3461525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Nhiệm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vụ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1:</a:t>
            </a:r>
            <a:endParaRPr lang="zh-CN" altLang="en-US" sz="4800" b="1" dirty="0">
              <a:solidFill>
                <a:srgbClr val="FF3399"/>
              </a:solidFill>
              <a:latin typeface="UVN Gia Dinh" panose="02020702070506090304" pitchFamily="18" charset="0"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404" y="1382324"/>
            <a:ext cx="4648200" cy="332302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504950"/>
            <a:ext cx="43483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Tự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vẽ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hoặc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cắt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dán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“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”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theo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mẫu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SGK/48.</a:t>
            </a:r>
          </a:p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Chuẩn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bị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vài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mảnh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giấy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/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lá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để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trang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trí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lên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" b="97072" l="946" r="98582">
                        <a14:foregroundMark x1="20804" y1="10811" x2="20804" y2="10811"/>
                        <a14:foregroundMark x1="18913" y1="14414" x2="18913" y2="14414"/>
                        <a14:foregroundMark x1="54846" y1="4505" x2="54846" y2="4505"/>
                        <a14:foregroundMark x1="58156" y1="6757" x2="58156" y2="6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89778"/>
            <a:ext cx="3276600" cy="34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865063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4" name="TextBox 41"/>
          <p:cNvSpPr txBox="1"/>
          <p:nvPr/>
        </p:nvSpPr>
        <p:spPr>
          <a:xfrm>
            <a:off x="3429000" y="57150"/>
            <a:ext cx="3461525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Nhiệm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vụ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2:</a:t>
            </a:r>
            <a:endParaRPr lang="zh-CN" altLang="en-US" sz="4800" b="1" dirty="0">
              <a:solidFill>
                <a:srgbClr val="FF3399"/>
              </a:solidFill>
              <a:latin typeface="UVN Gia Dinh" panose="02020702070506090304" pitchFamily="18" charset="0"/>
              <a:cs typeface="+mn-ea"/>
              <a:sym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568" y="1123950"/>
            <a:ext cx="5402911" cy="2485930"/>
            <a:chOff x="312088" y="1000221"/>
            <a:chExt cx="5402911" cy="2485930"/>
          </a:xfrm>
        </p:grpSpPr>
        <p:sp>
          <p:nvSpPr>
            <p:cNvPr id="5" name="Rectangle 4"/>
            <p:cNvSpPr/>
            <p:nvPr/>
          </p:nvSpPr>
          <p:spPr>
            <a:xfrm>
              <a:off x="312088" y="1000221"/>
              <a:ext cx="5402911" cy="2485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2030" y="1047750"/>
              <a:ext cx="502436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Nhớ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lại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những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lần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em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thành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công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hoặc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cảm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thấy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tự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hào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về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bản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thân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,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sau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đó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viết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vào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mảnh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giấy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hình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hoa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/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lá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đã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chuẩn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bị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sau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đó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dán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lên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“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Cây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thành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800" dirty="0" err="1" smtClean="0">
                  <a:latin typeface="Cambria" pitchFamily="18" charset="0"/>
                  <a:ea typeface="Cambria" pitchFamily="18" charset="0"/>
                </a:rPr>
                <a:t>công</a:t>
              </a:r>
              <a:r>
                <a:rPr lang="en-US" sz="2800" dirty="0" smtClean="0">
                  <a:latin typeface="Cambria" pitchFamily="18" charset="0"/>
                  <a:ea typeface="Cambria" pitchFamily="18" charset="0"/>
                </a:rPr>
                <a:t>”</a:t>
              </a:r>
              <a:endParaRPr lang="en-US" sz="2800" dirty="0">
                <a:latin typeface="Cambria" pitchFamily="18" charset="0"/>
                <a:ea typeface="Cambria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" b="97072" l="946" r="98582">
                        <a14:foregroundMark x1="20804" y1="10811" x2="20804" y2="10811"/>
                        <a14:foregroundMark x1="18913" y1="14414" x2="18913" y2="14414"/>
                        <a14:foregroundMark x1="54846" y1="4505" x2="54846" y2="4505"/>
                        <a14:foregroundMark x1="58156" y1="6757" x2="58156" y2="6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26792"/>
            <a:ext cx="2590944" cy="271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3789809"/>
            <a:ext cx="8785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Gợi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ý: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giáo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khen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giải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bài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toán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khó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việc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tốt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sửa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thói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quen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xấu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giúp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đỡ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ai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đó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,…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1123950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4" name="TextBox 41"/>
          <p:cNvSpPr txBox="1"/>
          <p:nvPr/>
        </p:nvSpPr>
        <p:spPr>
          <a:xfrm>
            <a:off x="3429000" y="321973"/>
            <a:ext cx="3461525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Nhiệm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vụ</a:t>
            </a:r>
            <a:r>
              <a:rPr lang="en-US" altLang="zh-CN" sz="4800" b="1" dirty="0" smtClean="0">
                <a:solidFill>
                  <a:srgbClr val="FF3399"/>
                </a:solidFill>
                <a:latin typeface="UVN Gia Dinh" panose="02020702070506090304" pitchFamily="18" charset="0"/>
                <a:cs typeface="+mn-ea"/>
                <a:sym typeface="+mn-lt"/>
              </a:rPr>
              <a:t> 3:</a:t>
            </a:r>
            <a:endParaRPr lang="zh-CN" altLang="en-US" sz="4800" b="1" dirty="0">
              <a:solidFill>
                <a:srgbClr val="FF3399"/>
              </a:solidFill>
              <a:latin typeface="UVN Gia Dinh" panose="02020702070506090304" pitchFamily="18" charset="0"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404" y="2459057"/>
            <a:ext cx="4648200" cy="134182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346" y="2632358"/>
            <a:ext cx="4348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Cambria" pitchFamily="18" charset="0"/>
                <a:ea typeface="Cambria" pitchFamily="18" charset="0"/>
              </a:rPr>
              <a:t>Chia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sẻ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công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với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lớp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" b="97072" l="946" r="98582">
                        <a14:foregroundMark x1="20804" y1="10811" x2="20804" y2="10811"/>
                        <a14:foregroundMark x1="18913" y1="14414" x2="18913" y2="14414"/>
                        <a14:foregroundMark x1="54846" y1="4505" x2="54846" y2="4505"/>
                        <a14:foregroundMark x1="58156" y1="6757" x2="58156" y2="6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89778"/>
            <a:ext cx="3276600" cy="34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F68E0570-B4A7-45B2-8CFB-E437690D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988361" y="231642"/>
            <a:ext cx="7167281" cy="447251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A5A27E-93C4-49CF-8A4F-4C25CD461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03860" y="3353992"/>
            <a:ext cx="6644624" cy="178950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94C4681-BF77-4E3C-A94A-1088FC1A4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2464595" y="1072404"/>
            <a:ext cx="3935777" cy="2485787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hãy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chia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sẻ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cách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mình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phát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huy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hoặc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khắc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phục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bản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thân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1576601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Ghi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nhớ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thân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kế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hoạch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phát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huy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thân</a:t>
            </a:r>
            <a:r>
              <a:rPr lang="en-US" sz="24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819150"/>
            <a:ext cx="256663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94335" y="372917"/>
            <a:ext cx="8442161" cy="463342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729393" y="2945677"/>
            <a:ext cx="10260282" cy="453781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574760" y="3241531"/>
            <a:ext cx="1912258" cy="1973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169560" y="502750"/>
            <a:ext cx="12856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4000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307506" y="1146823"/>
            <a:ext cx="8528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400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400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583034" y="2283154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lnSpc>
                <a:spcPct val="100000"/>
              </a:lnSpc>
              <a:defRPr/>
            </a:pPr>
            <a:r>
              <a:rPr lang="en-US" sz="3500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3500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3500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3500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914378">
              <a:lnSpc>
                <a:spcPct val="100000"/>
              </a:lnSpc>
              <a:defRPr/>
            </a:pPr>
            <a:r>
              <a:rPr lang="en-US" sz="3500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3500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3500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3500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3500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3500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61813" y="3720224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000" b="1" dirty="0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457189">
              <a:defRPr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59532" y="-717763"/>
            <a:ext cx="552224" cy="592085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8185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352550"/>
            <a:ext cx="6285521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75173" y="1123950"/>
            <a:ext cx="8111483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219200" y="2419350"/>
            <a:ext cx="70866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545038"/>
            <a:ext cx="6629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 smtClean="0">
                <a:latin typeface="Cambria" pitchFamily="18" charset="0"/>
                <a:ea typeface="Cambria" pitchFamily="18" charset="0"/>
              </a:rPr>
              <a:t>Luật</a:t>
            </a:r>
            <a:r>
              <a:rPr lang="en-US" sz="2800" u="sng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u="sng" dirty="0" err="1" smtClean="0">
                <a:latin typeface="Cambria" pitchFamily="18" charset="0"/>
                <a:ea typeface="Cambria" pitchFamily="18" charset="0"/>
              </a:rPr>
              <a:t>chơi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:</a:t>
            </a:r>
          </a:p>
          <a:p>
            <a:pPr algn="just"/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Một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sẽ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đóng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vai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phóng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viên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đi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phỏng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vấn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lớp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 smtClean="0">
                <a:latin typeface="Cambria" pitchFamily="18" charset="0"/>
                <a:ea typeface="Cambria" pitchFamily="18" charset="0"/>
              </a:rPr>
              <a:t>đó</a:t>
            </a:r>
            <a:r>
              <a:rPr lang="en-US" sz="2800" dirty="0" smtClean="0">
                <a:latin typeface="Cambria" pitchFamily="18" charset="0"/>
                <a:ea typeface="Cambria" pitchFamily="18" charset="0"/>
              </a:rPr>
              <a:t>. 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826" y="209550"/>
            <a:ext cx="9693480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352550"/>
            <a:ext cx="5846571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38200" y="590549"/>
            <a:ext cx="7696200" cy="0"/>
          </a:xfrm>
          <a:prstGeom prst="line">
            <a:avLst/>
          </a:prstGeom>
          <a:noFill/>
          <a:ln w="12700" cap="flat" cmpd="sng" algn="ctr">
            <a:solidFill>
              <a:srgbClr val="FF3399"/>
            </a:solidFill>
            <a:prstDash val="dash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718503" y="128885"/>
            <a:ext cx="7892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Khám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phá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thận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gợi</a:t>
            </a:r>
            <a:r>
              <a:rPr lang="en-US" sz="2400" dirty="0" smtClean="0">
                <a:solidFill>
                  <a:srgbClr val="FF3399"/>
                </a:solidFill>
                <a:latin typeface="Cambria" pitchFamily="18" charset="0"/>
                <a:ea typeface="Cambria" pitchFamily="18" charset="0"/>
              </a:rPr>
              <a:t> ý:</a:t>
            </a:r>
          </a:p>
        </p:txBody>
      </p:sp>
      <p:sp>
        <p:nvSpPr>
          <p:cNvPr id="10" name="椭圆 210">
            <a:extLst>
              <a:ext uri="{FF2B5EF4-FFF2-40B4-BE49-F238E27FC236}">
                <a16:creationId xmlns:a16="http://schemas.microsoft.com/office/drawing/2014/main" id="{C9C31A6B-7CCC-495F-B823-251A0100CCB3}"/>
              </a:ext>
            </a:extLst>
          </p:cNvPr>
          <p:cNvSpPr/>
          <p:nvPr/>
        </p:nvSpPr>
        <p:spPr>
          <a:xfrm>
            <a:off x="152400" y="57150"/>
            <a:ext cx="566103" cy="533399"/>
          </a:xfrm>
          <a:prstGeom prst="ellipse">
            <a:avLst/>
          </a:prstGeom>
          <a:solidFill>
            <a:srgbClr val="FF66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Freeform 2269">
            <a:extLst>
              <a:ext uri="{FF2B5EF4-FFF2-40B4-BE49-F238E27FC236}">
                <a16:creationId xmlns:a16="http://schemas.microsoft.com/office/drawing/2014/main" id="{3478711E-A698-4E63-A191-72E777244A61}"/>
              </a:ext>
            </a:extLst>
          </p:cNvPr>
          <p:cNvSpPr>
            <a:spLocks/>
          </p:cNvSpPr>
          <p:nvPr/>
        </p:nvSpPr>
        <p:spPr bwMode="auto">
          <a:xfrm>
            <a:off x="307123" y="144362"/>
            <a:ext cx="256656" cy="358974"/>
          </a:xfrm>
          <a:custGeom>
            <a:avLst/>
            <a:gdLst>
              <a:gd name="T0" fmla="*/ 41 w 61"/>
              <a:gd name="T1" fmla="*/ 33 h 87"/>
              <a:gd name="T2" fmla="*/ 49 w 61"/>
              <a:gd name="T3" fmla="*/ 18 h 87"/>
              <a:gd name="T4" fmla="*/ 30 w 61"/>
              <a:gd name="T5" fmla="*/ 0 h 87"/>
              <a:gd name="T6" fmla="*/ 11 w 61"/>
              <a:gd name="T7" fmla="*/ 18 h 87"/>
              <a:gd name="T8" fmla="*/ 20 w 61"/>
              <a:gd name="T9" fmla="*/ 33 h 87"/>
              <a:gd name="T10" fmla="*/ 0 w 61"/>
              <a:gd name="T11" fmla="*/ 66 h 87"/>
              <a:gd name="T12" fmla="*/ 0 w 61"/>
              <a:gd name="T13" fmla="*/ 72 h 87"/>
              <a:gd name="T14" fmla="*/ 30 w 61"/>
              <a:gd name="T15" fmla="*/ 87 h 87"/>
              <a:gd name="T16" fmla="*/ 60 w 61"/>
              <a:gd name="T17" fmla="*/ 72 h 87"/>
              <a:gd name="T18" fmla="*/ 61 w 61"/>
              <a:gd name="T19" fmla="*/ 66 h 87"/>
              <a:gd name="T20" fmla="*/ 41 w 61"/>
              <a:gd name="T21" fmla="*/ 3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" h="87">
                <a:moveTo>
                  <a:pt x="41" y="33"/>
                </a:moveTo>
                <a:cubicBezTo>
                  <a:pt x="46" y="30"/>
                  <a:pt x="49" y="24"/>
                  <a:pt x="49" y="18"/>
                </a:cubicBezTo>
                <a:cubicBezTo>
                  <a:pt x="49" y="8"/>
                  <a:pt x="41" y="0"/>
                  <a:pt x="30" y="0"/>
                </a:cubicBezTo>
                <a:cubicBezTo>
                  <a:pt x="20" y="0"/>
                  <a:pt x="11" y="8"/>
                  <a:pt x="11" y="18"/>
                </a:cubicBezTo>
                <a:cubicBezTo>
                  <a:pt x="11" y="24"/>
                  <a:pt x="15" y="30"/>
                  <a:pt x="20" y="33"/>
                </a:cubicBezTo>
                <a:cubicBezTo>
                  <a:pt x="8" y="38"/>
                  <a:pt x="0" y="50"/>
                  <a:pt x="0" y="66"/>
                </a:cubicBezTo>
                <a:cubicBezTo>
                  <a:pt x="0" y="68"/>
                  <a:pt x="0" y="70"/>
                  <a:pt x="0" y="72"/>
                </a:cubicBezTo>
                <a:cubicBezTo>
                  <a:pt x="8" y="82"/>
                  <a:pt x="18" y="87"/>
                  <a:pt x="30" y="87"/>
                </a:cubicBezTo>
                <a:cubicBezTo>
                  <a:pt x="42" y="87"/>
                  <a:pt x="53" y="82"/>
                  <a:pt x="60" y="72"/>
                </a:cubicBezTo>
                <a:cubicBezTo>
                  <a:pt x="61" y="70"/>
                  <a:pt x="61" y="68"/>
                  <a:pt x="61" y="66"/>
                </a:cubicBezTo>
                <a:cubicBezTo>
                  <a:pt x="61" y="50"/>
                  <a:pt x="53" y="38"/>
                  <a:pt x="41" y="3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E9EE79-2B8D-BD98-028D-923A0350BAB9}"/>
              </a:ext>
            </a:extLst>
          </p:cNvPr>
          <p:cNvSpPr txBox="1"/>
          <p:nvPr/>
        </p:nvSpPr>
        <p:spPr>
          <a:xfrm>
            <a:off x="210467" y="603708"/>
            <a:ext cx="162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Bước</a:t>
            </a:r>
            <a:r>
              <a:rPr lang="en-US" sz="2400" u="sng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 1</a:t>
            </a:r>
            <a:r>
              <a:rPr lang="en-US" sz="2400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04A571-8AA6-4C97-D1F4-BE7134D1C55C}"/>
              </a:ext>
            </a:extLst>
          </p:cNvPr>
          <p:cNvSpPr txBox="1"/>
          <p:nvPr/>
        </p:nvSpPr>
        <p:spPr>
          <a:xfrm>
            <a:off x="1436446" y="649874"/>
            <a:ext cx="770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itchFamily="18" charset="0"/>
                <a:ea typeface="Cambria" pitchFamily="18" charset="0"/>
              </a:rPr>
              <a:t>Tự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ngẫm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bản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thân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sau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ra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giấy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1430483" y="1398004"/>
            <a:ext cx="771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mbria" pitchFamily="18" charset="0"/>
                <a:ea typeface="Cambria" pitchFamily="18" charset="0"/>
              </a:rPr>
              <a:t>Nhờ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nhóm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F22A71-A43A-FB4B-BCAD-8161D0A094FD}"/>
              </a:ext>
            </a:extLst>
          </p:cNvPr>
          <p:cNvSpPr txBox="1"/>
          <p:nvPr/>
        </p:nvSpPr>
        <p:spPr>
          <a:xfrm>
            <a:off x="210467" y="1352550"/>
            <a:ext cx="162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Bước</a:t>
            </a:r>
            <a:r>
              <a:rPr lang="en-US" sz="2400" u="sng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 2</a:t>
            </a:r>
            <a:r>
              <a:rPr lang="en-US" sz="2400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E9EE79-2B8D-BD98-028D-923A0350BAB9}"/>
              </a:ext>
            </a:extLst>
          </p:cNvPr>
          <p:cNvSpPr txBox="1"/>
          <p:nvPr/>
        </p:nvSpPr>
        <p:spPr>
          <a:xfrm>
            <a:off x="228600" y="2110085"/>
            <a:ext cx="1847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Bước</a:t>
            </a:r>
            <a:r>
              <a:rPr lang="en-US" sz="2400" u="sng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 3</a:t>
            </a:r>
            <a:r>
              <a:rPr lang="en-US" sz="2400" dirty="0">
                <a:solidFill>
                  <a:srgbClr val="CA3446"/>
                </a:solidFill>
                <a:latin typeface="Cambria" pitchFamily="18" charset="0"/>
                <a:ea typeface="Cambria" pitchFamily="18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04A571-8AA6-4C97-D1F4-BE7134D1C55C}"/>
              </a:ext>
            </a:extLst>
          </p:cNvPr>
          <p:cNvSpPr txBox="1"/>
          <p:nvPr/>
        </p:nvSpPr>
        <p:spPr>
          <a:xfrm>
            <a:off x="1371600" y="2183547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itchFamily="18" charset="0"/>
                <a:ea typeface="Cambria" pitchFamily="18" charset="0"/>
              </a:rPr>
              <a:t>So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ngẫm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giá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em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Lập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kế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hoạch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phát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khắc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phục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gợi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ý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sau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</a:t>
            </a:r>
          </a:p>
        </p:txBody>
      </p:sp>
      <p:graphicFrame>
        <p:nvGraphicFramePr>
          <p:cNvPr id="25" name="Table 3">
            <a:extLst>
              <a:ext uri="{FF2B5EF4-FFF2-40B4-BE49-F238E27FC236}">
                <a16:creationId xmlns:a16="http://schemas.microsoft.com/office/drawing/2014/main" id="{A5EA933C-EE4D-EC4B-AF30-1D5261C12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715175"/>
              </p:ext>
            </p:extLst>
          </p:nvPr>
        </p:nvGraphicFramePr>
        <p:xfrm>
          <a:off x="76200" y="3867149"/>
          <a:ext cx="9005704" cy="9666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16147">
                  <a:extLst>
                    <a:ext uri="{9D8B030D-6E8A-4147-A177-3AD203B41FA5}">
                      <a16:colId xmlns:a16="http://schemas.microsoft.com/office/drawing/2014/main" val="251202975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63741158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047724488"/>
                    </a:ext>
                  </a:extLst>
                </a:gridCol>
                <a:gridCol w="2822357">
                  <a:extLst>
                    <a:ext uri="{9D8B030D-6E8A-4147-A177-3AD203B41FA5}">
                      <a16:colId xmlns:a16="http://schemas.microsoft.com/office/drawing/2014/main" val="2943216677"/>
                    </a:ext>
                  </a:extLst>
                </a:gridCol>
              </a:tblGrid>
              <a:tr h="308967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mạnh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phát huy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yếu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khắc phục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86278"/>
                  </a:ext>
                </a:extLst>
              </a:tr>
              <a:tr h="509466"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13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69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7696200" y="18056"/>
            <a:ext cx="1550347" cy="12274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81000" y="1352550"/>
            <a:ext cx="8575916" cy="3428999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2084023" y="2062518"/>
            <a:ext cx="5169869" cy="2009061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gian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5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phút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hãy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suy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ngẫm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giấy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những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bản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thân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0" y="33711"/>
            <a:ext cx="763895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7696200" y="18056"/>
            <a:ext cx="1550347" cy="122747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81000" y="1352550"/>
            <a:ext cx="8575916" cy="342899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9FB60AA-B70A-4C9A-BE3D-8B41E0B72A2F}"/>
              </a:ext>
            </a:extLst>
          </p:cNvPr>
          <p:cNvSpPr txBox="1"/>
          <p:nvPr/>
        </p:nvSpPr>
        <p:spPr>
          <a:xfrm>
            <a:off x="2514600" y="-50920"/>
            <a:ext cx="5536207" cy="156703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9600" b="1" kern="800" dirty="0" smtClean="0">
                <a:ln w="5715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latin typeface="UTM Azuki" pitchFamily="18" charset="0"/>
                <a:ea typeface="方正少儿简体" panose="03000509000000000000" pitchFamily="65" charset="-122"/>
                <a:cs typeface="+mn-ea"/>
                <a:sym typeface="+mn-lt"/>
              </a:rPr>
              <a:t>CHIA SẺ</a:t>
            </a:r>
            <a:endParaRPr lang="zh-CN" altLang="en-US" sz="9600" b="1" kern="800" dirty="0">
              <a:ln w="5715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latin typeface="UTM Azuki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4194" y="1516110"/>
            <a:ext cx="183563" cy="183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A3590-3751-93BE-81F8-A947E1BBC9B6}"/>
              </a:ext>
            </a:extLst>
          </p:cNvPr>
          <p:cNvSpPr txBox="1"/>
          <p:nvPr/>
        </p:nvSpPr>
        <p:spPr>
          <a:xfrm>
            <a:off x="2084023" y="2062518"/>
            <a:ext cx="5169869" cy="1532334"/>
          </a:xfrm>
          <a:prstGeom prst="flowChartAlternateProcess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việc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nhóm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4,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nhờ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bạn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trong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nhóm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viết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mạnh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điểm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yếu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của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 smtClean="0">
                <a:latin typeface="Cambria" pitchFamily="18" charset="0"/>
                <a:ea typeface="Cambria" pitchFamily="18" charset="0"/>
              </a:rPr>
              <a:t>em</a:t>
            </a:r>
            <a:r>
              <a:rPr lang="en-US" sz="2800" b="1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8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9EE79-2B8D-BD98-028D-923A0350BAB9}"/>
              </a:ext>
            </a:extLst>
          </p:cNvPr>
          <p:cNvSpPr txBox="1"/>
          <p:nvPr/>
        </p:nvSpPr>
        <p:spPr>
          <a:xfrm>
            <a:off x="152400" y="38896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Bước</a:t>
            </a:r>
            <a:r>
              <a:rPr lang="en-US" sz="4000" u="sng" dirty="0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 </a:t>
            </a:r>
            <a:r>
              <a:rPr lang="en-US" sz="4000" u="sng" dirty="0" smtClean="0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2</a:t>
            </a:r>
            <a:r>
              <a:rPr lang="en-US" sz="4000" dirty="0" smtClean="0">
                <a:solidFill>
                  <a:srgbClr val="CA3446"/>
                </a:solidFill>
                <a:latin typeface="UVN Gia Dinh" panose="02020702070506090304" pitchFamily="18" charset="0"/>
                <a:ea typeface="Cambria" pitchFamily="18" charset="0"/>
              </a:rPr>
              <a:t>:</a:t>
            </a:r>
            <a:endParaRPr lang="en-US" sz="4000" dirty="0">
              <a:solidFill>
                <a:srgbClr val="CA3446"/>
              </a:solidFill>
              <a:latin typeface="UVN Gia Dinh" panose="02020702070506090304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  <p:bldP spid="12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7" t="61811" r="22876" b="725"/>
          <a:stretch/>
        </p:blipFill>
        <p:spPr>
          <a:xfrm>
            <a:off x="7854686" y="57150"/>
            <a:ext cx="1391861" cy="11019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971550"/>
            <a:ext cx="7467600" cy="2137496"/>
            <a:chOff x="-51021" y="971550"/>
            <a:chExt cx="9220200" cy="213749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5FFDF4C-53F5-4CCB-905F-A5787B57B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5" t="5109" r="29408" b="32774"/>
            <a:stretch/>
          </p:blipFill>
          <p:spPr>
            <a:xfrm>
              <a:off x="-51021" y="971550"/>
              <a:ext cx="9220200" cy="21374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3A3590-3751-93BE-81F8-A947E1BBC9B6}"/>
                </a:ext>
              </a:extLst>
            </p:cNvPr>
            <p:cNvSpPr txBox="1"/>
            <p:nvPr/>
          </p:nvSpPr>
          <p:spPr>
            <a:xfrm>
              <a:off x="1548401" y="1200150"/>
              <a:ext cx="6324600" cy="1328023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So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sánh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những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suy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ngẫm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của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em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và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đánh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giá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của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các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bạn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về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điểm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mạnh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,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điểm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yếu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của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em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và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lập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kế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hoạch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theo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đợi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 ý </a:t>
              </a:r>
              <a:r>
                <a:rPr lang="en-US" sz="2400" b="1" dirty="0" err="1" smtClean="0">
                  <a:latin typeface="Cambria" pitchFamily="18" charset="0"/>
                  <a:ea typeface="Cambria" pitchFamily="18" charset="0"/>
                </a:rPr>
                <a:t>sau</a:t>
              </a:r>
              <a:r>
                <a:rPr lang="en-US" sz="2400" b="1" dirty="0" smtClean="0">
                  <a:latin typeface="Cambria" pitchFamily="18" charset="0"/>
                  <a:ea typeface="Cambria" pitchFamily="18" charset="0"/>
                </a:rPr>
                <a:t>:</a:t>
              </a:r>
              <a:endParaRPr lang="en-US" sz="24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A5EA933C-EE4D-EC4B-AF30-1D5261C12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00190"/>
              </p:ext>
            </p:extLst>
          </p:nvPr>
        </p:nvGraphicFramePr>
        <p:xfrm>
          <a:off x="76200" y="3028950"/>
          <a:ext cx="9005704" cy="201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16147">
                  <a:extLst>
                    <a:ext uri="{9D8B030D-6E8A-4147-A177-3AD203B41FA5}">
                      <a16:colId xmlns:a16="http://schemas.microsoft.com/office/drawing/2014/main" val="251202975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63741158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047724488"/>
                    </a:ext>
                  </a:extLst>
                </a:gridCol>
                <a:gridCol w="2822357">
                  <a:extLst>
                    <a:ext uri="{9D8B030D-6E8A-4147-A177-3AD203B41FA5}">
                      <a16:colId xmlns:a16="http://schemas.microsoft.com/office/drawing/2014/main" val="2943216677"/>
                    </a:ext>
                  </a:extLst>
                </a:gridCol>
              </a:tblGrid>
              <a:tr h="308967"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mạnh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phát huy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Điểm yếu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latin typeface="Cambria" pitchFamily="18" charset="0"/>
                          <a:ea typeface="Cambria" pitchFamily="18" charset="0"/>
                        </a:rPr>
                        <a:t>Cách khắc phục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5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86278"/>
                  </a:ext>
                </a:extLst>
              </a:tr>
              <a:tr h="5094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dụ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Vẽ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đẹp</a:t>
                      </a:r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Thường</a:t>
                      </a:r>
                      <a:r>
                        <a:rPr lang="en-US" sz="240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xuyên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luyện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vẽ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thời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gian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rảnh</a:t>
                      </a:r>
                      <a:endParaRPr lang="x-none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dụ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Chưa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tin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đám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đông</a:t>
                      </a:r>
                      <a:endParaRPr lang="x-none" sz="240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itchFamily="18" charset="0"/>
                          <a:ea typeface="Cambria" pitchFamily="18" charset="0"/>
                        </a:rPr>
                        <a:t>Tập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luyện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nói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chuyện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trước</a:t>
                      </a:r>
                      <a:r>
                        <a:rPr lang="en-US" sz="2400" baseline="0" dirty="0" smtClean="0"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itchFamily="18" charset="0"/>
                          <a:ea typeface="Cambria" pitchFamily="18" charset="0"/>
                        </a:rPr>
                        <a:t>gương</a:t>
                      </a:r>
                      <a:endParaRPr lang="x-none" sz="240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513704"/>
                  </a:ext>
                </a:extLst>
              </a:tr>
            </a:tbl>
          </a:graphicData>
        </a:graphic>
      </p:graphicFrame>
      <p:cxnSp>
        <p:nvCxnSpPr>
          <p:cNvPr id="6" name="Curved Connector 5"/>
          <p:cNvCxnSpPr/>
          <p:nvPr/>
        </p:nvCxnSpPr>
        <p:spPr>
          <a:xfrm rot="5400000">
            <a:off x="8073345" y="1238911"/>
            <a:ext cx="540525" cy="381000"/>
          </a:xfrm>
          <a:prstGeom prst="curvedConnector3">
            <a:avLst>
              <a:gd name="adj1" fmla="val 17637"/>
            </a:avLst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loud 8"/>
          <p:cNvSpPr/>
          <p:nvPr/>
        </p:nvSpPr>
        <p:spPr>
          <a:xfrm>
            <a:off x="7086600" y="1607891"/>
            <a:ext cx="1995304" cy="1284240"/>
          </a:xfrm>
          <a:prstGeom prst="cloud">
            <a:avLst/>
          </a:prstGeom>
          <a:solidFill>
            <a:srgbClr val="FF66CC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  <a:latin typeface="#9Slide07 SVNHemi Head" panose="02040603050506020204" pitchFamily="18" charset="0"/>
              </a:rPr>
              <a:t>5 </a:t>
            </a:r>
            <a:r>
              <a:rPr lang="en-US" sz="2800" b="1" i="1" dirty="0" err="1" smtClean="0">
                <a:solidFill>
                  <a:schemeClr val="tx1"/>
                </a:solidFill>
                <a:latin typeface="#9Slide07 SVNHemi Head" panose="02040603050506020204" pitchFamily="18" charset="0"/>
              </a:rPr>
              <a:t>phút</a:t>
            </a:r>
            <a:endParaRPr lang="en-US" sz="2800" b="1" i="1" dirty="0">
              <a:solidFill>
                <a:schemeClr val="tx1"/>
              </a:solidFill>
              <a:latin typeface="#9Slide07 SVNHemi Hea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7041"/>
            <a:ext cx="8882642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3182A58-9841-449F-99F8-AE035317E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1276350"/>
            <a:ext cx="3185716" cy="3506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125727-1BE6-457E-BDA6-181415E40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62" y="2318369"/>
            <a:ext cx="2810642" cy="2175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-199497"/>
            <a:ext cx="6705989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521</Words>
  <Application>Microsoft Office PowerPoint</Application>
  <PresentationFormat>On-screen Show (16:9)</PresentationFormat>
  <Paragraphs>67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Times New Roman</vt:lpstr>
      <vt:lpstr>UTM Azuki</vt:lpstr>
      <vt:lpstr>UVN Gia Dinh</vt:lpstr>
      <vt:lpstr>SVN-Poky's</vt:lpstr>
      <vt:lpstr>#9Slide07 IcielPony</vt:lpstr>
      <vt:lpstr>Calibri</vt:lpstr>
      <vt:lpstr>微软雅黑</vt:lpstr>
      <vt:lpstr>UTM Avo</vt:lpstr>
      <vt:lpstr>#9Slide07 IcielBC Cubano Normal</vt:lpstr>
      <vt:lpstr>Arial</vt:lpstr>
      <vt:lpstr>Cambria</vt:lpstr>
      <vt:lpstr>SVN-Dancing Script</vt:lpstr>
      <vt:lpstr>方正少儿简体</vt:lpstr>
      <vt:lpstr>#9Slide07 SVNHemi Head</vt:lpstr>
      <vt:lpstr>宋体</vt:lpstr>
      <vt:lpstr>#9Slide05 Dear Saturday</vt:lpstr>
      <vt:lpstr>#9Slide05 Bodega Script</vt:lpstr>
      <vt:lpstr>华康方圆体W7</vt:lpstr>
      <vt:lpstr>Office 主题​​</vt:lpstr>
      <vt:lpstr>1_Office 主题​​</vt:lpstr>
      <vt:lpstr>2_Office 主题​​</vt:lpstr>
      <vt:lpstr>+</vt:lpstr>
      <vt:lpstr>-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  <vt:lpstr>PowerPoint Presentation</vt:lpstr>
      <vt:lpstr>PowerPoint Presentation</vt:lpstr>
      <vt:lpstr>PowerPoint Presentation</vt:lpstr>
      <vt:lpstr>-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+</dc:title>
  <dc:creator>User</dc:creator>
  <cp:lastModifiedBy>admin</cp:lastModifiedBy>
  <cp:revision>10</cp:revision>
  <dcterms:created xsi:type="dcterms:W3CDTF">2023-02-03T09:27:46Z</dcterms:created>
  <dcterms:modified xsi:type="dcterms:W3CDTF">2023-02-07T11:24:34Z</dcterms:modified>
</cp:coreProperties>
</file>