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336" r:id="rId2"/>
    <p:sldId id="299" r:id="rId3"/>
    <p:sldId id="304" r:id="rId4"/>
    <p:sldId id="326" r:id="rId5"/>
    <p:sldId id="327" r:id="rId6"/>
    <p:sldId id="330" r:id="rId7"/>
    <p:sldId id="331" r:id="rId8"/>
    <p:sldId id="335" r:id="rId9"/>
    <p:sldId id="303" r:id="rId10"/>
    <p:sldId id="334" r:id="rId11"/>
    <p:sldId id="292" r:id="rId12"/>
    <p:sldId id="337" r:id="rId13"/>
  </p:sldIdLst>
  <p:sldSz cx="12192000" cy="6858000"/>
  <p:notesSz cx="6858000" cy="9144000"/>
  <p:embeddedFontLst>
    <p:embeddedFont>
      <p:font typeface="HP001 4 hàng 2 ô ly" panose="020B0603050302020204" pitchFamily="34" charset="0"/>
      <p:bold r:id="rId15"/>
    </p:embeddedFont>
    <p:embeddedFont>
      <p:font typeface="UTM Avo" panose="02040603050506020204" pitchFamily="18" charset="0"/>
      <p:regular r:id="rId16"/>
      <p:bold r:id="rId17"/>
      <p:italic r:id="rId18"/>
      <p:boldItalic r:id="rId19"/>
    </p:embeddedFont>
  </p:embeddedFontLst>
  <p:custDataLst>
    <p:tags r:id="rId2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G TUYEN" initials="MT" lastIdx="1" clrIdx="0">
    <p:extLst>
      <p:ext uri="{19B8F6BF-5375-455C-9EA6-DF929625EA0E}">
        <p15:presenceInfo xmlns:p15="http://schemas.microsoft.com/office/powerpoint/2012/main" userId="MONG TUYE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99"/>
    <a:srgbClr val="FF00FF"/>
    <a:srgbClr val="F5D5EA"/>
    <a:srgbClr val="FF7707"/>
    <a:srgbClr val="FF8119"/>
    <a:srgbClr val="FFAF6C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31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3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958833-D420-470B-9419-84E631566F77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2140B2-DCB4-4254-8B63-FAB0651AD9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344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670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008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69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314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2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90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83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59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8994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962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4867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649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577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767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10/18/2024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649" r:id="rId10"/>
    <p:sldLayoutId id="2147483743" r:id="rId11"/>
    <p:sldLayoutId id="2147483654" r:id="rId12"/>
    <p:sldLayoutId id="2147483655" r:id="rId13"/>
    <p:sldLayoutId id="2147483753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1.png"/><Relationship Id="rId5" Type="http://schemas.openxmlformats.org/officeDocument/2006/relationships/image" Target="../media/image30.gif"/><Relationship Id="rId4" Type="http://schemas.openxmlformats.org/officeDocument/2006/relationships/image" Target="../media/image29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8.png"/><Relationship Id="rId7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0.png"/><Relationship Id="rId3" Type="http://schemas.openxmlformats.org/officeDocument/2006/relationships/audio" Target="../media/audio3.wav"/><Relationship Id="rId7" Type="http://schemas.openxmlformats.org/officeDocument/2006/relationships/image" Target="../media/image19.png"/><Relationship Id="rId12" Type="http://schemas.openxmlformats.org/officeDocument/2006/relationships/image" Target="../media/image2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gif"/><Relationship Id="rId11" Type="http://schemas.openxmlformats.org/officeDocument/2006/relationships/image" Target="../media/image25.gif"/><Relationship Id="rId5" Type="http://schemas.openxmlformats.org/officeDocument/2006/relationships/image" Target="../media/image23.gif"/><Relationship Id="rId10" Type="http://schemas.openxmlformats.org/officeDocument/2006/relationships/image" Target="../media/image17.png"/><Relationship Id="rId4" Type="http://schemas.openxmlformats.org/officeDocument/2006/relationships/image" Target="../media/image22.jpg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7.png"/><Relationship Id="rId7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334708" y="3150148"/>
            <a:ext cx="7550465" cy="2492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7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Sau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34, 35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409392" y="911534"/>
            <a:ext cx="6881280" cy="249299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Tiếng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Việt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endParaRPr lang="en-US" sz="5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 Box 99"/>
          <p:cNvSpPr txBox="1">
            <a:spLocks noChangeArrowheads="1"/>
          </p:cNvSpPr>
          <p:nvPr/>
        </p:nvSpPr>
        <p:spPr bwMode="auto">
          <a:xfrm>
            <a:off x="1052484" y="197455"/>
            <a:ext cx="6082539" cy="52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ln>
                  <a:solidFill>
                    <a:srgbClr val="33CC33"/>
                  </a:solidFill>
                </a:ln>
              </a:rPr>
              <a:t>TRƯỜNG TIỂU HỌC ÁI MỘ B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95" y="1220"/>
            <a:ext cx="941272" cy="94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42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F6EEF3-BBDD-40F8-AECA-84F20A14034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3866" y="519666"/>
            <a:ext cx="5623721" cy="9795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3B2A3D9-0317-412B-8BF6-63702D702BAF}"/>
              </a:ext>
            </a:extLst>
          </p:cNvPr>
          <p:cNvSpPr txBox="1"/>
          <p:nvPr/>
        </p:nvSpPr>
        <p:spPr>
          <a:xfrm>
            <a:off x="3939318" y="634182"/>
            <a:ext cx="3440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70C0"/>
                </a:solidFill>
              </a:rPr>
              <a:t>Viết</a:t>
            </a:r>
            <a:r>
              <a:rPr lang="en-US" sz="3600" dirty="0">
                <a:solidFill>
                  <a:srgbClr val="0070C0"/>
                </a:solidFill>
              </a:rPr>
              <a:t> </a:t>
            </a:r>
            <a:r>
              <a:rPr lang="en-US" sz="3600" dirty="0" err="1">
                <a:solidFill>
                  <a:srgbClr val="0070C0"/>
                </a:solidFill>
              </a:rPr>
              <a:t>bảng</a:t>
            </a:r>
            <a:r>
              <a:rPr lang="en-US" sz="3600" dirty="0">
                <a:solidFill>
                  <a:srgbClr val="0070C0"/>
                </a:solidFill>
              </a:rPr>
              <a:t> con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EE6E71E-6295-4381-82EB-D5361A400AAF}"/>
              </a:ext>
            </a:extLst>
          </p:cNvPr>
          <p:cNvSpPr txBox="1"/>
          <p:nvPr/>
        </p:nvSpPr>
        <p:spPr>
          <a:xfrm>
            <a:off x="3193774" y="4195613"/>
            <a:ext cx="3379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HP001 4 hàng 2 ô ly" panose="020B0603050302020204" pitchFamily="34" charset="0"/>
              </a:rPr>
              <a:t>chia </a:t>
            </a:r>
            <a:r>
              <a:rPr lang="en-US" sz="6000" dirty="0" err="1">
                <a:solidFill>
                  <a:srgbClr val="FF0000"/>
                </a:solidFill>
                <a:latin typeface="HP001 4 hàng 2 ô ly" panose="020B0603050302020204" pitchFamily="34" charset="0"/>
              </a:rPr>
              <a:t>quà</a:t>
            </a:r>
            <a:endParaRPr lang="en-US" sz="6000" dirty="0">
              <a:solidFill>
                <a:srgbClr val="FF0000"/>
              </a:solidFill>
              <a:latin typeface="HP001 4 hàng 2 ô ly" panose="020B06030503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D8C4A4-DFFD-42F2-9CBB-39E05ADC4F9D}"/>
              </a:ext>
            </a:extLst>
          </p:cNvPr>
          <p:cNvSpPr txBox="1"/>
          <p:nvPr/>
        </p:nvSpPr>
        <p:spPr>
          <a:xfrm>
            <a:off x="3127513" y="2461064"/>
            <a:ext cx="182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HP001 4 hàng 2 ô ly" panose="020B0603050302020204" pitchFamily="34" charset="0"/>
              </a:rPr>
              <a:t>ch</a:t>
            </a:r>
            <a:r>
              <a:rPr lang="en-US" sz="5400" dirty="0">
                <a:solidFill>
                  <a:srgbClr val="FF0000"/>
                </a:solidFill>
                <a:latin typeface="HP001 4 hàng 2 ô ly" panose="020B0603050302020204" pitchFamily="34" charset="0"/>
              </a:rPr>
              <a:t>  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59D01B-1343-4F46-992A-1E34C4ED6A10}"/>
              </a:ext>
            </a:extLst>
          </p:cNvPr>
          <p:cNvSpPr txBox="1"/>
          <p:nvPr/>
        </p:nvSpPr>
        <p:spPr>
          <a:xfrm>
            <a:off x="5339772" y="2398311"/>
            <a:ext cx="3379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FF0000"/>
                </a:solidFill>
                <a:latin typeface="HP001 4 hàng 2 ô ly" panose="020B0603050302020204" pitchFamily="34" charset="0"/>
              </a:rPr>
              <a:t>qu</a:t>
            </a:r>
            <a:r>
              <a:rPr lang="en-US" sz="5400" dirty="0">
                <a:solidFill>
                  <a:srgbClr val="FF0000"/>
                </a:solidFill>
                <a:latin typeface="HP001 4 hàng 2 ô ly" panose="020B0603050302020204" pitchFamily="34" charset="0"/>
              </a:rPr>
              <a:t>  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50" y="0"/>
            <a:ext cx="941272" cy="94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86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E027773-4EF3-4182-BB2F-CD0781650F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5" t="7247" r="334" b="2561"/>
          <a:stretch/>
        </p:blipFill>
        <p:spPr>
          <a:xfrm>
            <a:off x="-17811" y="0"/>
            <a:ext cx="12192000" cy="64177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634343" y="2055528"/>
            <a:ext cx="6454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bg1"/>
                </a:solidFill>
              </a:rPr>
              <a:t>Viết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vở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luyện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viết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35C12E-D5A8-40DB-8995-D664D8D754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5936" y="3001589"/>
            <a:ext cx="1699829" cy="1295108"/>
          </a:xfrm>
          <a:prstGeom prst="rect">
            <a:avLst/>
          </a:prstGeom>
        </p:spPr>
      </p:pic>
      <p:pic>
        <p:nvPicPr>
          <p:cNvPr id="12" name="TheWhistlersSong-SteveBarakatt-2799957">
            <a:hlinkClick r:id="" action="ppaction://media"/>
            <a:extLst>
              <a:ext uri="{FF2B5EF4-FFF2-40B4-BE49-F238E27FC236}">
                <a16:creationId xmlns:a16="http://schemas.microsoft.com/office/drawing/2014/main" id="{751DEE33-C73F-460E-9CCF-2BD6E168F2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74189" y="30015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905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88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9"/>
          <p:cNvSpPr txBox="1">
            <a:spLocks noChangeArrowheads="1"/>
          </p:cNvSpPr>
          <p:nvPr/>
        </p:nvSpPr>
        <p:spPr bwMode="auto">
          <a:xfrm>
            <a:off x="1052484" y="197455"/>
            <a:ext cx="6082539" cy="52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>
                <a:ln>
                  <a:solidFill>
                    <a:srgbClr val="33CC33"/>
                  </a:solidFill>
                </a:ln>
              </a:rPr>
              <a:t>TRƯỜNG TIỂU HỌC ÁI MỘ B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95" y="1220"/>
            <a:ext cx="941272" cy="94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5405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075109-1A36-4461-8DD7-A05DCD458D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98"/>
          <a:stretch/>
        </p:blipFill>
        <p:spPr>
          <a:xfrm>
            <a:off x="0" y="840509"/>
            <a:ext cx="12192000" cy="58847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19131" y="3635478"/>
            <a:ext cx="79601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rgbClr val="FFFF00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KHỞI ĐỘNG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DE95776-06D6-4B3E-B07C-F4589D4D78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347" y="266203"/>
            <a:ext cx="1881106" cy="17645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7C3C522-09D3-4FE9-AD92-A7FB42A71E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3129" y="1054447"/>
            <a:ext cx="1214648" cy="7926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BFA0DF-A5B4-4CB0-864A-B8F72832999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393" y="332508"/>
            <a:ext cx="1811668" cy="11822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8C70746-8E4A-4750-9C95-EFD9F73A450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579" y="433284"/>
            <a:ext cx="1881106" cy="7372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977" y="-37352"/>
            <a:ext cx="941272" cy="94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642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91667E-6 2.96296E-6 L 0.00157 -0.23449 " pathEditMode="relative" rAng="0" ptsTypes="AA">
                                      <p:cBhvr>
                                        <p:cTn id="2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11736"/>
                                    </p:animMotion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573E63-F2B7-4AE5-9B9F-DA85A7A7C5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05" y="76608"/>
            <a:ext cx="11826458" cy="6781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文本框 3">
            <a:extLst>
              <a:ext uri="{FF2B5EF4-FFF2-40B4-BE49-F238E27FC236}">
                <a16:creationId xmlns:a16="http://schemas.microsoft.com/office/drawing/2014/main" id="{7E3F17A4-72AA-425B-AFF8-95F918F01962}"/>
              </a:ext>
            </a:extLst>
          </p:cNvPr>
          <p:cNvSpPr txBox="1"/>
          <p:nvPr/>
        </p:nvSpPr>
        <p:spPr>
          <a:xfrm>
            <a:off x="1987825" y="2575508"/>
            <a:ext cx="832236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err="1">
                <a:solidFill>
                  <a:srgbClr val="FFFF99"/>
                </a:solidFill>
                <a:ea typeface="字魂17号-萌趣果冻体" panose="02000000000000000000" pitchFamily="2" charset="-122"/>
                <a:cs typeface="Calibri" panose="020F0502020204030204" pitchFamily="34" charset="0"/>
              </a:rPr>
              <a:t>Tiết</a:t>
            </a:r>
            <a:r>
              <a:rPr lang="en-US" altLang="zh-CN" sz="5400" dirty="0">
                <a:solidFill>
                  <a:srgbClr val="FFFF99"/>
                </a:solidFill>
                <a:ea typeface="字魂17号-萌趣果冻体" panose="02000000000000000000" pitchFamily="2" charset="-122"/>
                <a:cs typeface="Calibri" panose="020F0502020204030204" pitchFamily="34" charset="0"/>
              </a:rPr>
              <a:t> 14: </a:t>
            </a:r>
            <a:r>
              <a:rPr lang="en-US" altLang="zh-CN" sz="5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字魂17号-萌趣果冻体" panose="02000000000000000000" pitchFamily="2" charset="-122"/>
                <a:cs typeface="Calibri" panose="020F0502020204030204" pitchFamily="34" charset="0"/>
              </a:rPr>
              <a:t>v, </a:t>
            </a:r>
            <a:r>
              <a:rPr lang="en-US" altLang="zh-CN" sz="5400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字魂17号-萌趣果冻体" panose="02000000000000000000" pitchFamily="2" charset="-122"/>
                <a:cs typeface="Calibri" panose="020F0502020204030204" pitchFamily="34" charset="0"/>
              </a:rPr>
              <a:t>ve</a:t>
            </a:r>
            <a:r>
              <a:rPr lang="en-US" altLang="zh-CN" sz="5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字魂17号-萌趣果冻体" panose="02000000000000000000" pitchFamily="2" charset="-122"/>
                <a:cs typeface="Calibri" panose="020F0502020204030204" pitchFamily="34" charset="0"/>
              </a:rPr>
              <a:t>, y, y </a:t>
            </a:r>
            <a:r>
              <a:rPr lang="en-US" altLang="zh-CN" sz="5400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字魂17号-萌趣果冻体" panose="02000000000000000000" pitchFamily="2" charset="-122"/>
                <a:cs typeface="Calibri" panose="020F0502020204030204" pitchFamily="34" charset="0"/>
              </a:rPr>
              <a:t>tá</a:t>
            </a:r>
            <a:r>
              <a:rPr lang="en-US" altLang="zh-CN" sz="5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字魂17号-萌趣果冻体" panose="02000000000000000000" pitchFamily="2" charset="-122"/>
                <a:cs typeface="Calibri" panose="020F0502020204030204" pitchFamily="34" charset="0"/>
              </a:rPr>
              <a:t>, </a:t>
            </a:r>
            <a:r>
              <a:rPr lang="en-US" altLang="zh-CN" sz="5400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字魂17号-萌趣果冻体" panose="02000000000000000000" pitchFamily="2" charset="-122"/>
                <a:cs typeface="Calibri" panose="020F0502020204030204" pitchFamily="34" charset="0"/>
              </a:rPr>
              <a:t>ch</a:t>
            </a:r>
            <a:r>
              <a:rPr lang="en-US" altLang="zh-CN" sz="5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字魂17号-萌趣果冻体" panose="02000000000000000000" pitchFamily="2" charset="-122"/>
                <a:cs typeface="Calibri" panose="020F0502020204030204" pitchFamily="34" charset="0"/>
              </a:rPr>
              <a:t>, </a:t>
            </a:r>
            <a:r>
              <a:rPr lang="en-US" altLang="zh-CN" sz="5400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字魂17号-萌趣果冻体" panose="02000000000000000000" pitchFamily="2" charset="-122"/>
                <a:cs typeface="Calibri" panose="020F0502020204030204" pitchFamily="34" charset="0"/>
              </a:rPr>
              <a:t>qu</a:t>
            </a:r>
            <a:r>
              <a:rPr lang="en-US" altLang="zh-CN" sz="54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字魂17号-萌趣果冻体" panose="02000000000000000000" pitchFamily="2" charset="-122"/>
                <a:cs typeface="Calibri" panose="020F0502020204030204" pitchFamily="34" charset="0"/>
              </a:rPr>
              <a:t>, chia </a:t>
            </a:r>
            <a:r>
              <a:rPr lang="en-US" altLang="zh-CN" sz="5400" b="1" dirty="0" err="1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字魂17号-萌趣果冻体" panose="02000000000000000000" pitchFamily="2" charset="-122"/>
                <a:cs typeface="Calibri" panose="020F0502020204030204" pitchFamily="34" charset="0"/>
              </a:rPr>
              <a:t>quà</a:t>
            </a:r>
            <a:endParaRPr lang="zh-CN" altLang="en-US" sz="54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小白" panose="02010601030101010101" pitchFamily="2" charset="-122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9EA684-C659-44DE-B790-76F54DE009AE}"/>
              </a:ext>
            </a:extLst>
          </p:cNvPr>
          <p:cNvSpPr txBox="1"/>
          <p:nvPr/>
        </p:nvSpPr>
        <p:spPr>
          <a:xfrm>
            <a:off x="1693489" y="1240103"/>
            <a:ext cx="8805015" cy="121000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400" i="1" dirty="0" err="1">
                <a:solidFill>
                  <a:schemeClr val="bg1"/>
                </a:solidFill>
                <a:cs typeface="Calibri" panose="020F0502020204030204" pitchFamily="34" charset="0"/>
              </a:rPr>
              <a:t>Tập</a:t>
            </a:r>
            <a:r>
              <a:rPr lang="en-US" sz="5400" i="1" dirty="0">
                <a:solidFill>
                  <a:schemeClr val="bg1"/>
                </a:solidFill>
                <a:cs typeface="Calibri" panose="020F0502020204030204" pitchFamily="34" charset="0"/>
              </a:rPr>
              <a:t> </a:t>
            </a:r>
            <a:r>
              <a:rPr lang="en-US" sz="5400" i="1" dirty="0" err="1">
                <a:solidFill>
                  <a:schemeClr val="bg1"/>
                </a:solidFill>
                <a:cs typeface="Calibri" panose="020F0502020204030204" pitchFamily="34" charset="0"/>
              </a:rPr>
              <a:t>viết</a:t>
            </a:r>
            <a:endParaRPr lang="en-US" sz="5400" i="1" dirty="0">
              <a:solidFill>
                <a:schemeClr val="bg1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214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96D4B1-9358-4F3B-8E03-155A11CF4C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235" y="373692"/>
            <a:ext cx="6650202" cy="5786150"/>
          </a:xfrm>
          <a:prstGeom prst="rect">
            <a:avLst/>
          </a:prstGeom>
        </p:spPr>
      </p:pic>
      <p:sp>
        <p:nvSpPr>
          <p:cNvPr id="5" name="Shape 233">
            <a:extLst>
              <a:ext uri="{FF2B5EF4-FFF2-40B4-BE49-F238E27FC236}">
                <a16:creationId xmlns:a16="http://schemas.microsoft.com/office/drawing/2014/main" id="{B29369FC-01E8-4FAB-A739-4D5C5A57C2D7}"/>
              </a:ext>
            </a:extLst>
          </p:cNvPr>
          <p:cNvSpPr/>
          <p:nvPr/>
        </p:nvSpPr>
        <p:spPr>
          <a:xfrm>
            <a:off x="5778097" y="2461479"/>
            <a:ext cx="5157388" cy="10194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4800" b="1" i="1" kern="0" dirty="0">
                <a:solidFill>
                  <a:srgbClr val="002060"/>
                </a:solidFill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1. KHÁM PHÁ</a:t>
            </a:r>
            <a:endParaRPr sz="4800" b="1" i="1" kern="0" dirty="0">
              <a:solidFill>
                <a:srgbClr val="002060"/>
              </a:solidFill>
              <a:latin typeface="+mj-lt"/>
              <a:ea typeface="Cambria" panose="02040503050406030204" pitchFamily="18" charset="0"/>
              <a:cs typeface="Lato Regular"/>
              <a:sym typeface="Lato Regular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50" y="0"/>
            <a:ext cx="941272" cy="94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1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2AEB9C0-7148-4C53-9AD4-58FCBCBAC7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1" t="36717" r="27039" b="36476"/>
          <a:stretch/>
        </p:blipFill>
        <p:spPr>
          <a:xfrm>
            <a:off x="1124209" y="1472362"/>
            <a:ext cx="10484740" cy="2345634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03515EB1-5A33-4060-9DFC-C46456B66E7B}"/>
              </a:ext>
            </a:extLst>
          </p:cNvPr>
          <p:cNvGrpSpPr/>
          <p:nvPr/>
        </p:nvGrpSpPr>
        <p:grpSpPr>
          <a:xfrm>
            <a:off x="3554719" y="311729"/>
            <a:ext cx="5623721" cy="979514"/>
            <a:chOff x="3554719" y="311729"/>
            <a:chExt cx="5623721" cy="979514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D92EA16-F2E2-4B6B-9221-154E8D23C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4719" y="311729"/>
              <a:ext cx="5623721" cy="979514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C733FDB-EE6B-4A49-8AFC-9B0599755F2D}"/>
                </a:ext>
              </a:extLst>
            </p:cNvPr>
            <p:cNvSpPr txBox="1"/>
            <p:nvPr/>
          </p:nvSpPr>
          <p:spPr>
            <a:xfrm>
              <a:off x="4293705" y="364085"/>
              <a:ext cx="4505738" cy="707886"/>
            </a:xfrm>
            <a:prstGeom prst="rect">
              <a:avLst/>
            </a:prstGeom>
            <a:noFill/>
            <a:ln>
              <a:noFill/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Đọc</a:t>
              </a:r>
              <a:r>
                <a:rPr lang="en-US" sz="400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4000" dirty="0" err="1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bài</a:t>
              </a:r>
              <a:r>
                <a:rPr lang="en-US" sz="400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4000" dirty="0" err="1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viết</a:t>
              </a:r>
              <a:endParaRPr lang="en-US" sz="4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C8B049A-D4AF-4E62-8246-B6F05F1EFC73}"/>
              </a:ext>
            </a:extLst>
          </p:cNvPr>
          <p:cNvGrpSpPr/>
          <p:nvPr/>
        </p:nvGrpSpPr>
        <p:grpSpPr>
          <a:xfrm>
            <a:off x="1124209" y="3817996"/>
            <a:ext cx="9901161" cy="2170398"/>
            <a:chOff x="1124209" y="3644236"/>
            <a:chExt cx="9901161" cy="217039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F2B1D9C-3F12-4C4A-8973-3F0ABE764A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61" t="37414" r="67961" b="37079"/>
            <a:stretch/>
          </p:blipFill>
          <p:spPr>
            <a:xfrm>
              <a:off x="3917819" y="3718052"/>
              <a:ext cx="1927642" cy="209658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DD609CF-14C1-4F0D-810B-BCF174756F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300" t="38409" r="36637" b="38430"/>
            <a:stretch/>
          </p:blipFill>
          <p:spPr>
            <a:xfrm>
              <a:off x="1124209" y="3718052"/>
              <a:ext cx="2979244" cy="202005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6BDC08A-3436-42F8-8BFE-2F60AB7F7A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290" t="36717" r="50456" b="39261"/>
            <a:stretch/>
          </p:blipFill>
          <p:spPr>
            <a:xfrm>
              <a:off x="5466927" y="3644236"/>
              <a:ext cx="1858296" cy="210195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8212EBD-3866-413E-B206-1AA84DF39A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59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18" t="82194" r="63905" b="9653"/>
            <a:stretch/>
          </p:blipFill>
          <p:spPr>
            <a:xfrm>
              <a:off x="6396075" y="3770384"/>
              <a:ext cx="4629295" cy="1946310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50" y="0"/>
            <a:ext cx="941272" cy="94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0685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2C8D18-F5D4-42CE-B563-C72CC012F0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10836"/>
            <a:ext cx="12126067" cy="696883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7A97D3D3-B167-4C28-A4B3-E87255D9F514}"/>
              </a:ext>
            </a:extLst>
          </p:cNvPr>
          <p:cNvGrpSpPr/>
          <p:nvPr/>
        </p:nvGrpSpPr>
        <p:grpSpPr>
          <a:xfrm>
            <a:off x="1456980" y="445310"/>
            <a:ext cx="9371863" cy="1312606"/>
            <a:chOff x="61344" y="1793126"/>
            <a:chExt cx="7998648" cy="1481218"/>
          </a:xfrm>
          <a:solidFill>
            <a:srgbClr val="F5D5EA"/>
          </a:solidFill>
        </p:grpSpPr>
        <p:sp>
          <p:nvSpPr>
            <p:cNvPr id="9" name="Ribbon: Tilted Down 8">
              <a:extLst>
                <a:ext uri="{FF2B5EF4-FFF2-40B4-BE49-F238E27FC236}">
                  <a16:creationId xmlns:a16="http://schemas.microsoft.com/office/drawing/2014/main" id="{BB20DB5E-8754-4F56-A387-1ED57E6DEB1A}"/>
                </a:ext>
              </a:extLst>
            </p:cNvPr>
            <p:cNvSpPr/>
            <p:nvPr/>
          </p:nvSpPr>
          <p:spPr>
            <a:xfrm>
              <a:off x="61344" y="1793126"/>
              <a:ext cx="7998648" cy="1481218"/>
            </a:xfrm>
            <a:prstGeom prst="ribbon">
              <a:avLst>
                <a:gd name="adj1" fmla="val 6087"/>
                <a:gd name="adj2" fmla="val 63543"/>
              </a:avLst>
            </a:prstGeom>
            <a:grpFill/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E732C5C-FA2E-4E7D-BAEE-9C93136B6BE3}"/>
                </a:ext>
              </a:extLst>
            </p:cNvPr>
            <p:cNvSpPr txBox="1"/>
            <p:nvPr/>
          </p:nvSpPr>
          <p:spPr>
            <a:xfrm>
              <a:off x="1817505" y="2013171"/>
              <a:ext cx="4486327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Trò</a:t>
              </a:r>
              <a:r>
                <a:rPr lang="en-US" sz="2800" dirty="0"/>
                <a:t> </a:t>
              </a:r>
              <a:r>
                <a:rPr lang="en-US" sz="2800" dirty="0" err="1"/>
                <a:t>chơi</a:t>
              </a:r>
              <a:r>
                <a:rPr lang="en-US" sz="2800" dirty="0"/>
                <a:t>: </a:t>
              </a:r>
            </a:p>
            <a:p>
              <a:pPr algn="ctr"/>
              <a:r>
                <a:rPr lang="en-US" sz="3200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Em</a:t>
              </a:r>
              <a:r>
                <a:rPr lang="en-US" sz="32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3200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là</a:t>
              </a:r>
              <a:r>
                <a:rPr lang="en-US" sz="32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con </a:t>
              </a:r>
              <a:r>
                <a:rPr lang="en-US" sz="3200" dirty="0" err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chữ</a:t>
              </a:r>
              <a:r>
                <a:rPr lang="en-US" sz="3200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.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B0F0E47F-4920-4906-8052-F402BCDA76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317" y="328949"/>
            <a:ext cx="1457850" cy="14578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F3FC84A-8BF0-4913-8078-47094F541D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142" y="945076"/>
            <a:ext cx="3209925" cy="42862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247122B-23D3-4774-B445-944681EBEC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436" y="218838"/>
            <a:ext cx="1457850" cy="145785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B3AA9286-4BD1-4AFE-846D-8B100EF8ACAF}"/>
              </a:ext>
            </a:extLst>
          </p:cNvPr>
          <p:cNvGrpSpPr/>
          <p:nvPr/>
        </p:nvGrpSpPr>
        <p:grpSpPr>
          <a:xfrm>
            <a:off x="8955991" y="2664605"/>
            <a:ext cx="2830422" cy="2448538"/>
            <a:chOff x="8822043" y="1416807"/>
            <a:chExt cx="2830422" cy="2448538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0B9A34FE-8343-429E-9D02-52810C65DD4C}"/>
                </a:ext>
              </a:extLst>
            </p:cNvPr>
            <p:cNvGrpSpPr/>
            <p:nvPr/>
          </p:nvGrpSpPr>
          <p:grpSpPr>
            <a:xfrm>
              <a:off x="8822043" y="2474305"/>
              <a:ext cx="2830422" cy="1391040"/>
              <a:chOff x="7176862" y="2605134"/>
              <a:chExt cx="2557213" cy="1284826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F1FF6306-CD35-4A78-BBDF-A2C8F4A01AD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3461" t="37414" r="68895" b="38007"/>
              <a:stretch/>
            </p:blipFill>
            <p:spPr>
              <a:xfrm>
                <a:off x="7176862" y="2605134"/>
                <a:ext cx="1092471" cy="1284826"/>
              </a:xfrm>
              <a:prstGeom prst="rect">
                <a:avLst/>
              </a:prstGeom>
            </p:spPr>
          </p:pic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20CCDB7A-C62D-4CA8-8396-4541941E923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colorTemperature colorTemp="5900"/>
                        </a14:imgEffect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533" t="82369" r="63043" b="9552"/>
              <a:stretch/>
            </p:blipFill>
            <p:spPr>
              <a:xfrm>
                <a:off x="8245834" y="2685581"/>
                <a:ext cx="1488241" cy="1202796"/>
              </a:xfrm>
              <a:prstGeom prst="rect">
                <a:avLst/>
              </a:prstGeom>
            </p:spPr>
          </p:pic>
        </p:grpSp>
        <p:sp>
          <p:nvSpPr>
            <p:cNvPr id="15" name="Star: 8 Points 14">
              <a:extLst>
                <a:ext uri="{FF2B5EF4-FFF2-40B4-BE49-F238E27FC236}">
                  <a16:creationId xmlns:a16="http://schemas.microsoft.com/office/drawing/2014/main" id="{06806B6C-0A67-4DE5-ACD7-51504C3CFA84}"/>
                </a:ext>
              </a:extLst>
            </p:cNvPr>
            <p:cNvSpPr/>
            <p:nvPr/>
          </p:nvSpPr>
          <p:spPr>
            <a:xfrm>
              <a:off x="9204752" y="1416807"/>
              <a:ext cx="1972063" cy="1312606"/>
            </a:xfrm>
            <a:prstGeom prst="star8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solidFill>
                    <a:srgbClr val="0070C0"/>
                  </a:solidFill>
                </a:rPr>
                <a:t>Đội</a:t>
              </a:r>
              <a:r>
                <a:rPr lang="en-US" sz="3200" dirty="0">
                  <a:solidFill>
                    <a:srgbClr val="0070C0"/>
                  </a:solidFill>
                </a:rPr>
                <a:t> 4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3787803-83CE-4079-BE6D-F74B5B9233B3}"/>
              </a:ext>
            </a:extLst>
          </p:cNvPr>
          <p:cNvGrpSpPr/>
          <p:nvPr/>
        </p:nvGrpSpPr>
        <p:grpSpPr>
          <a:xfrm>
            <a:off x="2610199" y="2682505"/>
            <a:ext cx="2891685" cy="2377703"/>
            <a:chOff x="2864421" y="2466802"/>
            <a:chExt cx="2891685" cy="2377703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D1B6DE63-F5F1-46AB-8CB3-8B3B0246D47F}"/>
                </a:ext>
              </a:extLst>
            </p:cNvPr>
            <p:cNvGrpSpPr/>
            <p:nvPr/>
          </p:nvGrpSpPr>
          <p:grpSpPr>
            <a:xfrm>
              <a:off x="2864421" y="3450328"/>
              <a:ext cx="2891685" cy="1394177"/>
              <a:chOff x="2862150" y="3458754"/>
              <a:chExt cx="2891685" cy="1394177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08C23C0F-7FE4-406F-99EF-61EA790B6A9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218" t="39960" r="44887" b="39716"/>
              <a:stretch/>
            </p:blipFill>
            <p:spPr>
              <a:xfrm>
                <a:off x="2862150" y="3460244"/>
                <a:ext cx="1215663" cy="1392687"/>
              </a:xfrm>
              <a:prstGeom prst="rect">
                <a:avLst/>
              </a:prstGeom>
            </p:spPr>
          </p:pic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7F0598DD-1130-4D01-A2A1-5B3B356221E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7126" t="39979" r="32038" b="39600"/>
              <a:stretch/>
            </p:blipFill>
            <p:spPr>
              <a:xfrm>
                <a:off x="3850256" y="3458754"/>
                <a:ext cx="1903579" cy="1394177"/>
              </a:xfrm>
              <a:prstGeom prst="rect">
                <a:avLst/>
              </a:prstGeom>
            </p:spPr>
          </p:pic>
        </p:grpSp>
        <p:sp>
          <p:nvSpPr>
            <p:cNvPr id="12" name="Star: 8 Points 11">
              <a:extLst>
                <a:ext uri="{FF2B5EF4-FFF2-40B4-BE49-F238E27FC236}">
                  <a16:creationId xmlns:a16="http://schemas.microsoft.com/office/drawing/2014/main" id="{AB1CEE30-45D0-4FC0-87CD-CBEECA7D4008}"/>
                </a:ext>
              </a:extLst>
            </p:cNvPr>
            <p:cNvSpPr/>
            <p:nvPr/>
          </p:nvSpPr>
          <p:spPr>
            <a:xfrm>
              <a:off x="3356726" y="2466802"/>
              <a:ext cx="1972063" cy="1312606"/>
            </a:xfrm>
            <a:prstGeom prst="star8">
              <a:avLst/>
            </a:prstGeom>
            <a:solidFill>
              <a:srgbClr val="F5D5EA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solidFill>
                    <a:srgbClr val="0070C0"/>
                  </a:solidFill>
                </a:rPr>
                <a:t>Đội</a:t>
              </a:r>
              <a:r>
                <a:rPr lang="en-US" sz="3200" dirty="0">
                  <a:solidFill>
                    <a:srgbClr val="0070C0"/>
                  </a:solidFill>
                </a:rPr>
                <a:t> 2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511D41D-495F-4B5B-93B5-188D9FA45230}"/>
              </a:ext>
            </a:extLst>
          </p:cNvPr>
          <p:cNvGrpSpPr/>
          <p:nvPr/>
        </p:nvGrpSpPr>
        <p:grpSpPr>
          <a:xfrm>
            <a:off x="334125" y="1817322"/>
            <a:ext cx="2045624" cy="2121329"/>
            <a:chOff x="354526" y="760504"/>
            <a:chExt cx="2045624" cy="2121329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AACCE9FA-2D08-441B-80E4-BD459160D8AE}"/>
                </a:ext>
              </a:extLst>
            </p:cNvPr>
            <p:cNvGrpSpPr/>
            <p:nvPr/>
          </p:nvGrpSpPr>
          <p:grpSpPr>
            <a:xfrm>
              <a:off x="391737" y="1787499"/>
              <a:ext cx="2008413" cy="1094334"/>
              <a:chOff x="596063" y="1791516"/>
              <a:chExt cx="2008413" cy="1094334"/>
            </a:xfrm>
          </p:grpSpPr>
          <p:pic>
            <p:nvPicPr>
              <p:cNvPr id="21" name="Picture 20">
                <a:extLst>
                  <a:ext uri="{FF2B5EF4-FFF2-40B4-BE49-F238E27FC236}">
                    <a16:creationId xmlns:a16="http://schemas.microsoft.com/office/drawing/2014/main" id="{64454954-244F-404E-ACEB-8ACE2035655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391" t="40623" r="67094" b="42719"/>
              <a:stretch/>
            </p:blipFill>
            <p:spPr>
              <a:xfrm>
                <a:off x="596063" y="1791516"/>
                <a:ext cx="1083492" cy="1076710"/>
              </a:xfrm>
              <a:prstGeom prst="rect">
                <a:avLst/>
              </a:prstGeom>
            </p:spPr>
          </p:pic>
          <p:pic>
            <p:nvPicPr>
              <p:cNvPr id="30" name="Picture 29">
                <a:extLst>
                  <a:ext uri="{FF2B5EF4-FFF2-40B4-BE49-F238E27FC236}">
                    <a16:creationId xmlns:a16="http://schemas.microsoft.com/office/drawing/2014/main" id="{7D12F643-51CB-4C6C-9CA3-999DB586AFF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5333" t="41634" r="58152" b="42268"/>
              <a:stretch/>
            </p:blipFill>
            <p:spPr>
              <a:xfrm>
                <a:off x="1520984" y="1845320"/>
                <a:ext cx="1083492" cy="1040530"/>
              </a:xfrm>
              <a:prstGeom prst="rect">
                <a:avLst/>
              </a:prstGeom>
            </p:spPr>
          </p:pic>
        </p:grpSp>
        <p:sp>
          <p:nvSpPr>
            <p:cNvPr id="2" name="Star: 8 Points 1">
              <a:extLst>
                <a:ext uri="{FF2B5EF4-FFF2-40B4-BE49-F238E27FC236}">
                  <a16:creationId xmlns:a16="http://schemas.microsoft.com/office/drawing/2014/main" id="{A5170907-A3EB-4345-9BF5-3101E2CC864A}"/>
                </a:ext>
              </a:extLst>
            </p:cNvPr>
            <p:cNvSpPr/>
            <p:nvPr/>
          </p:nvSpPr>
          <p:spPr>
            <a:xfrm>
              <a:off x="354526" y="760504"/>
              <a:ext cx="1972063" cy="1312606"/>
            </a:xfrm>
            <a:prstGeom prst="star8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solidFill>
                    <a:srgbClr val="0070C0"/>
                  </a:solidFill>
                </a:rPr>
                <a:t>Đội</a:t>
              </a:r>
              <a:r>
                <a:rPr lang="en-US" sz="3200" dirty="0">
                  <a:solidFill>
                    <a:srgbClr val="0070C0"/>
                  </a:solidFill>
                </a:rPr>
                <a:t> 1</a:t>
              </a: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E061305C-CF7D-4453-B91A-94C4357BD9D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323" y="4066046"/>
            <a:ext cx="3524250" cy="28575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A4B320A-84B0-4A24-A55D-9FFD1F9D0B7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099" y="4094709"/>
            <a:ext cx="3524250" cy="28575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21116FE-8E3F-4BD8-A7BD-A65E14A0BB3E}"/>
              </a:ext>
            </a:extLst>
          </p:cNvPr>
          <p:cNvGrpSpPr/>
          <p:nvPr/>
        </p:nvGrpSpPr>
        <p:grpSpPr>
          <a:xfrm>
            <a:off x="5716794" y="1894860"/>
            <a:ext cx="2916149" cy="2270501"/>
            <a:chOff x="5756106" y="1373701"/>
            <a:chExt cx="2916149" cy="2270501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ADFD394C-762F-4CEC-A836-4F5C6C0ABD8F}"/>
                </a:ext>
              </a:extLst>
            </p:cNvPr>
            <p:cNvGrpSpPr/>
            <p:nvPr/>
          </p:nvGrpSpPr>
          <p:grpSpPr>
            <a:xfrm>
              <a:off x="5756106" y="2543421"/>
              <a:ext cx="2916149" cy="1100781"/>
              <a:chOff x="3570477" y="1935073"/>
              <a:chExt cx="2916149" cy="1100781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12E8002A-6CD2-47CA-A04D-4712A5B3155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1334" t="38409" r="38696" b="43097"/>
              <a:stretch/>
            </p:blipFill>
            <p:spPr>
              <a:xfrm>
                <a:off x="3570477" y="1935073"/>
                <a:ext cx="1316417" cy="1076710"/>
              </a:xfrm>
              <a:prstGeom prst="rect">
                <a:avLst/>
              </a:prstGeom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id="{72752148-805E-4C6C-B6D1-7B459503FCE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colorTemperature colorTemp="5900"/>
                        </a14:imgEffect>
                        <a14:imgEffect>
                          <a14:brightnessContrast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18" t="82194" r="77458" b="11280"/>
              <a:stretch/>
            </p:blipFill>
            <p:spPr>
              <a:xfrm>
                <a:off x="4831792" y="1955614"/>
                <a:ext cx="1654834" cy="1080240"/>
              </a:xfrm>
              <a:prstGeom prst="rect">
                <a:avLst/>
              </a:prstGeom>
            </p:spPr>
          </p:pic>
        </p:grpSp>
        <p:sp>
          <p:nvSpPr>
            <p:cNvPr id="14" name="Star: 8 Points 13">
              <a:extLst>
                <a:ext uri="{FF2B5EF4-FFF2-40B4-BE49-F238E27FC236}">
                  <a16:creationId xmlns:a16="http://schemas.microsoft.com/office/drawing/2014/main" id="{8288A486-76C9-44FA-AA4C-4C4A7E025125}"/>
                </a:ext>
              </a:extLst>
            </p:cNvPr>
            <p:cNvSpPr/>
            <p:nvPr/>
          </p:nvSpPr>
          <p:spPr>
            <a:xfrm>
              <a:off x="6298133" y="1373701"/>
              <a:ext cx="1972063" cy="1312606"/>
            </a:xfrm>
            <a:prstGeom prst="star8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err="1">
                  <a:solidFill>
                    <a:srgbClr val="0070C0"/>
                  </a:solidFill>
                </a:rPr>
                <a:t>Đội</a:t>
              </a:r>
              <a:r>
                <a:rPr lang="en-US" sz="3200" dirty="0">
                  <a:solidFill>
                    <a:srgbClr val="0070C0"/>
                  </a:solidFill>
                </a:rPr>
                <a:t>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28369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8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207112" y="654895"/>
            <a:ext cx="44730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C00000"/>
                </a:solidFill>
              </a:rPr>
              <a:t>Nhận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xét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bài</a:t>
            </a:r>
            <a:r>
              <a:rPr lang="en-US" sz="3200" dirty="0">
                <a:solidFill>
                  <a:srgbClr val="C00000"/>
                </a:solidFill>
              </a:rPr>
              <a:t> </a:t>
            </a:r>
            <a:r>
              <a:rPr lang="en-US" sz="3200" dirty="0" err="1">
                <a:solidFill>
                  <a:srgbClr val="C00000"/>
                </a:solidFill>
              </a:rPr>
              <a:t>viết</a:t>
            </a:r>
            <a:endParaRPr lang="en-US" sz="3200" dirty="0">
              <a:solidFill>
                <a:srgbClr val="C0000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C9996E2-990B-491B-8C0C-D67622AFCB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828" y="429236"/>
            <a:ext cx="5623721" cy="97951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BB7687-6954-4C67-8B8E-95B070D28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1" t="36717" r="27039" b="36476"/>
          <a:stretch/>
        </p:blipFill>
        <p:spPr>
          <a:xfrm>
            <a:off x="166504" y="1577830"/>
            <a:ext cx="5834562" cy="130530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18EE524-B38A-41D6-B130-1A75E9A10FEE}"/>
              </a:ext>
            </a:extLst>
          </p:cNvPr>
          <p:cNvGrpSpPr/>
          <p:nvPr/>
        </p:nvGrpSpPr>
        <p:grpSpPr>
          <a:xfrm>
            <a:off x="6283689" y="1577830"/>
            <a:ext cx="5741807" cy="1254419"/>
            <a:chOff x="1124209" y="3644236"/>
            <a:chExt cx="9901161" cy="217039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5D74A0F-630F-40F4-A29C-3603C87D82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61" t="37414" r="67961" b="37079"/>
            <a:stretch/>
          </p:blipFill>
          <p:spPr>
            <a:xfrm>
              <a:off x="3917819" y="3718052"/>
              <a:ext cx="1927642" cy="209658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2183E7B-EAD0-46A2-AD93-1AE6ED8B5B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300" t="38409" r="36637" b="38430"/>
            <a:stretch/>
          </p:blipFill>
          <p:spPr>
            <a:xfrm>
              <a:off x="1124209" y="3718052"/>
              <a:ext cx="2979244" cy="202005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6527A6F-0D34-4FBC-8173-7DA6DA5517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290" t="36717" r="50456" b="39261"/>
            <a:stretch/>
          </p:blipFill>
          <p:spPr>
            <a:xfrm>
              <a:off x="5466927" y="3644236"/>
              <a:ext cx="1858296" cy="2101954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DBD33900-4922-44CC-9583-D0AD6ECCCC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5900"/>
                      </a14:imgEffect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18" t="82194" r="63905" b="9653"/>
            <a:stretch/>
          </p:blipFill>
          <p:spPr>
            <a:xfrm>
              <a:off x="6396075" y="3770384"/>
              <a:ext cx="4629295" cy="1946310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794E8CBF-6309-48E5-B143-3F645D4FBA21}"/>
              </a:ext>
            </a:extLst>
          </p:cNvPr>
          <p:cNvSpPr txBox="1"/>
          <p:nvPr/>
        </p:nvSpPr>
        <p:spPr>
          <a:xfrm>
            <a:off x="2142974" y="3094875"/>
            <a:ext cx="8601337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 err="1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</a:rPr>
              <a:t>Độ</a:t>
            </a:r>
            <a:r>
              <a:rPr lang="en-US" sz="44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4400" dirty="0" err="1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</a:rPr>
              <a:t>cao</a:t>
            </a:r>
            <a:r>
              <a:rPr lang="en-US" sz="44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sz="4400" dirty="0" err="1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</a:rPr>
              <a:t>các</a:t>
            </a:r>
            <a:r>
              <a:rPr lang="en-US" sz="44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</a:rPr>
              <a:t> con </a:t>
            </a:r>
            <a:r>
              <a:rPr lang="en-US" sz="4400" dirty="0" err="1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</a:rPr>
              <a:t>chữ</a:t>
            </a:r>
            <a:r>
              <a:rPr lang="en-US" sz="44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</a:rPr>
              <a:t>:</a:t>
            </a:r>
          </a:p>
          <a:p>
            <a:pPr marL="571500" indent="-571500">
              <a:buFontTx/>
              <a:buChar char="-"/>
            </a:pPr>
            <a:r>
              <a:rPr lang="en-US" sz="4400" dirty="0" err="1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rPr>
              <a:t>Chữ</a:t>
            </a:r>
            <a:r>
              <a:rPr lang="en-US" sz="44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rPr>
              <a:t> </a:t>
            </a:r>
            <a:r>
              <a:rPr lang="en-US" sz="4400" dirty="0" err="1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rPr>
              <a:t>cao</a:t>
            </a:r>
            <a:r>
              <a:rPr lang="en-US" sz="44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rPr>
              <a:t> </a:t>
            </a:r>
            <a:r>
              <a:rPr lang="en-US" sz="44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</a:rPr>
              <a:t>2</a:t>
            </a:r>
            <a:r>
              <a:rPr lang="en-US" sz="44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rPr>
              <a:t> li:  </a:t>
            </a:r>
            <a:r>
              <a:rPr lang="en-US" sz="44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latin typeface="HP001 4 hàng 2 ô ly" panose="020B0603050302020204" pitchFamily="34" charset="0"/>
              </a:rPr>
              <a:t>v, e, a, c, u, </a:t>
            </a:r>
            <a:r>
              <a:rPr lang="en-US" sz="4400" dirty="0" err="1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latin typeface="HP001 4 hàng 2 ô ly" panose="020B0603050302020204" pitchFamily="34" charset="0"/>
              </a:rPr>
              <a:t>ia</a:t>
            </a:r>
            <a:endParaRPr lang="en-US" sz="4400" dirty="0">
              <a:ln w="3175"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rgbClr val="FF0000"/>
              </a:solidFill>
              <a:latin typeface="HP001 4 hàng 2 ô ly" panose="020B0603050302020204" pitchFamily="34" charset="0"/>
            </a:endParaRPr>
          </a:p>
          <a:p>
            <a:pPr marL="571500" indent="-571500">
              <a:buFontTx/>
              <a:buChar char="-"/>
            </a:pPr>
            <a:r>
              <a:rPr lang="en-US" sz="4400" dirty="0" err="1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rPr>
              <a:t>Chữ</a:t>
            </a:r>
            <a:r>
              <a:rPr lang="en-US" sz="44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rPr>
              <a:t> </a:t>
            </a:r>
            <a:r>
              <a:rPr lang="en-US" sz="4400" dirty="0" err="1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rPr>
              <a:t>cao</a:t>
            </a:r>
            <a:r>
              <a:rPr lang="en-US" sz="44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rPr>
              <a:t> </a:t>
            </a:r>
            <a:r>
              <a:rPr lang="en-US" sz="44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</a:rPr>
              <a:t>3</a:t>
            </a:r>
            <a:r>
              <a:rPr lang="en-US" sz="44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rPr>
              <a:t> li:</a:t>
            </a:r>
            <a:r>
              <a:rPr lang="en-US" sz="44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latin typeface="HP001 4 hàng 2 ô ly" panose="020B0603050302020204" pitchFamily="34" charset="0"/>
              </a:rPr>
              <a:t> t</a:t>
            </a:r>
          </a:p>
          <a:p>
            <a:pPr marL="571500" indent="-571500">
              <a:buFontTx/>
              <a:buChar char="-"/>
            </a:pPr>
            <a:r>
              <a:rPr lang="en-US" sz="4400" dirty="0" err="1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rPr>
              <a:t>Chữ</a:t>
            </a:r>
            <a:r>
              <a:rPr lang="en-US" sz="44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rPr>
              <a:t> </a:t>
            </a:r>
            <a:r>
              <a:rPr lang="en-US" sz="4400" dirty="0" err="1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rPr>
              <a:t>cao</a:t>
            </a:r>
            <a:r>
              <a:rPr lang="en-US" sz="44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rPr>
              <a:t> </a:t>
            </a:r>
            <a:r>
              <a:rPr lang="en-US" sz="44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</a:rPr>
              <a:t>4</a:t>
            </a:r>
            <a:r>
              <a:rPr lang="en-US" sz="44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rPr>
              <a:t> li: </a:t>
            </a:r>
            <a:r>
              <a:rPr lang="en-US" sz="44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latin typeface="HP001 4 hàng 2 ô ly" panose="020B0603050302020204" pitchFamily="34" charset="0"/>
              </a:rPr>
              <a:t>q</a:t>
            </a:r>
          </a:p>
          <a:p>
            <a:pPr marL="571500" indent="-571500">
              <a:buFontTx/>
              <a:buChar char="-"/>
            </a:pPr>
            <a:r>
              <a:rPr lang="en-US" sz="4400" dirty="0" err="1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rPr>
              <a:t>Chữ</a:t>
            </a:r>
            <a:r>
              <a:rPr lang="en-US" sz="44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rPr>
              <a:t> </a:t>
            </a:r>
            <a:r>
              <a:rPr lang="en-US" sz="4400" dirty="0" err="1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rPr>
              <a:t>cao</a:t>
            </a:r>
            <a:r>
              <a:rPr lang="en-US" sz="44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rPr>
              <a:t> </a:t>
            </a:r>
            <a:r>
              <a:rPr lang="en-US" sz="44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</a:rPr>
              <a:t>5</a:t>
            </a:r>
            <a:r>
              <a:rPr lang="en-US" sz="44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chemeClr val="tx2"/>
                </a:solidFill>
              </a:rPr>
              <a:t> li: </a:t>
            </a:r>
            <a:r>
              <a:rPr lang="en-US" sz="4400" dirty="0">
                <a:ln w="3175">
                  <a:solidFill>
                    <a:schemeClr val="accent6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latin typeface="HP001 4 hàng 2 ô ly" panose="020B0603050302020204" pitchFamily="34" charset="0"/>
              </a:rPr>
              <a:t>y, h</a:t>
            </a:r>
          </a:p>
          <a:p>
            <a:endParaRPr lang="en-US" sz="3600" dirty="0">
              <a:ln w="0"/>
              <a:solidFill>
                <a:schemeClr val="tx2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50" y="0"/>
            <a:ext cx="941272" cy="94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16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96D4B1-9358-4F3B-8E03-155A11CF4C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235" y="373692"/>
            <a:ext cx="6650202" cy="5786150"/>
          </a:xfrm>
          <a:prstGeom prst="rect">
            <a:avLst/>
          </a:prstGeom>
        </p:spPr>
      </p:pic>
      <p:sp>
        <p:nvSpPr>
          <p:cNvPr id="5" name="Shape 233">
            <a:extLst>
              <a:ext uri="{FF2B5EF4-FFF2-40B4-BE49-F238E27FC236}">
                <a16:creationId xmlns:a16="http://schemas.microsoft.com/office/drawing/2014/main" id="{B29369FC-01E8-4FAB-A739-4D5C5A57C2D7}"/>
              </a:ext>
            </a:extLst>
          </p:cNvPr>
          <p:cNvSpPr/>
          <p:nvPr/>
        </p:nvSpPr>
        <p:spPr>
          <a:xfrm>
            <a:off x="5937122" y="2599174"/>
            <a:ext cx="4744279" cy="1015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412750" hangingPunct="0">
              <a:lnSpc>
                <a:spcPct val="150000"/>
              </a:lnSpc>
              <a:defRPr sz="2600" cap="none">
                <a:solidFill>
                  <a:srgbClr val="717172"/>
                </a:solidFill>
                <a:latin typeface="Lato Regular"/>
                <a:ea typeface="Lato Regular"/>
                <a:cs typeface="Lato Regular"/>
                <a:sym typeface="Lato Regular"/>
              </a:defRPr>
            </a:pPr>
            <a:r>
              <a:rPr lang="en-US" sz="4800" b="1" i="1" kern="0" dirty="0">
                <a:solidFill>
                  <a:srgbClr val="002060"/>
                </a:solidFill>
                <a:latin typeface="+mj-lt"/>
                <a:ea typeface="Cambria" panose="02040503050406030204" pitchFamily="18" charset="0"/>
                <a:cs typeface="Lato Regular"/>
                <a:sym typeface="Lato Regular"/>
              </a:rPr>
              <a:t>2. LUYỆN TẬP</a:t>
            </a:r>
            <a:endParaRPr sz="4800" b="1" i="1" kern="0" dirty="0">
              <a:solidFill>
                <a:srgbClr val="002060"/>
              </a:solidFill>
              <a:latin typeface="+mj-lt"/>
              <a:ea typeface="Cambria" panose="02040503050406030204" pitchFamily="18" charset="0"/>
              <a:cs typeface="Lato Regular"/>
              <a:sym typeface="Lato Regular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50" y="0"/>
            <a:ext cx="941272" cy="94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037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2049693-80EF-44EF-ADAD-766D928760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730" y="77215"/>
            <a:ext cx="5623721" cy="9795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5F5EAA-151C-4ADC-B6FD-D33893516A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415" y="-62175"/>
            <a:ext cx="721331" cy="10682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27E7BA-8AAD-42A3-BD28-9211683B3C38}"/>
              </a:ext>
            </a:extLst>
          </p:cNvPr>
          <p:cNvSpPr txBox="1"/>
          <p:nvPr/>
        </p:nvSpPr>
        <p:spPr>
          <a:xfrm>
            <a:off x="4801086" y="243806"/>
            <a:ext cx="39470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70C0"/>
                </a:solidFill>
              </a:rPr>
              <a:t>Hướng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dẫn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 err="1">
                <a:solidFill>
                  <a:srgbClr val="0070C0"/>
                </a:solidFill>
              </a:rPr>
              <a:t>viết</a:t>
            </a:r>
            <a:endParaRPr lang="en-US" sz="3200" dirty="0">
              <a:solidFill>
                <a:srgbClr val="0070C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62E15A1-B5D2-4776-A9C9-9189814E27C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8" t="79361" r="62304" b="9024"/>
          <a:stretch/>
        </p:blipFill>
        <p:spPr>
          <a:xfrm>
            <a:off x="5606075" y="1942716"/>
            <a:ext cx="5246693" cy="2972568"/>
          </a:xfrm>
          <a:prstGeom prst="rect">
            <a:avLst/>
          </a:prstGeom>
          <a:ln w="38100" cap="sq">
            <a:solidFill>
              <a:schemeClr val="accent6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50" y="0"/>
            <a:ext cx="941272" cy="94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992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02116424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1953</TotalTime>
  <Words>142</Words>
  <Application>Microsoft Office PowerPoint</Application>
  <PresentationFormat>Widescreen</PresentationFormat>
  <Paragraphs>33</Paragraphs>
  <Slides>12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HP001 4 hàng 2 ô ly</vt:lpstr>
      <vt:lpstr>Arial</vt:lpstr>
      <vt:lpstr>字魂17号-萌趣果冻体</vt:lpstr>
      <vt:lpstr>Calibri</vt:lpstr>
      <vt:lpstr>小白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DƯƠNG TỬ</cp:lastModifiedBy>
  <cp:revision>122</cp:revision>
  <dcterms:created xsi:type="dcterms:W3CDTF">2021-11-01T08:16:43Z</dcterms:created>
  <dcterms:modified xsi:type="dcterms:W3CDTF">2024-10-18T16:52:37Z</dcterms:modified>
</cp:coreProperties>
</file>