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9" r:id="rId3"/>
    <p:sldId id="261" r:id="rId4"/>
    <p:sldId id="290" r:id="rId5"/>
    <p:sldId id="291" r:id="rId6"/>
    <p:sldId id="292" r:id="rId7"/>
    <p:sldId id="293" r:id="rId8"/>
    <p:sldId id="294"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53" y="6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610424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365160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70694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6470162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376590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0062962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398884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619336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82856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3003197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2/5/2024</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805385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7560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image" Target="../media/image11.svg"/><Relationship Id="rId7" Type="http://schemas.openxmlformats.org/officeDocument/2006/relationships/image" Target="../media/image15.svg"/><Relationship Id="rId12"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7.svg"/><Relationship Id="rId5" Type="http://schemas.openxmlformats.org/officeDocument/2006/relationships/image" Target="../media/image13.svg"/><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7.sv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2.svg"/><Relationship Id="rId7" Type="http://schemas.openxmlformats.org/officeDocument/2006/relationships/image" Target="../media/image9.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10" Type="http://schemas.openxmlformats.org/officeDocument/2006/relationships/image" Target="../media/image25.png"/><Relationship Id="rId4" Type="http://schemas.openxmlformats.org/officeDocument/2006/relationships/image" Target="../media/image4.png"/><Relationship Id="rId9" Type="http://schemas.openxmlformats.org/officeDocument/2006/relationships/image" Target="../media/image24.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3.svg"/><Relationship Id="rId3" Type="http://schemas.openxmlformats.org/officeDocument/2006/relationships/image" Target="../media/image7.svg"/><Relationship Id="rId7" Type="http://schemas.openxmlformats.org/officeDocument/2006/relationships/image" Target="../media/image39.svg"/><Relationship Id="rId12"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41.svg"/><Relationship Id="rId5" Type="http://schemas.openxmlformats.org/officeDocument/2006/relationships/image" Target="../media/image37.svg"/><Relationship Id="rId10" Type="http://schemas.openxmlformats.org/officeDocument/2006/relationships/image" Target="../media/image18.png"/><Relationship Id="rId4" Type="http://schemas.openxmlformats.org/officeDocument/2006/relationships/image" Target="../media/image16.png"/><Relationship Id="rId9" Type="http://schemas.openxmlformats.org/officeDocument/2006/relationships/image" Target="../media/image9.sv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a:off x="-1496887" y="-1179919"/>
            <a:ext cx="5852160" cy="5486400"/>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sp>
        <p:nvSpPr>
          <p:cNvPr id="3" name="Freeform 3"/>
          <p:cNvSpPr/>
          <p:nvPr/>
        </p:nvSpPr>
        <p:spPr>
          <a:xfrm>
            <a:off x="8509325" y="3429000"/>
            <a:ext cx="5852160" cy="5486400"/>
          </a:xfrm>
          <a:custGeom>
            <a:avLst/>
            <a:gdLst/>
            <a:ahLst/>
            <a:cxnLst/>
            <a:rect l="l" t="t" r="r" b="b"/>
            <a:pathLst>
              <a:path w="8778240" h="8229600">
                <a:moveTo>
                  <a:pt x="0" y="0"/>
                </a:moveTo>
                <a:lnTo>
                  <a:pt x="8778240" y="0"/>
                </a:lnTo>
                <a:lnTo>
                  <a:pt x="8778240" y="8229600"/>
                </a:lnTo>
                <a:lnTo>
                  <a:pt x="0" y="8229600"/>
                </a:lnTo>
                <a:lnTo>
                  <a:pt x="0" y="0"/>
                </a:lnTo>
                <a:close/>
              </a:path>
            </a:pathLst>
          </a:custGeom>
          <a:blipFill>
            <a:blip r:embed="rId2"/>
            <a:stretch>
              <a:fillRect/>
            </a:stretch>
          </a:blipFill>
        </p:spPr>
      </p:sp>
      <p:grpSp>
        <p:nvGrpSpPr>
          <p:cNvPr id="4" name="Group 4"/>
          <p:cNvGrpSpPr/>
          <p:nvPr/>
        </p:nvGrpSpPr>
        <p:grpSpPr>
          <a:xfrm>
            <a:off x="756596" y="685800"/>
            <a:ext cx="10678810" cy="5486400"/>
            <a:chOff x="0" y="0"/>
            <a:chExt cx="4218789" cy="2167467"/>
          </a:xfrm>
        </p:grpSpPr>
        <p:sp>
          <p:nvSpPr>
            <p:cNvPr id="5" name="Freeform 5"/>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6" name="TextBox 6"/>
            <p:cNvSpPr txBox="1"/>
            <p:nvPr/>
          </p:nvSpPr>
          <p:spPr>
            <a:xfrm>
              <a:off x="0" y="0"/>
              <a:ext cx="4218789" cy="2167467"/>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7" name="Freeform 7"/>
          <p:cNvSpPr/>
          <p:nvPr/>
        </p:nvSpPr>
        <p:spPr>
          <a:xfrm>
            <a:off x="9093715" y="1239082"/>
            <a:ext cx="3887929" cy="6134798"/>
          </a:xfrm>
          <a:custGeom>
            <a:avLst/>
            <a:gdLst/>
            <a:ahLst/>
            <a:cxnLst/>
            <a:rect l="l" t="t" r="r" b="b"/>
            <a:pathLst>
              <a:path w="5831893" h="9202197">
                <a:moveTo>
                  <a:pt x="0" y="0"/>
                </a:moveTo>
                <a:lnTo>
                  <a:pt x="5831893" y="0"/>
                </a:lnTo>
                <a:lnTo>
                  <a:pt x="5831893" y="9202197"/>
                </a:lnTo>
                <a:lnTo>
                  <a:pt x="0" y="9202197"/>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8" name="Freeform 8"/>
          <p:cNvSpPr/>
          <p:nvPr/>
        </p:nvSpPr>
        <p:spPr>
          <a:xfrm>
            <a:off x="6346629" y="2106105"/>
            <a:ext cx="3052619" cy="4337647"/>
          </a:xfrm>
          <a:custGeom>
            <a:avLst/>
            <a:gdLst/>
            <a:ahLst/>
            <a:cxnLst/>
            <a:rect l="l" t="t" r="r" b="b"/>
            <a:pathLst>
              <a:path w="4578929" h="6506471">
                <a:moveTo>
                  <a:pt x="0" y="0"/>
                </a:moveTo>
                <a:lnTo>
                  <a:pt x="4578929" y="0"/>
                </a:lnTo>
                <a:lnTo>
                  <a:pt x="4578929" y="6506471"/>
                </a:lnTo>
                <a:lnTo>
                  <a:pt x="0" y="6506471"/>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rot="285056">
            <a:off x="1159218" y="5104775"/>
            <a:ext cx="539951" cy="533079"/>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a:ln cap="sq">
            <a:noFill/>
            <a:prstDash val="solid"/>
            <a:miter/>
          </a:ln>
        </p:spPr>
      </p:sp>
      <p:sp>
        <p:nvSpPr>
          <p:cNvPr id="10" name="Freeform 10"/>
          <p:cNvSpPr/>
          <p:nvPr/>
        </p:nvSpPr>
        <p:spPr>
          <a:xfrm>
            <a:off x="5167440" y="2537230"/>
            <a:ext cx="495374" cy="489069"/>
          </a:xfrm>
          <a:custGeom>
            <a:avLst/>
            <a:gdLst/>
            <a:ahLst/>
            <a:cxnLst/>
            <a:rect l="l" t="t" r="r" b="b"/>
            <a:pathLst>
              <a:path w="743061" h="733604">
                <a:moveTo>
                  <a:pt x="0" y="0"/>
                </a:moveTo>
                <a:lnTo>
                  <a:pt x="743061" y="0"/>
                </a:lnTo>
                <a:lnTo>
                  <a:pt x="743061" y="733604"/>
                </a:lnTo>
                <a:lnTo>
                  <a:pt x="0" y="733604"/>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13" name="Freeform 13"/>
          <p:cNvSpPr/>
          <p:nvPr/>
        </p:nvSpPr>
        <p:spPr>
          <a:xfrm rot="-5894438">
            <a:off x="6614794" y="-794853"/>
            <a:ext cx="1596365" cy="2743200"/>
          </a:xfrm>
          <a:custGeom>
            <a:avLst/>
            <a:gdLst/>
            <a:ahLst/>
            <a:cxnLst/>
            <a:rect l="l" t="t" r="r" b="b"/>
            <a:pathLst>
              <a:path w="2394548" h="4114800">
                <a:moveTo>
                  <a:pt x="0" y="0"/>
                </a:moveTo>
                <a:lnTo>
                  <a:pt x="2394549" y="0"/>
                </a:lnTo>
                <a:lnTo>
                  <a:pt x="2394549"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11" name="TextBox 10">
            <a:extLst>
              <a:ext uri="{FF2B5EF4-FFF2-40B4-BE49-F238E27FC236}">
                <a16:creationId xmlns:a16="http://schemas.microsoft.com/office/drawing/2014/main" id="{113F2BD1-4D1B-5A69-E094-CC4719295694}"/>
              </a:ext>
            </a:extLst>
          </p:cNvPr>
          <p:cNvSpPr txBox="1"/>
          <p:nvPr/>
        </p:nvSpPr>
        <p:spPr>
          <a:xfrm>
            <a:off x="894735" y="1002890"/>
            <a:ext cx="5466736" cy="3416320"/>
          </a:xfrm>
          <a:prstGeom prst="rect">
            <a:avLst/>
          </a:prstGeom>
          <a:noFill/>
        </p:spPr>
        <p:txBody>
          <a:bodyPr wrap="square" rtlCol="0">
            <a:spAutoFit/>
          </a:bodyPr>
          <a:lstStyle/>
          <a:p>
            <a:pPr algn="ctr"/>
            <a:r>
              <a:rPr lang="en-US" sz="7200" dirty="0">
                <a:solidFill>
                  <a:srgbClr val="FF0000"/>
                </a:solidFill>
                <a:latin typeface="#9Slide03 AmpleSoft Bold" panose="02000000000000000000" pitchFamily="2" charset="0"/>
              </a:rPr>
              <a:t>BÀI 86: LUYỆN TẬP CHUNG</a:t>
            </a:r>
          </a:p>
        </p:txBody>
      </p:sp>
      <p:sp>
        <p:nvSpPr>
          <p:cNvPr id="16" name="TextBox 15">
            <a:extLst>
              <a:ext uri="{FF2B5EF4-FFF2-40B4-BE49-F238E27FC236}">
                <a16:creationId xmlns:a16="http://schemas.microsoft.com/office/drawing/2014/main" id="{6F08C4F6-A958-9FB0-766D-B760D348D98F}"/>
              </a:ext>
            </a:extLst>
          </p:cNvPr>
          <p:cNvSpPr txBox="1"/>
          <p:nvPr/>
        </p:nvSpPr>
        <p:spPr>
          <a:xfrm>
            <a:off x="2743200" y="4365523"/>
            <a:ext cx="2251587" cy="707886"/>
          </a:xfrm>
          <a:prstGeom prst="rect">
            <a:avLst/>
          </a:prstGeom>
          <a:noFill/>
        </p:spPr>
        <p:txBody>
          <a:bodyPr wrap="square" rtlCol="0">
            <a:spAutoFit/>
          </a:bodyPr>
          <a:lstStyle/>
          <a:p>
            <a:r>
              <a:rPr lang="en-US" sz="4000" b="1" dirty="0">
                <a:solidFill>
                  <a:srgbClr val="002060"/>
                </a:solidFill>
              </a:rPr>
              <a:t>(TIẾT 2)</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8E4B2"/>
        </a:solidFill>
        <a:effectLst/>
      </p:bgPr>
    </p:bg>
    <p:spTree>
      <p:nvGrpSpPr>
        <p:cNvPr id="1" name=""/>
        <p:cNvGrpSpPr/>
        <p:nvPr/>
      </p:nvGrpSpPr>
      <p:grpSpPr>
        <a:xfrm>
          <a:off x="0" y="0"/>
          <a:ext cx="0" cy="0"/>
          <a:chOff x="0" y="0"/>
          <a:chExt cx="0" cy="0"/>
        </a:xfrm>
      </p:grpSpPr>
      <p:sp>
        <p:nvSpPr>
          <p:cNvPr id="2" name="Freeform 2"/>
          <p:cNvSpPr/>
          <p:nvPr/>
        </p:nvSpPr>
        <p:spPr>
          <a:xfrm rot="1606433" flipH="1">
            <a:off x="9991612" y="59326"/>
            <a:ext cx="2026827" cy="1252948"/>
          </a:xfrm>
          <a:custGeom>
            <a:avLst/>
            <a:gdLst/>
            <a:ahLst/>
            <a:cxnLst/>
            <a:rect l="l" t="t" r="r" b="b"/>
            <a:pathLst>
              <a:path w="3040241" h="1879422">
                <a:moveTo>
                  <a:pt x="3040241" y="0"/>
                </a:moveTo>
                <a:lnTo>
                  <a:pt x="0" y="0"/>
                </a:lnTo>
                <a:lnTo>
                  <a:pt x="0" y="1879422"/>
                </a:lnTo>
                <a:lnTo>
                  <a:pt x="3040241" y="1879422"/>
                </a:lnTo>
                <a:lnTo>
                  <a:pt x="3040241"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3" name="Group 3"/>
          <p:cNvGrpSpPr/>
          <p:nvPr/>
        </p:nvGrpSpPr>
        <p:grpSpPr>
          <a:xfrm>
            <a:off x="984210" y="630643"/>
            <a:ext cx="10678810" cy="5486400"/>
            <a:chOff x="0" y="0"/>
            <a:chExt cx="4218789" cy="2167467"/>
          </a:xfrm>
        </p:grpSpPr>
        <p:sp>
          <p:nvSpPr>
            <p:cNvPr id="4" name="Freeform 4"/>
            <p:cNvSpPr/>
            <p:nvPr/>
          </p:nvSpPr>
          <p:spPr>
            <a:xfrm>
              <a:off x="0" y="0"/>
              <a:ext cx="4218789" cy="2167467"/>
            </a:xfrm>
            <a:custGeom>
              <a:avLst/>
              <a:gdLst/>
              <a:ahLst/>
              <a:cxnLst/>
              <a:rect l="l" t="t" r="r" b="b"/>
              <a:pathLst>
                <a:path w="4218789" h="2167467">
                  <a:moveTo>
                    <a:pt x="24649" y="0"/>
                  </a:moveTo>
                  <a:lnTo>
                    <a:pt x="4194140" y="0"/>
                  </a:lnTo>
                  <a:cubicBezTo>
                    <a:pt x="4200677" y="0"/>
                    <a:pt x="4206947" y="2597"/>
                    <a:pt x="4211569" y="7220"/>
                  </a:cubicBezTo>
                  <a:cubicBezTo>
                    <a:pt x="4216192" y="11842"/>
                    <a:pt x="4218789" y="18112"/>
                    <a:pt x="4218789" y="24649"/>
                  </a:cubicBezTo>
                  <a:lnTo>
                    <a:pt x="4218789" y="2142817"/>
                  </a:lnTo>
                  <a:cubicBezTo>
                    <a:pt x="4218789" y="2149355"/>
                    <a:pt x="4216192" y="2155624"/>
                    <a:pt x="4211569" y="2160247"/>
                  </a:cubicBezTo>
                  <a:cubicBezTo>
                    <a:pt x="4206947" y="2164870"/>
                    <a:pt x="4200677" y="2167467"/>
                    <a:pt x="4194140" y="2167467"/>
                  </a:cubicBezTo>
                  <a:lnTo>
                    <a:pt x="24649" y="2167467"/>
                  </a:lnTo>
                  <a:cubicBezTo>
                    <a:pt x="18112" y="2167467"/>
                    <a:pt x="11842" y="2164870"/>
                    <a:pt x="7220" y="2160247"/>
                  </a:cubicBezTo>
                  <a:cubicBezTo>
                    <a:pt x="2597" y="2155624"/>
                    <a:pt x="0" y="2149355"/>
                    <a:pt x="0" y="2142817"/>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5" name="TextBox 5"/>
            <p:cNvSpPr txBox="1"/>
            <p:nvPr/>
          </p:nvSpPr>
          <p:spPr>
            <a:xfrm>
              <a:off x="0" y="0"/>
              <a:ext cx="4218789" cy="2167467"/>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6" name="Freeform 6"/>
          <p:cNvSpPr/>
          <p:nvPr/>
        </p:nvSpPr>
        <p:spPr>
          <a:xfrm>
            <a:off x="8301686" y="1117150"/>
            <a:ext cx="5675037" cy="6656935"/>
          </a:xfrm>
          <a:custGeom>
            <a:avLst/>
            <a:gdLst/>
            <a:ahLst/>
            <a:cxnLst/>
            <a:rect l="l" t="t" r="r" b="b"/>
            <a:pathLst>
              <a:path w="8512555" h="9985402">
                <a:moveTo>
                  <a:pt x="0" y="0"/>
                </a:moveTo>
                <a:lnTo>
                  <a:pt x="8512555" y="0"/>
                </a:lnTo>
                <a:lnTo>
                  <a:pt x="8512555" y="9985402"/>
                </a:lnTo>
                <a:lnTo>
                  <a:pt x="0" y="9985402"/>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1111095" y="3151599"/>
            <a:ext cx="4447103" cy="6319153"/>
          </a:xfrm>
          <a:custGeom>
            <a:avLst/>
            <a:gdLst/>
            <a:ahLst/>
            <a:cxnLst/>
            <a:rect l="l" t="t" r="r" b="b"/>
            <a:pathLst>
              <a:path w="6670655" h="9478729">
                <a:moveTo>
                  <a:pt x="0" y="0"/>
                </a:moveTo>
                <a:lnTo>
                  <a:pt x="6670655" y="0"/>
                </a:lnTo>
                <a:lnTo>
                  <a:pt x="6670655" y="9478729"/>
                </a:lnTo>
                <a:lnTo>
                  <a:pt x="0" y="947872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9" name="Freeform 9"/>
          <p:cNvSpPr/>
          <p:nvPr/>
        </p:nvSpPr>
        <p:spPr>
          <a:xfrm rot="285056">
            <a:off x="8732061" y="4279017"/>
            <a:ext cx="760675" cy="750993"/>
          </a:xfrm>
          <a:custGeom>
            <a:avLst/>
            <a:gdLst/>
            <a:ahLst/>
            <a:cxnLst/>
            <a:rect l="l" t="t" r="r" b="b"/>
            <a:pathLst>
              <a:path w="1141012" h="1126490">
                <a:moveTo>
                  <a:pt x="0" y="0"/>
                </a:moveTo>
                <a:lnTo>
                  <a:pt x="1141012" y="0"/>
                </a:lnTo>
                <a:lnTo>
                  <a:pt x="1141012" y="1126490"/>
                </a:lnTo>
                <a:lnTo>
                  <a:pt x="0" y="112649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p:sp>
        <p:nvSpPr>
          <p:cNvPr id="10" name="Freeform 10"/>
          <p:cNvSpPr/>
          <p:nvPr/>
        </p:nvSpPr>
        <p:spPr>
          <a:xfrm>
            <a:off x="1351243" y="1455013"/>
            <a:ext cx="936421" cy="924503"/>
          </a:xfrm>
          <a:custGeom>
            <a:avLst/>
            <a:gdLst/>
            <a:ahLst/>
            <a:cxnLst/>
            <a:rect l="l" t="t" r="r" b="b"/>
            <a:pathLst>
              <a:path w="1404631" h="1386754">
                <a:moveTo>
                  <a:pt x="0" y="0"/>
                </a:moveTo>
                <a:lnTo>
                  <a:pt x="1404631" y="0"/>
                </a:lnTo>
                <a:lnTo>
                  <a:pt x="1404631" y="1386755"/>
                </a:lnTo>
                <a:lnTo>
                  <a:pt x="0" y="138675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a:off x="2886741" y="5474432"/>
            <a:ext cx="1265211" cy="1083481"/>
          </a:xfrm>
          <a:custGeom>
            <a:avLst/>
            <a:gdLst/>
            <a:ahLst/>
            <a:cxnLst/>
            <a:rect l="l" t="t" r="r" b="b"/>
            <a:pathLst>
              <a:path w="1897816" h="1625221">
                <a:moveTo>
                  <a:pt x="0" y="0"/>
                </a:moveTo>
                <a:lnTo>
                  <a:pt x="1897817" y="0"/>
                </a:lnTo>
                <a:lnTo>
                  <a:pt x="1897817" y="1625220"/>
                </a:lnTo>
                <a:lnTo>
                  <a:pt x="0" y="162522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12" name="Freeform 12"/>
          <p:cNvSpPr/>
          <p:nvPr/>
        </p:nvSpPr>
        <p:spPr>
          <a:xfrm rot="-5894438">
            <a:off x="9375928" y="5106955"/>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3" name="Freeform 13"/>
          <p:cNvSpPr/>
          <p:nvPr/>
        </p:nvSpPr>
        <p:spPr>
          <a:xfrm rot="-3802077">
            <a:off x="1769898" y="-685800"/>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pic>
        <p:nvPicPr>
          <p:cNvPr id="14" name="Picture 13">
            <a:extLst>
              <a:ext uri="{FF2B5EF4-FFF2-40B4-BE49-F238E27FC236}">
                <a16:creationId xmlns:a16="http://schemas.microsoft.com/office/drawing/2014/main" id="{2EF731BD-E588-5AC8-2861-F78BBF82AB3F}"/>
              </a:ext>
            </a:extLst>
          </p:cNvPr>
          <p:cNvPicPr>
            <a:picLocks noChangeAspect="1"/>
          </p:cNvPicPr>
          <p:nvPr/>
        </p:nvPicPr>
        <p:blipFill>
          <a:blip r:embed="rId14"/>
          <a:stretch>
            <a:fillRect/>
          </a:stretch>
        </p:blipFill>
        <p:spPr>
          <a:xfrm>
            <a:off x="2267391" y="733665"/>
            <a:ext cx="8112447" cy="575918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650356"/>
            <a:ext cx="10678810" cy="5407584"/>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grpSp>
        <p:nvGrpSpPr>
          <p:cNvPr id="5" name="Group 5"/>
          <p:cNvGrpSpPr/>
          <p:nvPr/>
        </p:nvGrpSpPr>
        <p:grpSpPr>
          <a:xfrm>
            <a:off x="257175" y="324272"/>
            <a:ext cx="11439525" cy="1085428"/>
            <a:chOff x="0" y="0"/>
            <a:chExt cx="1641852" cy="460864"/>
          </a:xfrm>
        </p:grpSpPr>
        <p:sp>
          <p:nvSpPr>
            <p:cNvPr id="6" name="Freeform 6"/>
            <p:cNvSpPr/>
            <p:nvPr/>
          </p:nvSpPr>
          <p:spPr>
            <a:xfrm>
              <a:off x="0" y="0"/>
              <a:ext cx="1641852" cy="460864"/>
            </a:xfrm>
            <a:custGeom>
              <a:avLst/>
              <a:gdLst/>
              <a:ahLst/>
              <a:cxnLst/>
              <a:rect l="l" t="t" r="r" b="b"/>
              <a:pathLst>
                <a:path w="1641852" h="460864">
                  <a:moveTo>
                    <a:pt x="46405" y="0"/>
                  </a:moveTo>
                  <a:lnTo>
                    <a:pt x="1595447" y="0"/>
                  </a:lnTo>
                  <a:cubicBezTo>
                    <a:pt x="1621076" y="0"/>
                    <a:pt x="1641852" y="20776"/>
                    <a:pt x="1641852" y="46405"/>
                  </a:cubicBezTo>
                  <a:lnTo>
                    <a:pt x="1641852" y="414459"/>
                  </a:lnTo>
                  <a:cubicBezTo>
                    <a:pt x="1641852" y="426766"/>
                    <a:pt x="1636963" y="438570"/>
                    <a:pt x="1628260" y="447272"/>
                  </a:cubicBezTo>
                  <a:cubicBezTo>
                    <a:pt x="1619558" y="455975"/>
                    <a:pt x="1607754" y="460864"/>
                    <a:pt x="1595447" y="460864"/>
                  </a:cubicBezTo>
                  <a:lnTo>
                    <a:pt x="46405" y="460864"/>
                  </a:lnTo>
                  <a:cubicBezTo>
                    <a:pt x="34098" y="460864"/>
                    <a:pt x="22294" y="455975"/>
                    <a:pt x="13592" y="447272"/>
                  </a:cubicBezTo>
                  <a:cubicBezTo>
                    <a:pt x="4889" y="438570"/>
                    <a:pt x="0" y="426766"/>
                    <a:pt x="0" y="414459"/>
                  </a:cubicBezTo>
                  <a:lnTo>
                    <a:pt x="0" y="46405"/>
                  </a:lnTo>
                  <a:cubicBezTo>
                    <a:pt x="0" y="34098"/>
                    <a:pt x="4889" y="22294"/>
                    <a:pt x="13592" y="13592"/>
                  </a:cubicBezTo>
                  <a:cubicBezTo>
                    <a:pt x="22294" y="4889"/>
                    <a:pt x="34098" y="0"/>
                    <a:pt x="46405" y="0"/>
                  </a:cubicBezTo>
                  <a:close/>
                </a:path>
              </a:pathLst>
            </a:custGeom>
            <a:solidFill>
              <a:srgbClr val="C8E4B2"/>
            </a:solidFill>
            <a:ln w="57150" cap="rnd">
              <a:solidFill>
                <a:srgbClr val="462718"/>
              </a:solidFill>
              <a:prstDash val="solid"/>
              <a:round/>
            </a:ln>
          </p:spPr>
        </p:sp>
        <p:sp>
          <p:nvSpPr>
            <p:cNvPr id="7" name="TextBox 7"/>
            <p:cNvSpPr txBox="1"/>
            <p:nvPr/>
          </p:nvSpPr>
          <p:spPr>
            <a:xfrm>
              <a:off x="0" y="0"/>
              <a:ext cx="1641852" cy="460864"/>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10" name="Freeform 10"/>
          <p:cNvSpPr/>
          <p:nvPr/>
        </p:nvSpPr>
        <p:spPr>
          <a:xfrm>
            <a:off x="9983688" y="5078402"/>
            <a:ext cx="1951641" cy="1710125"/>
          </a:xfrm>
          <a:custGeom>
            <a:avLst/>
            <a:gdLst/>
            <a:ahLst/>
            <a:cxnLst/>
            <a:rect l="l" t="t" r="r" b="b"/>
            <a:pathLst>
              <a:path w="2927461" h="2565187">
                <a:moveTo>
                  <a:pt x="0" y="0"/>
                </a:moveTo>
                <a:lnTo>
                  <a:pt x="2927460" y="0"/>
                </a:lnTo>
                <a:lnTo>
                  <a:pt x="2927460" y="2565187"/>
                </a:lnTo>
                <a:lnTo>
                  <a:pt x="0" y="256518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1" name="Freeform 11"/>
          <p:cNvSpPr/>
          <p:nvPr/>
        </p:nvSpPr>
        <p:spPr>
          <a:xfrm rot="285056">
            <a:off x="1664066" y="5348995"/>
            <a:ext cx="470689" cy="464699"/>
          </a:xfrm>
          <a:custGeom>
            <a:avLst/>
            <a:gdLst/>
            <a:ahLst/>
            <a:cxnLst/>
            <a:rect l="l" t="t" r="r" b="b"/>
            <a:pathLst>
              <a:path w="706034" h="697048">
                <a:moveTo>
                  <a:pt x="0" y="0"/>
                </a:moveTo>
                <a:lnTo>
                  <a:pt x="706034" y="0"/>
                </a:lnTo>
                <a:lnTo>
                  <a:pt x="706034" y="697048"/>
                </a:lnTo>
                <a:lnTo>
                  <a:pt x="0" y="69704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sp>
      <p:sp>
        <p:nvSpPr>
          <p:cNvPr id="13" name="Freeform 13"/>
          <p:cNvSpPr/>
          <p:nvPr/>
        </p:nvSpPr>
        <p:spPr>
          <a:xfrm rot="-5894438">
            <a:off x="847447" y="4945235"/>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5" name="Freeform 15"/>
          <p:cNvSpPr/>
          <p:nvPr/>
        </p:nvSpPr>
        <p:spPr>
          <a:xfrm>
            <a:off x="3478694" y="5474432"/>
            <a:ext cx="1265211" cy="1083481"/>
          </a:xfrm>
          <a:custGeom>
            <a:avLst/>
            <a:gdLst/>
            <a:ahLst/>
            <a:cxnLst/>
            <a:rect l="l" t="t" r="r" b="b"/>
            <a:pathLst>
              <a:path w="1897816" h="1625221">
                <a:moveTo>
                  <a:pt x="0" y="0"/>
                </a:moveTo>
                <a:lnTo>
                  <a:pt x="1897816" y="0"/>
                </a:lnTo>
                <a:lnTo>
                  <a:pt x="1897816" y="1625220"/>
                </a:lnTo>
                <a:lnTo>
                  <a:pt x="0" y="16252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a:ln cap="sq">
            <a:noFill/>
            <a:prstDash val="solid"/>
            <a:miter/>
          </a:ln>
        </p:spPr>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E14E2F-26B3-8BF1-6EC3-AD6CC4951E5F}"/>
                  </a:ext>
                </a:extLst>
              </p:cNvPr>
              <p:cNvSpPr txBox="1"/>
              <p:nvPr/>
            </p:nvSpPr>
            <p:spPr>
              <a:xfrm>
                <a:off x="314326" y="428625"/>
                <a:ext cx="11420474" cy="986489"/>
              </a:xfrm>
              <a:prstGeom prst="rect">
                <a:avLst/>
              </a:prstGeom>
              <a:noFill/>
            </p:spPr>
            <p:txBody>
              <a:bodyPr wrap="square" rtlCol="0">
                <a:spAutoFit/>
              </a:bodyPr>
              <a:lstStyle/>
              <a:p>
                <a:r>
                  <a:rPr lang="en-US" sz="2400" b="1" i="0" dirty="0">
                    <a:solidFill>
                      <a:srgbClr val="002060"/>
                    </a:solidFill>
                    <a:effectLst/>
                    <a:latin typeface="Cambria" panose="02040503050406030204" pitchFamily="18" charset="0"/>
                    <a:ea typeface="Cambria" panose="02040503050406030204" pitchFamily="18" charset="0"/>
                  </a:rPr>
                  <a:t>5. </a:t>
                </a:r>
                <a:r>
                  <a:rPr lang="vi-VN" sz="2400" b="1" i="0" dirty="0">
                    <a:solidFill>
                      <a:srgbClr val="002060"/>
                    </a:solidFill>
                    <a:effectLst/>
                    <a:latin typeface="Cambria" panose="02040503050406030204" pitchFamily="18" charset="0"/>
                    <a:ea typeface="Cambria" panose="02040503050406030204" pitchFamily="18" charset="0"/>
                  </a:rPr>
                  <a:t>Biết rằng trong cơ thể người lượng nước chiếm khoảng </a:t>
                </a:r>
                <a:r>
                  <a:rPr lang="en-US" sz="2400" b="1" dirty="0">
                    <a:solidFill>
                      <a:srgbClr val="002060"/>
                    </a:solidFill>
                    <a:effectLst/>
                    <a:ea typeface="Calibri" panose="020F0502020204030204" pitchFamily="34" charset="0"/>
                  </a:rPr>
                  <a:t> </a:t>
                </a:r>
                <a14:m>
                  <m:oMath xmlns:m="http://schemas.openxmlformats.org/officeDocument/2006/math">
                    <m:f>
                      <m:fPr>
                        <m:ctrlPr>
                          <a:rPr lang="en-US" sz="2400" b="1" i="1">
                            <a:solidFill>
                              <a:srgbClr val="002060"/>
                            </a:solidFill>
                            <a:effectLst/>
                            <a:latin typeface="Cambria Math" panose="02040503050406030204" pitchFamily="18" charset="0"/>
                            <a:ea typeface="Calibri" panose="020F0502020204030204" pitchFamily="34" charset="0"/>
                          </a:rPr>
                        </m:ctrlPr>
                      </m:fPr>
                      <m:num>
                        <m:r>
                          <a:rPr lang="en-US" sz="2400" b="1" i="1" smtClean="0">
                            <a:solidFill>
                              <a:srgbClr val="002060"/>
                            </a:solidFill>
                            <a:effectLst/>
                            <a:latin typeface="Cambria Math" panose="02040503050406030204" pitchFamily="18" charset="0"/>
                            <a:ea typeface="Calibri" panose="020F0502020204030204" pitchFamily="34" charset="0"/>
                          </a:rPr>
                          <m:t>𝟑</m:t>
                        </m:r>
                      </m:num>
                      <m:den>
                        <m:r>
                          <a:rPr lang="en-US" sz="2400" b="1" i="1" smtClean="0">
                            <a:solidFill>
                              <a:srgbClr val="002060"/>
                            </a:solidFill>
                            <a:effectLst/>
                            <a:latin typeface="Cambria Math" panose="02040503050406030204" pitchFamily="18" charset="0"/>
                            <a:ea typeface="Calibri" panose="020F0502020204030204" pitchFamily="34" charset="0"/>
                          </a:rPr>
                          <m:t>𝟓</m:t>
                        </m:r>
                      </m:den>
                    </m:f>
                    <m:r>
                      <a:rPr lang="en-US" sz="2400" b="1" i="1" smtClean="0">
                        <a:solidFill>
                          <a:srgbClr val="002060"/>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vi-VN" sz="2400" b="1" i="0" dirty="0">
                    <a:solidFill>
                      <a:srgbClr val="002060"/>
                    </a:solidFill>
                    <a:effectLst/>
                    <a:latin typeface="Cambria" panose="02040503050406030204" pitchFamily="18" charset="0"/>
                    <a:ea typeface="Cambria" panose="02040503050406030204" pitchFamily="18" charset="0"/>
                  </a:rPr>
                  <a:t> khối lượng cơ thể. Hỏi lượng nước trong cơ thể một người nặng 65 kg là bao nhiêu ki-lô-gam?</a:t>
                </a:r>
                <a:endParaRPr lang="en-US" sz="2400" b="1" dirty="0">
                  <a:solidFill>
                    <a:srgbClr val="002060"/>
                  </a:solidFill>
                  <a:latin typeface="Cambria" panose="02040503050406030204" pitchFamily="18" charset="0"/>
                  <a:ea typeface="Cambria" panose="02040503050406030204" pitchFamily="18" charset="0"/>
                </a:endParaRPr>
              </a:p>
            </p:txBody>
          </p:sp>
        </mc:Choice>
        <mc:Fallback xmlns="">
          <p:sp>
            <p:nvSpPr>
              <p:cNvPr id="17" name="TextBox 16">
                <a:extLst>
                  <a:ext uri="{FF2B5EF4-FFF2-40B4-BE49-F238E27FC236}">
                    <a16:creationId xmlns:a16="http://schemas.microsoft.com/office/drawing/2014/main" id="{06E14E2F-26B3-8BF1-6EC3-AD6CC4951E5F}"/>
                  </a:ext>
                </a:extLst>
              </p:cNvPr>
              <p:cNvSpPr txBox="1">
                <a:spLocks noRot="1" noChangeAspect="1" noMove="1" noResize="1" noEditPoints="1" noAdjustHandles="1" noChangeArrowheads="1" noChangeShapeType="1" noTextEdit="1"/>
              </p:cNvSpPr>
              <p:nvPr/>
            </p:nvSpPr>
            <p:spPr>
              <a:xfrm>
                <a:off x="314326" y="428625"/>
                <a:ext cx="11420474" cy="986489"/>
              </a:xfrm>
              <a:prstGeom prst="rect">
                <a:avLst/>
              </a:prstGeom>
              <a:blipFill>
                <a:blip r:embed="rId10"/>
                <a:stretch>
                  <a:fillRect l="-854" b="-13580"/>
                </a:stretch>
              </a:blipFill>
            </p:spPr>
            <p:txBody>
              <a:bodyPr/>
              <a:lstStyle/>
              <a:p>
                <a:r>
                  <a:rPr lang="en-US">
                    <a:noFill/>
                  </a:rPr>
                  <a:t> </a:t>
                </a:r>
              </a:p>
            </p:txBody>
          </p:sp>
        </mc:Fallback>
      </mc:AlternateContent>
      <p:sp>
        <p:nvSpPr>
          <p:cNvPr id="20" name="TextBox 19">
            <a:extLst>
              <a:ext uri="{FF2B5EF4-FFF2-40B4-BE49-F238E27FC236}">
                <a16:creationId xmlns:a16="http://schemas.microsoft.com/office/drawing/2014/main" id="{7121BC0E-4423-CC17-F56A-B899D39D4D7D}"/>
              </a:ext>
            </a:extLst>
          </p:cNvPr>
          <p:cNvSpPr txBox="1"/>
          <p:nvPr/>
        </p:nvSpPr>
        <p:spPr>
          <a:xfrm>
            <a:off x="1866900" y="1733550"/>
            <a:ext cx="8267700" cy="3486724"/>
          </a:xfrm>
          <a:prstGeom prst="rect">
            <a:avLst/>
          </a:prstGeom>
          <a:noFill/>
        </p:spPr>
        <p:txBody>
          <a:bodyPr wrap="square" rtlCol="0">
            <a:spAutoFit/>
          </a:bodyPr>
          <a:lstStyle/>
          <a:p>
            <a:pPr marL="0" marR="0" algn="ctr">
              <a:lnSpc>
                <a:spcPct val="125000"/>
              </a:lnSpc>
              <a:spcBef>
                <a:spcPts val="0"/>
              </a:spcBef>
              <a:spcAft>
                <a:spcPts val="0"/>
              </a:spcAft>
            </a:pPr>
            <a:r>
              <a:rPr lang="nl-NL" sz="3600" b="1" dirty="0">
                <a:solidFill>
                  <a:srgbClr val="FF0000"/>
                </a:solidFill>
                <a:effectLst/>
                <a:latin typeface="Cambria" panose="02040503050406030204" pitchFamily="18" charset="0"/>
                <a:ea typeface="Cambria" panose="02040503050406030204" pitchFamily="18" charset="0"/>
              </a:rPr>
              <a:t>Bài giải</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tabLst>
                <a:tab pos="1190625" algn="l"/>
              </a:tabLst>
            </a:pPr>
            <a:r>
              <a:rPr lang="pl-PL" sz="3600" dirty="0">
                <a:solidFill>
                  <a:srgbClr val="FF0000"/>
                </a:solidFill>
                <a:effectLst/>
                <a:latin typeface="Cambria" panose="02040503050406030204" pitchFamily="18" charset="0"/>
                <a:ea typeface="Cambria" panose="02040503050406030204" pitchFamily="18" charset="0"/>
              </a:rPr>
              <a:t>Trọng lượng nước cơ thể của một người 65 ki-lô-gam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tabLst>
                <a:tab pos="1190625" algn="l"/>
              </a:tabLst>
            </a:pPr>
            <a:r>
              <a:rPr lang="pl-PL" sz="3600" dirty="0">
                <a:solidFill>
                  <a:srgbClr val="FF0000"/>
                </a:solidFill>
                <a:effectLst/>
                <a:latin typeface="Cambria" panose="02040503050406030204" pitchFamily="18" charset="0"/>
                <a:ea typeface="Cambria" panose="02040503050406030204" pitchFamily="18" charset="0"/>
              </a:rPr>
              <a:t>65 x  = 39 (kg)</a:t>
            </a:r>
            <a:endParaRPr lang="en-US" sz="3600" dirty="0">
              <a:solidFill>
                <a:srgbClr val="FF0000"/>
              </a:solidFill>
              <a:effectLst/>
              <a:latin typeface="Cambria" panose="02040503050406030204" pitchFamily="18" charset="0"/>
              <a:ea typeface="Cambria" panose="02040503050406030204" pitchFamily="18" charset="0"/>
            </a:endParaRPr>
          </a:p>
          <a:p>
            <a:pPr marL="0" marR="0" algn="r">
              <a:lnSpc>
                <a:spcPct val="125000"/>
              </a:lnSpc>
              <a:spcBef>
                <a:spcPts val="0"/>
              </a:spcBef>
              <a:spcAft>
                <a:spcPts val="0"/>
              </a:spcAft>
            </a:pPr>
            <a:r>
              <a:rPr lang="pl-PL" sz="3600" dirty="0">
                <a:solidFill>
                  <a:srgbClr val="FF0000"/>
                </a:solidFill>
                <a:effectLst/>
                <a:latin typeface="Cambria" panose="02040503050406030204" pitchFamily="18" charset="0"/>
                <a:ea typeface="Cambria" panose="02040503050406030204" pitchFamily="18" charset="0"/>
              </a:rPr>
              <a:t>      Đáp số: 39 kg</a:t>
            </a:r>
            <a:endParaRPr lang="en-US" sz="3600" dirty="0">
              <a:solidFill>
                <a:srgbClr val="FF000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1078981"/>
            <a:ext cx="10678810" cy="5407584"/>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257175" y="133351"/>
            <a:ext cx="11439525" cy="1571624"/>
            <a:chOff x="0" y="0"/>
            <a:chExt cx="1641852" cy="460864"/>
          </a:xfrm>
        </p:grpSpPr>
        <p:sp>
          <p:nvSpPr>
            <p:cNvPr id="6" name="Freeform 6"/>
            <p:cNvSpPr/>
            <p:nvPr/>
          </p:nvSpPr>
          <p:spPr>
            <a:xfrm>
              <a:off x="0" y="0"/>
              <a:ext cx="1641852" cy="460864"/>
            </a:xfrm>
            <a:custGeom>
              <a:avLst/>
              <a:gdLst/>
              <a:ahLst/>
              <a:cxnLst/>
              <a:rect l="l" t="t" r="r" b="b"/>
              <a:pathLst>
                <a:path w="1641852" h="460864">
                  <a:moveTo>
                    <a:pt x="46405" y="0"/>
                  </a:moveTo>
                  <a:lnTo>
                    <a:pt x="1595447" y="0"/>
                  </a:lnTo>
                  <a:cubicBezTo>
                    <a:pt x="1621076" y="0"/>
                    <a:pt x="1641852" y="20776"/>
                    <a:pt x="1641852" y="46405"/>
                  </a:cubicBezTo>
                  <a:lnTo>
                    <a:pt x="1641852" y="414459"/>
                  </a:lnTo>
                  <a:cubicBezTo>
                    <a:pt x="1641852" y="426766"/>
                    <a:pt x="1636963" y="438570"/>
                    <a:pt x="1628260" y="447272"/>
                  </a:cubicBezTo>
                  <a:cubicBezTo>
                    <a:pt x="1619558" y="455975"/>
                    <a:pt x="1607754" y="460864"/>
                    <a:pt x="1595447" y="460864"/>
                  </a:cubicBezTo>
                  <a:lnTo>
                    <a:pt x="46405" y="460864"/>
                  </a:lnTo>
                  <a:cubicBezTo>
                    <a:pt x="34098" y="460864"/>
                    <a:pt x="22294" y="455975"/>
                    <a:pt x="13592" y="447272"/>
                  </a:cubicBezTo>
                  <a:cubicBezTo>
                    <a:pt x="4889" y="438570"/>
                    <a:pt x="0" y="426766"/>
                    <a:pt x="0" y="414459"/>
                  </a:cubicBezTo>
                  <a:lnTo>
                    <a:pt x="0" y="46405"/>
                  </a:lnTo>
                  <a:cubicBezTo>
                    <a:pt x="0" y="34098"/>
                    <a:pt x="4889" y="22294"/>
                    <a:pt x="13592" y="13592"/>
                  </a:cubicBezTo>
                  <a:cubicBezTo>
                    <a:pt x="22294" y="4889"/>
                    <a:pt x="34098" y="0"/>
                    <a:pt x="46405" y="0"/>
                  </a:cubicBezTo>
                  <a:close/>
                </a:path>
              </a:pathLst>
            </a:custGeom>
            <a:solidFill>
              <a:srgbClr val="C8E4B2"/>
            </a:solidFill>
            <a:ln w="57150" cap="rnd">
              <a:solidFill>
                <a:srgbClr val="462718"/>
              </a:solidFill>
              <a:prstDash val="solid"/>
              <a:round/>
            </a:ln>
          </p:spPr>
        </p:sp>
        <p:sp>
          <p:nvSpPr>
            <p:cNvPr id="7" name="TextBox 7"/>
            <p:cNvSpPr txBox="1"/>
            <p:nvPr/>
          </p:nvSpPr>
          <p:spPr>
            <a:xfrm>
              <a:off x="0" y="0"/>
              <a:ext cx="1641852" cy="460864"/>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E14E2F-26B3-8BF1-6EC3-AD6CC4951E5F}"/>
                  </a:ext>
                </a:extLst>
              </p:cNvPr>
              <p:cNvSpPr txBox="1"/>
              <p:nvPr/>
            </p:nvSpPr>
            <p:spPr>
              <a:xfrm>
                <a:off x="295276" y="238125"/>
                <a:ext cx="11420474" cy="1525161"/>
              </a:xfrm>
              <a:prstGeom prst="rect">
                <a:avLst/>
              </a:prstGeom>
              <a:noFill/>
            </p:spPr>
            <p:txBody>
              <a:bodyPr wrap="square" rtlCol="0">
                <a:spAutoFit/>
              </a:bodyPr>
              <a:lstStyle/>
              <a:p>
                <a:pPr lvl="0" algn="just"/>
                <a:r>
                  <a:rPr lang="en-US" sz="2400" dirty="0">
                    <a:solidFill>
                      <a:srgbClr val="002060"/>
                    </a:solidFill>
                    <a:latin typeface="Cambria" panose="02040503050406030204" pitchFamily="18" charset="0"/>
                    <a:ea typeface="Cambria" panose="02040503050406030204" pitchFamily="18" charset="0"/>
                  </a:rPr>
                  <a:t>6. </a:t>
                </a:r>
                <a:r>
                  <a:rPr lang="vi-VN" sz="2400" dirty="0">
                    <a:solidFill>
                      <a:srgbClr val="002060"/>
                    </a:solidFill>
                    <a:latin typeface="Cambria" panose="02040503050406030204" pitchFamily="18" charset="0"/>
                    <a:ea typeface="Cambria" panose="02040503050406030204" pitchFamily="18" charset="0"/>
                  </a:rPr>
                  <a:t>Trong một tháng, một nhân viên hành chính phải xử lí 120 báo cáo số liệu gửi về. Tuần đầu tiên người đó xử lí được </a:t>
                </a:r>
                <a14:m>
                  <m:oMath xmlns:m="http://schemas.openxmlformats.org/officeDocument/2006/math">
                    <m:f>
                      <m:fPr>
                        <m:ctrlPr>
                          <a:rPr lang="en-US" sz="2400" b="1" i="1">
                            <a:solidFill>
                              <a:srgbClr val="002060"/>
                            </a:solidFill>
                            <a:effectLst/>
                            <a:latin typeface="Cambria Math" panose="02040503050406030204" pitchFamily="18" charset="0"/>
                            <a:ea typeface="Calibri" panose="020F0502020204030204" pitchFamily="34" charset="0"/>
                          </a:rPr>
                        </m:ctrlPr>
                      </m:fPr>
                      <m:num>
                        <m:r>
                          <a:rPr lang="en-US" sz="2400" b="1" i="1" smtClean="0">
                            <a:solidFill>
                              <a:srgbClr val="002060"/>
                            </a:solidFill>
                            <a:effectLst/>
                            <a:latin typeface="Cambria Math" panose="02040503050406030204" pitchFamily="18" charset="0"/>
                            <a:ea typeface="Calibri" panose="020F0502020204030204" pitchFamily="34" charset="0"/>
                          </a:rPr>
                          <m:t>𝟏</m:t>
                        </m:r>
                      </m:num>
                      <m:den>
                        <m:r>
                          <a:rPr lang="en-US" sz="2400" b="1" i="1" smtClean="0">
                            <a:solidFill>
                              <a:srgbClr val="002060"/>
                            </a:solidFill>
                            <a:effectLst/>
                            <a:latin typeface="Cambria Math" panose="02040503050406030204" pitchFamily="18" charset="0"/>
                            <a:ea typeface="Calibri" panose="020F0502020204030204" pitchFamily="34" charset="0"/>
                          </a:rPr>
                          <m:t>𝟒</m:t>
                        </m:r>
                      </m:den>
                    </m:f>
                    <m:r>
                      <a:rPr lang="en-US" sz="2400" b="1" i="1" smtClean="0">
                        <a:solidFill>
                          <a:srgbClr val="002060"/>
                        </a:solidFill>
                        <a:effectLst/>
                        <a:latin typeface="Cambria Math" panose="02040503050406030204" pitchFamily="18" charset="0"/>
                        <a:ea typeface="Calibri" panose="020F0502020204030204" pitchFamily="34" charset="0"/>
                      </a:rPr>
                      <m:t> </m:t>
                    </m:r>
                  </m:oMath>
                </a14:m>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số báo cáo. Tuần tiếp theo người đó xử lí được </a:t>
                </a:r>
                <a14:m>
                  <m:oMath xmlns:m="http://schemas.openxmlformats.org/officeDocument/2006/math">
                    <m:f>
                      <m:fPr>
                        <m:ctrlPr>
                          <a:rPr lang="en-US" sz="2400" b="1" i="1" smtClean="0">
                            <a:solidFill>
                              <a:srgbClr val="002060"/>
                            </a:solidFill>
                            <a:effectLst/>
                            <a:latin typeface="Cambria Math" panose="02040503050406030204" pitchFamily="18" charset="0"/>
                            <a:ea typeface="Calibri" panose="020F0502020204030204" pitchFamily="34" charset="0"/>
                          </a:rPr>
                        </m:ctrlPr>
                      </m:fPr>
                      <m:num>
                        <m:r>
                          <a:rPr lang="en-US" sz="2400" b="1" i="1" smtClean="0">
                            <a:solidFill>
                              <a:srgbClr val="002060"/>
                            </a:solidFill>
                            <a:effectLst/>
                            <a:latin typeface="Cambria Math" panose="02040503050406030204" pitchFamily="18" charset="0"/>
                            <a:ea typeface="Calibri" panose="020F0502020204030204" pitchFamily="34" charset="0"/>
                          </a:rPr>
                          <m:t>𝟏</m:t>
                        </m:r>
                      </m:num>
                      <m:den>
                        <m:r>
                          <a:rPr lang="en-US" sz="2400" b="1" i="1" smtClean="0">
                            <a:solidFill>
                              <a:srgbClr val="002060"/>
                            </a:solidFill>
                            <a:effectLst/>
                            <a:latin typeface="Cambria Math" panose="02040503050406030204" pitchFamily="18" charset="0"/>
                            <a:ea typeface="Calibri" panose="020F0502020204030204" pitchFamily="34" charset="0"/>
                          </a:rPr>
                          <m:t>𝟐</m:t>
                        </m:r>
                      </m:den>
                    </m:f>
                    <m:r>
                      <a:rPr lang="en-US" sz="2400" b="1" i="1" smtClean="0">
                        <a:solidFill>
                          <a:srgbClr val="002060"/>
                        </a:solidFill>
                        <a:effectLst/>
                        <a:latin typeface="Cambria Math" panose="02040503050406030204" pitchFamily="18" charset="0"/>
                        <a:ea typeface="Calibri" panose="020F0502020204030204" pitchFamily="34" charset="0"/>
                      </a:rPr>
                      <m:t> </m:t>
                    </m:r>
                  </m:oMath>
                </a14:m>
                <a:r>
                  <a:rPr lang="vi-VN" sz="2400" dirty="0">
                    <a:solidFill>
                      <a:srgbClr val="002060"/>
                    </a:solidFill>
                    <a:latin typeface="Cambria" panose="02040503050406030204" pitchFamily="18" charset="0"/>
                    <a:ea typeface="Cambria" panose="02040503050406030204" pitchFamily="18" charset="0"/>
                  </a:rPr>
                  <a:t>  số báo cáo. Hỏi sau hai tuần người đó còn phải xử lí bao nhiêu báo cáo nữa?</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7" name="TextBox 16">
                <a:extLst>
                  <a:ext uri="{FF2B5EF4-FFF2-40B4-BE49-F238E27FC236}">
                    <a16:creationId xmlns:a16="http://schemas.microsoft.com/office/drawing/2014/main" id="{06E14E2F-26B3-8BF1-6EC3-AD6CC4951E5F}"/>
                  </a:ext>
                </a:extLst>
              </p:cNvPr>
              <p:cNvSpPr txBox="1">
                <a:spLocks noRot="1" noChangeAspect="1" noMove="1" noResize="1" noEditPoints="1" noAdjustHandles="1" noChangeArrowheads="1" noChangeShapeType="1" noTextEdit="1"/>
              </p:cNvSpPr>
              <p:nvPr/>
            </p:nvSpPr>
            <p:spPr>
              <a:xfrm>
                <a:off x="295276" y="238125"/>
                <a:ext cx="11420474" cy="1525161"/>
              </a:xfrm>
              <a:prstGeom prst="rect">
                <a:avLst/>
              </a:prstGeom>
              <a:blipFill>
                <a:blip r:embed="rId2"/>
                <a:stretch>
                  <a:fillRect l="-800" t="-3200" r="-800" b="-280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C4183F8-1247-4337-38D0-D913C1B54C76}"/>
              </a:ext>
            </a:extLst>
          </p:cNvPr>
          <p:cNvPicPr>
            <a:picLocks noChangeAspect="1"/>
          </p:cNvPicPr>
          <p:nvPr/>
        </p:nvPicPr>
        <p:blipFill>
          <a:blip r:embed="rId3"/>
          <a:stretch>
            <a:fillRect/>
          </a:stretch>
        </p:blipFill>
        <p:spPr>
          <a:xfrm>
            <a:off x="2133599" y="2100262"/>
            <a:ext cx="7534275" cy="38540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341209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anim calcmode="lin" valueType="num">
                                      <p:cBhvr>
                                        <p:cTn id="18" dur="1000" fill="hold"/>
                                        <p:tgtEl>
                                          <p:spTgt spid="17"/>
                                        </p:tgtEl>
                                        <p:attrNameLst>
                                          <p:attrName>ppt_x</p:attrName>
                                        </p:attrNameLst>
                                      </p:cBhvr>
                                      <p:tavLst>
                                        <p:tav tm="0">
                                          <p:val>
                                            <p:strVal val="#ppt_x"/>
                                          </p:val>
                                        </p:tav>
                                        <p:tav tm="100000">
                                          <p:val>
                                            <p:strVal val="#ppt_x"/>
                                          </p:val>
                                        </p:tav>
                                      </p:tavLst>
                                    </p:anim>
                                    <p:anim calcmode="lin" valueType="num">
                                      <p:cBhvr>
                                        <p:cTn id="1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600075"/>
            <a:ext cx="10678810" cy="5886490"/>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A682A9-BA49-21C6-7B4C-A405C0A337C2}"/>
                  </a:ext>
                </a:extLst>
              </p:cNvPr>
              <p:cNvSpPr txBox="1"/>
              <p:nvPr/>
            </p:nvSpPr>
            <p:spPr>
              <a:xfrm>
                <a:off x="990600" y="798264"/>
                <a:ext cx="9906000" cy="6059736"/>
              </a:xfrm>
              <a:prstGeom prst="rect">
                <a:avLst/>
              </a:prstGeom>
              <a:noFill/>
            </p:spPr>
            <p:txBody>
              <a:bodyPr wrap="square" rtlCol="0">
                <a:spAutoFit/>
              </a:bodyPr>
              <a:lstStyle/>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Bài giải</a:t>
                </a:r>
                <a:r>
                  <a:rPr lang="en-US" sz="2800" b="1" dirty="0">
                    <a:solidFill>
                      <a:srgbClr val="C00000"/>
                    </a:solidFill>
                    <a:effectLst/>
                    <a:latin typeface="Cambria" panose="02040503050406030204" pitchFamily="18" charset="0"/>
                    <a:ea typeface="Cambria" panose="02040503050406030204" pitchFamily="18" charset="0"/>
                  </a:rPr>
                  <a:t>:</a:t>
                </a:r>
              </a:p>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Tuần đầu tiên người đó xử lí được số báo cáo là:     </a:t>
                </a:r>
                <a:endParaRPr lang="en-US" sz="2800" b="1" dirty="0">
                  <a:solidFill>
                    <a:srgbClr val="C00000"/>
                  </a:solidFill>
                  <a:effectLst/>
                  <a:latin typeface="Cambria" panose="02040503050406030204" pitchFamily="18" charset="0"/>
                  <a:ea typeface="Cambria" panose="02040503050406030204" pitchFamily="18" charset="0"/>
                </a:endParaRPr>
              </a:p>
              <a:p>
                <a:pPr algn="ctr">
                  <a:lnSpc>
                    <a:spcPct val="125000"/>
                  </a:lnSpc>
                </a:pPr>
                <a:r>
                  <a:rPr lang="pl-PL" sz="2800" b="1" dirty="0">
                    <a:solidFill>
                      <a:srgbClr val="C00000"/>
                    </a:solidFill>
                    <a:effectLst/>
                    <a:latin typeface="Cambria" panose="02040503050406030204" pitchFamily="18" charset="0"/>
                    <a:ea typeface="Cambria" panose="02040503050406030204" pitchFamily="18" charset="0"/>
                  </a:rPr>
                  <a:t>                   120 x </a:t>
                </a:r>
                <a14:m>
                  <m:oMath xmlns:m="http://schemas.openxmlformats.org/officeDocument/2006/math">
                    <m:f>
                      <m:fPr>
                        <m:ctrlPr>
                          <a:rPr lang="en-US" sz="2800" b="1" i="1" smtClean="0">
                            <a:solidFill>
                              <a:srgbClr val="C00000"/>
                            </a:solidFill>
                            <a:effectLst/>
                            <a:latin typeface="Cambria Math" panose="02040503050406030204" pitchFamily="18" charset="0"/>
                            <a:ea typeface="Calibri" panose="020F0502020204030204" pitchFamily="34" charset="0"/>
                          </a:rPr>
                        </m:ctrlPr>
                      </m:fPr>
                      <m:num>
                        <m:r>
                          <a:rPr lang="en-US" sz="2800" b="1" i="1" smtClean="0">
                            <a:solidFill>
                              <a:srgbClr val="C00000"/>
                            </a:solidFill>
                            <a:effectLst/>
                            <a:latin typeface="Cambria Math" panose="02040503050406030204" pitchFamily="18" charset="0"/>
                            <a:ea typeface="Calibri" panose="020F0502020204030204" pitchFamily="34" charset="0"/>
                          </a:rPr>
                          <m:t>𝟏</m:t>
                        </m:r>
                      </m:num>
                      <m:den>
                        <m:r>
                          <a:rPr lang="en-US" sz="2800" b="1" i="1" smtClean="0">
                            <a:solidFill>
                              <a:srgbClr val="C00000"/>
                            </a:solidFill>
                            <a:effectLst/>
                            <a:latin typeface="Cambria Math" panose="02040503050406030204" pitchFamily="18" charset="0"/>
                            <a:ea typeface="Calibri" panose="020F0502020204030204" pitchFamily="34" charset="0"/>
                          </a:rPr>
                          <m:t>𝟒</m:t>
                        </m:r>
                      </m:den>
                    </m:f>
                    <m:r>
                      <a:rPr lang="en-US" sz="2800" b="1" i="1" smtClean="0">
                        <a:solidFill>
                          <a:srgbClr val="C00000"/>
                        </a:solidFill>
                        <a:effectLst/>
                        <a:latin typeface="Cambria Math" panose="02040503050406030204" pitchFamily="18" charset="0"/>
                        <a:ea typeface="Calibri" panose="020F0502020204030204" pitchFamily="34" charset="0"/>
                      </a:rPr>
                      <m:t> </m:t>
                    </m:r>
                  </m:oMath>
                </a14:m>
                <a:r>
                  <a:rPr lang="pl-PL" sz="2800" b="1" dirty="0">
                    <a:solidFill>
                      <a:srgbClr val="C00000"/>
                    </a:solidFill>
                    <a:effectLst/>
                    <a:latin typeface="Cambria" panose="02040503050406030204" pitchFamily="18" charset="0"/>
                    <a:ea typeface="Cambria" panose="02040503050406030204" pitchFamily="18" charset="0"/>
                  </a:rPr>
                  <a:t>= 30</a:t>
                </a:r>
                <a:r>
                  <a:rPr lang="en-US" sz="2800" b="1" dirty="0">
                    <a:solidFill>
                      <a:srgbClr val="C00000"/>
                    </a:solidFill>
                    <a:effectLst/>
                    <a:latin typeface="Cambria" panose="02040503050406030204" pitchFamily="18" charset="0"/>
                    <a:ea typeface="Cambria" panose="02040503050406030204" pitchFamily="18" charset="0"/>
                  </a:rPr>
                  <a:t> </a:t>
                </a:r>
                <a:r>
                  <a:rPr lang="pl-PL" sz="2800" b="1" dirty="0">
                    <a:solidFill>
                      <a:srgbClr val="C00000"/>
                    </a:solidFill>
                    <a:effectLst/>
                    <a:latin typeface="Cambria" panose="02040503050406030204" pitchFamily="18" charset="0"/>
                    <a:ea typeface="Cambria" panose="02040503050406030204" pitchFamily="18" charset="0"/>
                  </a:rPr>
                  <a:t>(báo cáo)</a:t>
                </a:r>
                <a:endParaRPr lang="en-US" sz="2800" b="1" dirty="0">
                  <a:solidFill>
                    <a:srgbClr val="C0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Tuần thứ hai người đó xử lí được số báo cáo là:   </a:t>
                </a:r>
                <a:endParaRPr lang="en-US" sz="2800" b="1" dirty="0">
                  <a:solidFill>
                    <a:srgbClr val="C00000"/>
                  </a:solidFill>
                  <a:effectLst/>
                  <a:latin typeface="Cambria" panose="02040503050406030204" pitchFamily="18" charset="0"/>
                  <a:ea typeface="Cambria" panose="02040503050406030204" pitchFamily="18" charset="0"/>
                </a:endParaRPr>
              </a:p>
              <a:p>
                <a:pPr algn="ctr">
                  <a:lnSpc>
                    <a:spcPct val="125000"/>
                  </a:lnSpc>
                </a:pPr>
                <a:r>
                  <a:rPr lang="pl-PL" sz="2800" b="1" dirty="0">
                    <a:solidFill>
                      <a:srgbClr val="C00000"/>
                    </a:solidFill>
                    <a:effectLst/>
                    <a:latin typeface="Cambria" panose="02040503050406030204" pitchFamily="18" charset="0"/>
                    <a:ea typeface="Cambria" panose="02040503050406030204" pitchFamily="18" charset="0"/>
                  </a:rPr>
                  <a:t>                      120 x </a:t>
                </a:r>
                <a14:m>
                  <m:oMath xmlns:m="http://schemas.openxmlformats.org/officeDocument/2006/math">
                    <m:f>
                      <m:fPr>
                        <m:ctrlPr>
                          <a:rPr lang="en-US" sz="2800" b="1" i="1" smtClean="0">
                            <a:solidFill>
                              <a:srgbClr val="C00000"/>
                            </a:solidFill>
                            <a:effectLst/>
                            <a:latin typeface="Cambria Math" panose="02040503050406030204" pitchFamily="18" charset="0"/>
                            <a:ea typeface="Calibri" panose="020F0502020204030204" pitchFamily="34" charset="0"/>
                          </a:rPr>
                        </m:ctrlPr>
                      </m:fPr>
                      <m:num>
                        <m:r>
                          <a:rPr lang="en-US" sz="2800" b="1" i="1" smtClean="0">
                            <a:solidFill>
                              <a:srgbClr val="C00000"/>
                            </a:solidFill>
                            <a:effectLst/>
                            <a:latin typeface="Cambria Math" panose="02040503050406030204" pitchFamily="18" charset="0"/>
                            <a:ea typeface="Calibri" panose="020F0502020204030204" pitchFamily="34" charset="0"/>
                          </a:rPr>
                          <m:t>𝟏</m:t>
                        </m:r>
                      </m:num>
                      <m:den>
                        <m:r>
                          <a:rPr lang="en-US" sz="2800" b="1" i="1" smtClean="0">
                            <a:solidFill>
                              <a:srgbClr val="C00000"/>
                            </a:solidFill>
                            <a:effectLst/>
                            <a:latin typeface="Cambria Math" panose="02040503050406030204" pitchFamily="18" charset="0"/>
                            <a:ea typeface="Calibri" panose="020F0502020204030204" pitchFamily="34" charset="0"/>
                          </a:rPr>
                          <m:t>𝟐</m:t>
                        </m:r>
                      </m:den>
                    </m:f>
                    <m:r>
                      <a:rPr lang="en-US" sz="2800" b="1" i="1" smtClean="0">
                        <a:solidFill>
                          <a:srgbClr val="C00000"/>
                        </a:solidFill>
                        <a:effectLst/>
                        <a:latin typeface="Cambria Math" panose="02040503050406030204" pitchFamily="18" charset="0"/>
                        <a:ea typeface="Calibri" panose="020F0502020204030204" pitchFamily="34" charset="0"/>
                      </a:rPr>
                      <m:t> </m:t>
                    </m:r>
                  </m:oMath>
                </a14:m>
                <a:r>
                  <a:rPr lang="pl-PL" sz="2800" b="1" dirty="0">
                    <a:solidFill>
                      <a:srgbClr val="C00000"/>
                    </a:solidFill>
                    <a:effectLst/>
                    <a:latin typeface="Cambria" panose="02040503050406030204" pitchFamily="18" charset="0"/>
                    <a:ea typeface="Cambria" panose="02040503050406030204" pitchFamily="18" charset="0"/>
                  </a:rPr>
                  <a:t>= 60 ( báo cáo)</a:t>
                </a:r>
                <a:endParaRPr lang="en-US" sz="2800" b="1" dirty="0">
                  <a:solidFill>
                    <a:srgbClr val="C0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Sau hai tuần người đó xử lí được số báo cáo là:      </a:t>
                </a:r>
                <a:endParaRPr lang="en-US" sz="2800" b="1" dirty="0">
                  <a:solidFill>
                    <a:srgbClr val="C0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pPr>
                <a:r>
                  <a:rPr lang="pl-PL" sz="2800" b="1" dirty="0">
                    <a:solidFill>
                      <a:srgbClr val="C00000"/>
                    </a:solidFill>
                    <a:effectLst/>
                    <a:latin typeface="Cambria" panose="02040503050406030204" pitchFamily="18" charset="0"/>
                    <a:ea typeface="Cambria" panose="02040503050406030204" pitchFamily="18" charset="0"/>
                  </a:rPr>
                  <a:t>                   30 + 60 = 90 ( báo cáo)</a:t>
                </a:r>
                <a:endParaRPr lang="en-US" sz="2800" b="1" dirty="0">
                  <a:solidFill>
                    <a:srgbClr val="C00000"/>
                  </a:solidFill>
                  <a:effectLst/>
                  <a:latin typeface="Cambria" panose="02040503050406030204" pitchFamily="18" charset="0"/>
                  <a:ea typeface="Cambria" panose="02040503050406030204" pitchFamily="18" charset="0"/>
                </a:endParaRPr>
              </a:p>
              <a:p>
                <a:pPr algn="ctr"/>
                <a:r>
                  <a:rPr lang="vi-VN" sz="2800" b="1" dirty="0">
                    <a:solidFill>
                      <a:srgbClr val="C00000"/>
                    </a:solidFill>
                    <a:latin typeface="Cambria" panose="02040503050406030204" pitchFamily="18" charset="0"/>
                    <a:ea typeface="Cambria" panose="02040503050406030204" pitchFamily="18" charset="0"/>
                  </a:rPr>
                  <a:t>Sau hai tuần người đó còn phải xử lí số báo cáo là:      </a:t>
                </a:r>
              </a:p>
              <a:p>
                <a:pPr algn="ctr"/>
                <a:r>
                  <a:rPr lang="vi-VN" sz="2800" b="1" dirty="0">
                    <a:solidFill>
                      <a:srgbClr val="C00000"/>
                    </a:solidFill>
                    <a:latin typeface="Cambria" panose="02040503050406030204" pitchFamily="18" charset="0"/>
                    <a:ea typeface="Cambria" panose="02040503050406030204" pitchFamily="18" charset="0"/>
                  </a:rPr>
                  <a:t>                 120 – 90= 30 ( báo cáo)</a:t>
                </a:r>
              </a:p>
              <a:p>
                <a:pPr algn="r"/>
                <a:r>
                  <a:rPr lang="vi-VN" sz="2800" b="1" dirty="0">
                    <a:solidFill>
                      <a:srgbClr val="C00000"/>
                    </a:solidFill>
                    <a:latin typeface="Cambria" panose="02040503050406030204" pitchFamily="18" charset="0"/>
                    <a:ea typeface="Cambria" panose="02040503050406030204" pitchFamily="18" charset="0"/>
                  </a:rPr>
                  <a:t>Đáp số: 30 báo cáo</a:t>
                </a:r>
              </a:p>
              <a:p>
                <a:pPr algn="ctr"/>
                <a:endParaRPr lang="en-US" sz="2800" b="1" dirty="0">
                  <a:solidFill>
                    <a:srgbClr val="C00000"/>
                  </a:solidFill>
                  <a:latin typeface="Cambria" panose="02040503050406030204" pitchFamily="18" charset="0"/>
                  <a:ea typeface="Cambria" panose="02040503050406030204" pitchFamily="18" charset="0"/>
                </a:endParaRPr>
              </a:p>
            </p:txBody>
          </p:sp>
        </mc:Choice>
        <mc:Fallback xmlns="">
          <p:sp>
            <p:nvSpPr>
              <p:cNvPr id="8" name="TextBox 7">
                <a:extLst>
                  <a:ext uri="{FF2B5EF4-FFF2-40B4-BE49-F238E27FC236}">
                    <a16:creationId xmlns:a16="http://schemas.microsoft.com/office/drawing/2014/main" id="{95A682A9-BA49-21C6-7B4C-A405C0A337C2}"/>
                  </a:ext>
                </a:extLst>
              </p:cNvPr>
              <p:cNvSpPr txBox="1">
                <a:spLocks noRot="1" noChangeAspect="1" noMove="1" noResize="1" noEditPoints="1" noAdjustHandles="1" noChangeArrowheads="1" noChangeShapeType="1" noTextEdit="1"/>
              </p:cNvSpPr>
              <p:nvPr/>
            </p:nvSpPr>
            <p:spPr>
              <a:xfrm>
                <a:off x="990600" y="798264"/>
                <a:ext cx="9906000" cy="6059736"/>
              </a:xfrm>
              <a:prstGeom prst="rect">
                <a:avLst/>
              </a:prstGeom>
              <a:blipFill>
                <a:blip r:embed="rId2"/>
                <a:stretch>
                  <a:fillRect t="-201" r="-1231"/>
                </a:stretch>
              </a:blipFill>
            </p:spPr>
            <p:txBody>
              <a:bodyPr/>
              <a:lstStyle/>
              <a:p>
                <a:r>
                  <a:rPr lang="en-US">
                    <a:noFill/>
                  </a:rPr>
                  <a:t> </a:t>
                </a:r>
              </a:p>
            </p:txBody>
          </p:sp>
        </mc:Fallback>
      </mc:AlternateContent>
    </p:spTree>
    <p:extLst>
      <p:ext uri="{BB962C8B-B14F-4D97-AF65-F5344CB8AC3E}">
        <p14:creationId xmlns:p14="http://schemas.microsoft.com/office/powerpoint/2010/main" val="38102119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down)">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wipe(down)">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wipe(down)">
                                      <p:cBhvr>
                                        <p:cTn id="5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1078981"/>
            <a:ext cx="10678810" cy="5407584"/>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257175" y="171451"/>
            <a:ext cx="11439525" cy="1571624"/>
            <a:chOff x="0" y="0"/>
            <a:chExt cx="1641852" cy="460864"/>
          </a:xfrm>
        </p:grpSpPr>
        <p:sp>
          <p:nvSpPr>
            <p:cNvPr id="6" name="Freeform 6"/>
            <p:cNvSpPr/>
            <p:nvPr/>
          </p:nvSpPr>
          <p:spPr>
            <a:xfrm>
              <a:off x="0" y="0"/>
              <a:ext cx="1641852" cy="460864"/>
            </a:xfrm>
            <a:custGeom>
              <a:avLst/>
              <a:gdLst/>
              <a:ahLst/>
              <a:cxnLst/>
              <a:rect l="l" t="t" r="r" b="b"/>
              <a:pathLst>
                <a:path w="1641852" h="460864">
                  <a:moveTo>
                    <a:pt x="46405" y="0"/>
                  </a:moveTo>
                  <a:lnTo>
                    <a:pt x="1595447" y="0"/>
                  </a:lnTo>
                  <a:cubicBezTo>
                    <a:pt x="1621076" y="0"/>
                    <a:pt x="1641852" y="20776"/>
                    <a:pt x="1641852" y="46405"/>
                  </a:cubicBezTo>
                  <a:lnTo>
                    <a:pt x="1641852" y="414459"/>
                  </a:lnTo>
                  <a:cubicBezTo>
                    <a:pt x="1641852" y="426766"/>
                    <a:pt x="1636963" y="438570"/>
                    <a:pt x="1628260" y="447272"/>
                  </a:cubicBezTo>
                  <a:cubicBezTo>
                    <a:pt x="1619558" y="455975"/>
                    <a:pt x="1607754" y="460864"/>
                    <a:pt x="1595447" y="460864"/>
                  </a:cubicBezTo>
                  <a:lnTo>
                    <a:pt x="46405" y="460864"/>
                  </a:lnTo>
                  <a:cubicBezTo>
                    <a:pt x="34098" y="460864"/>
                    <a:pt x="22294" y="455975"/>
                    <a:pt x="13592" y="447272"/>
                  </a:cubicBezTo>
                  <a:cubicBezTo>
                    <a:pt x="4889" y="438570"/>
                    <a:pt x="0" y="426766"/>
                    <a:pt x="0" y="414459"/>
                  </a:cubicBezTo>
                  <a:lnTo>
                    <a:pt x="0" y="46405"/>
                  </a:lnTo>
                  <a:cubicBezTo>
                    <a:pt x="0" y="34098"/>
                    <a:pt x="4889" y="22294"/>
                    <a:pt x="13592" y="13592"/>
                  </a:cubicBezTo>
                  <a:cubicBezTo>
                    <a:pt x="22294" y="4889"/>
                    <a:pt x="34098" y="0"/>
                    <a:pt x="46405" y="0"/>
                  </a:cubicBezTo>
                  <a:close/>
                </a:path>
              </a:pathLst>
            </a:custGeom>
            <a:solidFill>
              <a:srgbClr val="C8E4B2"/>
            </a:solidFill>
            <a:ln w="57150" cap="rnd">
              <a:solidFill>
                <a:srgbClr val="462718"/>
              </a:solidFill>
              <a:prstDash val="solid"/>
              <a:round/>
            </a:ln>
          </p:spPr>
        </p:sp>
        <p:sp>
          <p:nvSpPr>
            <p:cNvPr id="7" name="TextBox 7"/>
            <p:cNvSpPr txBox="1"/>
            <p:nvPr/>
          </p:nvSpPr>
          <p:spPr>
            <a:xfrm>
              <a:off x="0" y="0"/>
              <a:ext cx="1641852" cy="460864"/>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E14E2F-26B3-8BF1-6EC3-AD6CC4951E5F}"/>
                  </a:ext>
                </a:extLst>
              </p:cNvPr>
              <p:cNvSpPr txBox="1"/>
              <p:nvPr/>
            </p:nvSpPr>
            <p:spPr>
              <a:xfrm>
                <a:off x="295276" y="276225"/>
                <a:ext cx="11420474" cy="1386020"/>
              </a:xfrm>
              <a:prstGeom prst="rect">
                <a:avLst/>
              </a:prstGeom>
              <a:noFill/>
            </p:spPr>
            <p:txBody>
              <a:bodyPr wrap="square" rtlCol="0">
                <a:spAutoFit/>
              </a:bodyPr>
              <a:lstStyle/>
              <a:p>
                <a:pPr lvl="0" algn="just"/>
                <a:r>
                  <a:rPr lang="en-US" sz="2400" dirty="0">
                    <a:solidFill>
                      <a:srgbClr val="002060"/>
                    </a:solidFill>
                    <a:latin typeface="Cambria" panose="02040503050406030204" pitchFamily="18" charset="0"/>
                    <a:ea typeface="Cambria" panose="02040503050406030204" pitchFamily="18" charset="0"/>
                  </a:rPr>
                  <a:t>7. </a:t>
                </a:r>
                <a:r>
                  <a:rPr lang="vi-VN" sz="2400" dirty="0">
                    <a:solidFill>
                      <a:srgbClr val="002060"/>
                    </a:solidFill>
                    <a:latin typeface="Cambria" panose="02040503050406030204" pitchFamily="18" charset="0"/>
                    <a:ea typeface="Cambria" panose="02040503050406030204" pitchFamily="18" charset="0"/>
                  </a:rPr>
                  <a:t>Tuần trước số lượt khách tham quan vườn bách thú là 489 lượt. Do thời tiết không thuận lợi nên tuần này số lượt khách tham quan vườn bách thú chỉ bằng </a:t>
                </a:r>
                <a14:m>
                  <m:oMath xmlns:m="http://schemas.openxmlformats.org/officeDocument/2006/math">
                    <m:f>
                      <m:fPr>
                        <m:ctrlPr>
                          <a:rPr lang="en-US" sz="2400" b="1" i="1" smtClean="0">
                            <a:solidFill>
                              <a:srgbClr val="002060"/>
                            </a:solidFill>
                            <a:effectLst/>
                            <a:latin typeface="Cambria Math" panose="02040503050406030204" pitchFamily="18" charset="0"/>
                            <a:ea typeface="Calibri" panose="020F0502020204030204" pitchFamily="34" charset="0"/>
                          </a:rPr>
                        </m:ctrlPr>
                      </m:fPr>
                      <m:num>
                        <m:r>
                          <a:rPr lang="en-US" sz="2400" b="1" i="1" smtClean="0">
                            <a:solidFill>
                              <a:srgbClr val="002060"/>
                            </a:solidFill>
                            <a:effectLst/>
                            <a:latin typeface="Cambria Math" panose="02040503050406030204" pitchFamily="18" charset="0"/>
                            <a:ea typeface="Calibri" panose="020F0502020204030204" pitchFamily="34" charset="0"/>
                          </a:rPr>
                          <m:t>𝟐</m:t>
                        </m:r>
                      </m:num>
                      <m:den>
                        <m:r>
                          <a:rPr lang="en-US" sz="2400" b="1" i="1" smtClean="0">
                            <a:solidFill>
                              <a:srgbClr val="002060"/>
                            </a:solidFill>
                            <a:effectLst/>
                            <a:latin typeface="Cambria Math" panose="02040503050406030204" pitchFamily="18" charset="0"/>
                            <a:ea typeface="Calibri" panose="020F0502020204030204" pitchFamily="34" charset="0"/>
                          </a:rPr>
                          <m:t>𝟑</m:t>
                        </m:r>
                      </m:den>
                    </m:f>
                    <m:r>
                      <a:rPr lang="en-US" sz="2400" b="1" i="1" smtClean="0">
                        <a:solidFill>
                          <a:srgbClr val="002060"/>
                        </a:solidFill>
                        <a:effectLst/>
                        <a:latin typeface="Cambria Math" panose="02040503050406030204" pitchFamily="18" charset="0"/>
                        <a:ea typeface="Calibri" panose="020F0502020204030204" pitchFamily="34" charset="0"/>
                      </a:rPr>
                      <m:t> </m:t>
                    </m:r>
                  </m:oMath>
                </a14:m>
                <a:r>
                  <a:rPr lang="vi-VN" sz="2400" dirty="0">
                    <a:solidFill>
                      <a:srgbClr val="002060"/>
                    </a:solidFill>
                    <a:latin typeface="Cambria" panose="02040503050406030204" pitchFamily="18" charset="0"/>
                    <a:ea typeface="Cambria" panose="02040503050406030204" pitchFamily="18" charset="0"/>
                  </a:rPr>
                  <a:t>số lượt khách tham quan của tuần trước. Tính số lượt khách tham quan tuần này.</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17" name="TextBox 16">
                <a:extLst>
                  <a:ext uri="{FF2B5EF4-FFF2-40B4-BE49-F238E27FC236}">
                    <a16:creationId xmlns:a16="http://schemas.microsoft.com/office/drawing/2014/main" id="{06E14E2F-26B3-8BF1-6EC3-AD6CC4951E5F}"/>
                  </a:ext>
                </a:extLst>
              </p:cNvPr>
              <p:cNvSpPr txBox="1">
                <a:spLocks noRot="1" noChangeAspect="1" noMove="1" noResize="1" noEditPoints="1" noAdjustHandles="1" noChangeArrowheads="1" noChangeShapeType="1" noTextEdit="1"/>
              </p:cNvSpPr>
              <p:nvPr/>
            </p:nvSpPr>
            <p:spPr>
              <a:xfrm>
                <a:off x="295276" y="276225"/>
                <a:ext cx="11420474" cy="1386020"/>
              </a:xfrm>
              <a:prstGeom prst="rect">
                <a:avLst/>
              </a:prstGeom>
              <a:blipFill>
                <a:blip r:embed="rId2"/>
                <a:stretch>
                  <a:fillRect l="-800" t="-3509" r="-800" b="-7018"/>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975FCC82-0EA0-8E10-FD9E-32D5ABF3E682}"/>
              </a:ext>
            </a:extLst>
          </p:cNvPr>
          <p:cNvPicPr>
            <a:picLocks noChangeAspect="1"/>
          </p:cNvPicPr>
          <p:nvPr/>
        </p:nvPicPr>
        <p:blipFill>
          <a:blip r:embed="rId3"/>
          <a:stretch>
            <a:fillRect/>
          </a:stretch>
        </p:blipFill>
        <p:spPr>
          <a:xfrm>
            <a:off x="6337980" y="2257425"/>
            <a:ext cx="4725307" cy="3519487"/>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1062227-A6AA-052A-E7C4-6F61B8CE6439}"/>
                  </a:ext>
                </a:extLst>
              </p:cNvPr>
              <p:cNvSpPr txBox="1"/>
              <p:nvPr/>
            </p:nvSpPr>
            <p:spPr>
              <a:xfrm>
                <a:off x="933450" y="1771650"/>
                <a:ext cx="5172075" cy="3510320"/>
              </a:xfrm>
              <a:prstGeom prst="rect">
                <a:avLst/>
              </a:prstGeom>
              <a:noFill/>
            </p:spPr>
            <p:txBody>
              <a:bodyPr wrap="square" rtlCol="0">
                <a:spAutoFit/>
              </a:bodyPr>
              <a:lstStyle/>
              <a:p>
                <a:pPr marL="0" marR="0" algn="just">
                  <a:lnSpc>
                    <a:spcPct val="125000"/>
                  </a:lnSpc>
                  <a:spcBef>
                    <a:spcPts val="0"/>
                  </a:spcBef>
                  <a:spcAft>
                    <a:spcPts val="0"/>
                  </a:spcAft>
                </a:pPr>
                <a:r>
                  <a:rPr lang="en-US" sz="2800" b="1" dirty="0">
                    <a:solidFill>
                      <a:srgbClr val="FF0000"/>
                    </a:solidFill>
                    <a:effectLst/>
                    <a:latin typeface="Cambria" panose="02040503050406030204" pitchFamily="18" charset="0"/>
                    <a:ea typeface="Cambria" panose="02040503050406030204" pitchFamily="18" charset="0"/>
                  </a:rPr>
                  <a:t> </a:t>
                </a:r>
              </a:p>
              <a:p>
                <a:pPr marL="0" marR="0" algn="ctr">
                  <a:lnSpc>
                    <a:spcPct val="125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Bài</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giải</a:t>
                </a:r>
                <a:r>
                  <a:rPr lang="en-US" sz="2800" b="1" dirty="0">
                    <a:solidFill>
                      <a:srgbClr val="FF0000"/>
                    </a:solidFill>
                    <a:effectLst/>
                    <a:latin typeface="Cambria" panose="02040503050406030204" pitchFamily="18" charset="0"/>
                    <a:ea typeface="Cambria" panose="02040503050406030204" pitchFamily="18" charset="0"/>
                  </a:rPr>
                  <a:t>:</a:t>
                </a:r>
              </a:p>
              <a:p>
                <a:pPr marL="0" marR="0" algn="just">
                  <a:lnSpc>
                    <a:spcPct val="125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lượt</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khách</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tham</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quan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tuần</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này</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là</a:t>
                </a:r>
                <a:endParaRPr lang="en-US" sz="2800" b="1" dirty="0">
                  <a:solidFill>
                    <a:srgbClr val="FF0000"/>
                  </a:solidFill>
                  <a:effectLst/>
                  <a:latin typeface="Cambria" panose="02040503050406030204" pitchFamily="18" charset="0"/>
                  <a:ea typeface="Cambria" panose="02040503050406030204" pitchFamily="18" charset="0"/>
                </a:endParaRPr>
              </a:p>
              <a:p>
                <a:pPr marL="0" marR="0" algn="ctr">
                  <a:lnSpc>
                    <a:spcPct val="125000"/>
                  </a:lnSpc>
                  <a:spcBef>
                    <a:spcPts val="0"/>
                  </a:spcBef>
                  <a:spcAft>
                    <a:spcPts val="0"/>
                  </a:spcAft>
                </a:pPr>
                <a:r>
                  <a:rPr lang="en-US" sz="2800" b="1" dirty="0">
                    <a:solidFill>
                      <a:srgbClr val="FF0000"/>
                    </a:solidFill>
                    <a:effectLst/>
                    <a:latin typeface="Cambria" panose="02040503050406030204" pitchFamily="18" charset="0"/>
                    <a:ea typeface="Cambria" panose="02040503050406030204" pitchFamily="18" charset="0"/>
                  </a:rPr>
                  <a:t>489 x </a:t>
                </a:r>
                <a14:m>
                  <m:oMath xmlns:m="http://schemas.openxmlformats.org/officeDocument/2006/math">
                    <m:f>
                      <m:fPr>
                        <m:ctrlPr>
                          <a:rPr lang="en-US" sz="2800" b="1" i="1" smtClean="0">
                            <a:solidFill>
                              <a:srgbClr val="FF0000"/>
                            </a:solidFill>
                            <a:effectLst/>
                            <a:latin typeface="Cambria Math" panose="02040503050406030204" pitchFamily="18" charset="0"/>
                            <a:ea typeface="Calibri" panose="020F0502020204030204" pitchFamily="34" charset="0"/>
                          </a:rPr>
                        </m:ctrlPr>
                      </m:fPr>
                      <m:num>
                        <m:r>
                          <a:rPr lang="en-US" sz="2800" b="1" i="1" smtClean="0">
                            <a:solidFill>
                              <a:srgbClr val="FF0000"/>
                            </a:solidFill>
                            <a:effectLst/>
                            <a:latin typeface="Cambria Math" panose="02040503050406030204" pitchFamily="18" charset="0"/>
                            <a:ea typeface="Calibri" panose="020F0502020204030204" pitchFamily="34" charset="0"/>
                          </a:rPr>
                          <m:t>𝟐</m:t>
                        </m:r>
                      </m:num>
                      <m:den>
                        <m:r>
                          <a:rPr lang="en-US" sz="2800" b="1" i="1" smtClean="0">
                            <a:solidFill>
                              <a:srgbClr val="FF0000"/>
                            </a:solidFill>
                            <a:effectLst/>
                            <a:latin typeface="Cambria Math" panose="02040503050406030204" pitchFamily="18" charset="0"/>
                            <a:ea typeface="Calibri" panose="020F0502020204030204" pitchFamily="34" charset="0"/>
                          </a:rPr>
                          <m:t>𝟑</m:t>
                        </m:r>
                      </m:den>
                    </m:f>
                    <m:r>
                      <a:rPr lang="en-US" sz="2800" b="1" i="1" smtClean="0">
                        <a:solidFill>
                          <a:srgbClr val="FF0000"/>
                        </a:solidFill>
                        <a:effectLst/>
                        <a:latin typeface="Cambria Math" panose="02040503050406030204" pitchFamily="18" charset="0"/>
                        <a:ea typeface="Calibri" panose="020F0502020204030204" pitchFamily="34" charset="0"/>
                      </a:rPr>
                      <m:t> </m:t>
                    </m:r>
                  </m:oMath>
                </a14:m>
                <a:r>
                  <a:rPr lang="en-US" sz="2800" b="1" dirty="0">
                    <a:solidFill>
                      <a:srgbClr val="FF0000"/>
                    </a:solidFill>
                    <a:effectLst/>
                    <a:latin typeface="Cambria" panose="02040503050406030204" pitchFamily="18" charset="0"/>
                    <a:ea typeface="Cambria" panose="02040503050406030204" pitchFamily="18" charset="0"/>
                  </a:rPr>
                  <a:t>= 326 ( </a:t>
                </a:r>
                <a:r>
                  <a:rPr lang="en-US" sz="2800" b="1" dirty="0" err="1">
                    <a:solidFill>
                      <a:srgbClr val="FF0000"/>
                    </a:solidFill>
                    <a:effectLst/>
                    <a:latin typeface="Cambria" panose="02040503050406030204" pitchFamily="18" charset="0"/>
                    <a:ea typeface="Cambria" panose="02040503050406030204" pitchFamily="18" charset="0"/>
                  </a:rPr>
                  <a:t>khách</a:t>
                </a:r>
                <a:r>
                  <a:rPr lang="en-US" sz="2800" b="1" dirty="0">
                    <a:solidFill>
                      <a:srgbClr val="FF0000"/>
                    </a:solidFill>
                    <a:effectLst/>
                    <a:latin typeface="Cambria" panose="02040503050406030204" pitchFamily="18" charset="0"/>
                    <a:ea typeface="Cambria" panose="02040503050406030204" pitchFamily="18" charset="0"/>
                  </a:rPr>
                  <a:t>)</a:t>
                </a:r>
              </a:p>
              <a:p>
                <a:pPr marL="0" marR="0" algn="ctr">
                  <a:lnSpc>
                    <a:spcPct val="125000"/>
                  </a:lnSpc>
                  <a:spcBef>
                    <a:spcPts val="0"/>
                  </a:spcBef>
                  <a:spcAft>
                    <a:spcPts val="0"/>
                  </a:spcAft>
                </a:pPr>
                <a:r>
                  <a:rPr lang="en-US" sz="2800" b="1" dirty="0" err="1">
                    <a:solidFill>
                      <a:srgbClr val="FF0000"/>
                    </a:solidFill>
                    <a:effectLst/>
                    <a:latin typeface="Cambria" panose="02040503050406030204" pitchFamily="18" charset="0"/>
                    <a:ea typeface="Cambria" panose="02040503050406030204" pitchFamily="18" charset="0"/>
                  </a:rPr>
                  <a:t>Đáp</a:t>
                </a:r>
                <a:r>
                  <a:rPr lang="en-US" sz="2800" b="1" dirty="0">
                    <a:solidFill>
                      <a:srgbClr val="FF0000"/>
                    </a:solidFill>
                    <a:effectLst/>
                    <a:latin typeface="Cambria" panose="02040503050406030204" pitchFamily="18" charset="0"/>
                    <a:ea typeface="Cambria" panose="02040503050406030204" pitchFamily="18" charset="0"/>
                  </a:rPr>
                  <a:t> </a:t>
                </a:r>
                <a:r>
                  <a:rPr lang="en-US" sz="2800" b="1" dirty="0" err="1">
                    <a:solidFill>
                      <a:srgbClr val="FF0000"/>
                    </a:solidFill>
                    <a:effectLst/>
                    <a:latin typeface="Cambria" panose="02040503050406030204" pitchFamily="18" charset="0"/>
                    <a:ea typeface="Cambria" panose="02040503050406030204" pitchFamily="18" charset="0"/>
                  </a:rPr>
                  <a:t>số</a:t>
                </a:r>
                <a:r>
                  <a:rPr lang="en-US" sz="2800" b="1" dirty="0">
                    <a:solidFill>
                      <a:srgbClr val="FF0000"/>
                    </a:solidFill>
                    <a:effectLst/>
                    <a:latin typeface="Cambria" panose="02040503050406030204" pitchFamily="18" charset="0"/>
                    <a:ea typeface="Cambria" panose="02040503050406030204" pitchFamily="18" charset="0"/>
                  </a:rPr>
                  <a:t>: 326 </a:t>
                </a:r>
                <a:r>
                  <a:rPr lang="en-US" sz="2800" b="1" dirty="0" err="1">
                    <a:solidFill>
                      <a:srgbClr val="FF0000"/>
                    </a:solidFill>
                    <a:effectLst/>
                    <a:latin typeface="Cambria" panose="02040503050406030204" pitchFamily="18" charset="0"/>
                    <a:ea typeface="Cambria" panose="02040503050406030204" pitchFamily="18" charset="0"/>
                  </a:rPr>
                  <a:t>khách</a:t>
                </a:r>
                <a:endParaRPr lang="en-US" sz="2800" b="1" dirty="0">
                  <a:solidFill>
                    <a:srgbClr val="FF0000"/>
                  </a:solidFill>
                  <a:effectLst/>
                  <a:latin typeface="Cambria" panose="02040503050406030204" pitchFamily="18" charset="0"/>
                  <a:ea typeface="Cambria" panose="02040503050406030204" pitchFamily="18" charset="0"/>
                </a:endParaRPr>
              </a:p>
            </p:txBody>
          </p:sp>
        </mc:Choice>
        <mc:Fallback xmlns="">
          <p:sp>
            <p:nvSpPr>
              <p:cNvPr id="11" name="TextBox 10">
                <a:extLst>
                  <a:ext uri="{FF2B5EF4-FFF2-40B4-BE49-F238E27FC236}">
                    <a16:creationId xmlns:a16="http://schemas.microsoft.com/office/drawing/2014/main" id="{C1062227-A6AA-052A-E7C4-6F61B8CE6439}"/>
                  </a:ext>
                </a:extLst>
              </p:cNvPr>
              <p:cNvSpPr txBox="1">
                <a:spLocks noRot="1" noChangeAspect="1" noMove="1" noResize="1" noEditPoints="1" noAdjustHandles="1" noChangeArrowheads="1" noChangeShapeType="1" noTextEdit="1"/>
              </p:cNvSpPr>
              <p:nvPr/>
            </p:nvSpPr>
            <p:spPr>
              <a:xfrm>
                <a:off x="933450" y="1771650"/>
                <a:ext cx="5172075" cy="3510320"/>
              </a:xfrm>
              <a:prstGeom prst="rect">
                <a:avLst/>
              </a:prstGeom>
              <a:blipFill>
                <a:blip r:embed="rId4"/>
                <a:stretch>
                  <a:fillRect l="-2356" r="-2356" b="-4000"/>
                </a:stretch>
              </a:blipFill>
            </p:spPr>
            <p:txBody>
              <a:bodyPr/>
              <a:lstStyle/>
              <a:p>
                <a:r>
                  <a:rPr lang="en-US">
                    <a:noFill/>
                  </a:rPr>
                  <a:t> </a:t>
                </a:r>
              </a:p>
            </p:txBody>
          </p:sp>
        </mc:Fallback>
      </mc:AlternateContent>
    </p:spTree>
    <p:extLst>
      <p:ext uri="{BB962C8B-B14F-4D97-AF65-F5344CB8AC3E}">
        <p14:creationId xmlns:p14="http://schemas.microsoft.com/office/powerpoint/2010/main" val="4032807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1078981"/>
            <a:ext cx="10678810" cy="5407584"/>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5"/>
          <p:cNvGrpSpPr/>
          <p:nvPr/>
        </p:nvGrpSpPr>
        <p:grpSpPr>
          <a:xfrm>
            <a:off x="257175" y="171450"/>
            <a:ext cx="11439525" cy="2381249"/>
            <a:chOff x="0" y="0"/>
            <a:chExt cx="1641852" cy="460864"/>
          </a:xfrm>
        </p:grpSpPr>
        <p:sp>
          <p:nvSpPr>
            <p:cNvPr id="6" name="Freeform 6"/>
            <p:cNvSpPr/>
            <p:nvPr/>
          </p:nvSpPr>
          <p:spPr>
            <a:xfrm>
              <a:off x="0" y="0"/>
              <a:ext cx="1641852" cy="460864"/>
            </a:xfrm>
            <a:custGeom>
              <a:avLst/>
              <a:gdLst/>
              <a:ahLst/>
              <a:cxnLst/>
              <a:rect l="l" t="t" r="r" b="b"/>
              <a:pathLst>
                <a:path w="1641852" h="460864">
                  <a:moveTo>
                    <a:pt x="46405" y="0"/>
                  </a:moveTo>
                  <a:lnTo>
                    <a:pt x="1595447" y="0"/>
                  </a:lnTo>
                  <a:cubicBezTo>
                    <a:pt x="1621076" y="0"/>
                    <a:pt x="1641852" y="20776"/>
                    <a:pt x="1641852" y="46405"/>
                  </a:cubicBezTo>
                  <a:lnTo>
                    <a:pt x="1641852" y="414459"/>
                  </a:lnTo>
                  <a:cubicBezTo>
                    <a:pt x="1641852" y="426766"/>
                    <a:pt x="1636963" y="438570"/>
                    <a:pt x="1628260" y="447272"/>
                  </a:cubicBezTo>
                  <a:cubicBezTo>
                    <a:pt x="1619558" y="455975"/>
                    <a:pt x="1607754" y="460864"/>
                    <a:pt x="1595447" y="460864"/>
                  </a:cubicBezTo>
                  <a:lnTo>
                    <a:pt x="46405" y="460864"/>
                  </a:lnTo>
                  <a:cubicBezTo>
                    <a:pt x="34098" y="460864"/>
                    <a:pt x="22294" y="455975"/>
                    <a:pt x="13592" y="447272"/>
                  </a:cubicBezTo>
                  <a:cubicBezTo>
                    <a:pt x="4889" y="438570"/>
                    <a:pt x="0" y="426766"/>
                    <a:pt x="0" y="414459"/>
                  </a:cubicBezTo>
                  <a:lnTo>
                    <a:pt x="0" y="46405"/>
                  </a:lnTo>
                  <a:cubicBezTo>
                    <a:pt x="0" y="34098"/>
                    <a:pt x="4889" y="22294"/>
                    <a:pt x="13592" y="13592"/>
                  </a:cubicBezTo>
                  <a:cubicBezTo>
                    <a:pt x="22294" y="4889"/>
                    <a:pt x="34098" y="0"/>
                    <a:pt x="46405" y="0"/>
                  </a:cubicBezTo>
                  <a:close/>
                </a:path>
              </a:pathLst>
            </a:custGeom>
            <a:solidFill>
              <a:srgbClr val="C8E4B2"/>
            </a:solidFill>
            <a:ln w="57150" cap="rnd">
              <a:solidFill>
                <a:srgbClr val="462718"/>
              </a:solidFill>
              <a:prstDash val="solid"/>
              <a:round/>
            </a:ln>
          </p:spPr>
        </p:sp>
        <p:sp>
          <p:nvSpPr>
            <p:cNvPr id="7" name="TextBox 7"/>
            <p:cNvSpPr txBox="1"/>
            <p:nvPr/>
          </p:nvSpPr>
          <p:spPr>
            <a:xfrm>
              <a:off x="0" y="0"/>
              <a:ext cx="1641852" cy="460864"/>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6E14E2F-26B3-8BF1-6EC3-AD6CC4951E5F}"/>
                  </a:ext>
                </a:extLst>
              </p:cNvPr>
              <p:cNvSpPr txBox="1"/>
              <p:nvPr/>
            </p:nvSpPr>
            <p:spPr>
              <a:xfrm>
                <a:off x="295276" y="276225"/>
                <a:ext cx="11420474" cy="2103140"/>
              </a:xfrm>
              <a:prstGeom prst="rect">
                <a:avLst/>
              </a:prstGeom>
              <a:noFill/>
            </p:spPr>
            <p:txBody>
              <a:bodyPr wrap="square" rtlCol="0">
                <a:spAutoFit/>
              </a:bodyPr>
              <a:lstStyle/>
              <a:p>
                <a:r>
                  <a:rPr lang="en-US" sz="2400" dirty="0">
                    <a:solidFill>
                      <a:srgbClr val="002060"/>
                    </a:solidFill>
                    <a:latin typeface="Cambria" panose="02040503050406030204" pitchFamily="18" charset="0"/>
                    <a:ea typeface="Cambria" panose="02040503050406030204" pitchFamily="18" charset="0"/>
                  </a:rPr>
                  <a:t>8. </a:t>
                </a:r>
                <a:r>
                  <a:rPr lang="vi-VN" sz="2400" dirty="0">
                    <a:solidFill>
                      <a:srgbClr val="002060"/>
                    </a:solidFill>
                    <a:latin typeface="Cambria" panose="02040503050406030204" pitchFamily="18" charset="0"/>
                    <a:ea typeface="Cambria" panose="02040503050406030204" pitchFamily="18" charset="0"/>
                  </a:rPr>
                  <a:t>Mẹ đi siêu thị mua một số thực phẩm. Trong đó, mẹ mua hoa quả hết 350 000 đồng và một số thực phẩm khác hết số tiền bằng </a:t>
                </a:r>
                <a:r>
                  <a:rPr lang="en-US" sz="2400" b="1" dirty="0">
                    <a:solidFill>
                      <a:srgbClr val="002060"/>
                    </a:solidFill>
                    <a:effectLst/>
                    <a:ea typeface="Calibri" panose="020F0502020204030204" pitchFamily="34" charset="0"/>
                  </a:rPr>
                  <a:t> </a:t>
                </a:r>
                <a14:m>
                  <m:oMath xmlns:m="http://schemas.openxmlformats.org/officeDocument/2006/math">
                    <m:f>
                      <m:fPr>
                        <m:ctrlPr>
                          <a:rPr lang="en-US" sz="2400" b="1" i="1" smtClean="0">
                            <a:solidFill>
                              <a:srgbClr val="002060"/>
                            </a:solidFill>
                            <a:effectLst/>
                            <a:latin typeface="Cambria Math" panose="02040503050406030204" pitchFamily="18" charset="0"/>
                            <a:ea typeface="Calibri" panose="020F0502020204030204" pitchFamily="34" charset="0"/>
                          </a:rPr>
                        </m:ctrlPr>
                      </m:fPr>
                      <m:num>
                        <m:r>
                          <a:rPr lang="en-US" sz="2400" b="1" i="1" smtClean="0">
                            <a:solidFill>
                              <a:srgbClr val="002060"/>
                            </a:solidFill>
                            <a:effectLst/>
                            <a:latin typeface="Cambria Math" panose="02040503050406030204" pitchFamily="18" charset="0"/>
                            <a:ea typeface="Calibri" panose="020F0502020204030204" pitchFamily="34" charset="0"/>
                          </a:rPr>
                          <m:t>𝟐</m:t>
                        </m:r>
                      </m:num>
                      <m:den>
                        <m:r>
                          <a:rPr lang="en-US" sz="2400" b="1" i="1" smtClean="0">
                            <a:solidFill>
                              <a:srgbClr val="002060"/>
                            </a:solidFill>
                            <a:effectLst/>
                            <a:latin typeface="Cambria Math" panose="02040503050406030204" pitchFamily="18" charset="0"/>
                            <a:ea typeface="Calibri" panose="020F0502020204030204" pitchFamily="34" charset="0"/>
                          </a:rPr>
                          <m:t>𝟓</m:t>
                        </m:r>
                      </m:den>
                    </m:f>
                    <m:r>
                      <a:rPr lang="en-US" sz="2400" b="1" i="1" smtClean="0">
                        <a:solidFill>
                          <a:srgbClr val="002060"/>
                        </a:solidFill>
                        <a:effectLst/>
                        <a:latin typeface="Cambria Math" panose="02040503050406030204" pitchFamily="18" charset="0"/>
                        <a:ea typeface="Calibri" panose="020F0502020204030204" pitchFamily="34" charset="0"/>
                      </a:rPr>
                      <m:t> </m:t>
                    </m:r>
                  </m:oMath>
                </a14:m>
                <a:r>
                  <a:rPr lang="vi-VN" sz="2400" dirty="0">
                    <a:solidFill>
                      <a:srgbClr val="002060"/>
                    </a:solidFill>
                    <a:latin typeface="Cambria" panose="02040503050406030204" pitchFamily="18" charset="0"/>
                    <a:ea typeface="Cambria" panose="02040503050406030204" pitchFamily="18" charset="0"/>
                  </a:rPr>
                  <a:t> số tiền mua hoa quả. Mẹ đưa cho nhân viên bán hàng 500 000 đồng và được trả lại 10 000 đồng. Hỏi:</a:t>
                </a:r>
              </a:p>
              <a:p>
                <a:r>
                  <a:rPr lang="vi-VN" sz="2400" dirty="0">
                    <a:solidFill>
                      <a:srgbClr val="002060"/>
                    </a:solidFill>
                    <a:latin typeface="Cambria" panose="02040503050406030204" pitchFamily="18" charset="0"/>
                    <a:ea typeface="Cambria" panose="02040503050406030204" pitchFamily="18" charset="0"/>
                  </a:rPr>
                  <a:t>a) Mẹ mua một số thực phẩm khác hết bao nhiêu tiền?</a:t>
                </a:r>
              </a:p>
              <a:p>
                <a:r>
                  <a:rPr lang="vi-VN" sz="2400" dirty="0">
                    <a:solidFill>
                      <a:srgbClr val="002060"/>
                    </a:solidFill>
                    <a:latin typeface="Cambria" panose="02040503050406030204" pitchFamily="18" charset="0"/>
                    <a:ea typeface="Cambria" panose="02040503050406030204" pitchFamily="18" charset="0"/>
                  </a:rPr>
                  <a:t>b) Theo em, nhân viên bán hàng có trả lại nhầm tiền không?</a:t>
                </a:r>
              </a:p>
            </p:txBody>
          </p:sp>
        </mc:Choice>
        <mc:Fallback xmlns="">
          <p:sp>
            <p:nvSpPr>
              <p:cNvPr id="17" name="TextBox 16">
                <a:extLst>
                  <a:ext uri="{FF2B5EF4-FFF2-40B4-BE49-F238E27FC236}">
                    <a16:creationId xmlns:a16="http://schemas.microsoft.com/office/drawing/2014/main" id="{06E14E2F-26B3-8BF1-6EC3-AD6CC4951E5F}"/>
                  </a:ext>
                </a:extLst>
              </p:cNvPr>
              <p:cNvSpPr txBox="1">
                <a:spLocks noRot="1" noChangeAspect="1" noMove="1" noResize="1" noEditPoints="1" noAdjustHandles="1" noChangeArrowheads="1" noChangeShapeType="1" noTextEdit="1"/>
              </p:cNvSpPr>
              <p:nvPr/>
            </p:nvSpPr>
            <p:spPr>
              <a:xfrm>
                <a:off x="295276" y="276225"/>
                <a:ext cx="11420474" cy="2103140"/>
              </a:xfrm>
              <a:prstGeom prst="rect">
                <a:avLst/>
              </a:prstGeom>
              <a:blipFill>
                <a:blip r:embed="rId2"/>
                <a:stretch>
                  <a:fillRect l="-800" t="-2319" b="-5507"/>
                </a:stretch>
              </a:blipFill>
            </p:spPr>
            <p:txBody>
              <a:bodyPr/>
              <a:lstStyle/>
              <a:p>
                <a:r>
                  <a:rPr lang="en-US">
                    <a:noFill/>
                  </a:rPr>
                  <a:t> </a:t>
                </a:r>
              </a:p>
            </p:txBody>
          </p:sp>
        </mc:Fallback>
      </mc:AlternateContent>
      <p:pic>
        <p:nvPicPr>
          <p:cNvPr id="1026" name="Picture 2" descr="Tình huống thường gặp khi đi siêu thị">
            <a:extLst>
              <a:ext uri="{FF2B5EF4-FFF2-40B4-BE49-F238E27FC236}">
                <a16:creationId xmlns:a16="http://schemas.microsoft.com/office/drawing/2014/main" id="{E79EB0BF-2A77-207A-2BE9-DF8E99FDBC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349" y="2847975"/>
            <a:ext cx="5206128" cy="325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19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756596" y="600075"/>
            <a:ext cx="10678810" cy="5886490"/>
            <a:chOff x="0" y="0"/>
            <a:chExt cx="4218789" cy="2136329"/>
          </a:xfrm>
        </p:grpSpPr>
        <p:sp>
          <p:nvSpPr>
            <p:cNvPr id="3" name="Freeform 3"/>
            <p:cNvSpPr/>
            <p:nvPr/>
          </p:nvSpPr>
          <p:spPr>
            <a:xfrm>
              <a:off x="0" y="0"/>
              <a:ext cx="4218789" cy="2136329"/>
            </a:xfrm>
            <a:custGeom>
              <a:avLst/>
              <a:gdLst/>
              <a:ahLst/>
              <a:cxnLst/>
              <a:rect l="l" t="t" r="r" b="b"/>
              <a:pathLst>
                <a:path w="4218789" h="2136329">
                  <a:moveTo>
                    <a:pt x="24649" y="0"/>
                  </a:moveTo>
                  <a:lnTo>
                    <a:pt x="4194140" y="0"/>
                  </a:lnTo>
                  <a:cubicBezTo>
                    <a:pt x="4200677" y="0"/>
                    <a:pt x="4206947" y="2597"/>
                    <a:pt x="4211569" y="7220"/>
                  </a:cubicBezTo>
                  <a:cubicBezTo>
                    <a:pt x="4216192" y="11842"/>
                    <a:pt x="4218789" y="18112"/>
                    <a:pt x="4218789" y="24649"/>
                  </a:cubicBezTo>
                  <a:lnTo>
                    <a:pt x="4218789" y="2111680"/>
                  </a:lnTo>
                  <a:cubicBezTo>
                    <a:pt x="4218789" y="2118218"/>
                    <a:pt x="4216192" y="2124487"/>
                    <a:pt x="4211569" y="2129110"/>
                  </a:cubicBezTo>
                  <a:cubicBezTo>
                    <a:pt x="4206947" y="2133733"/>
                    <a:pt x="4200677" y="2136329"/>
                    <a:pt x="4194140" y="2136329"/>
                  </a:cubicBezTo>
                  <a:lnTo>
                    <a:pt x="24649" y="2136329"/>
                  </a:lnTo>
                  <a:cubicBezTo>
                    <a:pt x="18112" y="2136329"/>
                    <a:pt x="11842" y="2133733"/>
                    <a:pt x="7220" y="2129110"/>
                  </a:cubicBezTo>
                  <a:cubicBezTo>
                    <a:pt x="2597" y="2124487"/>
                    <a:pt x="0" y="2118218"/>
                    <a:pt x="0" y="2111680"/>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2136329"/>
            </a:xfrm>
            <a:prstGeom prst="rect">
              <a:avLst/>
            </a:prstGeom>
          </p:spPr>
          <p:txBody>
            <a:bodyPr lIns="33867" tIns="33867" rIns="33867" bIns="33867" rtlCol="0" anchor="ctr"/>
            <a:lstStyle/>
            <a:p>
              <a:pPr marL="0" marR="0" lvl="0" indent="0" algn="ctr" defTabSz="609630" rtl="0" eaLnBrk="1" fontAlgn="auto" latinLnBrk="0" hangingPunct="1">
                <a:lnSpc>
                  <a:spcPts val="1901"/>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5A682A9-BA49-21C6-7B4C-A405C0A337C2}"/>
                  </a:ext>
                </a:extLst>
              </p:cNvPr>
              <p:cNvSpPr txBox="1"/>
              <p:nvPr/>
            </p:nvSpPr>
            <p:spPr>
              <a:xfrm>
                <a:off x="990600" y="798264"/>
                <a:ext cx="9906000" cy="4373890"/>
              </a:xfrm>
              <a:prstGeom prst="rect">
                <a:avLst/>
              </a:prstGeom>
              <a:noFill/>
            </p:spPr>
            <p:txBody>
              <a:bodyPr wrap="square" rtlCol="0">
                <a:spAutoFit/>
              </a:bodyPr>
              <a:lstStyle/>
              <a:p>
                <a:pPr marL="0" marR="0" lvl="0" indent="0" algn="ctr" defTabSz="914400" rtl="0" eaLnBrk="1" fontAlgn="auto" latinLnBrk="0" hangingPunct="1">
                  <a:lnSpc>
                    <a:spcPct val="125000"/>
                  </a:lnSpc>
                  <a:spcBef>
                    <a:spcPts val="0"/>
                  </a:spcBef>
                  <a:spcAft>
                    <a:spcPts val="0"/>
                  </a:spcAft>
                  <a:buClrTx/>
                  <a:buSzTx/>
                  <a:buFontTx/>
                  <a:buNone/>
                  <a:tabLst/>
                  <a:defRPr/>
                </a:pPr>
                <a:r>
                  <a:rPr kumimoji="0" lang="pl-PL"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Bài giải</a:t>
                </a: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a)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phẩm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khác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350 000 ×</a:t>
                </a:r>
                <a:r>
                  <a:rPr lang="en-US" sz="3200" b="1" dirty="0">
                    <a:solidFill>
                      <a:srgbClr val="FF0000"/>
                    </a:solidFill>
                    <a:effectLst/>
                    <a:ea typeface="Calibri" panose="020F0502020204030204" pitchFamily="34" charset="0"/>
                  </a:rPr>
                  <a:t> </a:t>
                </a:r>
                <a14:m>
                  <m:oMath xmlns:m="http://schemas.openxmlformats.org/officeDocument/2006/math">
                    <m:f>
                      <m:fPr>
                        <m:ctrlPr>
                          <a:rPr lang="en-US" sz="3200" b="1" i="1" smtClean="0">
                            <a:solidFill>
                              <a:srgbClr val="FF0000"/>
                            </a:solidFill>
                            <a:effectLst/>
                            <a:latin typeface="Cambria Math" panose="02040503050406030204" pitchFamily="18" charset="0"/>
                            <a:ea typeface="Calibri" panose="020F0502020204030204" pitchFamily="34" charset="0"/>
                          </a:rPr>
                        </m:ctrlPr>
                      </m:fPr>
                      <m:num>
                        <m:r>
                          <a:rPr lang="en-US" sz="3200" b="1" i="1" smtClean="0">
                            <a:solidFill>
                              <a:srgbClr val="FF0000"/>
                            </a:solidFill>
                            <a:effectLst/>
                            <a:latin typeface="Cambria Math" panose="02040503050406030204" pitchFamily="18" charset="0"/>
                            <a:ea typeface="Calibri" panose="020F0502020204030204" pitchFamily="34" charset="0"/>
                          </a:rPr>
                          <m:t>𝟐</m:t>
                        </m:r>
                      </m:num>
                      <m:den>
                        <m:r>
                          <a:rPr lang="en-US" sz="3200" b="1" i="1" smtClean="0">
                            <a:solidFill>
                              <a:srgbClr val="FF0000"/>
                            </a:solidFill>
                            <a:effectLst/>
                            <a:latin typeface="Cambria Math" panose="02040503050406030204" pitchFamily="18" charset="0"/>
                            <a:ea typeface="Calibri" panose="020F0502020204030204" pitchFamily="34" charset="0"/>
                          </a:rPr>
                          <m:t>𝟓</m:t>
                        </m:r>
                      </m:den>
                    </m:f>
                    <m:r>
                      <a:rPr lang="en-US" sz="3200" b="1" i="1" smtClean="0">
                        <a:solidFill>
                          <a:srgbClr val="FF0000"/>
                        </a:solidFill>
                        <a:effectLst/>
                        <a:latin typeface="Cambria Math" panose="02040503050406030204" pitchFamily="18" charset="0"/>
                        <a:ea typeface="Calibri" panose="020F0502020204030204" pitchFamily="34" charset="0"/>
                      </a:rPr>
                      <m:t> </m:t>
                    </m:r>
                  </m:oMath>
                </a14:m>
                <a:r>
                  <a:rPr lang="en-US" sz="3200" dirty="0">
                    <a:solidFill>
                      <a:srgbClr val="FF0000"/>
                    </a:solidFill>
                    <a:latin typeface="Cambria" panose="02040503050406030204" pitchFamily="18" charset="0"/>
                    <a:ea typeface="Cambria" panose="02040503050406030204" pitchFamily="18" charset="0"/>
                  </a:rPr>
                  <a:t>= 140 000(</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b)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mẹ</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phải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350 000 + 140 000 = 490 000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bán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hàng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phải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lại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500 000 – 490 000 = 10 000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Vậy</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nhân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bán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hàng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không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trả</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lại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nhầm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a:t>
                </a:r>
              </a:p>
            </p:txBody>
          </p:sp>
        </mc:Choice>
        <mc:Fallback xmlns="">
          <p:sp>
            <p:nvSpPr>
              <p:cNvPr id="8" name="TextBox 7">
                <a:extLst>
                  <a:ext uri="{FF2B5EF4-FFF2-40B4-BE49-F238E27FC236}">
                    <a16:creationId xmlns:a16="http://schemas.microsoft.com/office/drawing/2014/main" id="{95A682A9-BA49-21C6-7B4C-A405C0A337C2}"/>
                  </a:ext>
                </a:extLst>
              </p:cNvPr>
              <p:cNvSpPr txBox="1">
                <a:spLocks noRot="1" noChangeAspect="1" noMove="1" noResize="1" noEditPoints="1" noAdjustHandles="1" noChangeArrowheads="1" noChangeShapeType="1" noTextEdit="1"/>
              </p:cNvSpPr>
              <p:nvPr/>
            </p:nvSpPr>
            <p:spPr>
              <a:xfrm>
                <a:off x="990600" y="798264"/>
                <a:ext cx="9906000" cy="4373890"/>
              </a:xfrm>
              <a:prstGeom prst="rect">
                <a:avLst/>
              </a:prstGeom>
              <a:blipFill>
                <a:blip r:embed="rId2"/>
                <a:stretch>
                  <a:fillRect t="-418" b="-3626"/>
                </a:stretch>
              </a:blipFill>
            </p:spPr>
            <p:txBody>
              <a:bodyPr/>
              <a:lstStyle/>
              <a:p>
                <a:r>
                  <a:rPr lang="en-US">
                    <a:noFill/>
                  </a:rPr>
                  <a:t> </a:t>
                </a:r>
              </a:p>
            </p:txBody>
          </p:sp>
        </mc:Fallback>
      </mc:AlternateContent>
    </p:spTree>
    <p:extLst>
      <p:ext uri="{BB962C8B-B14F-4D97-AF65-F5344CB8AC3E}">
        <p14:creationId xmlns:p14="http://schemas.microsoft.com/office/powerpoint/2010/main" val="160875576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wipe(down)">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wipe(down)">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1C27B"/>
        </a:solidFill>
        <a:effectLst/>
      </p:bgPr>
    </p:bg>
    <p:spTree>
      <p:nvGrpSpPr>
        <p:cNvPr id="1" name=""/>
        <p:cNvGrpSpPr/>
        <p:nvPr/>
      </p:nvGrpSpPr>
      <p:grpSpPr>
        <a:xfrm>
          <a:off x="0" y="0"/>
          <a:ext cx="0" cy="0"/>
          <a:chOff x="0" y="0"/>
          <a:chExt cx="0" cy="0"/>
        </a:xfrm>
      </p:grpSpPr>
      <p:grpSp>
        <p:nvGrpSpPr>
          <p:cNvPr id="2" name="Group 2"/>
          <p:cNvGrpSpPr/>
          <p:nvPr/>
        </p:nvGrpSpPr>
        <p:grpSpPr>
          <a:xfrm>
            <a:off x="900287" y="1194812"/>
            <a:ext cx="10678810" cy="4766427"/>
            <a:chOff x="0" y="0"/>
            <a:chExt cx="4218789" cy="1883033"/>
          </a:xfrm>
        </p:grpSpPr>
        <p:sp>
          <p:nvSpPr>
            <p:cNvPr id="3" name="Freeform 3"/>
            <p:cNvSpPr/>
            <p:nvPr/>
          </p:nvSpPr>
          <p:spPr>
            <a:xfrm>
              <a:off x="0" y="0"/>
              <a:ext cx="4218789" cy="1883033"/>
            </a:xfrm>
            <a:custGeom>
              <a:avLst/>
              <a:gdLst/>
              <a:ahLst/>
              <a:cxnLst/>
              <a:rect l="l" t="t" r="r" b="b"/>
              <a:pathLst>
                <a:path w="4218789" h="1883033">
                  <a:moveTo>
                    <a:pt x="24649" y="0"/>
                  </a:moveTo>
                  <a:lnTo>
                    <a:pt x="4194140" y="0"/>
                  </a:lnTo>
                  <a:cubicBezTo>
                    <a:pt x="4200677" y="0"/>
                    <a:pt x="4206947" y="2597"/>
                    <a:pt x="4211569" y="7220"/>
                  </a:cubicBezTo>
                  <a:cubicBezTo>
                    <a:pt x="4216192" y="11842"/>
                    <a:pt x="4218789" y="18112"/>
                    <a:pt x="4218789" y="24649"/>
                  </a:cubicBezTo>
                  <a:lnTo>
                    <a:pt x="4218789" y="1858384"/>
                  </a:lnTo>
                  <a:cubicBezTo>
                    <a:pt x="4218789" y="1864921"/>
                    <a:pt x="4216192" y="1871191"/>
                    <a:pt x="4211569" y="1875813"/>
                  </a:cubicBezTo>
                  <a:cubicBezTo>
                    <a:pt x="4206947" y="1880436"/>
                    <a:pt x="4200677" y="1883033"/>
                    <a:pt x="4194140" y="1883033"/>
                  </a:cubicBezTo>
                  <a:lnTo>
                    <a:pt x="24649" y="1883033"/>
                  </a:lnTo>
                  <a:cubicBezTo>
                    <a:pt x="18112" y="1883033"/>
                    <a:pt x="11842" y="1880436"/>
                    <a:pt x="7220" y="1875813"/>
                  </a:cubicBezTo>
                  <a:cubicBezTo>
                    <a:pt x="2597" y="1871191"/>
                    <a:pt x="0" y="1864921"/>
                    <a:pt x="0" y="1858384"/>
                  </a:cubicBezTo>
                  <a:lnTo>
                    <a:pt x="0" y="24649"/>
                  </a:lnTo>
                  <a:cubicBezTo>
                    <a:pt x="0" y="18112"/>
                    <a:pt x="2597" y="11842"/>
                    <a:pt x="7220" y="7220"/>
                  </a:cubicBezTo>
                  <a:cubicBezTo>
                    <a:pt x="11842" y="2597"/>
                    <a:pt x="18112" y="0"/>
                    <a:pt x="24649" y="0"/>
                  </a:cubicBezTo>
                  <a:close/>
                </a:path>
              </a:pathLst>
            </a:custGeom>
            <a:solidFill>
              <a:srgbClr val="FCF9DA"/>
            </a:solidFill>
            <a:ln w="76200" cap="rnd">
              <a:solidFill>
                <a:srgbClr val="462718"/>
              </a:solidFill>
              <a:prstDash val="solid"/>
              <a:round/>
            </a:ln>
          </p:spPr>
        </p:sp>
        <p:sp>
          <p:nvSpPr>
            <p:cNvPr id="4" name="TextBox 4"/>
            <p:cNvSpPr txBox="1"/>
            <p:nvPr/>
          </p:nvSpPr>
          <p:spPr>
            <a:xfrm>
              <a:off x="0" y="0"/>
              <a:ext cx="4218789" cy="1883033"/>
            </a:xfrm>
            <a:prstGeom prst="rect">
              <a:avLst/>
            </a:prstGeom>
          </p:spPr>
          <p:txBody>
            <a:bodyPr lIns="33867" tIns="33867" rIns="33867" bIns="33867" rtlCol="0" anchor="ctr"/>
            <a:lstStyle/>
            <a:p>
              <a:pPr algn="ctr" defTabSz="609630">
                <a:lnSpc>
                  <a:spcPts val="1901"/>
                </a:lnSpc>
              </a:pPr>
              <a:endParaRPr sz="1200">
                <a:solidFill>
                  <a:prstClr val="black"/>
                </a:solidFill>
                <a:latin typeface="Calibri"/>
              </a:endParaRPr>
            </a:p>
          </p:txBody>
        </p:sp>
      </p:grpSp>
      <p:sp>
        <p:nvSpPr>
          <p:cNvPr id="20" name="Freeform 20"/>
          <p:cNvSpPr/>
          <p:nvPr/>
        </p:nvSpPr>
        <p:spPr>
          <a:xfrm rot="285056">
            <a:off x="1272285" y="5238582"/>
            <a:ext cx="539951" cy="533079"/>
          </a:xfrm>
          <a:custGeom>
            <a:avLst/>
            <a:gdLst/>
            <a:ahLst/>
            <a:cxnLst/>
            <a:rect l="l" t="t" r="r" b="b"/>
            <a:pathLst>
              <a:path w="809927" h="799618">
                <a:moveTo>
                  <a:pt x="0" y="0"/>
                </a:moveTo>
                <a:lnTo>
                  <a:pt x="809926" y="0"/>
                </a:lnTo>
                <a:lnTo>
                  <a:pt x="809926" y="799618"/>
                </a:lnTo>
                <a:lnTo>
                  <a:pt x="0" y="79961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a:ln cap="sq">
            <a:noFill/>
            <a:prstDash val="solid"/>
            <a:miter/>
          </a:ln>
        </p:spPr>
      </p:sp>
      <p:sp>
        <p:nvSpPr>
          <p:cNvPr id="22" name="Freeform 22"/>
          <p:cNvSpPr/>
          <p:nvPr/>
        </p:nvSpPr>
        <p:spPr>
          <a:xfrm rot="-220323">
            <a:off x="4386401" y="591991"/>
            <a:ext cx="2001868" cy="1769151"/>
          </a:xfrm>
          <a:custGeom>
            <a:avLst/>
            <a:gdLst/>
            <a:ahLst/>
            <a:cxnLst/>
            <a:rect l="l" t="t" r="r" b="b"/>
            <a:pathLst>
              <a:path w="3002802" h="2653726">
                <a:moveTo>
                  <a:pt x="0" y="0"/>
                </a:moveTo>
                <a:lnTo>
                  <a:pt x="3002802" y="0"/>
                </a:lnTo>
                <a:lnTo>
                  <a:pt x="3002802" y="2653726"/>
                </a:lnTo>
                <a:lnTo>
                  <a:pt x="0" y="265372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23" name="Freeform 23"/>
          <p:cNvSpPr/>
          <p:nvPr/>
        </p:nvSpPr>
        <p:spPr>
          <a:xfrm>
            <a:off x="7731959" y="338960"/>
            <a:ext cx="1703131" cy="2132245"/>
          </a:xfrm>
          <a:custGeom>
            <a:avLst/>
            <a:gdLst/>
            <a:ahLst/>
            <a:cxnLst/>
            <a:rect l="l" t="t" r="r" b="b"/>
            <a:pathLst>
              <a:path w="2554696" h="3198368">
                <a:moveTo>
                  <a:pt x="0" y="0"/>
                </a:moveTo>
                <a:lnTo>
                  <a:pt x="2554696" y="0"/>
                </a:lnTo>
                <a:lnTo>
                  <a:pt x="2554696" y="3198368"/>
                </a:lnTo>
                <a:lnTo>
                  <a:pt x="0" y="319836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45" name="Freeform 45"/>
          <p:cNvSpPr/>
          <p:nvPr/>
        </p:nvSpPr>
        <p:spPr>
          <a:xfrm rot="-5894438">
            <a:off x="-798183" y="1430852"/>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6" name="Freeform 46"/>
          <p:cNvSpPr/>
          <p:nvPr/>
        </p:nvSpPr>
        <p:spPr>
          <a:xfrm rot="-3802077">
            <a:off x="10780914" y="4947219"/>
            <a:ext cx="1596365" cy="2743200"/>
          </a:xfrm>
          <a:custGeom>
            <a:avLst/>
            <a:gdLst/>
            <a:ahLst/>
            <a:cxnLst/>
            <a:rect l="l" t="t" r="r" b="b"/>
            <a:pathLst>
              <a:path w="2394548" h="4114800">
                <a:moveTo>
                  <a:pt x="0" y="0"/>
                </a:moveTo>
                <a:lnTo>
                  <a:pt x="2394548" y="0"/>
                </a:lnTo>
                <a:lnTo>
                  <a:pt x="2394548"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47" name="Freeform 47"/>
          <p:cNvSpPr/>
          <p:nvPr/>
        </p:nvSpPr>
        <p:spPr>
          <a:xfrm>
            <a:off x="10689088" y="2671082"/>
            <a:ext cx="2259780" cy="1488885"/>
          </a:xfrm>
          <a:custGeom>
            <a:avLst/>
            <a:gdLst/>
            <a:ahLst/>
            <a:cxnLst/>
            <a:rect l="l" t="t" r="r" b="b"/>
            <a:pathLst>
              <a:path w="3389670" h="2233327">
                <a:moveTo>
                  <a:pt x="0" y="0"/>
                </a:moveTo>
                <a:lnTo>
                  <a:pt x="3389669" y="0"/>
                </a:lnTo>
                <a:lnTo>
                  <a:pt x="3389669" y="2233327"/>
                </a:lnTo>
                <a:lnTo>
                  <a:pt x="0" y="2233327"/>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a:ln cap="sq">
            <a:noFill/>
            <a:prstDash val="solid"/>
            <a:miter/>
          </a:ln>
        </p:spPr>
      </p:sp>
      <p:sp>
        <p:nvSpPr>
          <p:cNvPr id="48" name="Freeform 48"/>
          <p:cNvSpPr/>
          <p:nvPr/>
        </p:nvSpPr>
        <p:spPr>
          <a:xfrm>
            <a:off x="2925161" y="5631309"/>
            <a:ext cx="998599" cy="855164"/>
          </a:xfrm>
          <a:custGeom>
            <a:avLst/>
            <a:gdLst/>
            <a:ahLst/>
            <a:cxnLst/>
            <a:rect l="l" t="t" r="r" b="b"/>
            <a:pathLst>
              <a:path w="1497899" h="1282746">
                <a:moveTo>
                  <a:pt x="0" y="0"/>
                </a:moveTo>
                <a:lnTo>
                  <a:pt x="1497899" y="0"/>
                </a:lnTo>
                <a:lnTo>
                  <a:pt x="1497899" y="1282746"/>
                </a:lnTo>
                <a:lnTo>
                  <a:pt x="0" y="128274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sp>
      <p:pic>
        <p:nvPicPr>
          <p:cNvPr id="51" name="Picture 50">
            <a:extLst>
              <a:ext uri="{FF2B5EF4-FFF2-40B4-BE49-F238E27FC236}">
                <a16:creationId xmlns:a16="http://schemas.microsoft.com/office/drawing/2014/main" id="{D5A5139A-5820-99C8-1367-6D97CC1C9DDD}"/>
              </a:ext>
            </a:extLst>
          </p:cNvPr>
          <p:cNvPicPr>
            <a:picLocks noChangeAspect="1"/>
          </p:cNvPicPr>
          <p:nvPr/>
        </p:nvPicPr>
        <p:blipFill>
          <a:blip r:embed="rId14"/>
          <a:stretch>
            <a:fillRect/>
          </a:stretch>
        </p:blipFill>
        <p:spPr>
          <a:xfrm>
            <a:off x="675593" y="1476567"/>
            <a:ext cx="11128197" cy="489754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186</Words>
  <Application>Microsoft Office PowerPoint</Application>
  <PresentationFormat>Widescreen</PresentationFormat>
  <Paragraphs>35</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#9Slide03 AmpleSoft Bold</vt:lpstr>
      <vt:lpstr>Arial</vt:lpstr>
      <vt:lpstr>Calibri</vt:lpstr>
      <vt:lpstr>Cambria</vt:lpstr>
      <vt:lpstr>Cambria Math</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13</cp:revision>
  <dcterms:created xsi:type="dcterms:W3CDTF">2024-03-17T06:53:01Z</dcterms:created>
  <dcterms:modified xsi:type="dcterms:W3CDTF">2024-05-02T11:23:05Z</dcterms:modified>
</cp:coreProperties>
</file>