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84" r:id="rId3"/>
    <p:sldMasterId id="2147483697" r:id="rId4"/>
    <p:sldMasterId id="2147483705" r:id="rId5"/>
    <p:sldMasterId id="2147483718" r:id="rId6"/>
  </p:sldMasterIdLst>
  <p:notesMasterIdLst>
    <p:notesMasterId r:id="rId31"/>
  </p:notesMasterIdLst>
  <p:sldIdLst>
    <p:sldId id="528" r:id="rId7"/>
    <p:sldId id="383" r:id="rId8"/>
    <p:sldId id="272" r:id="rId9"/>
    <p:sldId id="525" r:id="rId10"/>
    <p:sldId id="385" r:id="rId11"/>
    <p:sldId id="387" r:id="rId12"/>
    <p:sldId id="294" r:id="rId13"/>
    <p:sldId id="402" r:id="rId14"/>
    <p:sldId id="403" r:id="rId15"/>
    <p:sldId id="389" r:id="rId16"/>
    <p:sldId id="388" r:id="rId17"/>
    <p:sldId id="404" r:id="rId18"/>
    <p:sldId id="394" r:id="rId19"/>
    <p:sldId id="405" r:id="rId20"/>
    <p:sldId id="406" r:id="rId21"/>
    <p:sldId id="392" r:id="rId22"/>
    <p:sldId id="407" r:id="rId23"/>
    <p:sldId id="526" r:id="rId24"/>
    <p:sldId id="408" r:id="rId25"/>
    <p:sldId id="398" r:id="rId26"/>
    <p:sldId id="409" r:id="rId27"/>
    <p:sldId id="410" r:id="rId28"/>
    <p:sldId id="401" r:id="rId29"/>
    <p:sldId id="382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BC5"/>
    <a:srgbClr val="E646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8E9EE6-7504-4D0A-A299-AB8F6BCCDDA0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50E92BA1-2598-4641-BD62-0E2005F4B0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479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112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619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8DB5AD-FCF2-4B78-93EB-08ABEC8D5F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678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5970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843EFE-9F40-4876-82FC-AA0BF46CB0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5143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8690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756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54683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019057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99520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253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074726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ummary slide (1)">
    <p:bg>
      <p:bgPr>
        <a:solidFill>
          <a:srgbClr val="1314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Drop Image Here.png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45" name="Title Text"/>
          <p:cNvSpPr txBox="1">
            <a:spLocks noGrp="1"/>
          </p:cNvSpPr>
          <p:nvPr>
            <p:ph type="title"/>
          </p:nvPr>
        </p:nvSpPr>
        <p:spPr>
          <a:xfrm>
            <a:off x="1506808" y="1074083"/>
            <a:ext cx="9178384" cy="2032936"/>
          </a:xfrm>
          <a:prstGeom prst="rect">
            <a:avLst/>
          </a:prstGeom>
        </p:spPr>
        <p:txBody>
          <a:bodyPr anchor="t"/>
          <a:lstStyle>
            <a:lvl1pPr>
              <a:defRPr sz="1250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6" name="ABOUT…"/>
          <p:cNvSpPr txBox="1">
            <a:spLocks noGrp="1"/>
          </p:cNvSpPr>
          <p:nvPr>
            <p:ph type="body" sz="quarter" idx="14"/>
          </p:nvPr>
        </p:nvSpPr>
        <p:spPr>
          <a:xfrm>
            <a:off x="2599624" y="4416137"/>
            <a:ext cx="1486304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ABOUT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INTRO</a:t>
            </a:r>
          </a:p>
        </p:txBody>
      </p:sp>
      <p:sp>
        <p:nvSpPr>
          <p:cNvPr id="47" name="CREATIVE…"/>
          <p:cNvSpPr txBox="1">
            <a:spLocks noGrp="1"/>
          </p:cNvSpPr>
          <p:nvPr>
            <p:ph type="body" sz="quarter" idx="15"/>
          </p:nvPr>
        </p:nvSpPr>
        <p:spPr>
          <a:xfrm>
            <a:off x="4525586" y="4416137"/>
            <a:ext cx="2066912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CREATIVE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GALLERY</a:t>
            </a:r>
          </a:p>
        </p:txBody>
      </p:sp>
      <p:sp>
        <p:nvSpPr>
          <p:cNvPr id="48" name="SERVICES…"/>
          <p:cNvSpPr txBox="1">
            <a:spLocks noGrp="1"/>
          </p:cNvSpPr>
          <p:nvPr>
            <p:ph type="body" sz="quarter" idx="16"/>
          </p:nvPr>
        </p:nvSpPr>
        <p:spPr>
          <a:xfrm>
            <a:off x="6566169" y="4416137"/>
            <a:ext cx="2338461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SERVICES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ANALYTICS</a:t>
            </a:r>
          </a:p>
        </p:txBody>
      </p:sp>
      <p:sp>
        <p:nvSpPr>
          <p:cNvPr id="49" name="TEAM…"/>
          <p:cNvSpPr txBox="1">
            <a:spLocks noGrp="1"/>
          </p:cNvSpPr>
          <p:nvPr>
            <p:ph type="body" sz="quarter" idx="17"/>
          </p:nvPr>
        </p:nvSpPr>
        <p:spPr>
          <a:xfrm>
            <a:off x="8832824" y="4416137"/>
            <a:ext cx="1555875" cy="757130"/>
          </a:xfrm>
          <a:prstGeom prst="rect">
            <a:avLst/>
          </a:prstGeom>
        </p:spPr>
        <p:txBody>
          <a:bodyPr wrap="none" anchor="t">
            <a:spAutoFit/>
          </a:bodyPr>
          <a:lstStyle>
            <a:lvl1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  <a:latin typeface="仓耳玄三M W05" panose="02020400000000000000" pitchFamily="18" charset="-122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TEAM</a:t>
            </a:r>
          </a:p>
          <a:p>
            <a:pPr marL="0" indent="0">
              <a:spcBef>
                <a:spcPts val="0"/>
              </a:spcBef>
              <a:buSzTx/>
              <a:buNone/>
              <a:defRPr sz="2400" b="1" cap="all" spc="480">
                <a:solidFill>
                  <a:srgbClr val="FFFFFF"/>
                </a:solidFill>
              </a:defRPr>
            </a:pPr>
            <a:r>
              <a:rPr dirty="0"/>
              <a:t>SLIDES</a:t>
            </a:r>
          </a:p>
        </p:txBody>
      </p:sp>
      <p:sp>
        <p:nvSpPr>
          <p:cNvPr id="9" name="Shape"/>
          <p:cNvSpPr/>
          <p:nvPr userDrawn="1"/>
        </p:nvSpPr>
        <p:spPr>
          <a:xfrm>
            <a:off x="1865677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0" name="Shape"/>
          <p:cNvSpPr/>
          <p:nvPr userDrawn="1"/>
        </p:nvSpPr>
        <p:spPr>
          <a:xfrm>
            <a:off x="3940273" y="3531727"/>
            <a:ext cx="2238720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1" name="Shape"/>
          <p:cNvSpPr/>
          <p:nvPr userDrawn="1"/>
        </p:nvSpPr>
        <p:spPr>
          <a:xfrm>
            <a:off x="6014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  <p:sp>
        <p:nvSpPr>
          <p:cNvPr id="12" name="Shape"/>
          <p:cNvSpPr/>
          <p:nvPr userDrawn="1"/>
        </p:nvSpPr>
        <p:spPr>
          <a:xfrm>
            <a:off x="8087603" y="3531727"/>
            <a:ext cx="2238721" cy="22387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ln w="38100">
            <a:solidFill>
              <a:schemeClr val="bg1"/>
            </a:solidFill>
            <a:miter lim="400000"/>
          </a:ln>
        </p:spPr>
        <p:txBody>
          <a:bodyPr lIns="25400" tIns="25400" rIns="25400" bIns="25400" anchor="ctr"/>
          <a:lstStyle/>
          <a:p>
            <a:pPr algn="ctr">
              <a:defRPr sz="3200">
                <a:solidFill>
                  <a:srgbClr val="FFFFFF"/>
                </a:solidFill>
              </a:defRPr>
            </a:pPr>
            <a:endParaRPr sz="1600" dirty="0">
              <a:latin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6253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2" grpId="0" animBg="1" advAuto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lients about us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pic" sz="half" idx="13"/>
          </p:nvPr>
        </p:nvSpPr>
        <p:spPr>
          <a:xfrm>
            <a:off x="2005936" y="1142450"/>
            <a:ext cx="4573101" cy="4573100"/>
          </a:xfrm>
          <a:prstGeom prst="diamond">
            <a:avLst/>
          </a:prstGeom>
        </p:spPr>
        <p:txBody>
          <a:bodyPr lIns="91439" tIns="45719" rIns="91439" bIns="45719" anchor="t">
            <a:noAutofit/>
          </a:bodyPr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endParaRPr dirty="0"/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11120540" y="3317081"/>
            <a:ext cx="219051" cy="223838"/>
          </a:xfrm>
          <a:prstGeom prst="rect">
            <a:avLst/>
          </a:prstGeom>
        </p:spPr>
        <p:txBody>
          <a:bodyPr/>
          <a:lstStyle>
            <a:lvl1pPr>
              <a:defRPr>
                <a:latin typeface="仓耳玄三M W05" panose="02020400000000000000" pitchFamily="18" charset="-122"/>
              </a:defRPr>
            </a:lvl1pPr>
          </a:lstStyle>
          <a:p>
            <a:fld id="{86CB4B4D-7CA3-9044-876B-883B54F8677D}" type="slidenum">
              <a:rPr lang="en-US" altLang="zh-CN" smtClean="0"/>
              <a:pPr/>
              <a:t>‹#›</a:t>
            </a:fld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6183544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87041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620917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2493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2711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1184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9762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66145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3330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9978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1996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94472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336916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42084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411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sp>
        <p:nvSpPr>
          <p:cNvPr id="19" name="Google Shape;19;p13"/>
          <p:cNvSpPr/>
          <p:nvPr/>
        </p:nvSpPr>
        <p:spPr>
          <a:xfrm>
            <a:off x="-12700" y="8890"/>
            <a:ext cx="12215495" cy="683958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266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66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80" y="0"/>
            <a:ext cx="931164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47826" y="3554510"/>
            <a:ext cx="4830926" cy="37225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650556" y="2463800"/>
            <a:ext cx="2541444" cy="4991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69731" y="317500"/>
            <a:ext cx="2193386" cy="23142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650556" y="737588"/>
            <a:ext cx="1938538" cy="1474096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4834243" y="-222248"/>
            <a:ext cx="3202003" cy="1622424"/>
            <a:chOff x="4834243" y="-222248"/>
            <a:chExt cx="3202003" cy="1622424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4834243" y="-222248"/>
              <a:ext cx="3202003" cy="1622424"/>
            </a:xfrm>
            <a:prstGeom prst="rect">
              <a:avLst/>
            </a:prstGeom>
          </p:spPr>
        </p:pic>
        <p:sp>
          <p:nvSpPr>
            <p:cNvPr id="2" name="矩形 1"/>
            <p:cNvSpPr/>
            <p:nvPr userDrawn="1"/>
          </p:nvSpPr>
          <p:spPr>
            <a:xfrm>
              <a:off x="5265693" y="405756"/>
              <a:ext cx="211307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dirty="0">
                  <a:solidFill>
                    <a:prstClr val="white"/>
                  </a:solidFill>
                </a:rPr>
                <a:t>Add your title</a:t>
              </a:r>
              <a:endParaRPr lang="zh-CN" altLang="en-US" sz="2400" b="1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820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body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body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8"/>
          <p:cNvSpPr txBox="1">
            <a:spLocks noGrp="1"/>
          </p:cNvSpPr>
          <p:nvPr>
            <p:ph type="body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768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2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>
            <a:spLocks noGrp="1"/>
          </p:cNvSpPr>
          <p:nvPr>
            <p:ph type="pic" idx="2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997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版" type="vertTitleAndTx">
  <p:cSld name="竖版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11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" type="objOnly">
  <p:cSld name="内容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2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017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16768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5809052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785776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517138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2431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468820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9548841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8424870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5096665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4783536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385692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7463109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10330415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390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7251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358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051623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67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83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5016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99031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4894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620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5495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1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82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525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83409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6984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90525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6578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9.jp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34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015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3C280-F055-48BF-9755-01D0A43F9E2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2024/9/18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FADED-6EA5-4C55-B57A-F4EB9A37F30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47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50314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147371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9/18/2024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52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3.pn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3.emf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183323" y="376237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UBND QUẬN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LONG BIÊN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baseline="0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TIỂU HỌC ÁI </a:t>
            </a:r>
            <a:r>
              <a:rPr lang="en-US" altLang="zh-CN" sz="3200" b="1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MỘ A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83323" y="183033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492836" y="2750512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33" y="1872712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73" y="364699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20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D1303972-D026-4BB9-A697-6157A55E7685}"/>
              </a:ext>
            </a:extLst>
          </p:cNvPr>
          <p:cNvGrpSpPr/>
          <p:nvPr/>
        </p:nvGrpSpPr>
        <p:grpSpPr>
          <a:xfrm>
            <a:off x="1062430" y="182880"/>
            <a:ext cx="9808770" cy="1371600"/>
            <a:chOff x="1933286" y="192870"/>
            <a:chExt cx="9808770" cy="1371600"/>
          </a:xfrm>
        </p:grpSpPr>
        <p:sp>
          <p:nvSpPr>
            <p:cNvPr id="18" name="Google Shape;1352;p29">
              <a:extLst>
                <a:ext uri="{FF2B5EF4-FFF2-40B4-BE49-F238E27FC236}">
                  <a16:creationId xmlns:a16="http://schemas.microsoft.com/office/drawing/2014/main" id="{AC641FE3-42FD-402A-B875-67F34DD6BC78}"/>
                </a:ext>
              </a:extLst>
            </p:cNvPr>
            <p:cNvSpPr/>
            <p:nvPr/>
          </p:nvSpPr>
          <p:spPr>
            <a:xfrm>
              <a:off x="2600580" y="625942"/>
              <a:ext cx="9141476" cy="625071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9CE8D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9" name="Google Shape;697;p24">
              <a:extLst>
                <a:ext uri="{FF2B5EF4-FFF2-40B4-BE49-F238E27FC236}">
                  <a16:creationId xmlns:a16="http://schemas.microsoft.com/office/drawing/2014/main" id="{8B81A902-DF43-4101-8C6C-C7EFA29B5EB0}"/>
                </a:ext>
              </a:extLst>
            </p:cNvPr>
            <p:cNvSpPr txBox="1">
              <a:spLocks/>
            </p:cNvSpPr>
            <p:nvPr/>
          </p:nvSpPr>
          <p:spPr>
            <a:xfrm>
              <a:off x="2880631" y="512482"/>
              <a:ext cx="8452501" cy="73237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FFFFFF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defRPr sz="5200" b="0" i="0" u="none" strike="noStrike" cap="none">
                  <a:solidFill>
                    <a:srgbClr val="434343"/>
                  </a:solidFill>
                  <a:latin typeface="Odibee Sans"/>
                  <a:ea typeface="Odibee Sans"/>
                  <a:cs typeface="Odibee Sans"/>
                  <a:sym typeface="Odibee San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434343"/>
                </a:buClr>
                <a:buSzPts val="5200"/>
                <a:buFont typeface="Odibee Sans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Quan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sát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tranh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và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trả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lời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câu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Odibee Sans"/>
                </a:rPr>
                <a:t>hỏi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Odibee San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31E3BE1-9E5C-462D-9059-72810784C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33286" y="192870"/>
              <a:ext cx="1090828" cy="137160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ACD3E2C-2DDB-46D3-B4A0-87187C97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430" y="1914529"/>
            <a:ext cx="5258904" cy="28892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1A546D-7AF5-4A86-8C08-43A86867E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2169784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580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23;p13">
            <a:extLst>
              <a:ext uri="{FF2B5EF4-FFF2-40B4-BE49-F238E27FC236}">
                <a16:creationId xmlns:a16="http://schemas.microsoft.com/office/drawing/2014/main" id="{FE7E1238-FC65-42A0-97A0-F2A5300042B6}"/>
              </a:ext>
            </a:extLst>
          </p:cNvPr>
          <p:cNvGrpSpPr/>
          <p:nvPr/>
        </p:nvGrpSpPr>
        <p:grpSpPr>
          <a:xfrm>
            <a:off x="188686" y="4125420"/>
            <a:ext cx="4484624" cy="2528919"/>
            <a:chOff x="5876916" y="975793"/>
            <a:chExt cx="4684259" cy="2641495"/>
          </a:xfrm>
        </p:grpSpPr>
        <p:grpSp>
          <p:nvGrpSpPr>
            <p:cNvPr id="11" name="Google Shape;1024;p13">
              <a:extLst>
                <a:ext uri="{FF2B5EF4-FFF2-40B4-BE49-F238E27FC236}">
                  <a16:creationId xmlns:a16="http://schemas.microsoft.com/office/drawing/2014/main" id="{4887CD34-7E84-4636-95B4-8D0A6E7C771F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3" name="Google Shape;1025;p13" descr="2">
                <a:extLst>
                  <a:ext uri="{FF2B5EF4-FFF2-40B4-BE49-F238E27FC236}">
                    <a16:creationId xmlns:a16="http://schemas.microsoft.com/office/drawing/2014/main" id="{003DFD44-85C0-4ACD-99B1-28BDC0EFBF27}"/>
                  </a:ext>
                </a:extLst>
              </p:cNvPr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4" name="Google Shape;1026;p13" descr="1">
                <a:extLst>
                  <a:ext uri="{FF2B5EF4-FFF2-40B4-BE49-F238E27FC236}">
                    <a16:creationId xmlns:a16="http://schemas.microsoft.com/office/drawing/2014/main" id="{53552114-AC6C-4EC3-A61E-520CB5430443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7;p13" descr="3">
                <a:extLst>
                  <a:ext uri="{FF2B5EF4-FFF2-40B4-BE49-F238E27FC236}">
                    <a16:creationId xmlns:a16="http://schemas.microsoft.com/office/drawing/2014/main" id="{D33E9ECC-1A3D-453C-A1A5-0A41407191F4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2" name="Google Shape;1028;p13">
              <a:extLst>
                <a:ext uri="{FF2B5EF4-FFF2-40B4-BE49-F238E27FC236}">
                  <a16:creationId xmlns:a16="http://schemas.microsoft.com/office/drawing/2014/main" id="{5563D8E9-6DAC-4DA5-958D-1A7541D2F87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892DEF-683B-41F1-8330-F29BEF790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884" y="89209"/>
            <a:ext cx="3643396" cy="396509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56433C2-32EC-4CD0-AC2D-D6CAA3A3044D}"/>
              </a:ext>
            </a:extLst>
          </p:cNvPr>
          <p:cNvGrpSpPr/>
          <p:nvPr/>
        </p:nvGrpSpPr>
        <p:grpSpPr>
          <a:xfrm>
            <a:off x="4131752" y="2317131"/>
            <a:ext cx="7257608" cy="1421006"/>
            <a:chOff x="4101272" y="2580505"/>
            <a:chExt cx="7257608" cy="142100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8792C75-A2B6-4F91-B79B-80E648178141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20" name="Speech Bubble: Rectangle with Corners Rounded 19">
                <a:extLst>
                  <a:ext uri="{FF2B5EF4-FFF2-40B4-BE49-F238E27FC236}">
                    <a16:creationId xmlns:a16="http://schemas.microsoft.com/office/drawing/2014/main" id="{7761208A-41E8-470A-A361-B8D7B0CD8C7A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Speech Bubble: Rectangle with Corners Rounded 21">
                <a:extLst>
                  <a:ext uri="{FF2B5EF4-FFF2-40B4-BE49-F238E27FC236}">
                    <a16:creationId xmlns:a16="http://schemas.microsoft.com/office/drawing/2014/main" id="{D93EB6EB-45E1-48BD-85DB-5F3377E7FB03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:a16="http://schemas.microsoft.com/office/drawing/2014/main" id="{E095CDE2-91A9-4AC6-9CF6-0BF08D094215}"/>
                </a:ext>
              </a:extLst>
            </p:cNvPr>
            <p:cNvSpPr txBox="1"/>
            <p:nvPr/>
          </p:nvSpPr>
          <p:spPr>
            <a:xfrm>
              <a:off x="4260945" y="2998687"/>
              <a:ext cx="673581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lvl="0" algn="ctr"/>
              <a:r>
                <a:rPr lang="vi-VN" altLang="zh-CN" sz="3600" b="1" dirty="0">
                  <a:solidFill>
                    <a:srgbClr val="000000"/>
                  </a:solidFill>
                  <a:latin typeface="Arial" panose="020B0604020202020204" pitchFamily="34" charset="0"/>
                  <a:ea typeface="仓耳今楷05-6763 W05" panose="02020400000000000000" pitchFamily="18" charset="-122"/>
                  <a:cs typeface="Arial" panose="020B0604020202020204" pitchFamily="34" charset="0"/>
                </a:rPr>
                <a:t>Họ đang gặp nhau vào dịp gì?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84E1BAB-9154-4808-9665-1D56F27912BC}"/>
              </a:ext>
            </a:extLst>
          </p:cNvPr>
          <p:cNvGrpSpPr/>
          <p:nvPr/>
        </p:nvGrpSpPr>
        <p:grpSpPr>
          <a:xfrm>
            <a:off x="4336636" y="4330159"/>
            <a:ext cx="7257608" cy="1665938"/>
            <a:chOff x="4101272" y="2580505"/>
            <a:chExt cx="7257608" cy="1421006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052096D-71B9-4E9E-8B48-92BBBF9D1DEC}"/>
                </a:ext>
              </a:extLst>
            </p:cNvPr>
            <p:cNvGrpSpPr/>
            <p:nvPr/>
          </p:nvGrpSpPr>
          <p:grpSpPr>
            <a:xfrm rot="10800000">
              <a:off x="4101272" y="2580505"/>
              <a:ext cx="7257608" cy="1421006"/>
              <a:chOff x="1557867" y="4109156"/>
              <a:chExt cx="3770489" cy="1527028"/>
            </a:xfrm>
          </p:grpSpPr>
          <p:sp>
            <p:nvSpPr>
              <p:cNvPr id="31" name="Speech Bubble: Rectangle with Corners Rounded 30">
                <a:extLst>
                  <a:ext uri="{FF2B5EF4-FFF2-40B4-BE49-F238E27FC236}">
                    <a16:creationId xmlns:a16="http://schemas.microsoft.com/office/drawing/2014/main" id="{66A64F61-582A-43F4-9E08-027F080A0B92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Speech Bubble: Rectangle with Corners Rounded 31">
                <a:extLst>
                  <a:ext uri="{FF2B5EF4-FFF2-40B4-BE49-F238E27FC236}">
                    <a16:creationId xmlns:a16="http://schemas.microsoft.com/office/drawing/2014/main" id="{877B1A47-A993-4F97-8615-D46A8A2791E6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文本框 18">
              <a:extLst>
                <a:ext uri="{FF2B5EF4-FFF2-40B4-BE49-F238E27FC236}">
                  <a16:creationId xmlns:a16="http://schemas.microsoft.com/office/drawing/2014/main" id="{08289823-613F-4B07-B7DE-32BAC0387BC6}"/>
                </a:ext>
              </a:extLst>
            </p:cNvPr>
            <p:cNvSpPr txBox="1"/>
            <p:nvPr/>
          </p:nvSpPr>
          <p:spPr>
            <a:xfrm>
              <a:off x="4418178" y="2826548"/>
              <a:ext cx="6373701" cy="104053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Tình cảm của những người trong hình như thế nào?</a:t>
              </a:r>
              <a:endParaRPr lang="en-US" sz="32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76729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3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66535D1-C2D0-4883-908D-591C9A4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90" y="2494578"/>
            <a:ext cx="4942130" cy="271521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847366" y="1828814"/>
              <a:ext cx="8476636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thể hiện qua cách xưng hô. </a:t>
              </a:r>
              <a:endParaRPr sz="2800" b="1" i="0" u="none" strike="noStrike" cap="non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179151"/>
              <a:ext cx="8476636" cy="1842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sinh nhật của một thành viên trong họ hàng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tặng quà nhân dịp dinh nhật; sự vui vẻ của mỗi người khi gặp họ hàng nhà mình.</a:t>
              </a:r>
              <a:endParaRPr lang="en-US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454956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02E1848C-22B6-46A9-BF95-8B8E3E969D9A}"/>
              </a:ext>
            </a:extLst>
          </p:cNvPr>
          <p:cNvGrpSpPr/>
          <p:nvPr/>
        </p:nvGrpSpPr>
        <p:grpSpPr>
          <a:xfrm>
            <a:off x="4409440" y="568960"/>
            <a:ext cx="7487920" cy="1748455"/>
            <a:chOff x="299504" y="1828814"/>
            <a:chExt cx="10081625" cy="3799197"/>
          </a:xfrm>
        </p:grpSpPr>
        <p:pic>
          <p:nvPicPr>
            <p:cNvPr id="13" name="Google Shape;1159;p23">
              <a:extLst>
                <a:ext uri="{FF2B5EF4-FFF2-40B4-BE49-F238E27FC236}">
                  <a16:creationId xmlns:a16="http://schemas.microsoft.com/office/drawing/2014/main" id="{74B246B1-63C5-4385-9F29-18609983FE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6"/>
              <a:ext cx="10081625" cy="363656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Google Shape;1160;p23">
              <a:extLst>
                <a:ext uri="{FF2B5EF4-FFF2-40B4-BE49-F238E27FC236}">
                  <a16:creationId xmlns:a16="http://schemas.microsoft.com/office/drawing/2014/main" id="{FE7362AA-B278-418A-8647-6397D64D93F5}"/>
                </a:ext>
              </a:extLst>
            </p:cNvPr>
            <p:cNvSpPr/>
            <p:nvPr/>
          </p:nvSpPr>
          <p:spPr>
            <a:xfrm>
              <a:off x="586770" y="1828814"/>
              <a:ext cx="8737232" cy="300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Arial"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có mối quan hệ họ hàng với nhau, được thê hiện qua cách xưng hô: bác, cháu</a:t>
              </a:r>
              <a:endParaRPr kumimoji="0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5ACB50B-863E-4468-B68C-0137CF75F12A}"/>
              </a:ext>
            </a:extLst>
          </p:cNvPr>
          <p:cNvGrpSpPr/>
          <p:nvPr/>
        </p:nvGrpSpPr>
        <p:grpSpPr>
          <a:xfrm>
            <a:off x="4816353" y="2494578"/>
            <a:ext cx="7487920" cy="1847581"/>
            <a:chOff x="299504" y="1991447"/>
            <a:chExt cx="10081625" cy="3021754"/>
          </a:xfrm>
        </p:grpSpPr>
        <p:pic>
          <p:nvPicPr>
            <p:cNvPr id="18" name="Google Shape;1159;p23">
              <a:extLst>
                <a:ext uri="{FF2B5EF4-FFF2-40B4-BE49-F238E27FC236}">
                  <a16:creationId xmlns:a16="http://schemas.microsoft.com/office/drawing/2014/main" id="{ADCF86E9-1F9D-42DD-82D7-2161887BEC7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" name="Google Shape;1160;p23">
              <a:extLst>
                <a:ext uri="{FF2B5EF4-FFF2-40B4-BE49-F238E27FC236}">
                  <a16:creationId xmlns:a16="http://schemas.microsoft.com/office/drawing/2014/main" id="{E5EE6FCE-3887-4276-93D1-CFBEB70DA0C8}"/>
                </a:ext>
              </a:extLst>
            </p:cNvPr>
            <p:cNvSpPr/>
            <p:nvPr/>
          </p:nvSpPr>
          <p:spPr>
            <a:xfrm>
              <a:off x="951526" y="2454683"/>
              <a:ext cx="8476636" cy="9966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Họ gặp nhau vào dịp Tết nguyên đán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A66AFBB-54C4-4E10-AF01-193BFA98302A}"/>
              </a:ext>
            </a:extLst>
          </p:cNvPr>
          <p:cNvGrpSpPr/>
          <p:nvPr/>
        </p:nvGrpSpPr>
        <p:grpSpPr>
          <a:xfrm>
            <a:off x="4816353" y="4456926"/>
            <a:ext cx="7487920" cy="2439766"/>
            <a:chOff x="299504" y="1991447"/>
            <a:chExt cx="10081625" cy="3021754"/>
          </a:xfrm>
        </p:grpSpPr>
        <p:pic>
          <p:nvPicPr>
            <p:cNvPr id="21" name="Google Shape;1159;p23">
              <a:extLst>
                <a:ext uri="{FF2B5EF4-FFF2-40B4-BE49-F238E27FC236}">
                  <a16:creationId xmlns:a16="http://schemas.microsoft.com/office/drawing/2014/main" id="{A0DA384A-0108-4CC2-A008-6919E95A320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-40000"/>
                      </a14:imgEffect>
                    </a14:imgLayer>
                  </a14:imgProps>
                </a:ext>
              </a:extLst>
            </a:blip>
            <a:srcRect/>
            <a:stretch/>
          </p:blipFill>
          <p:spPr>
            <a:xfrm>
              <a:off x="299504" y="1991447"/>
              <a:ext cx="10081625" cy="30217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1160;p23">
              <a:extLst>
                <a:ext uri="{FF2B5EF4-FFF2-40B4-BE49-F238E27FC236}">
                  <a16:creationId xmlns:a16="http://schemas.microsoft.com/office/drawing/2014/main" id="{739F3042-F8DD-420A-A2A4-772BD0A69F78}"/>
                </a:ext>
              </a:extLst>
            </p:cNvPr>
            <p:cNvSpPr/>
            <p:nvPr/>
          </p:nvSpPr>
          <p:spPr>
            <a:xfrm>
              <a:off x="1324759" y="2179151"/>
              <a:ext cx="8103403" cy="23099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4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người trong hình thể hiện tình cảm gắn bó với nhau, thông qua hành động đến thăm và chúc tết nhau nhân dịp đón năm mới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18842510-F3C7-4826-891B-88AA48FAE0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640" y="2037340"/>
            <a:ext cx="4454132" cy="26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cs typeface="Arial" panose="020B0604020202020204" pitchFamily="34" charset="0"/>
              </a:rPr>
              <a:t>3. </a:t>
            </a:r>
            <a:r>
              <a:rPr lang="vi-VN" sz="3600" b="1" dirty="0">
                <a:solidFill>
                  <a:prstClr val="white"/>
                </a:solidFill>
                <a:cs typeface="Arial" panose="020B0604020202020204" pitchFamily="34" charset="0"/>
              </a:rPr>
              <a:t>Nêu việc mình làm thể hiện tình cảm với gia đình, họ hàng.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39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students Royalty Free Vector Image - VectorStock">
            <a:extLst>
              <a:ext uri="{FF2B5EF4-FFF2-40B4-BE49-F238E27FC236}">
                <a16:creationId xmlns:a16="http://schemas.microsoft.com/office/drawing/2014/main" id="{64F59E36-735B-4271-A43A-2D1D02A20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9" b="82963" l="4600" r="94800">
                        <a14:foregroundMark x1="13200" y1="15370" x2="21400" y2="24074"/>
                        <a14:foregroundMark x1="27600" y1="31852" x2="24000" y2="35926"/>
                        <a14:foregroundMark x1="29800" y1="33889" x2="30000" y2="37778"/>
                        <a14:foregroundMark x1="33600" y1="26667" x2="36200" y2="32963"/>
                        <a14:foregroundMark x1="33600" y1="38889" x2="30800" y2="40926"/>
                        <a14:foregroundMark x1="11600" y1="28704" x2="16200" y2="36296"/>
                        <a14:foregroundMark x1="63000" y1="28333" x2="66200" y2="36852"/>
                        <a14:foregroundMark x1="71000" y1="36852" x2="70200" y2="45185"/>
                        <a14:foregroundMark x1="16800" y1="42037" x2="16900" y2="42407"/>
                        <a14:foregroundMark x1="15700" y1="54167" x2="15700" y2="54167"/>
                        <a14:foregroundMark x1="22400" y1="53333" x2="22400" y2="53333"/>
                        <a14:foregroundMark x1="24600" y1="46389" x2="22500" y2="55185"/>
                        <a14:foregroundMark x1="21600" y1="56667" x2="27400" y2="52407"/>
                        <a14:foregroundMark x1="10900" y1="46111" x2="10900" y2="46111"/>
                        <a14:foregroundMark x1="38100" y1="47500" x2="38100" y2="47500"/>
                        <a14:foregroundMark x1="33300" y1="46481" x2="33300" y2="46481"/>
                        <a14:foregroundMark x1="36200" y1="48519" x2="36200" y2="48519"/>
                        <a14:foregroundMark x1="30400" y1="46019" x2="30400" y2="46019"/>
                        <a14:foregroundMark x1="24000" y1="47130" x2="24000" y2="47130"/>
                        <a14:foregroundMark x1="31800" y1="72963" x2="31800" y2="72963"/>
                        <a14:foregroundMark x1="27600" y1="78519" x2="27600" y2="78519"/>
                        <a14:foregroundMark x1="24400" y1="80185" x2="27800" y2="79259"/>
                        <a14:foregroundMark x1="28200" y1="75926" x2="27800" y2="77778"/>
                        <a14:foregroundMark x1="31700" y1="74537" x2="32400" y2="77778"/>
                        <a14:foregroundMark x1="34400" y1="79352" x2="35000" y2="79722"/>
                        <a14:foregroundMark x1="35400" y1="79074" x2="33700" y2="78704"/>
                        <a14:foregroundMark x1="25700" y1="78611" x2="25000" y2="78889"/>
                        <a14:foregroundMark x1="54600" y1="43148" x2="65200" y2="48333"/>
                        <a14:foregroundMark x1="89700" y1="46759" x2="78500" y2="49259"/>
                        <a14:foregroundMark x1="30800" y1="22407" x2="36800" y2="24815"/>
                        <a14:foregroundMark x1="64200" y1="80185" x2="67600" y2="79722"/>
                        <a14:foregroundMark x1="74100" y1="79722" x2="74100" y2="80833"/>
                        <a14:foregroundMark x1="65600" y1="80833" x2="65600" y2="80833"/>
                        <a14:foregroundMark x1="73200" y1="81944" x2="73200" y2="81944"/>
                        <a14:foregroundMark x1="63300" y1="80741" x2="66800" y2="81111"/>
                        <a14:foregroundMark x1="68600" y1="80741" x2="67000" y2="81111"/>
                        <a14:foregroundMark x1="62800" y1="80926" x2="62800" y2="80926"/>
                        <a14:foregroundMark x1="62400" y1="80926" x2="62400" y2="80926"/>
                        <a14:foregroundMark x1="71600" y1="81204" x2="73700" y2="81574"/>
                        <a14:foregroundMark x1="76200" y1="81019" x2="74200" y2="81481"/>
                        <a14:foregroundMark x1="18200" y1="50185" x2="17200" y2="52593"/>
                        <a14:backgroundMark x1="30200" y1="70093" x2="30000" y2="7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303"/>
          <a:stretch/>
        </p:blipFill>
        <p:spPr bwMode="auto">
          <a:xfrm>
            <a:off x="3925887" y="2722196"/>
            <a:ext cx="4340225" cy="4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908B46-0FB0-40FD-8C98-A9BD735C797C}"/>
              </a:ext>
            </a:extLst>
          </p:cNvPr>
          <p:cNvGrpSpPr/>
          <p:nvPr/>
        </p:nvGrpSpPr>
        <p:grpSpPr>
          <a:xfrm rot="10800000">
            <a:off x="2194560" y="783769"/>
            <a:ext cx="8249920" cy="1826185"/>
            <a:chOff x="1557867" y="4109156"/>
            <a:chExt cx="3770489" cy="1527028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3E466175-C4DC-4136-8430-F28D57CD7420}"/>
                </a:ext>
              </a:extLst>
            </p:cNvPr>
            <p:cNvSpPr/>
            <p:nvPr/>
          </p:nvSpPr>
          <p:spPr>
            <a:xfrm>
              <a:off x="1557867" y="4109156"/>
              <a:ext cx="3770489" cy="1527028"/>
            </a:xfrm>
            <a:custGeom>
              <a:avLst/>
              <a:gdLst>
                <a:gd name="connsiteX0" fmla="*/ 0 w 3770489"/>
                <a:gd name="connsiteY0" fmla="*/ 254510 h 1527028"/>
                <a:gd name="connsiteX1" fmla="*/ 254510 w 3770489"/>
                <a:gd name="connsiteY1" fmla="*/ 0 h 1527028"/>
                <a:gd name="connsiteX2" fmla="*/ 628415 w 3770489"/>
                <a:gd name="connsiteY2" fmla="*/ 0 h 1527028"/>
                <a:gd name="connsiteX3" fmla="*/ 1621612 w 3770489"/>
                <a:gd name="connsiteY3" fmla="*/ -411290 h 1527028"/>
                <a:gd name="connsiteX4" fmla="*/ 1571037 w 3770489"/>
                <a:gd name="connsiteY4" fmla="*/ 0 h 1527028"/>
                <a:gd name="connsiteX5" fmla="*/ 3515979 w 3770489"/>
                <a:gd name="connsiteY5" fmla="*/ 0 h 1527028"/>
                <a:gd name="connsiteX6" fmla="*/ 3770489 w 3770489"/>
                <a:gd name="connsiteY6" fmla="*/ 254510 h 1527028"/>
                <a:gd name="connsiteX7" fmla="*/ 3770489 w 3770489"/>
                <a:gd name="connsiteY7" fmla="*/ 254505 h 1527028"/>
                <a:gd name="connsiteX8" fmla="*/ 3770489 w 3770489"/>
                <a:gd name="connsiteY8" fmla="*/ 254505 h 1527028"/>
                <a:gd name="connsiteX9" fmla="*/ 3770489 w 3770489"/>
                <a:gd name="connsiteY9" fmla="*/ 636262 h 1527028"/>
                <a:gd name="connsiteX10" fmla="*/ 3770489 w 3770489"/>
                <a:gd name="connsiteY10" fmla="*/ 1272518 h 1527028"/>
                <a:gd name="connsiteX11" fmla="*/ 3515979 w 3770489"/>
                <a:gd name="connsiteY11" fmla="*/ 1527028 h 1527028"/>
                <a:gd name="connsiteX12" fmla="*/ 1571037 w 3770489"/>
                <a:gd name="connsiteY12" fmla="*/ 1527028 h 1527028"/>
                <a:gd name="connsiteX13" fmla="*/ 628415 w 3770489"/>
                <a:gd name="connsiteY13" fmla="*/ 1527028 h 1527028"/>
                <a:gd name="connsiteX14" fmla="*/ 628415 w 3770489"/>
                <a:gd name="connsiteY14" fmla="*/ 1527028 h 1527028"/>
                <a:gd name="connsiteX15" fmla="*/ 254510 w 3770489"/>
                <a:gd name="connsiteY15" fmla="*/ 1527028 h 1527028"/>
                <a:gd name="connsiteX16" fmla="*/ 0 w 3770489"/>
                <a:gd name="connsiteY16" fmla="*/ 1272518 h 1527028"/>
                <a:gd name="connsiteX17" fmla="*/ 0 w 3770489"/>
                <a:gd name="connsiteY17" fmla="*/ 636262 h 1527028"/>
                <a:gd name="connsiteX18" fmla="*/ 0 w 3770489"/>
                <a:gd name="connsiteY18" fmla="*/ 254505 h 1527028"/>
                <a:gd name="connsiteX19" fmla="*/ 0 w 3770489"/>
                <a:gd name="connsiteY19" fmla="*/ 254505 h 1527028"/>
                <a:gd name="connsiteX20" fmla="*/ 0 w 3770489"/>
                <a:gd name="connsiteY20" fmla="*/ 254510 h 1527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770489" h="1527028" fill="none" extrusionOk="0">
                  <a:moveTo>
                    <a:pt x="0" y="254510"/>
                  </a:moveTo>
                  <a:cubicBezTo>
                    <a:pt x="8403" y="118496"/>
                    <a:pt x="111129" y="1134"/>
                    <a:pt x="254510" y="0"/>
                  </a:cubicBezTo>
                  <a:cubicBezTo>
                    <a:pt x="381849" y="-29542"/>
                    <a:pt x="451523" y="18957"/>
                    <a:pt x="628415" y="0"/>
                  </a:cubicBezTo>
                  <a:cubicBezTo>
                    <a:pt x="1049568" y="-270722"/>
                    <a:pt x="1228029" y="-331368"/>
                    <a:pt x="1621612" y="-411290"/>
                  </a:cubicBezTo>
                  <a:cubicBezTo>
                    <a:pt x="1578247" y="-292295"/>
                    <a:pt x="1557675" y="-144066"/>
                    <a:pt x="1571037" y="0"/>
                  </a:cubicBezTo>
                  <a:cubicBezTo>
                    <a:pt x="2075593" y="-95567"/>
                    <a:pt x="2787682" y="-3505"/>
                    <a:pt x="3515979" y="0"/>
                  </a:cubicBezTo>
                  <a:cubicBezTo>
                    <a:pt x="3683959" y="-3860"/>
                    <a:pt x="3777209" y="104979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83149" y="342879"/>
                    <a:pt x="3754441" y="529789"/>
                    <a:pt x="3770489" y="636262"/>
                  </a:cubicBezTo>
                  <a:cubicBezTo>
                    <a:pt x="3811626" y="821081"/>
                    <a:pt x="3716064" y="1025854"/>
                    <a:pt x="3770489" y="1272518"/>
                  </a:cubicBezTo>
                  <a:cubicBezTo>
                    <a:pt x="3769240" y="1418714"/>
                    <a:pt x="3663362" y="1543073"/>
                    <a:pt x="3515979" y="1527028"/>
                  </a:cubicBezTo>
                  <a:cubicBezTo>
                    <a:pt x="2745945" y="1576727"/>
                    <a:pt x="1915624" y="1502300"/>
                    <a:pt x="1571037" y="1527028"/>
                  </a:cubicBezTo>
                  <a:cubicBezTo>
                    <a:pt x="1462364" y="1456120"/>
                    <a:pt x="1031162" y="1529937"/>
                    <a:pt x="628415" y="1527028"/>
                  </a:cubicBezTo>
                  <a:lnTo>
                    <a:pt x="628415" y="1527028"/>
                  </a:lnTo>
                  <a:cubicBezTo>
                    <a:pt x="555813" y="1545126"/>
                    <a:pt x="436739" y="1536708"/>
                    <a:pt x="254510" y="1527028"/>
                  </a:cubicBezTo>
                  <a:cubicBezTo>
                    <a:pt x="112659" y="1545112"/>
                    <a:pt x="-8195" y="1421900"/>
                    <a:pt x="0" y="1272518"/>
                  </a:cubicBezTo>
                  <a:cubicBezTo>
                    <a:pt x="-47427" y="1173418"/>
                    <a:pt x="-51121" y="896706"/>
                    <a:pt x="0" y="636262"/>
                  </a:cubicBezTo>
                  <a:cubicBezTo>
                    <a:pt x="-32397" y="544547"/>
                    <a:pt x="-5176" y="361331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  <a:path w="3770489" h="1527028" stroke="0" extrusionOk="0">
                  <a:moveTo>
                    <a:pt x="0" y="254510"/>
                  </a:moveTo>
                  <a:cubicBezTo>
                    <a:pt x="-5595" y="123516"/>
                    <a:pt x="119594" y="-3819"/>
                    <a:pt x="254510" y="0"/>
                  </a:cubicBezTo>
                  <a:cubicBezTo>
                    <a:pt x="308640" y="3046"/>
                    <a:pt x="487412" y="27205"/>
                    <a:pt x="628415" y="0"/>
                  </a:cubicBezTo>
                  <a:cubicBezTo>
                    <a:pt x="762998" y="-21067"/>
                    <a:pt x="1134726" y="-247408"/>
                    <a:pt x="1621612" y="-411290"/>
                  </a:cubicBezTo>
                  <a:cubicBezTo>
                    <a:pt x="1576877" y="-342698"/>
                    <a:pt x="1620061" y="-147191"/>
                    <a:pt x="1571037" y="0"/>
                  </a:cubicBezTo>
                  <a:cubicBezTo>
                    <a:pt x="2432723" y="-37426"/>
                    <a:pt x="2792351" y="-143246"/>
                    <a:pt x="3515979" y="0"/>
                  </a:cubicBezTo>
                  <a:cubicBezTo>
                    <a:pt x="3657026" y="-16547"/>
                    <a:pt x="3768009" y="121355"/>
                    <a:pt x="3770489" y="254510"/>
                  </a:cubicBezTo>
                  <a:lnTo>
                    <a:pt x="3770489" y="254505"/>
                  </a:lnTo>
                  <a:lnTo>
                    <a:pt x="3770489" y="254505"/>
                  </a:lnTo>
                  <a:cubicBezTo>
                    <a:pt x="3769932" y="445048"/>
                    <a:pt x="3794839" y="532027"/>
                    <a:pt x="3770489" y="636262"/>
                  </a:cubicBezTo>
                  <a:cubicBezTo>
                    <a:pt x="3728858" y="723640"/>
                    <a:pt x="3754038" y="1178297"/>
                    <a:pt x="3770489" y="1272518"/>
                  </a:cubicBezTo>
                  <a:cubicBezTo>
                    <a:pt x="3771160" y="1407548"/>
                    <a:pt x="3664733" y="1526762"/>
                    <a:pt x="3515979" y="1527028"/>
                  </a:cubicBezTo>
                  <a:cubicBezTo>
                    <a:pt x="2970116" y="1357993"/>
                    <a:pt x="1933468" y="1580328"/>
                    <a:pt x="1571037" y="1527028"/>
                  </a:cubicBezTo>
                  <a:cubicBezTo>
                    <a:pt x="1256901" y="1591279"/>
                    <a:pt x="992883" y="1588325"/>
                    <a:pt x="628415" y="1527028"/>
                  </a:cubicBezTo>
                  <a:lnTo>
                    <a:pt x="628415" y="1527028"/>
                  </a:lnTo>
                  <a:cubicBezTo>
                    <a:pt x="512587" y="1543759"/>
                    <a:pt x="375581" y="1503465"/>
                    <a:pt x="254510" y="1527028"/>
                  </a:cubicBezTo>
                  <a:cubicBezTo>
                    <a:pt x="89650" y="1532432"/>
                    <a:pt x="18858" y="1398340"/>
                    <a:pt x="0" y="1272518"/>
                  </a:cubicBezTo>
                  <a:cubicBezTo>
                    <a:pt x="-5650" y="1060899"/>
                    <a:pt x="33667" y="811590"/>
                    <a:pt x="0" y="636262"/>
                  </a:cubicBezTo>
                  <a:cubicBezTo>
                    <a:pt x="10142" y="489734"/>
                    <a:pt x="-25314" y="353162"/>
                    <a:pt x="0" y="254505"/>
                  </a:cubicBezTo>
                  <a:lnTo>
                    <a:pt x="0" y="254505"/>
                  </a:lnTo>
                  <a:lnTo>
                    <a:pt x="0" y="254510"/>
                  </a:ln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6992"/>
                        <a:gd name="adj2" fmla="val -76934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59BA69F8-9D3F-4545-A0C0-EC83E12603C5}"/>
                </a:ext>
              </a:extLst>
            </p:cNvPr>
            <p:cNvSpPr/>
            <p:nvPr/>
          </p:nvSpPr>
          <p:spPr>
            <a:xfrm>
              <a:off x="1745995" y="4347009"/>
              <a:ext cx="3417469" cy="1048437"/>
            </a:xfrm>
            <a:custGeom>
              <a:avLst/>
              <a:gdLst>
                <a:gd name="connsiteX0" fmla="*/ 0 w 3417469"/>
                <a:gd name="connsiteY0" fmla="*/ 174743 h 1048437"/>
                <a:gd name="connsiteX1" fmla="*/ 174743 w 3417469"/>
                <a:gd name="connsiteY1" fmla="*/ 0 h 1048437"/>
                <a:gd name="connsiteX2" fmla="*/ 569578 w 3417469"/>
                <a:gd name="connsiteY2" fmla="*/ 0 h 1048437"/>
                <a:gd name="connsiteX3" fmla="*/ 1131114 w 3417469"/>
                <a:gd name="connsiteY3" fmla="*/ -327542 h 1048437"/>
                <a:gd name="connsiteX4" fmla="*/ 1423945 w 3417469"/>
                <a:gd name="connsiteY4" fmla="*/ 0 h 1048437"/>
                <a:gd name="connsiteX5" fmla="*/ 3242726 w 3417469"/>
                <a:gd name="connsiteY5" fmla="*/ 0 h 1048437"/>
                <a:gd name="connsiteX6" fmla="*/ 3417469 w 3417469"/>
                <a:gd name="connsiteY6" fmla="*/ 174743 h 1048437"/>
                <a:gd name="connsiteX7" fmla="*/ 3417469 w 3417469"/>
                <a:gd name="connsiteY7" fmla="*/ 174740 h 1048437"/>
                <a:gd name="connsiteX8" fmla="*/ 3417469 w 3417469"/>
                <a:gd name="connsiteY8" fmla="*/ 174740 h 1048437"/>
                <a:gd name="connsiteX9" fmla="*/ 3417469 w 3417469"/>
                <a:gd name="connsiteY9" fmla="*/ 436849 h 1048437"/>
                <a:gd name="connsiteX10" fmla="*/ 3417469 w 3417469"/>
                <a:gd name="connsiteY10" fmla="*/ 873694 h 1048437"/>
                <a:gd name="connsiteX11" fmla="*/ 3242726 w 3417469"/>
                <a:gd name="connsiteY11" fmla="*/ 1048437 h 1048437"/>
                <a:gd name="connsiteX12" fmla="*/ 1423945 w 3417469"/>
                <a:gd name="connsiteY12" fmla="*/ 1048437 h 1048437"/>
                <a:gd name="connsiteX13" fmla="*/ 569578 w 3417469"/>
                <a:gd name="connsiteY13" fmla="*/ 1048437 h 1048437"/>
                <a:gd name="connsiteX14" fmla="*/ 569578 w 3417469"/>
                <a:gd name="connsiteY14" fmla="*/ 1048437 h 1048437"/>
                <a:gd name="connsiteX15" fmla="*/ 174743 w 3417469"/>
                <a:gd name="connsiteY15" fmla="*/ 1048437 h 1048437"/>
                <a:gd name="connsiteX16" fmla="*/ 0 w 3417469"/>
                <a:gd name="connsiteY16" fmla="*/ 873694 h 1048437"/>
                <a:gd name="connsiteX17" fmla="*/ 0 w 3417469"/>
                <a:gd name="connsiteY17" fmla="*/ 436849 h 1048437"/>
                <a:gd name="connsiteX18" fmla="*/ 0 w 3417469"/>
                <a:gd name="connsiteY18" fmla="*/ 174740 h 1048437"/>
                <a:gd name="connsiteX19" fmla="*/ 0 w 3417469"/>
                <a:gd name="connsiteY19" fmla="*/ 174740 h 1048437"/>
                <a:gd name="connsiteX20" fmla="*/ 0 w 3417469"/>
                <a:gd name="connsiteY20" fmla="*/ 174743 h 1048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417469" h="1048437" fill="none" extrusionOk="0">
                  <a:moveTo>
                    <a:pt x="0" y="174743"/>
                  </a:moveTo>
                  <a:cubicBezTo>
                    <a:pt x="9838" y="83560"/>
                    <a:pt x="62158" y="6465"/>
                    <a:pt x="174743" y="0"/>
                  </a:cubicBezTo>
                  <a:cubicBezTo>
                    <a:pt x="298531" y="28563"/>
                    <a:pt x="478854" y="27443"/>
                    <a:pt x="569578" y="0"/>
                  </a:cubicBezTo>
                  <a:cubicBezTo>
                    <a:pt x="640909" y="-13632"/>
                    <a:pt x="1017489" y="-209892"/>
                    <a:pt x="1131114" y="-327542"/>
                  </a:cubicBezTo>
                  <a:cubicBezTo>
                    <a:pt x="1238910" y="-215217"/>
                    <a:pt x="1370749" y="-54487"/>
                    <a:pt x="1423945" y="0"/>
                  </a:cubicBezTo>
                  <a:cubicBezTo>
                    <a:pt x="1618690" y="25800"/>
                    <a:pt x="2567284" y="-32236"/>
                    <a:pt x="3242726" y="0"/>
                  </a:cubicBezTo>
                  <a:cubicBezTo>
                    <a:pt x="3354323" y="-2124"/>
                    <a:pt x="3421007" y="73513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433171" y="251589"/>
                    <a:pt x="3416661" y="333856"/>
                    <a:pt x="3417469" y="436849"/>
                  </a:cubicBezTo>
                  <a:cubicBezTo>
                    <a:pt x="3413719" y="637383"/>
                    <a:pt x="3400799" y="662914"/>
                    <a:pt x="3417469" y="873694"/>
                  </a:cubicBezTo>
                  <a:cubicBezTo>
                    <a:pt x="3416087" y="976436"/>
                    <a:pt x="3346514" y="1065561"/>
                    <a:pt x="3242726" y="1048437"/>
                  </a:cubicBezTo>
                  <a:cubicBezTo>
                    <a:pt x="2838540" y="1147839"/>
                    <a:pt x="2300419" y="1172228"/>
                    <a:pt x="1423945" y="1048437"/>
                  </a:cubicBezTo>
                  <a:cubicBezTo>
                    <a:pt x="1226134" y="1008323"/>
                    <a:pt x="740920" y="991492"/>
                    <a:pt x="569578" y="1048437"/>
                  </a:cubicBezTo>
                  <a:lnTo>
                    <a:pt x="569578" y="1048437"/>
                  </a:lnTo>
                  <a:cubicBezTo>
                    <a:pt x="389981" y="1075619"/>
                    <a:pt x="301395" y="1067932"/>
                    <a:pt x="174743" y="1048437"/>
                  </a:cubicBezTo>
                  <a:cubicBezTo>
                    <a:pt x="77962" y="1052260"/>
                    <a:pt x="-893" y="971163"/>
                    <a:pt x="0" y="873694"/>
                  </a:cubicBezTo>
                  <a:cubicBezTo>
                    <a:pt x="-37818" y="767462"/>
                    <a:pt x="10136" y="645301"/>
                    <a:pt x="0" y="436849"/>
                  </a:cubicBezTo>
                  <a:cubicBezTo>
                    <a:pt x="20742" y="387389"/>
                    <a:pt x="6780" y="244291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  <a:path w="3417469" h="1048437" stroke="0" extrusionOk="0">
                  <a:moveTo>
                    <a:pt x="0" y="174743"/>
                  </a:moveTo>
                  <a:cubicBezTo>
                    <a:pt x="-1314" y="80482"/>
                    <a:pt x="80964" y="-1845"/>
                    <a:pt x="174743" y="0"/>
                  </a:cubicBezTo>
                  <a:cubicBezTo>
                    <a:pt x="241993" y="-13429"/>
                    <a:pt x="479184" y="-14249"/>
                    <a:pt x="569578" y="0"/>
                  </a:cubicBezTo>
                  <a:cubicBezTo>
                    <a:pt x="720569" y="-155093"/>
                    <a:pt x="849782" y="-228787"/>
                    <a:pt x="1131114" y="-327542"/>
                  </a:cubicBezTo>
                  <a:cubicBezTo>
                    <a:pt x="1247474" y="-188422"/>
                    <a:pt x="1347438" y="-116325"/>
                    <a:pt x="1423945" y="0"/>
                  </a:cubicBezTo>
                  <a:cubicBezTo>
                    <a:pt x="2194199" y="-93196"/>
                    <a:pt x="3049290" y="-28026"/>
                    <a:pt x="3242726" y="0"/>
                  </a:cubicBezTo>
                  <a:cubicBezTo>
                    <a:pt x="3339301" y="-2288"/>
                    <a:pt x="3415294" y="84729"/>
                    <a:pt x="3417469" y="174743"/>
                  </a:cubicBezTo>
                  <a:lnTo>
                    <a:pt x="3417469" y="174740"/>
                  </a:lnTo>
                  <a:lnTo>
                    <a:pt x="3417469" y="174740"/>
                  </a:lnTo>
                  <a:cubicBezTo>
                    <a:pt x="3399604" y="246126"/>
                    <a:pt x="3424078" y="324671"/>
                    <a:pt x="3417469" y="436849"/>
                  </a:cubicBezTo>
                  <a:cubicBezTo>
                    <a:pt x="3389485" y="481535"/>
                    <a:pt x="3395105" y="795007"/>
                    <a:pt x="3417469" y="873694"/>
                  </a:cubicBezTo>
                  <a:cubicBezTo>
                    <a:pt x="3419534" y="953174"/>
                    <a:pt x="3342230" y="1048340"/>
                    <a:pt x="3242726" y="1048437"/>
                  </a:cubicBezTo>
                  <a:cubicBezTo>
                    <a:pt x="2431474" y="1012756"/>
                    <a:pt x="2317180" y="897490"/>
                    <a:pt x="1423945" y="1048437"/>
                  </a:cubicBezTo>
                  <a:cubicBezTo>
                    <a:pt x="1031059" y="1053439"/>
                    <a:pt x="884135" y="1123447"/>
                    <a:pt x="569578" y="1048437"/>
                  </a:cubicBezTo>
                  <a:lnTo>
                    <a:pt x="569578" y="1048437"/>
                  </a:lnTo>
                  <a:cubicBezTo>
                    <a:pt x="469954" y="1014787"/>
                    <a:pt x="340757" y="1078519"/>
                    <a:pt x="174743" y="1048437"/>
                  </a:cubicBezTo>
                  <a:cubicBezTo>
                    <a:pt x="74264" y="1049320"/>
                    <a:pt x="12508" y="960425"/>
                    <a:pt x="0" y="873694"/>
                  </a:cubicBezTo>
                  <a:cubicBezTo>
                    <a:pt x="3073" y="693309"/>
                    <a:pt x="38028" y="593629"/>
                    <a:pt x="0" y="436849"/>
                  </a:cubicBezTo>
                  <a:cubicBezTo>
                    <a:pt x="15984" y="307902"/>
                    <a:pt x="-9998" y="303653"/>
                    <a:pt x="0" y="174740"/>
                  </a:cubicBezTo>
                  <a:lnTo>
                    <a:pt x="0" y="174740"/>
                  </a:lnTo>
                  <a:lnTo>
                    <a:pt x="0" y="174743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842418190">
                    <a:prstGeom prst="wedgeRoundRectCallout">
                      <a:avLst>
                        <a:gd name="adj1" fmla="val -16902"/>
                        <a:gd name="adj2" fmla="val -81241"/>
                        <a:gd name="adj3" fmla="val 16667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文本框 18">
            <a:extLst>
              <a:ext uri="{FF2B5EF4-FFF2-40B4-BE49-F238E27FC236}">
                <a16:creationId xmlns:a16="http://schemas.microsoft.com/office/drawing/2014/main" id="{BB99CCB7-9263-4CF3-B42C-8278C6C6CDFF}"/>
              </a:ext>
            </a:extLst>
          </p:cNvPr>
          <p:cNvSpPr txBox="1"/>
          <p:nvPr/>
        </p:nvSpPr>
        <p:spPr>
          <a:xfrm>
            <a:off x="2596045" y="1228688"/>
            <a:ext cx="7656787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3000" b="1" dirty="0"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Em thường làm gì để thể hiện tình cảm của mình đối với họ hàng?</a:t>
            </a:r>
            <a:endParaRPr lang="zh-CN" altLang="en-US" sz="3000" dirty="0"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25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17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Vận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dụng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022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92386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49120" y="3050898"/>
            <a:ext cx="83739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55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500" l="31149" r="68925"/>
                    </a14:imgEffect>
                  </a14:imgLayer>
                </a14:imgProps>
              </a:ext>
            </a:extLst>
          </a:blip>
          <a:srcRect l="30872" r="31192"/>
          <a:stretch/>
        </p:blipFill>
        <p:spPr>
          <a:xfrm>
            <a:off x="1962469" y="1724227"/>
            <a:ext cx="8345128" cy="379396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0296" y="4016050"/>
            <a:ext cx="3791865" cy="29219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/>
          <a:srcRect r="-120"/>
          <a:stretch/>
        </p:blipFill>
        <p:spPr>
          <a:xfrm>
            <a:off x="312528" y="100757"/>
            <a:ext cx="5691843" cy="117577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1645" y="2384980"/>
            <a:ext cx="2950185" cy="57938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842537">
            <a:off x="959598" y="3899884"/>
            <a:ext cx="787311" cy="68435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86359" y="486971"/>
            <a:ext cx="711035" cy="715069"/>
          </a:xfrm>
          <a:prstGeom prst="rect">
            <a:avLst/>
          </a:prstGeom>
        </p:spPr>
      </p:pic>
      <p:pic>
        <p:nvPicPr>
          <p:cNvPr id="20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080" y="1621421"/>
            <a:ext cx="711035" cy="715069"/>
          </a:xfrm>
          <a:prstGeom prst="rect">
            <a:avLst/>
          </a:prstGeom>
        </p:spPr>
      </p:pic>
      <p:pic>
        <p:nvPicPr>
          <p:cNvPr id="21" name="图片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89571" y="331110"/>
            <a:ext cx="711035" cy="7150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9FA436-A59C-48D1-9171-9578B4D810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80759" y="2706914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2017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Viết cách xưng hô hoặc dán ảnh các thành viên trong gia đình thuộc họ hàng bên nội, bên ngoại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301268-4CA1-44C3-8A6C-54663CF3D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4310" y="1991361"/>
            <a:ext cx="7430897" cy="442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545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19D256-6B19-4859-9389-F0E9771D1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774091"/>
            <a:ext cx="8321040" cy="402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71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4CDFB1-2596-4A27-A13A-97C787EBF091}"/>
              </a:ext>
            </a:extLst>
          </p:cNvPr>
          <p:cNvSpPr/>
          <p:nvPr/>
        </p:nvSpPr>
        <p:spPr>
          <a:xfrm>
            <a:off x="254000" y="436880"/>
            <a:ext cx="11684000" cy="611632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39B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750E67-946E-46C8-8B4A-2DD588797784}"/>
              </a:ext>
            </a:extLst>
          </p:cNvPr>
          <p:cNvSpPr txBox="1"/>
          <p:nvPr/>
        </p:nvSpPr>
        <p:spPr>
          <a:xfrm>
            <a:off x="934720" y="782320"/>
            <a:ext cx="10759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26" name="Picture 2" descr="TỔNG HỢP 100+ từ vựng học tiếng anh trẻ em theo chủ đề">
            <a:extLst>
              <a:ext uri="{FF2B5EF4-FFF2-40B4-BE49-F238E27FC236}">
                <a16:creationId xmlns:a16="http://schemas.microsoft.com/office/drawing/2014/main" id="{BCFE4EB1-D99B-4402-9478-0D02503C2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" y="1628140"/>
            <a:ext cx="6390640" cy="479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58779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337">
            <a:extLst>
              <a:ext uri="{FF2B5EF4-FFF2-40B4-BE49-F238E27FC236}">
                <a16:creationId xmlns:a16="http://schemas.microsoft.com/office/drawing/2014/main" id="{20317CB8-3C5A-41D4-BF91-34F110D11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311150"/>
            <a:ext cx="5522913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654D9F5B-47B5-4629-8CD5-BD57FFB2580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6" t="4898" r="10768" b="18748"/>
          <a:stretch>
            <a:fillRect/>
          </a:stretch>
        </p:blipFill>
        <p:spPr bwMode="auto">
          <a:xfrm>
            <a:off x="419100" y="-2032000"/>
            <a:ext cx="11372850" cy="889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3387D6-6AF4-44D8-AA62-668857C0DF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4027" y="-108018"/>
            <a:ext cx="2572735" cy="1072989"/>
          </a:xfrm>
          <a:prstGeom prst="rect">
            <a:avLst/>
          </a:prstGeom>
        </p:spPr>
      </p:pic>
      <p:pic>
        <p:nvPicPr>
          <p:cNvPr id="3" name="Video">
            <a:hlinkClick r:id="" action="ppaction://media"/>
            <a:extLst>
              <a:ext uri="{FF2B5EF4-FFF2-40B4-BE49-F238E27FC236}">
                <a16:creationId xmlns:a16="http://schemas.microsoft.com/office/drawing/2014/main" id="{C73C7511-B8A8-44E1-B350-2C4ABCFFA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50737" y="1542361"/>
            <a:ext cx="7890526" cy="4463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955360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418320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pic>
        <p:nvPicPr>
          <p:cNvPr id="6" name="5c249dca6369b">
            <a:hlinkClick r:id="" action="ppaction://media"/>
            <a:extLst>
              <a:ext uri="{FF2B5EF4-FFF2-40B4-BE49-F238E27FC236}">
                <a16:creationId xmlns:a16="http://schemas.microsoft.com/office/drawing/2014/main" id="{42CDFC18-91B1-49DD-A67A-97A5B558E0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68212" y="0"/>
            <a:ext cx="859155" cy="85915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6002274" y="2143696"/>
            <a:ext cx="5886450" cy="3294126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6" t="3088" r="19812" b="18394"/>
          <a:stretch/>
        </p:blipFill>
        <p:spPr>
          <a:xfrm>
            <a:off x="5895525" y="2706624"/>
            <a:ext cx="5993199" cy="216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675BABC-C61E-4BDE-B7C2-04562D2A881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1D95A9F0-8D7D-417A-8311-8EFC16F95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802" r="-53"/>
            <a:stretch/>
          </p:blipFill>
          <p:spPr>
            <a:xfrm>
              <a:off x="0" y="0"/>
              <a:ext cx="9084945" cy="685800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F7D916F0-EC55-4323-8683-866929D75B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250"/>
            <a:stretch/>
          </p:blipFill>
          <p:spPr>
            <a:xfrm>
              <a:off x="9418320" y="0"/>
              <a:ext cx="2773680" cy="6858000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183323" y="376237"/>
            <a:ext cx="9814560" cy="857250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UBND QUẬN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LONG BIÊN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baseline="0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TRƯỜNG</a:t>
            </a: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仓耳今楷05-6763 W05" panose="02020400000000000000" pitchFamily="18" charset="-122"/>
                <a:cs typeface="Arial" panose="020B0604020202020204" pitchFamily="34" charset="0"/>
              </a:rPr>
              <a:t> TIỂU HỌC ÁI MỘ B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183323" y="1830336"/>
            <a:ext cx="10137141" cy="4149864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仓耳今楷05-6763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D34BB8B-EB77-42D5-B163-6E7DB29B049F}"/>
              </a:ext>
            </a:extLst>
          </p:cNvPr>
          <p:cNvSpPr/>
          <p:nvPr/>
        </p:nvSpPr>
        <p:spPr>
          <a:xfrm>
            <a:off x="4492836" y="2750512"/>
            <a:ext cx="32063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1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FB29B"/>
                </a:solidFill>
                <a:latin typeface="Arial" panose="020B0604020202020204" pitchFamily="34" charset="0"/>
                <a:cs typeface="Arial"/>
                <a:sym typeface="Arial"/>
              </a:rPr>
              <a:t> 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64B0E8-645C-411F-A8A1-71D08A4CF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533" y="1872712"/>
            <a:ext cx="1700931" cy="8291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75E0C7-B401-4BD6-A26F-E23D5CE14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9373" y="3646990"/>
            <a:ext cx="9845040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5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7F69398-6D97-40C3-9309-88FFBF63EF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2EEFE8-4FED-4564-9704-3B09BC96E138}"/>
              </a:ext>
            </a:extLst>
          </p:cNvPr>
          <p:cNvSpPr txBox="1"/>
          <p:nvPr/>
        </p:nvSpPr>
        <p:spPr>
          <a:xfrm>
            <a:off x="3149600" y="1838960"/>
            <a:ext cx="58623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solidFill>
                  <a:srgbClr val="00B0F0"/>
                </a:solidFill>
                <a:latin typeface="Arial" panose="020B0604020202020204" pitchFamily="34" charset="0"/>
              </a:rPr>
              <a:t>Thực</a:t>
            </a:r>
            <a:r>
              <a:rPr lang="en-US" sz="8000" dirty="0"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8000" dirty="0" err="1">
                <a:solidFill>
                  <a:srgbClr val="00B0F0"/>
                </a:solidFill>
                <a:latin typeface="Arial" panose="020B0604020202020204" pitchFamily="34" charset="0"/>
              </a:rPr>
              <a:t>hành</a:t>
            </a:r>
            <a:endParaRPr lang="en-US" sz="8000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2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8670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>
            <a:extLst>
              <a:ext uri="{FF2B5EF4-FFF2-40B4-BE49-F238E27FC236}">
                <a16:creationId xmlns:a16="http://schemas.microsoft.com/office/drawing/2014/main" id="{0D57F0FA-AA8A-451B-8D70-5F53D2D0EE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5169165" y="1862052"/>
            <a:ext cx="2210375" cy="4530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14B2193-F623-459A-90DD-41BB7A36E70D}"/>
              </a:ext>
            </a:extLst>
          </p:cNvPr>
          <p:cNvGrpSpPr/>
          <p:nvPr/>
        </p:nvGrpSpPr>
        <p:grpSpPr>
          <a:xfrm>
            <a:off x="7080069" y="1954726"/>
            <a:ext cx="5096377" cy="3441051"/>
            <a:chOff x="7080069" y="1954726"/>
            <a:chExt cx="5096377" cy="3441051"/>
          </a:xfrm>
        </p:grpSpPr>
        <p:pic>
          <p:nvPicPr>
            <p:cNvPr id="8" name="图片 5">
              <a:extLst>
                <a:ext uri="{FF2B5EF4-FFF2-40B4-BE49-F238E27FC236}">
                  <a16:creationId xmlns:a16="http://schemas.microsoft.com/office/drawing/2014/main" id="{89AC39BD-47F3-43C3-98D8-6C2DB4E7D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0069" y="1954726"/>
              <a:ext cx="5096377" cy="344105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A6EB17-3E68-41E8-8F96-B15435655B28}"/>
                </a:ext>
              </a:extLst>
            </p:cNvPr>
            <p:cNvSpPr txBox="1"/>
            <p:nvPr/>
          </p:nvSpPr>
          <p:spPr>
            <a:xfrm>
              <a:off x="7291076" y="2819057"/>
              <a:ext cx="4677174" cy="1219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 sao lại xưng hô như vậy?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6288EC8-86D4-410F-8523-C9B79ABF2B0B}"/>
              </a:ext>
            </a:extLst>
          </p:cNvPr>
          <p:cNvGrpSpPr/>
          <p:nvPr/>
        </p:nvGrpSpPr>
        <p:grpSpPr>
          <a:xfrm>
            <a:off x="238114" y="195943"/>
            <a:ext cx="5634366" cy="2966589"/>
            <a:chOff x="238114" y="195943"/>
            <a:chExt cx="4885391" cy="2966589"/>
          </a:xfrm>
        </p:grpSpPr>
        <p:pic>
          <p:nvPicPr>
            <p:cNvPr id="11" name="图片 6">
              <a:extLst>
                <a:ext uri="{FF2B5EF4-FFF2-40B4-BE49-F238E27FC236}">
                  <a16:creationId xmlns:a16="http://schemas.microsoft.com/office/drawing/2014/main" id="{E52E5987-D71B-4E8C-98C1-3A480A91F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8114" y="195943"/>
              <a:ext cx="4885391" cy="296658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0288AE7-1C68-4CA7-B813-B5736498A9F9}"/>
                </a:ext>
              </a:extLst>
            </p:cNvPr>
            <p:cNvSpPr txBox="1"/>
            <p:nvPr/>
          </p:nvSpPr>
          <p:spPr>
            <a:xfrm>
              <a:off x="387695" y="661178"/>
              <a:ext cx="3976407" cy="1596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hãy kể tên một số thành viên trong gia đình bên nội, bên ngoại của em.</a:t>
              </a:r>
              <a:endPara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1556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8624" y="1114984"/>
            <a:ext cx="6369404" cy="3789858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332565" y="1348689"/>
            <a:ext cx="5854016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algn="ctr" defTabSz="914126">
              <a:buClr>
                <a:srgbClr val="000000"/>
              </a:buClr>
              <a:buSzPts val="4667"/>
              <a:defRPr/>
            </a:pPr>
            <a:endParaRPr sz="4666" b="1" kern="0">
              <a:solidFill>
                <a:srgbClr val="FFFF00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8" name="Google Shape;1018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682363" y="2754404"/>
            <a:ext cx="2224348" cy="2397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9" name="Google Shape;1019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0713">
            <a:off x="8209774" y="2763837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957665" y="3691449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74870" y="2156291"/>
            <a:ext cx="6369404" cy="14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椭圆 9">
            <a:extLst>
              <a:ext uri="{FF2B5EF4-FFF2-40B4-BE49-F238E27FC236}">
                <a16:creationId xmlns:a16="http://schemas.microsoft.com/office/drawing/2014/main" id="{F98D1447-670C-4CC4-93A3-649CC6F6D0BE}"/>
              </a:ext>
            </a:extLst>
          </p:cNvPr>
          <p:cNvSpPr/>
          <p:nvPr/>
        </p:nvSpPr>
        <p:spPr bwMode="auto">
          <a:xfrm>
            <a:off x="762000" y="1245268"/>
            <a:ext cx="4182977" cy="4367464"/>
          </a:xfrm>
          <a:prstGeom prst="ellips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5F7AAC-9F76-4D59-B1EC-763EC3B876F4}"/>
              </a:ext>
            </a:extLst>
          </p:cNvPr>
          <p:cNvSpPr txBox="1"/>
          <p:nvPr/>
        </p:nvSpPr>
        <p:spPr>
          <a:xfrm>
            <a:off x="1179732" y="2013471"/>
            <a:ext cx="31883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 xưng hô trong gia đình dòng họ tuỳ thuộc vào mỗi vùng miền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等腰三角形 14">
            <a:extLst>
              <a:ext uri="{FF2B5EF4-FFF2-40B4-BE49-F238E27FC236}">
                <a16:creationId xmlns:a16="http://schemas.microsoft.com/office/drawing/2014/main" id="{002FBE7F-11E1-431C-800E-13DFA21D58A8}"/>
              </a:ext>
            </a:extLst>
          </p:cNvPr>
          <p:cNvSpPr/>
          <p:nvPr/>
        </p:nvSpPr>
        <p:spPr>
          <a:xfrm rot="3975024" flipH="1">
            <a:off x="4818562" y="166546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481627-741D-4494-8A39-E87ED03ED002}"/>
              </a:ext>
            </a:extLst>
          </p:cNvPr>
          <p:cNvSpPr txBox="1"/>
          <p:nvPr/>
        </p:nvSpPr>
        <p:spPr>
          <a:xfrm>
            <a:off x="5592605" y="1230716"/>
            <a:ext cx="6059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Có nơi gọi bố mẹ bằng ba - má, có nơi lại gọi là cha – mẹ; có nơi gọi là thầy-u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4E9D03E-AD7A-41DC-8AF0-DFEF2322FE09}"/>
              </a:ext>
            </a:extLst>
          </p:cNvPr>
          <p:cNvSpPr txBox="1"/>
          <p:nvPr/>
        </p:nvSpPr>
        <p:spPr>
          <a:xfrm>
            <a:off x="5592605" y="3071430"/>
            <a:ext cx="59186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E64674"/>
                </a:solidFill>
                <a:cs typeface="Arial" panose="020B0604020202020204" pitchFamily="34" charset="0"/>
              </a:rPr>
              <a:t>V</a:t>
            </a:r>
            <a:r>
              <a:rPr lang="vi-VN" sz="3200" dirty="0">
                <a:solidFill>
                  <a:srgbClr val="E64674"/>
                </a:solidFill>
                <a:cs typeface="Arial" panose="020B0604020202020204" pitchFamily="34" charset="0"/>
              </a:rPr>
              <a:t>ì vậy chúng ta xưng hộ theo địa phương của mình sao cho phù hợp và lễ phép.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E6467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等腰三角形 14">
            <a:extLst>
              <a:ext uri="{FF2B5EF4-FFF2-40B4-BE49-F238E27FC236}">
                <a16:creationId xmlns:a16="http://schemas.microsoft.com/office/drawing/2014/main" id="{0EEF804E-24CE-42BC-B3B5-E16D54999EF7}"/>
              </a:ext>
            </a:extLst>
          </p:cNvPr>
          <p:cNvSpPr/>
          <p:nvPr/>
        </p:nvSpPr>
        <p:spPr>
          <a:xfrm rot="6220156" flipH="1">
            <a:off x="4974988" y="3247978"/>
            <a:ext cx="442229" cy="627451"/>
          </a:xfrm>
          <a:prstGeom prst="triangle">
            <a:avLst/>
          </a:prstGeom>
          <a:solidFill>
            <a:srgbClr val="F39B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964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7" grpId="0"/>
      <p:bldP spid="18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61;p23">
            <a:extLst>
              <a:ext uri="{FF2B5EF4-FFF2-40B4-BE49-F238E27FC236}">
                <a16:creationId xmlns:a16="http://schemas.microsoft.com/office/drawing/2014/main" id="{3A117B7C-BEE3-4CB2-8296-E3EA2B3B8D5E}"/>
              </a:ext>
            </a:extLst>
          </p:cNvPr>
          <p:cNvSpPr/>
          <p:nvPr/>
        </p:nvSpPr>
        <p:spPr>
          <a:xfrm>
            <a:off x="2252136" y="2676108"/>
            <a:ext cx="8253304" cy="2345826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rgbClr val="FFAE24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" name="Google Shape;315;p20">
            <a:extLst>
              <a:ext uri="{FF2B5EF4-FFF2-40B4-BE49-F238E27FC236}">
                <a16:creationId xmlns:a16="http://schemas.microsoft.com/office/drawing/2014/main" id="{A4F5A3F8-9ADF-47C4-89EA-E3B23C017E3F}"/>
              </a:ext>
            </a:extLst>
          </p:cNvPr>
          <p:cNvGrpSpPr/>
          <p:nvPr/>
        </p:nvGrpSpPr>
        <p:grpSpPr>
          <a:xfrm>
            <a:off x="2117448" y="1823618"/>
            <a:ext cx="1433731" cy="1157400"/>
            <a:chOff x="1376172" y="452280"/>
            <a:chExt cx="1320841" cy="1229757"/>
          </a:xfrm>
        </p:grpSpPr>
        <p:sp>
          <p:nvSpPr>
            <p:cNvPr id="4" name="Google Shape;316;p20">
              <a:extLst>
                <a:ext uri="{FF2B5EF4-FFF2-40B4-BE49-F238E27FC236}">
                  <a16:creationId xmlns:a16="http://schemas.microsoft.com/office/drawing/2014/main" id="{A21DC7C2-80D6-4462-A3F7-BBA7CFE76620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317;p20">
              <a:extLst>
                <a:ext uri="{FF2B5EF4-FFF2-40B4-BE49-F238E27FC236}">
                  <a16:creationId xmlns:a16="http://schemas.microsoft.com/office/drawing/2014/main" id="{C9A45E8A-02CE-46CB-9C14-7D4F8A523D4F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" name="Google Shape;318;p20">
              <a:extLst>
                <a:ext uri="{FF2B5EF4-FFF2-40B4-BE49-F238E27FC236}">
                  <a16:creationId xmlns:a16="http://schemas.microsoft.com/office/drawing/2014/main" id="{33C8C5A1-91C3-4EDD-86ED-A0FF01809FEF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319;p20">
              <a:extLst>
                <a:ext uri="{FF2B5EF4-FFF2-40B4-BE49-F238E27FC236}">
                  <a16:creationId xmlns:a16="http://schemas.microsoft.com/office/drawing/2014/main" id="{33F2B9BA-2FA7-4A1C-8312-513B7902EFF9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320;p20">
              <a:extLst>
                <a:ext uri="{FF2B5EF4-FFF2-40B4-BE49-F238E27FC236}">
                  <a16:creationId xmlns:a16="http://schemas.microsoft.com/office/drawing/2014/main" id="{E9D15DF9-559A-4E33-BB28-6875032D2C4A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321;p20">
              <a:extLst>
                <a:ext uri="{FF2B5EF4-FFF2-40B4-BE49-F238E27FC236}">
                  <a16:creationId xmlns:a16="http://schemas.microsoft.com/office/drawing/2014/main" id="{932F02F3-47D7-4027-B646-E51B1430CD02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322;p20">
              <a:extLst>
                <a:ext uri="{FF2B5EF4-FFF2-40B4-BE49-F238E27FC236}">
                  <a16:creationId xmlns:a16="http://schemas.microsoft.com/office/drawing/2014/main" id="{4D4CF2F8-CF8D-4E6A-A97C-5359286F9B11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323;p20">
              <a:extLst>
                <a:ext uri="{FF2B5EF4-FFF2-40B4-BE49-F238E27FC236}">
                  <a16:creationId xmlns:a16="http://schemas.microsoft.com/office/drawing/2014/main" id="{1BC589EF-6AF6-49FD-975F-DE0FFF6C613A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324;p20">
              <a:extLst>
                <a:ext uri="{FF2B5EF4-FFF2-40B4-BE49-F238E27FC236}">
                  <a16:creationId xmlns:a16="http://schemas.microsoft.com/office/drawing/2014/main" id="{9BED63C0-0C8B-42E1-B51B-9A38DB8EAC63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325;p20">
              <a:extLst>
                <a:ext uri="{FF2B5EF4-FFF2-40B4-BE49-F238E27FC236}">
                  <a16:creationId xmlns:a16="http://schemas.microsoft.com/office/drawing/2014/main" id="{A0307876-0C0B-4E7B-8D75-25740210BFDD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326;p20">
              <a:extLst>
                <a:ext uri="{FF2B5EF4-FFF2-40B4-BE49-F238E27FC236}">
                  <a16:creationId xmlns:a16="http://schemas.microsoft.com/office/drawing/2014/main" id="{CB98A484-82A7-4D6C-8D05-814CBB623DFC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327;p20">
              <a:extLst>
                <a:ext uri="{FF2B5EF4-FFF2-40B4-BE49-F238E27FC236}">
                  <a16:creationId xmlns:a16="http://schemas.microsoft.com/office/drawing/2014/main" id="{8CC0A54B-868B-48A3-B214-34516AE1FEDC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328;p20">
              <a:extLst>
                <a:ext uri="{FF2B5EF4-FFF2-40B4-BE49-F238E27FC236}">
                  <a16:creationId xmlns:a16="http://schemas.microsoft.com/office/drawing/2014/main" id="{66CC4D51-FD1D-4129-943A-ADF0264ED611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329;p20">
              <a:extLst>
                <a:ext uri="{FF2B5EF4-FFF2-40B4-BE49-F238E27FC236}">
                  <a16:creationId xmlns:a16="http://schemas.microsoft.com/office/drawing/2014/main" id="{ACE6F21D-36FF-485F-ADF1-B8D916559BE8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330;p20">
              <a:extLst>
                <a:ext uri="{FF2B5EF4-FFF2-40B4-BE49-F238E27FC236}">
                  <a16:creationId xmlns:a16="http://schemas.microsoft.com/office/drawing/2014/main" id="{8E21E1A1-1C6C-4F97-B336-D413FB72B26B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331;p20">
              <a:extLst>
                <a:ext uri="{FF2B5EF4-FFF2-40B4-BE49-F238E27FC236}">
                  <a16:creationId xmlns:a16="http://schemas.microsoft.com/office/drawing/2014/main" id="{4E75C98D-00A4-4BBB-AAE2-5B489806EBF0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E4F1DE0-AED6-4B87-8B34-82FD3794CB9B}"/>
              </a:ext>
            </a:extLst>
          </p:cNvPr>
          <p:cNvSpPr txBox="1"/>
          <p:nvPr/>
        </p:nvSpPr>
        <p:spPr>
          <a:xfrm>
            <a:off x="2619156" y="3303542"/>
            <a:ext cx="74392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3920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426</Words>
  <Application>Microsoft Office PowerPoint</Application>
  <PresentationFormat>Widescreen</PresentationFormat>
  <Paragraphs>40</Paragraphs>
  <Slides>24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等线</vt:lpstr>
      <vt:lpstr>等线 Light</vt:lpstr>
      <vt:lpstr>Arial</vt:lpstr>
      <vt:lpstr>Calibri</vt:lpstr>
      <vt:lpstr>Georgia</vt:lpstr>
      <vt:lpstr>ITC Avant Garde Std Bk</vt:lpstr>
      <vt:lpstr>Odibee Sans</vt:lpstr>
      <vt:lpstr>仓耳玄三M W05</vt:lpstr>
      <vt:lpstr>Office 主题​​</vt:lpstr>
      <vt:lpstr>1_Office Theme</vt:lpstr>
      <vt:lpstr>1_Office 主题​​</vt:lpstr>
      <vt:lpstr>1_Office 主题</vt:lpstr>
      <vt:lpstr>1_Simple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SingPC</cp:lastModifiedBy>
  <cp:revision>17</cp:revision>
  <dcterms:created xsi:type="dcterms:W3CDTF">2022-07-05T02:58:56Z</dcterms:created>
  <dcterms:modified xsi:type="dcterms:W3CDTF">2024-09-19T05:43:21Z</dcterms:modified>
</cp:coreProperties>
</file>