
<file path=[Content_Types].xml><?xml version="1.0" encoding="utf-8"?>
<Types xmlns="http://schemas.openxmlformats.org/package/2006/content-types">
  <Default Extension="emf" ContentType="image/x-emf"/>
  <Default Extension="jpeg" ContentType="image/jpeg"/>
  <Default Extension="mp3" ContentType="audio/m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8" r:id="rId2"/>
    <p:sldId id="285" r:id="rId3"/>
    <p:sldId id="259" r:id="rId4"/>
    <p:sldId id="256" r:id="rId5"/>
    <p:sldId id="260" r:id="rId6"/>
    <p:sldId id="261" r:id="rId7"/>
    <p:sldId id="262" r:id="rId8"/>
    <p:sldId id="263" r:id="rId9"/>
    <p:sldId id="264" r:id="rId10"/>
    <p:sldId id="267" r:id="rId11"/>
    <p:sldId id="268" r:id="rId12"/>
    <p:sldId id="269" r:id="rId13"/>
    <p:sldId id="271" r:id="rId14"/>
    <p:sldId id="272" r:id="rId15"/>
    <p:sldId id="273" r:id="rId16"/>
    <p:sldId id="274" r:id="rId17"/>
    <p:sldId id="275" r:id="rId18"/>
    <p:sldId id="276" r:id="rId19"/>
    <p:sldId id="270" r:id="rId20"/>
    <p:sldId id="277" r:id="rId21"/>
    <p:sldId id="278" r:id="rId22"/>
    <p:sldId id="279" r:id="rId23"/>
    <p:sldId id="28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85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5C37A2-AE93-485B-9996-0F796AB0EBE1}" type="datetimeFigureOut">
              <a:rPr lang="en-US" smtClean="0"/>
              <a:t>9/9/2024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2D7FF-3087-49ED-9DD9-1D78503C53B0}" type="slidenum">
              <a:rPr lang="en-US" smtClean="0"/>
              <a:t>‹#›</a:t>
            </a:fld>
            <a:endParaRPr lang="en-US"/>
          </a:p>
        </p:txBody>
      </p:sp>
    </p:spTree>
    <p:extLst>
      <p:ext uri="{BB962C8B-B14F-4D97-AF65-F5344CB8AC3E}">
        <p14:creationId xmlns:p14="http://schemas.microsoft.com/office/powerpoint/2010/main" val="3009124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7C1138D-89EA-4BDF-A393-E8048E4C39F7}" type="slidenum">
              <a:rPr lang="en-US" smtClean="0"/>
              <a:t>9</a:t>
            </a:fld>
            <a:endParaRPr lang="en-US"/>
          </a:p>
        </p:txBody>
      </p:sp>
    </p:spTree>
    <p:extLst>
      <p:ext uri="{BB962C8B-B14F-4D97-AF65-F5344CB8AC3E}">
        <p14:creationId xmlns:p14="http://schemas.microsoft.com/office/powerpoint/2010/main" val="1064919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3113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96944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55116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74216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87454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3113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05188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5FA66B-F465-41B4-844A-A8B60603A17E}"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3435477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FA66B-F465-41B4-844A-A8B60603A17E}"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801877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FA66B-F465-41B4-844A-A8B60603A17E}"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1378145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243547"/>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FA66B-F465-41B4-844A-A8B60603A17E}"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351468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5FA66B-F465-41B4-844A-A8B60603A17E}"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2845766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5FA66B-F465-41B4-844A-A8B60603A17E}"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2126429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5FA66B-F465-41B4-844A-A8B60603A17E}" type="datetimeFigureOut">
              <a:rPr lang="en-US" smtClean="0"/>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1279091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5FA66B-F465-41B4-844A-A8B60603A17E}" type="datetimeFigureOut">
              <a:rPr lang="en-US" smtClean="0"/>
              <a:t>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4219715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FA66B-F465-41B4-844A-A8B60603A17E}" type="datetimeFigureOut">
              <a:rPr lang="en-US" smtClean="0"/>
              <a:t>9/9/2024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2613159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5FA66B-F465-41B4-844A-A8B60603A17E}"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2430440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5FA66B-F465-41B4-844A-A8B60603A17E}"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313445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FA66B-F465-41B4-844A-A8B60603A17E}" type="datetimeFigureOut">
              <a:rPr lang="en-US" smtClean="0"/>
              <a:t>9/9/2024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8C53A-CEA9-4208-A40B-FC39CBF01C6A}" type="slidenum">
              <a:rPr lang="en-US" smtClean="0"/>
              <a:t>‹#›</a:t>
            </a:fld>
            <a:endParaRPr lang="en-US"/>
          </a:p>
        </p:txBody>
      </p:sp>
    </p:spTree>
    <p:extLst>
      <p:ext uri="{BB962C8B-B14F-4D97-AF65-F5344CB8AC3E}">
        <p14:creationId xmlns:p14="http://schemas.microsoft.com/office/powerpoint/2010/main" val="3751064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25.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3.wdp"/><Relationship Id="rId5" Type="http://schemas.openxmlformats.org/officeDocument/2006/relationships/image" Target="../media/image24.png"/><Relationship Id="rId4" Type="http://schemas.openxmlformats.org/officeDocument/2006/relationships/notesSlide" Target="../notesSlides/notesSlide2.xml"/><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25.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7.png"/><Relationship Id="rId4" Type="http://schemas.openxmlformats.org/officeDocument/2006/relationships/notesSlide" Target="../notesSlides/notesSlide3.xml"/><Relationship Id="rId9" Type="http://schemas.openxmlformats.org/officeDocument/2006/relationships/image" Target="../media/image28.jpeg"/></Relationships>
</file>

<file path=ppt/slides/_rels/slide1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25.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3.wdp"/><Relationship Id="rId5" Type="http://schemas.openxmlformats.org/officeDocument/2006/relationships/image" Target="../media/image24.png"/><Relationship Id="rId4" Type="http://schemas.openxmlformats.org/officeDocument/2006/relationships/notesSlide" Target="../notesSlides/notesSlide4.xml"/><Relationship Id="rId9"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1.xml"/><Relationship Id="rId7" Type="http://schemas.openxmlformats.org/officeDocument/2006/relationships/image" Target="../media/image25.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3.wdp"/><Relationship Id="rId5" Type="http://schemas.openxmlformats.org/officeDocument/2006/relationships/image" Target="../media/image24.png"/><Relationship Id="rId4"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xml"/><Relationship Id="rId7" Type="http://schemas.openxmlformats.org/officeDocument/2006/relationships/image" Target="../media/image25.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3.wdp"/><Relationship Id="rId5" Type="http://schemas.openxmlformats.org/officeDocument/2006/relationships/image" Target="../media/image24.png"/><Relationship Id="rId4"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1.xml"/><Relationship Id="rId7" Type="http://schemas.openxmlformats.org/officeDocument/2006/relationships/image" Target="../media/image25.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3.wdp"/><Relationship Id="rId5" Type="http://schemas.openxmlformats.org/officeDocument/2006/relationships/image" Target="../media/image24.png"/><Relationship Id="rId4"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25.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3.wdp"/><Relationship Id="rId5" Type="http://schemas.openxmlformats.org/officeDocument/2006/relationships/image" Target="../media/image24.png"/><Relationship Id="rId4" Type="http://schemas.openxmlformats.org/officeDocument/2006/relationships/notesSlide" Target="../notesSlides/notesSlide8.xml"/><Relationship Id="rId9"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4D9D9775-7ACF-4FDA-95A7-19C2FED663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617"/>
          <a:stretch/>
        </p:blipFill>
        <p:spPr>
          <a:xfrm rot="5400000">
            <a:off x="1143000" y="-1143000"/>
            <a:ext cx="6858000" cy="9144000"/>
          </a:xfrm>
          <a:prstGeom prst="rect">
            <a:avLst/>
          </a:prstGeom>
        </p:spPr>
      </p:pic>
      <p:pic>
        <p:nvPicPr>
          <p:cNvPr id="3" name="图片 2">
            <a:extLst>
              <a:ext uri="{FF2B5EF4-FFF2-40B4-BE49-F238E27FC236}">
                <a16:creationId xmlns:a16="http://schemas.microsoft.com/office/drawing/2014/main" id="{00CE07AF-BDCF-4D67-939F-BD4D3B753FB3}"/>
              </a:ext>
            </a:extLst>
          </p:cNvPr>
          <p:cNvPicPr>
            <a:picLocks noChangeAspect="1"/>
          </p:cNvPicPr>
          <p:nvPr/>
        </p:nvPicPr>
        <p:blipFill rotWithShape="1">
          <a:blip r:embed="rId3">
            <a:extLst>
              <a:ext uri="{28A0092B-C50C-407E-A947-70E740481C1C}">
                <a14:useLocalDpi xmlns:a14="http://schemas.microsoft.com/office/drawing/2010/main" val="0"/>
              </a:ext>
            </a:extLst>
          </a:blip>
          <a:srcRect r="23925"/>
          <a:stretch/>
        </p:blipFill>
        <p:spPr>
          <a:xfrm>
            <a:off x="811133" y="333799"/>
            <a:ext cx="7190693" cy="5080000"/>
          </a:xfrm>
          <a:prstGeom prst="rect">
            <a:avLst/>
          </a:prstGeom>
        </p:spPr>
      </p:pic>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7210410" y="1187498"/>
            <a:ext cx="870966" cy="3541892"/>
          </a:xfrm>
          <a:prstGeom prst="rect">
            <a:avLst/>
          </a:prstGeom>
        </p:spPr>
      </p:pic>
      <p:pic>
        <p:nvPicPr>
          <p:cNvPr id="16" name="Picture 15"/>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59833" y="-583448"/>
            <a:ext cx="870966" cy="3541892"/>
          </a:xfrm>
          <a:prstGeom prst="rect">
            <a:avLst/>
          </a:prstGeom>
        </p:spPr>
      </p:pic>
      <p:sp>
        <p:nvSpPr>
          <p:cNvPr id="24" name="TextBox 23">
            <a:extLst>
              <a:ext uri="{FF2B5EF4-FFF2-40B4-BE49-F238E27FC236}">
                <a16:creationId xmlns:a16="http://schemas.microsoft.com/office/drawing/2014/main" id="{191F72DA-56F2-45B7-A1C9-1C3819EFABA6}"/>
              </a:ext>
            </a:extLst>
          </p:cNvPr>
          <p:cNvSpPr txBox="1"/>
          <p:nvPr/>
        </p:nvSpPr>
        <p:spPr>
          <a:xfrm>
            <a:off x="3821551" y="1200678"/>
            <a:ext cx="1694696"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0B3">
                    <a:lumMod val="10000"/>
                  </a:srgbClr>
                </a:solidFill>
                <a:effectLst/>
                <a:uLnTx/>
                <a:uFillTx/>
                <a:latin typeface="iCiel Cadena" panose="02000503000000020004" pitchFamily="50" charset="0"/>
                <a:ea typeface="+mn-ea"/>
                <a:cs typeface="+mn-cs"/>
              </a:rPr>
              <a:t>CHỦ ĐỀ:</a:t>
            </a:r>
          </a:p>
        </p:txBody>
      </p:sp>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9986" b="89733" l="2300" r="100000"/>
                    </a14:imgEffect>
                  </a14:imgLayer>
                </a14:imgProps>
              </a:ext>
            </a:extLst>
          </a:blip>
          <a:stretch>
            <a:fillRect/>
          </a:stretch>
        </p:blipFill>
        <p:spPr>
          <a:xfrm>
            <a:off x="5638800" y="3429000"/>
            <a:ext cx="4551840" cy="4269258"/>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568AC8F-6CC7-42AB-B244-D52CFB56F0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833" y="3505200"/>
            <a:ext cx="2498233" cy="3276600"/>
          </a:xfrm>
          <a:prstGeom prst="rect">
            <a:avLst/>
          </a:prstGeom>
        </p:spPr>
      </p:pic>
      <p:pic>
        <p:nvPicPr>
          <p:cNvPr id="5" name="Picture 4">
            <a:extLst>
              <a:ext uri="{FF2B5EF4-FFF2-40B4-BE49-F238E27FC236}">
                <a16:creationId xmlns:a16="http://schemas.microsoft.com/office/drawing/2014/main" id="{3D7F0720-1D12-482D-94E6-43C60B5509F5}"/>
              </a:ext>
            </a:extLst>
          </p:cNvPr>
          <p:cNvPicPr>
            <a:picLocks noChangeAspect="1"/>
          </p:cNvPicPr>
          <p:nvPr/>
        </p:nvPicPr>
        <p:blipFill>
          <a:blip r:embed="rId9"/>
          <a:stretch>
            <a:fillRect/>
          </a:stretch>
        </p:blipFill>
        <p:spPr>
          <a:xfrm>
            <a:off x="1993704" y="1812273"/>
            <a:ext cx="5281118" cy="2150127"/>
          </a:xfrm>
          <a:prstGeom prst="rect">
            <a:avLst/>
          </a:prstGeom>
        </p:spPr>
      </p:pic>
    </p:spTree>
    <p:extLst>
      <p:ext uri="{BB962C8B-B14F-4D97-AF65-F5344CB8AC3E}">
        <p14:creationId xmlns:p14="http://schemas.microsoft.com/office/powerpoint/2010/main" val="28952022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98653" y="117497"/>
            <a:ext cx="8746695"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3794018" y="1657205"/>
            <a:ext cx="4751291"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457200" indent="-457200" defTabSz="914126">
                <a:buFont typeface="Arial" panose="020B0604020202020204" pitchFamily="34" charset="0"/>
                <a:buChar char="•"/>
              </a:pPr>
              <a:endParaRPr lang="en-US" sz="3600" dirty="0">
                <a:solidFill>
                  <a:srgbClr val="C00000"/>
                </a:solidFill>
                <a:latin typeface="Calibri" panose="020F0502020204030204" pitchFamily="34" charset="0"/>
                <a:cs typeface="Calibri" panose="020F0502020204030204" pitchFamily="34" charset="0"/>
              </a:endParaRPr>
            </a:p>
            <a:p>
              <a:pPr marL="457200" indent="-457200" defTabSz="914126">
                <a:buFont typeface="Arial" panose="020B0604020202020204" pitchFamily="34" charset="0"/>
                <a:buChar char="•"/>
              </a:pPr>
              <a:r>
                <a:rPr lang="vi-VN" sz="3600" dirty="0">
                  <a:solidFill>
                    <a:srgbClr val="C00000"/>
                  </a:solidFill>
                  <a:latin typeface="Times New Roman" pitchFamily="18" charset="0"/>
                  <a:cs typeface="Times New Roman" pitchFamily="18" charset="0"/>
                </a:rPr>
                <a:t>Quốc hiệu là tên một nước.</a:t>
              </a:r>
              <a:endParaRPr lang="en-US" sz="3600" dirty="0">
                <a:solidFill>
                  <a:srgbClr val="C00000"/>
                </a:solidFill>
                <a:latin typeface="Times New Roman" pitchFamily="18" charset="0"/>
                <a:cs typeface="Times New Roman" pitchFamily="18" charset="0"/>
              </a:endParaRPr>
            </a:p>
            <a:p>
              <a:pPr marL="457200" indent="-457200" defTabSz="914126">
                <a:buFont typeface="Arial" panose="020B0604020202020204" pitchFamily="34" charset="0"/>
                <a:buChar char="•"/>
              </a:pPr>
              <a:r>
                <a:rPr lang="vi-VN" sz="3600" dirty="0">
                  <a:solidFill>
                    <a:srgbClr val="C00000"/>
                  </a:solidFill>
                  <a:latin typeface="Times New Roman" pitchFamily="18" charset="0"/>
                  <a:cs typeface="Times New Roman" pitchFamily="18" charset="0"/>
                </a:rPr>
                <a:t>Quốc hiệu của nước ta là</a:t>
              </a:r>
              <a:r>
                <a:rPr lang="en-US" sz="3600" dirty="0">
                  <a:solidFill>
                    <a:srgbClr val="C00000"/>
                  </a:solidFill>
                  <a:latin typeface="Times New Roman" pitchFamily="18" charset="0"/>
                  <a:cs typeface="Times New Roman" pitchFamily="18" charset="0"/>
                </a:rPr>
                <a:t>: </a:t>
              </a:r>
              <a:r>
                <a:rPr lang="vi-VN" sz="3600" dirty="0">
                  <a:solidFill>
                    <a:srgbClr val="C00000"/>
                  </a:solidFill>
                  <a:latin typeface="Times New Roman" pitchFamily="18" charset="0"/>
                  <a:cs typeface="Times New Roman" pitchFamily="18" charset="0"/>
                </a:rPr>
                <a:t>nước Cộng hoà xã hội chủ nghĩa Việt Nam</a:t>
              </a:r>
              <a:r>
                <a:rPr lang="en-US" sz="3600" dirty="0">
                  <a:solidFill>
                    <a:srgbClr val="C00000"/>
                  </a:solidFill>
                  <a:latin typeface="Times New Roman" pitchFamily="18" charset="0"/>
                  <a:cs typeface="Times New Roman" pitchFamily="18" charset="0"/>
                </a:rPr>
                <a:t>.</a:t>
              </a:r>
            </a:p>
            <a:p>
              <a:pPr marL="457200" indent="-457200" defTabSz="914126">
                <a:buFont typeface="Arial" panose="020B0604020202020204" pitchFamily="34" charset="0"/>
                <a:buChar char="•"/>
              </a:pPr>
              <a:endParaRPr lang="en-US" sz="3600" dirty="0">
                <a:solidFill>
                  <a:srgbClr val="C00000"/>
                </a:solidFill>
                <a:latin typeface="Calibri" panose="020F0502020204030204" pitchFamily="34" charset="0"/>
                <a:cs typeface="Calibri" panose="020F0502020204030204" pitchFamily="34"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4" name="Left Arrow 3">
            <a:hlinkClick r:id="rId8" action="ppaction://hlinksldjump"/>
          </p:cNvPr>
          <p:cNvSpPr/>
          <p:nvPr/>
        </p:nvSpPr>
        <p:spPr>
          <a:xfrm>
            <a:off x="360629" y="5762562"/>
            <a:ext cx="1511774"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152400" y="417087"/>
            <a:ext cx="7619057" cy="769441"/>
          </a:xfrm>
          <a:prstGeom prst="rect">
            <a:avLst/>
          </a:prstGeom>
          <a:noFill/>
        </p:spPr>
        <p:txBody>
          <a:bodyPr wrap="square" rtlCol="0">
            <a:spAutoFit/>
          </a:bodyPr>
          <a:lstStyle/>
          <a:p>
            <a:pPr algn="ctr" defTabSz="914126"/>
            <a:r>
              <a:rPr lang="en-US" altLang="zh-CN" sz="3600" b="1" dirty="0">
                <a:solidFill>
                  <a:prstClr val="black"/>
                </a:solidFill>
                <a:latin typeface="Times New Roman" pitchFamily="18" charset="0"/>
                <a:ea typeface="宋体" panose="02010600030101010101" pitchFamily="2" charset="-122"/>
                <a:cs typeface="Times New Roman" pitchFamily="18" charset="0"/>
              </a:rPr>
              <a:t>1. </a:t>
            </a:r>
            <a:r>
              <a:rPr lang="vi-VN" altLang="zh-CN" sz="3600" b="1" dirty="0">
                <a:solidFill>
                  <a:prstClr val="black"/>
                </a:solidFill>
                <a:latin typeface="Times New Roman" pitchFamily="18" charset="0"/>
                <a:ea typeface="宋体" panose="02010600030101010101" pitchFamily="2" charset="-122"/>
                <a:cs typeface="Times New Roman" pitchFamily="18" charset="0"/>
              </a:rPr>
              <a:t>Quốc hiệu của nước ta là gì</a:t>
            </a:r>
            <a:r>
              <a:rPr lang="vi-VN" altLang="zh-CN" sz="4400" b="1" dirty="0">
                <a:solidFill>
                  <a:prstClr val="black"/>
                </a:solidFill>
                <a:latin typeface="Times New Roman" pitchFamily="18" charset="0"/>
                <a:ea typeface="宋体" panose="02010600030101010101" pitchFamily="2" charset="-122"/>
                <a:cs typeface="Times New Roman" pitchFamily="18" charset="0"/>
              </a:rPr>
              <a:t>?</a:t>
            </a:r>
          </a:p>
        </p:txBody>
      </p:sp>
      <p:pic>
        <p:nvPicPr>
          <p:cNvPr id="1026" name="Picture 2" descr="Quốc hiệu Việt Nam qua các thời kỳ lịch sử">
            <a:extLst>
              <a:ext uri="{FF2B5EF4-FFF2-40B4-BE49-F238E27FC236}">
                <a16:creationId xmlns:a16="http://schemas.microsoft.com/office/drawing/2014/main" id="{83B8C5BE-86CC-4F2C-9B7B-F86304515F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6519" y="1815493"/>
            <a:ext cx="24003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92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98653" y="117497"/>
            <a:ext cx="8945347"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3794018" y="1828800"/>
            <a:ext cx="4751291" cy="3975846"/>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3200" dirty="0" err="1">
                  <a:solidFill>
                    <a:srgbClr val="C00000"/>
                  </a:solidFill>
                  <a:latin typeface="Times New Roman" pitchFamily="18" charset="0"/>
                  <a:cs typeface="Times New Roman" pitchFamily="18" charset="0"/>
                </a:rPr>
                <a:t>Quốc</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kì</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Việt</a:t>
              </a:r>
              <a:r>
                <a:rPr lang="en-US" sz="3200" dirty="0">
                  <a:solidFill>
                    <a:srgbClr val="C00000"/>
                  </a:solidFill>
                  <a:latin typeface="Times New Roman" pitchFamily="18" charset="0"/>
                  <a:cs typeface="Times New Roman" pitchFamily="18" charset="0"/>
                </a:rPr>
                <a:t> Nam </a:t>
              </a:r>
              <a:r>
                <a:rPr lang="en-US" sz="3200" dirty="0" err="1">
                  <a:solidFill>
                    <a:srgbClr val="C00000"/>
                  </a:solidFill>
                  <a:latin typeface="Times New Roman" pitchFamily="18" charset="0"/>
                  <a:cs typeface="Times New Roman" pitchFamily="18" charset="0"/>
                </a:rPr>
                <a:t>là</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lá</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cờ</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đỏ</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sao</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vàng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hình</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chữ</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nhật</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chiều</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rộng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bằng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hai</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phần</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ba</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chiều</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dài</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nền</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đỏ</a:t>
              </a:r>
              <a:r>
                <a:rPr lang="en-US" sz="3200" dirty="0">
                  <a:solidFill>
                    <a:srgbClr val="C00000"/>
                  </a:solidFill>
                  <a:latin typeface="Times New Roman" pitchFamily="18" charset="0"/>
                  <a:cs typeface="Times New Roman" pitchFamily="18" charset="0"/>
                </a:rPr>
                <a:t>, ở </a:t>
              </a:r>
              <a:r>
                <a:rPr lang="en-US" sz="3200" dirty="0" err="1">
                  <a:solidFill>
                    <a:srgbClr val="C00000"/>
                  </a:solidFill>
                  <a:latin typeface="Times New Roman" pitchFamily="18" charset="0"/>
                  <a:cs typeface="Times New Roman" pitchFamily="18" charset="0"/>
                </a:rPr>
                <a:t>giữa</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có</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ngôi</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sao</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vàng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năm</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cánh</a:t>
              </a:r>
              <a:r>
                <a:rPr lang="en-US" sz="3200" dirty="0">
                  <a:solidFill>
                    <a:srgbClr val="C00000"/>
                  </a:solidFill>
                  <a:latin typeface="Times New Roman" pitchFamily="18" charset="0"/>
                  <a:cs typeface="Times New Roman" pitchFamily="18" charset="0"/>
                </a:rPr>
                <a:t>. </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17" name="Left Arrow 16">
            <a:hlinkClick r:id="rId8" action="ppaction://hlinksldjump"/>
          </p:cNvPr>
          <p:cNvSpPr/>
          <p:nvPr/>
        </p:nvSpPr>
        <p:spPr>
          <a:xfrm>
            <a:off x="360629" y="5762562"/>
            <a:ext cx="1511774"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dirty="0" err="1">
                <a:solidFill>
                  <a:prstClr val="white"/>
                </a:solidFill>
                <a:latin typeface="Calibri"/>
              </a:rPr>
              <a:t>về</a:t>
            </a:r>
            <a:endParaRPr lang="en-US" sz="2399" dirty="0">
              <a:solidFill>
                <a:prstClr val="white"/>
              </a:solidFill>
              <a:latin typeface="Calibri"/>
            </a:endParaRPr>
          </a:p>
        </p:txBody>
      </p:sp>
      <p:sp>
        <p:nvSpPr>
          <p:cNvPr id="13" name="文本框 18">
            <a:extLst>
              <a:ext uri="{FF2B5EF4-FFF2-40B4-BE49-F238E27FC236}">
                <a16:creationId xmlns:a16="http://schemas.microsoft.com/office/drawing/2014/main" id="{94AAAAED-4D83-41E3-BB60-D604328DBD4C}"/>
              </a:ext>
            </a:extLst>
          </p:cNvPr>
          <p:cNvSpPr txBox="1"/>
          <p:nvPr/>
        </p:nvSpPr>
        <p:spPr>
          <a:xfrm>
            <a:off x="731473" y="352456"/>
            <a:ext cx="7619057" cy="646331"/>
          </a:xfrm>
          <a:prstGeom prst="rect">
            <a:avLst/>
          </a:prstGeom>
          <a:noFill/>
        </p:spPr>
        <p:txBody>
          <a:bodyPr wrap="square" rtlCol="0">
            <a:spAutoFit/>
          </a:bodyPr>
          <a:lstStyle/>
          <a:p>
            <a:pPr defTabSz="914126"/>
            <a:r>
              <a:rPr lang="en-US" altLang="zh-CN" sz="3600" b="1" dirty="0">
                <a:solidFill>
                  <a:prstClr val="black"/>
                </a:solidFill>
                <a:latin typeface="Times New Roman" pitchFamily="18" charset="0"/>
                <a:ea typeface="宋体" panose="02010600030101010101" pitchFamily="2" charset="-122"/>
                <a:cs typeface="Times New Roman" pitchFamily="18" charset="0"/>
              </a:rPr>
              <a:t>2. </a:t>
            </a:r>
            <a:r>
              <a:rPr lang="en-US" altLang="zh-CN" sz="3600" b="1" dirty="0" err="1">
                <a:solidFill>
                  <a:prstClr val="black"/>
                </a:solidFill>
                <a:latin typeface="Times New Roman" pitchFamily="18" charset="0"/>
                <a:ea typeface="宋体" panose="02010600030101010101" pitchFamily="2" charset="-122"/>
                <a:cs typeface="Times New Roman" pitchFamily="18" charset="0"/>
              </a:rPr>
              <a:t>Hãy</a:t>
            </a:r>
            <a:r>
              <a:rPr lang="en-US" altLang="zh-CN" sz="3600" b="1" dirty="0">
                <a:solidFill>
                  <a:prstClr val="black"/>
                </a:solidFill>
                <a:latin typeface="Times New Roman" pitchFamily="18" charset="0"/>
                <a:ea typeface="宋体" panose="02010600030101010101" pitchFamily="2" charset="-122"/>
                <a:cs typeface="Times New Roman" pitchFamily="18" charset="0"/>
              </a:rPr>
              <a:t> </a:t>
            </a:r>
            <a:r>
              <a:rPr lang="en-US" altLang="zh-CN" sz="3600" b="1" dirty="0" err="1">
                <a:solidFill>
                  <a:prstClr val="black"/>
                </a:solidFill>
                <a:latin typeface="Times New Roman" pitchFamily="18" charset="0"/>
                <a:ea typeface="宋体" panose="02010600030101010101" pitchFamily="2" charset="-122"/>
                <a:cs typeface="Times New Roman" pitchFamily="18" charset="0"/>
              </a:rPr>
              <a:t>mô</a:t>
            </a:r>
            <a:r>
              <a:rPr lang="en-US" altLang="zh-CN" sz="3600" b="1" dirty="0">
                <a:solidFill>
                  <a:prstClr val="black"/>
                </a:solidFill>
                <a:latin typeface="Times New Roman" pitchFamily="18" charset="0"/>
                <a:ea typeface="宋体" panose="02010600030101010101" pitchFamily="2" charset="-122"/>
                <a:cs typeface="Times New Roman" pitchFamily="18" charset="0"/>
              </a:rPr>
              <a:t> </a:t>
            </a:r>
            <a:r>
              <a:rPr lang="en-US" altLang="zh-CN" sz="3600" b="1" dirty="0" err="1">
                <a:solidFill>
                  <a:prstClr val="black"/>
                </a:solidFill>
                <a:latin typeface="Times New Roman" pitchFamily="18" charset="0"/>
                <a:ea typeface="宋体" panose="02010600030101010101" pitchFamily="2" charset="-122"/>
                <a:cs typeface="Times New Roman" pitchFamily="18" charset="0"/>
              </a:rPr>
              <a:t>tả</a:t>
            </a:r>
            <a:r>
              <a:rPr lang="en-US" altLang="zh-CN" sz="3600" b="1" dirty="0">
                <a:solidFill>
                  <a:prstClr val="black"/>
                </a:solidFill>
                <a:latin typeface="Times New Roman" pitchFamily="18" charset="0"/>
                <a:ea typeface="宋体" panose="02010600030101010101" pitchFamily="2" charset="-122"/>
                <a:cs typeface="Times New Roman" pitchFamily="18" charset="0"/>
              </a:rPr>
              <a:t> </a:t>
            </a:r>
            <a:r>
              <a:rPr lang="en-US" altLang="zh-CN" sz="3600" b="1" dirty="0" err="1">
                <a:solidFill>
                  <a:prstClr val="black"/>
                </a:solidFill>
                <a:latin typeface="Times New Roman" pitchFamily="18" charset="0"/>
                <a:ea typeface="宋体" panose="02010600030101010101" pitchFamily="2" charset="-122"/>
                <a:cs typeface="Times New Roman" pitchFamily="18" charset="0"/>
              </a:rPr>
              <a:t>Quốc</a:t>
            </a:r>
            <a:r>
              <a:rPr lang="en-US" altLang="zh-CN" sz="3600" b="1" dirty="0">
                <a:solidFill>
                  <a:prstClr val="black"/>
                </a:solidFill>
                <a:latin typeface="Times New Roman" pitchFamily="18" charset="0"/>
                <a:ea typeface="宋体" panose="02010600030101010101" pitchFamily="2" charset="-122"/>
                <a:cs typeface="Times New Roman" pitchFamily="18" charset="0"/>
              </a:rPr>
              <a:t> </a:t>
            </a:r>
            <a:r>
              <a:rPr lang="en-US" altLang="zh-CN" sz="3600" b="1" dirty="0" err="1">
                <a:solidFill>
                  <a:prstClr val="black"/>
                </a:solidFill>
                <a:latin typeface="Times New Roman" pitchFamily="18" charset="0"/>
                <a:ea typeface="宋体" panose="02010600030101010101" pitchFamily="2" charset="-122"/>
                <a:cs typeface="Times New Roman" pitchFamily="18" charset="0"/>
              </a:rPr>
              <a:t>kì</a:t>
            </a:r>
            <a:r>
              <a:rPr lang="en-US" altLang="zh-CN" sz="3600" b="1" dirty="0">
                <a:solidFill>
                  <a:prstClr val="black"/>
                </a:solidFill>
                <a:latin typeface="Times New Roman" pitchFamily="18" charset="0"/>
                <a:ea typeface="宋体" panose="02010600030101010101" pitchFamily="2" charset="-122"/>
                <a:cs typeface="Times New Roman" pitchFamily="18" charset="0"/>
              </a:rPr>
              <a:t> </a:t>
            </a:r>
            <a:r>
              <a:rPr lang="en-US" altLang="zh-CN" sz="3600" b="1" dirty="0" err="1">
                <a:solidFill>
                  <a:prstClr val="black"/>
                </a:solidFill>
                <a:latin typeface="Times New Roman" pitchFamily="18" charset="0"/>
                <a:ea typeface="宋体" panose="02010600030101010101" pitchFamily="2" charset="-122"/>
                <a:cs typeface="Times New Roman" pitchFamily="18" charset="0"/>
              </a:rPr>
              <a:t>Việt</a:t>
            </a:r>
            <a:r>
              <a:rPr lang="en-US" altLang="zh-CN" sz="3600" b="1" dirty="0">
                <a:solidFill>
                  <a:prstClr val="black"/>
                </a:solidFill>
                <a:latin typeface="Times New Roman" pitchFamily="18" charset="0"/>
                <a:ea typeface="宋体" panose="02010600030101010101" pitchFamily="2" charset="-122"/>
                <a:cs typeface="Times New Roman" pitchFamily="18" charset="0"/>
              </a:rPr>
              <a:t> Nam.</a:t>
            </a:r>
            <a:endParaRPr lang="zh-CN" altLang="en-US" sz="3600" dirty="0">
              <a:solidFill>
                <a:prstClr val="black"/>
              </a:solidFill>
              <a:latin typeface="Times New Roman" pitchFamily="18" charset="0"/>
              <a:ea typeface="宋体" panose="02010600030101010101" pitchFamily="2" charset="-122"/>
              <a:cs typeface="Times New Roman" pitchFamily="18" charset="0"/>
            </a:endParaRPr>
          </a:p>
        </p:txBody>
      </p:sp>
      <p:pic>
        <p:nvPicPr>
          <p:cNvPr id="2050" name="Picture 2" descr="Ý nghĩa lá cờ đỏ sao vàng - quốc kỳ Việt Nam - Thông Tin - Tin Tức">
            <a:extLst>
              <a:ext uri="{FF2B5EF4-FFF2-40B4-BE49-F238E27FC236}">
                <a16:creationId xmlns:a16="http://schemas.microsoft.com/office/drawing/2014/main" id="{FDE6C869-0806-4D77-8067-AE9E2C8DBA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162" y="2195032"/>
            <a:ext cx="3238500" cy="2883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76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64017" y="128272"/>
            <a:ext cx="8979983"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3751705" y="1496067"/>
            <a:ext cx="4793605" cy="4308579"/>
            <a:chOff x="7619064" y="1451179"/>
            <a:chExt cx="6393137" cy="430970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err="1">
                  <a:solidFill>
                    <a:prstClr val="black"/>
                  </a:solidFill>
                  <a:latin typeface="Calibri"/>
                </a:rPr>
                <a:t>Quốc</a:t>
              </a:r>
              <a:r>
                <a:rPr lang="en-US" sz="4400" dirty="0">
                  <a:solidFill>
                    <a:prstClr val="black"/>
                  </a:solidFill>
                  <a:latin typeface="Calibri"/>
                </a:rPr>
                <a:t> ca </a:t>
              </a:r>
              <a:r>
                <a:rPr lang="en-US" sz="4400" dirty="0" err="1">
                  <a:solidFill>
                    <a:prstClr val="black"/>
                  </a:solidFill>
                  <a:latin typeface="Calibri"/>
                </a:rPr>
                <a:t>Việt</a:t>
              </a:r>
              <a:r>
                <a:rPr lang="en-US" sz="4400" dirty="0">
                  <a:solidFill>
                    <a:prstClr val="black"/>
                  </a:solidFill>
                  <a:latin typeface="Calibri"/>
                </a:rPr>
                <a:t> Nam </a:t>
              </a:r>
              <a:r>
                <a:rPr lang="en-US" sz="4400" dirty="0" err="1">
                  <a:solidFill>
                    <a:prstClr val="black"/>
                  </a:solidFill>
                  <a:latin typeface="Calibri"/>
                </a:rPr>
                <a:t>là</a:t>
              </a:r>
              <a:r>
                <a:rPr lang="en-US" sz="4400" dirty="0">
                  <a:solidFill>
                    <a:prstClr val="black"/>
                  </a:solidFill>
                  <a:latin typeface="Calibri"/>
                </a:rPr>
                <a:t> </a:t>
              </a:r>
              <a:r>
                <a:rPr lang="en-US" sz="4400" dirty="0" err="1">
                  <a:solidFill>
                    <a:prstClr val="black"/>
                  </a:solidFill>
                  <a:latin typeface="Calibri"/>
                </a:rPr>
                <a:t>bài</a:t>
              </a:r>
              <a:r>
                <a:rPr lang="en-US" sz="4400" dirty="0">
                  <a:solidFill>
                    <a:prstClr val="black"/>
                  </a:solidFill>
                  <a:latin typeface="Calibri"/>
                </a:rPr>
                <a:t> </a:t>
              </a:r>
              <a:r>
                <a:rPr lang="en-US" sz="4400" dirty="0" err="1">
                  <a:solidFill>
                    <a:prstClr val="black"/>
                  </a:solidFill>
                  <a:latin typeface="Calibri"/>
                </a:rPr>
                <a:t>hát</a:t>
              </a:r>
              <a:r>
                <a:rPr lang="en-US" sz="4400" dirty="0">
                  <a:solidFill>
                    <a:prstClr val="black"/>
                  </a:solidFill>
                  <a:latin typeface="Calibri"/>
                </a:rPr>
                <a:t> “</a:t>
              </a:r>
              <a:r>
                <a:rPr lang="en-US" sz="4400" b="1" dirty="0" err="1">
                  <a:solidFill>
                    <a:prstClr val="black"/>
                  </a:solidFill>
                  <a:latin typeface="Calibri"/>
                </a:rPr>
                <a:t>Tiến</a:t>
              </a:r>
              <a:r>
                <a:rPr lang="en-US" sz="4400" b="1" dirty="0">
                  <a:solidFill>
                    <a:prstClr val="black"/>
                  </a:solidFill>
                  <a:latin typeface="Calibri"/>
                </a:rPr>
                <a:t> </a:t>
              </a:r>
              <a:r>
                <a:rPr lang="en-US" sz="4400" b="1" dirty="0" err="1">
                  <a:solidFill>
                    <a:prstClr val="black"/>
                  </a:solidFill>
                  <a:latin typeface="Calibri"/>
                </a:rPr>
                <a:t>quân</a:t>
              </a:r>
              <a:r>
                <a:rPr lang="en-US" sz="4400" b="1" dirty="0">
                  <a:solidFill>
                    <a:prstClr val="black"/>
                  </a:solidFill>
                  <a:latin typeface="Calibri"/>
                </a:rPr>
                <a:t> ca</a:t>
              </a:r>
              <a:r>
                <a:rPr lang="en-US" sz="4400" dirty="0">
                  <a:solidFill>
                    <a:prstClr val="black"/>
                  </a:solidFill>
                  <a:latin typeface="Calibri"/>
                </a:rPr>
                <a:t>” do </a:t>
              </a:r>
              <a:r>
                <a:rPr lang="en-US" sz="4400" dirty="0" err="1">
                  <a:solidFill>
                    <a:prstClr val="black"/>
                  </a:solidFill>
                  <a:latin typeface="Calibri"/>
                </a:rPr>
                <a:t>cố</a:t>
              </a:r>
              <a:r>
                <a:rPr lang="en-US" sz="4400" dirty="0">
                  <a:solidFill>
                    <a:prstClr val="black"/>
                  </a:solidFill>
                  <a:latin typeface="Calibri"/>
                </a:rPr>
                <a:t> </a:t>
              </a:r>
              <a:r>
                <a:rPr lang="en-US" sz="4400" dirty="0" err="1">
                  <a:solidFill>
                    <a:prstClr val="black"/>
                  </a:solidFill>
                  <a:latin typeface="Calibri"/>
                </a:rPr>
                <a:t>nhạc</a:t>
              </a:r>
              <a:r>
                <a:rPr lang="en-US" sz="4400" dirty="0">
                  <a:solidFill>
                    <a:prstClr val="black"/>
                  </a:solidFill>
                  <a:latin typeface="Calibri"/>
                </a:rPr>
                <a:t> </a:t>
              </a:r>
              <a:r>
                <a:rPr lang="en-US" sz="4400" dirty="0" err="1">
                  <a:solidFill>
                    <a:prstClr val="black"/>
                  </a:solidFill>
                  <a:latin typeface="Calibri"/>
                </a:rPr>
                <a:t>sĩ</a:t>
              </a:r>
              <a:r>
                <a:rPr lang="en-US" sz="4400" dirty="0">
                  <a:solidFill>
                    <a:prstClr val="black"/>
                  </a:solidFill>
                  <a:latin typeface="Calibri"/>
                </a:rPr>
                <a:t> </a:t>
              </a:r>
              <a:r>
                <a:rPr lang="en-US" sz="4400" dirty="0" err="1">
                  <a:solidFill>
                    <a:prstClr val="black"/>
                  </a:solidFill>
                  <a:latin typeface="Calibri"/>
                </a:rPr>
                <a:t>Văn</a:t>
              </a:r>
              <a:r>
                <a:rPr lang="en-US" sz="4400" dirty="0">
                  <a:solidFill>
                    <a:prstClr val="black"/>
                  </a:solidFill>
                  <a:latin typeface="Calibri"/>
                </a:rPr>
                <a:t> Cao </a:t>
              </a:r>
              <a:r>
                <a:rPr lang="en-US" sz="4400" dirty="0" err="1">
                  <a:solidFill>
                    <a:prstClr val="black"/>
                  </a:solidFill>
                  <a:latin typeface="Calibri"/>
                </a:rPr>
                <a:t>sáng</a:t>
              </a:r>
              <a:r>
                <a:rPr lang="en-US" sz="4400" dirty="0">
                  <a:solidFill>
                    <a:prstClr val="black"/>
                  </a:solidFill>
                  <a:latin typeface="Calibri"/>
                </a:rPr>
                <a:t> </a:t>
              </a:r>
              <a:r>
                <a:rPr lang="en-US" sz="4400" dirty="0" err="1">
                  <a:solidFill>
                    <a:prstClr val="black"/>
                  </a:solidFill>
                  <a:latin typeface="Calibri"/>
                </a:rPr>
                <a:t>tác</a:t>
              </a:r>
              <a:r>
                <a:rPr lang="en-US" sz="4400" dirty="0">
                  <a:solidFill>
                    <a:prstClr val="black"/>
                  </a:solidFill>
                  <a:latin typeface="Calibri"/>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19064" y="145117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17" name="Left Arrow 16">
            <a:hlinkClick r:id="rId8" action="ppaction://hlinksldjump"/>
          </p:cNvPr>
          <p:cNvSpPr/>
          <p:nvPr/>
        </p:nvSpPr>
        <p:spPr>
          <a:xfrm>
            <a:off x="360629" y="5762562"/>
            <a:ext cx="1511774"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dirty="0" err="1">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456914" y="128273"/>
            <a:ext cx="7619057" cy="1323439"/>
          </a:xfrm>
          <a:prstGeom prst="rect">
            <a:avLst/>
          </a:prstGeom>
          <a:noFill/>
        </p:spPr>
        <p:txBody>
          <a:bodyPr wrap="square" rtlCol="0">
            <a:spAutoFit/>
          </a:bodyPr>
          <a:lstStyle/>
          <a:p>
            <a:pPr defTabSz="914126"/>
            <a:r>
              <a:rPr lang="en-US" altLang="zh-CN" sz="4000" b="1" dirty="0">
                <a:solidFill>
                  <a:prstClr val="black"/>
                </a:solidFill>
                <a:latin typeface="Times New Roman" pitchFamily="18" charset="0"/>
                <a:ea typeface="宋体" panose="02010600030101010101" pitchFamily="2" charset="-122"/>
                <a:cs typeface="Times New Roman" pitchFamily="18" charset="0"/>
              </a:rPr>
              <a:t>   3.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Nêu</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tên</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bài</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hát</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và</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tác</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giả</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p>
          <a:p>
            <a:pPr algn="ctr" defTabSz="914126"/>
            <a:r>
              <a:rPr lang="en-US" altLang="zh-CN" sz="4000" b="1" dirty="0" err="1">
                <a:solidFill>
                  <a:prstClr val="black"/>
                </a:solidFill>
                <a:latin typeface="Times New Roman" pitchFamily="18" charset="0"/>
                <a:ea typeface="宋体" panose="02010600030101010101" pitchFamily="2" charset="-122"/>
                <a:cs typeface="Times New Roman" pitchFamily="18" charset="0"/>
              </a:rPr>
              <a:t>Quốc</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ca</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Việt</a:t>
            </a:r>
            <a:r>
              <a:rPr lang="en-US" altLang="zh-CN" sz="4000" b="1" dirty="0">
                <a:solidFill>
                  <a:prstClr val="black"/>
                </a:solidFill>
                <a:latin typeface="Times New Roman" pitchFamily="18" charset="0"/>
                <a:ea typeface="宋体" panose="02010600030101010101" pitchFamily="2" charset="-122"/>
                <a:cs typeface="Times New Roman" pitchFamily="18" charset="0"/>
              </a:rPr>
              <a:t> Nam.</a:t>
            </a:r>
            <a:endParaRPr lang="zh-CN" altLang="en-US" sz="4000" dirty="0">
              <a:solidFill>
                <a:prstClr val="black"/>
              </a:solidFill>
              <a:latin typeface="Times New Roman" pitchFamily="18" charset="0"/>
              <a:ea typeface="宋体" panose="02010600030101010101" pitchFamily="2" charset="-122"/>
              <a:cs typeface="Times New Roman" pitchFamily="18" charset="0"/>
            </a:endParaRPr>
          </a:p>
        </p:txBody>
      </p:sp>
      <p:pic>
        <p:nvPicPr>
          <p:cNvPr id="3074" name="Picture 2" descr="Đừng “nghịch dại” với Quốc ca! | Văn hóa xã hội">
            <a:extLst>
              <a:ext uri="{FF2B5EF4-FFF2-40B4-BE49-F238E27FC236}">
                <a16:creationId xmlns:a16="http://schemas.microsoft.com/office/drawing/2014/main" id="{86D55996-8923-4F48-ABB4-C5B1DEF5CF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914" y="1752600"/>
            <a:ext cx="2972086"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81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192273" y="374584"/>
            <a:ext cx="3597012"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396630" y="3276600"/>
            <a:ext cx="6035430" cy="4567209"/>
          </a:xfrm>
          <a:prstGeom prst="rect">
            <a:avLst/>
          </a:prstGeom>
        </p:spPr>
      </p:pic>
      <p:grpSp>
        <p:nvGrpSpPr>
          <p:cNvPr id="4" name="Group 3"/>
          <p:cNvGrpSpPr/>
          <p:nvPr/>
        </p:nvGrpSpPr>
        <p:grpSpPr>
          <a:xfrm>
            <a:off x="-396630" y="-457200"/>
            <a:ext cx="9003171" cy="5829951"/>
            <a:chOff x="4772562" y="-279541"/>
            <a:chExt cx="6558993" cy="5086092"/>
          </a:xfrm>
        </p:grpSpPr>
        <p:pic>
          <p:nvPicPr>
            <p:cNvPr id="26" name="图片 8">
              <a:extLst>
                <a:ext uri="{FF2B5EF4-FFF2-40B4-BE49-F238E27FC236}">
                  <a16:creationId xmlns:a16="http://schemas.microsoft.com/office/drawing/2014/main"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1"/>
              <a:ext cx="6558993" cy="5086092"/>
            </a:xfrm>
            <a:prstGeom prst="rect">
              <a:avLst/>
            </a:prstGeom>
          </p:spPr>
        </p:pic>
        <p:sp>
          <p:nvSpPr>
            <p:cNvPr id="10" name="TextBox 9"/>
            <p:cNvSpPr txBox="1"/>
            <p:nvPr/>
          </p:nvSpPr>
          <p:spPr>
            <a:xfrm>
              <a:off x="5901892" y="1514334"/>
              <a:ext cx="5054498" cy="10701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92D050"/>
                  </a:solidFill>
                  <a:effectLst/>
                  <a:uLnTx/>
                  <a:uFillTx/>
                  <a:latin typeface="Times New Roman" pitchFamily="18" charset="0"/>
                  <a:ea typeface="Times New Roman" panose="02020603050405020304" pitchFamily="18" charset="0"/>
                  <a:cs typeface="Times New Roman" pitchFamily="18" charset="0"/>
                </a:rPr>
                <a:t>2. Tìm hiểu những việc cần làm khi chào cờ và hát Quốc ca</a:t>
              </a:r>
              <a:endParaRPr kumimoji="0" lang="en-US" sz="3600" b="1" i="0" u="none" strike="noStrike" kern="1200" cap="none" spc="0" normalizeH="0" baseline="0" noProof="0" dirty="0">
                <a:ln>
                  <a:noFill/>
                </a:ln>
                <a:solidFill>
                  <a:srgbClr val="92D050"/>
                </a:solidFill>
                <a:effectLst/>
                <a:uLnTx/>
                <a:uFillTx/>
                <a:latin typeface="Times New Roman" pitchFamily="18" charset="0"/>
                <a:cs typeface="Times New Roman" pitchFamily="18" charset="0"/>
              </a:endParaRPr>
            </a:p>
          </p:txBody>
        </p:sp>
      </p:grpSp>
    </p:spTree>
    <p:extLst>
      <p:ext uri="{BB962C8B-B14F-4D97-AF65-F5344CB8AC3E}">
        <p14:creationId xmlns:p14="http://schemas.microsoft.com/office/powerpoint/2010/main" val="229922053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7FFD6A8-19C1-465D-897C-6337C539D147}"/>
              </a:ext>
            </a:extLst>
          </p:cNvPr>
          <p:cNvPicPr>
            <a:picLocks noChangeAspect="1"/>
          </p:cNvPicPr>
          <p:nvPr/>
        </p:nvPicPr>
        <p:blipFill>
          <a:blip r:embed="rId2"/>
          <a:stretch>
            <a:fillRect/>
          </a:stretch>
        </p:blipFill>
        <p:spPr>
          <a:xfrm>
            <a:off x="3009207" y="3748351"/>
            <a:ext cx="2136397" cy="2312958"/>
          </a:xfrm>
          <a:prstGeom prst="rect">
            <a:avLst/>
          </a:prstGeom>
        </p:spPr>
      </p:pic>
      <p:grpSp>
        <p:nvGrpSpPr>
          <p:cNvPr id="20" name="Group 19">
            <a:extLst>
              <a:ext uri="{FF2B5EF4-FFF2-40B4-BE49-F238E27FC236}">
                <a16:creationId xmlns:a16="http://schemas.microsoft.com/office/drawing/2014/main" id="{21FDD5CC-6B9E-498D-AFAF-7780144EFA8B}"/>
              </a:ext>
            </a:extLst>
          </p:cNvPr>
          <p:cNvGrpSpPr/>
          <p:nvPr/>
        </p:nvGrpSpPr>
        <p:grpSpPr>
          <a:xfrm>
            <a:off x="1097280" y="176241"/>
            <a:ext cx="6949440" cy="584776"/>
            <a:chOff x="3140798" y="440401"/>
            <a:chExt cx="5818792" cy="584776"/>
          </a:xfrm>
        </p:grpSpPr>
        <p:sp>
          <p:nvSpPr>
            <p:cNvPr id="21" name="Google Shape;1244;p45">
              <a:extLst>
                <a:ext uri="{FF2B5EF4-FFF2-40B4-BE49-F238E27FC236}">
                  <a16:creationId xmlns:a16="http://schemas.microsoft.com/office/drawing/2014/main" id="{E27FB9DB-86BC-4F65-BFB8-F98D980779B6}"/>
                </a:ext>
              </a:extLst>
            </p:cNvPr>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TextBox 21">
              <a:extLst>
                <a:ext uri="{FF2B5EF4-FFF2-40B4-BE49-F238E27FC236}">
                  <a16:creationId xmlns:a16="http://schemas.microsoft.com/office/drawing/2014/main" id="{B7C43973-F550-4B95-B801-6780D9F47087}"/>
                </a:ext>
              </a:extLst>
            </p:cNvPr>
            <p:cNvSpPr txBox="1"/>
            <p:nvPr/>
          </p:nvSpPr>
          <p:spPr>
            <a:xfrm>
              <a:off x="3140798" y="440402"/>
              <a:ext cx="5818792"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i="1" dirty="0">
                  <a:latin typeface="Arial" panose="020B0604020202020204" pitchFamily="34" charset="0"/>
                  <a:cs typeface="Arial" panose="020B0604020202020204" pitchFamily="34" charset="0"/>
                </a:rPr>
                <a:t>Q</a:t>
              </a:r>
              <a:r>
                <a:rPr lang="en-US" sz="3200" i="1" dirty="0">
                  <a:effectLst/>
                  <a:latin typeface="Arial" panose="020B0604020202020204" pitchFamily="34" charset="0"/>
                  <a:cs typeface="Arial" panose="020B0604020202020204" pitchFamily="34" charset="0"/>
                </a:rPr>
                <a:t>uan </a:t>
              </a:r>
              <a:r>
                <a:rPr lang="en-US" sz="3200" i="1" dirty="0" err="1">
                  <a:effectLst/>
                  <a:latin typeface="Arial" panose="020B0604020202020204" pitchFamily="34" charset="0"/>
                  <a:cs typeface="Arial" panose="020B0604020202020204" pitchFamily="34" charset="0"/>
                </a:rPr>
                <a:t>sát</a:t>
              </a:r>
              <a:r>
                <a:rPr lang="en-US" sz="3200" i="1" dirty="0">
                  <a:effectLst/>
                  <a:latin typeface="Arial" panose="020B0604020202020204" pitchFamily="34" charset="0"/>
                  <a:cs typeface="Arial" panose="020B0604020202020204" pitchFamily="34" charset="0"/>
                </a:rPr>
                <a:t> </a:t>
              </a:r>
              <a:r>
                <a:rPr lang="en-US" sz="3200" i="1" dirty="0" err="1">
                  <a:effectLst/>
                  <a:latin typeface="Arial" panose="020B0604020202020204" pitchFamily="34" charset="0"/>
                  <a:cs typeface="Arial" panose="020B0604020202020204" pitchFamily="34" charset="0"/>
                </a:rPr>
                <a:t>tranh</a:t>
              </a:r>
              <a:r>
                <a:rPr lang="en-US" sz="3200" i="1" dirty="0">
                  <a:effectLst/>
                  <a:latin typeface="Arial" panose="020B0604020202020204" pitchFamily="34" charset="0"/>
                  <a:cs typeface="Arial" panose="020B0604020202020204" pitchFamily="34" charset="0"/>
                </a:rPr>
                <a:t> </a:t>
              </a:r>
              <a:r>
                <a:rPr lang="en-US" sz="3200" i="1" dirty="0" err="1">
                  <a:effectLst/>
                  <a:latin typeface="Arial" panose="020B0604020202020204" pitchFamily="34" charset="0"/>
                  <a:cs typeface="Arial" panose="020B0604020202020204" pitchFamily="34" charset="0"/>
                </a:rPr>
                <a:t>và</a:t>
              </a:r>
              <a:r>
                <a:rPr lang="en-US" sz="3200" i="1" dirty="0">
                  <a:effectLst/>
                  <a:latin typeface="Arial" panose="020B0604020202020204" pitchFamily="34" charset="0"/>
                  <a:cs typeface="Arial" panose="020B0604020202020204" pitchFamily="34" charset="0"/>
                </a:rPr>
                <a:t> </a:t>
              </a:r>
              <a:r>
                <a:rPr lang="en-US" sz="3200" i="1" dirty="0" err="1">
                  <a:effectLst/>
                  <a:latin typeface="Arial" panose="020B0604020202020204" pitchFamily="34" charset="0"/>
                  <a:cs typeface="Arial" panose="020B0604020202020204" pitchFamily="34" charset="0"/>
                </a:rPr>
                <a:t>trả</a:t>
              </a:r>
              <a:r>
                <a:rPr lang="en-US" sz="3200" i="1" dirty="0">
                  <a:effectLst/>
                  <a:latin typeface="Arial" panose="020B0604020202020204" pitchFamily="34" charset="0"/>
                  <a:cs typeface="Arial" panose="020B0604020202020204" pitchFamily="34" charset="0"/>
                </a:rPr>
                <a:t> </a:t>
              </a:r>
              <a:r>
                <a:rPr lang="en-US" sz="3200" i="1" dirty="0" err="1">
                  <a:effectLst/>
                  <a:latin typeface="Arial" panose="020B0604020202020204" pitchFamily="34" charset="0"/>
                  <a:cs typeface="Arial" panose="020B0604020202020204" pitchFamily="34" charset="0"/>
                </a:rPr>
                <a:t>lời</a:t>
              </a:r>
              <a:r>
                <a:rPr lang="en-US" sz="3200" i="1" dirty="0">
                  <a:effectLst/>
                  <a:latin typeface="Arial" panose="020B0604020202020204" pitchFamily="34" charset="0"/>
                  <a:cs typeface="Arial" panose="020B0604020202020204" pitchFamily="34" charset="0"/>
                </a:rPr>
                <a:t> </a:t>
              </a:r>
              <a:r>
                <a:rPr lang="en-US" sz="3200" i="1" dirty="0" err="1">
                  <a:effectLst/>
                  <a:latin typeface="Arial" panose="020B0604020202020204" pitchFamily="34" charset="0"/>
                  <a:cs typeface="Arial" panose="020B0604020202020204" pitchFamily="34" charset="0"/>
                </a:rPr>
                <a:t>câu</a:t>
              </a:r>
              <a:r>
                <a:rPr lang="en-US" sz="3200" i="1" dirty="0">
                  <a:effectLst/>
                  <a:latin typeface="Arial" panose="020B0604020202020204" pitchFamily="34" charset="0"/>
                  <a:cs typeface="Arial" panose="020B0604020202020204" pitchFamily="34" charset="0"/>
                </a:rPr>
                <a:t> </a:t>
              </a:r>
              <a:r>
                <a:rPr lang="en-US" sz="3200" i="1" dirty="0" err="1">
                  <a:effectLst/>
                  <a:latin typeface="Arial" panose="020B0604020202020204" pitchFamily="34" charset="0"/>
                  <a:cs typeface="Arial" panose="020B0604020202020204" pitchFamily="34" charset="0"/>
                </a:rPr>
                <a:t>hỏi</a:t>
              </a:r>
              <a:r>
                <a:rPr lang="en-US" sz="3200" i="1" dirty="0">
                  <a:effectLst/>
                  <a:latin typeface="Arial" panose="020B0604020202020204" pitchFamily="34" charset="0"/>
                  <a:cs typeface="Arial" panose="020B0604020202020204" pitchFamily="34" charset="0"/>
                </a:rPr>
                <a:t>:</a:t>
              </a:r>
              <a:endParaRPr kumimoji="0" lang="en-US" sz="3200"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sp>
        <p:nvSpPr>
          <p:cNvPr id="23" name="Google Shape;1045;p15">
            <a:extLst>
              <a:ext uri="{FF2B5EF4-FFF2-40B4-BE49-F238E27FC236}">
                <a16:creationId xmlns:a16="http://schemas.microsoft.com/office/drawing/2014/main" id="{64C415C5-DF2A-431A-899B-4B120CA8CB3C}"/>
              </a:ext>
            </a:extLst>
          </p:cNvPr>
          <p:cNvSpPr/>
          <p:nvPr/>
        </p:nvSpPr>
        <p:spPr>
          <a:xfrm>
            <a:off x="4669550" y="1199664"/>
            <a:ext cx="3759452" cy="1198060"/>
          </a:xfrm>
          <a:prstGeom prst="wedgeRoundRectCallout">
            <a:avLst>
              <a:gd name="adj1" fmla="val -32436"/>
              <a:gd name="adj2" fmla="val 88554"/>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en-US" sz="2800" kern="0" dirty="0">
                <a:solidFill>
                  <a:prstClr val="black"/>
                </a:solidFill>
                <a:latin typeface="Times New Roman" pitchFamily="18" charset="0"/>
                <a:ea typeface="Arial"/>
                <a:cs typeface="Times New Roman" pitchFamily="18" charset="0"/>
                <a:sym typeface="Arial"/>
              </a:rPr>
              <a:t>Khi </a:t>
            </a:r>
            <a:r>
              <a:rPr lang="en-US" sz="2800" kern="0" dirty="0" err="1">
                <a:solidFill>
                  <a:prstClr val="black"/>
                </a:solidFill>
                <a:latin typeface="Times New Roman" pitchFamily="18" charset="0"/>
                <a:ea typeface="Arial"/>
                <a:cs typeface="Times New Roman" pitchFamily="18" charset="0"/>
                <a:sym typeface="Arial"/>
              </a:rPr>
              <a:t>chuẩn</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bị</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chào</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cờ</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em</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cần</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làm</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gì</a:t>
            </a:r>
            <a:r>
              <a:rPr lang="en-US" sz="2800" kern="0" dirty="0">
                <a:solidFill>
                  <a:prstClr val="black"/>
                </a:solidFill>
                <a:latin typeface="Times New Roman" pitchFamily="18" charset="0"/>
                <a:ea typeface="Arial"/>
                <a:cs typeface="Times New Roman" pitchFamily="18" charset="0"/>
                <a:sym typeface="Arial"/>
              </a:rPr>
              <a:t>?</a:t>
            </a:r>
            <a:endParaRPr kumimoji="0" sz="2800" b="0" i="0" u="none" strike="noStrike" kern="0" cap="none" spc="0" normalizeH="0" baseline="0" noProof="0" dirty="0">
              <a:ln>
                <a:noFill/>
              </a:ln>
              <a:solidFill>
                <a:prstClr val="black"/>
              </a:solidFill>
              <a:effectLst/>
              <a:uLnTx/>
              <a:uFillTx/>
              <a:latin typeface="Times New Roman" pitchFamily="18" charset="0"/>
              <a:ea typeface="Arial"/>
              <a:cs typeface="Times New Roman" pitchFamily="18" charset="0"/>
              <a:sym typeface="Arial"/>
            </a:endParaRPr>
          </a:p>
        </p:txBody>
      </p:sp>
      <p:pic>
        <p:nvPicPr>
          <p:cNvPr id="3" name="Picture 2">
            <a:extLst>
              <a:ext uri="{FF2B5EF4-FFF2-40B4-BE49-F238E27FC236}">
                <a16:creationId xmlns:a16="http://schemas.microsoft.com/office/drawing/2014/main" id="{6CBA7319-73EF-4B32-9D77-8F410FC81929}"/>
              </a:ext>
            </a:extLst>
          </p:cNvPr>
          <p:cNvPicPr>
            <a:picLocks noChangeAspect="1"/>
          </p:cNvPicPr>
          <p:nvPr/>
        </p:nvPicPr>
        <p:blipFill>
          <a:blip r:embed="rId3"/>
          <a:stretch>
            <a:fillRect/>
          </a:stretch>
        </p:blipFill>
        <p:spPr>
          <a:xfrm>
            <a:off x="190501" y="909493"/>
            <a:ext cx="3848099" cy="2976462"/>
          </a:xfrm>
          <a:prstGeom prst="rect">
            <a:avLst/>
          </a:prstGeom>
        </p:spPr>
      </p:pic>
      <p:sp>
        <p:nvSpPr>
          <p:cNvPr id="25" name="Google Shape;1045;p15">
            <a:extLst>
              <a:ext uri="{FF2B5EF4-FFF2-40B4-BE49-F238E27FC236}">
                <a16:creationId xmlns:a16="http://schemas.microsoft.com/office/drawing/2014/main" id="{387E86B4-8EFE-41D8-9EDC-3B43466B3ED9}"/>
              </a:ext>
            </a:extLst>
          </p:cNvPr>
          <p:cNvSpPr/>
          <p:nvPr/>
        </p:nvSpPr>
        <p:spPr>
          <a:xfrm>
            <a:off x="5029200" y="3048000"/>
            <a:ext cx="3332634" cy="1198060"/>
          </a:xfrm>
          <a:prstGeom prst="wedgeRoundRectCallout">
            <a:avLst>
              <a:gd name="adj1" fmla="val -50787"/>
              <a:gd name="adj2" fmla="val 62959"/>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dirty="0">
                <a:solidFill>
                  <a:prstClr val="black"/>
                </a:solidFill>
                <a:latin typeface="Times New Roman" pitchFamily="18" charset="0"/>
                <a:ea typeface="Arial"/>
                <a:cs typeface="Times New Roman" pitchFamily="18" charset="0"/>
                <a:sym typeface="Arial"/>
              </a:rPr>
              <a:t>Khi chào cờ, em cần giữ tư thế như thế nào?</a:t>
            </a:r>
            <a:endParaRPr kumimoji="0" sz="2800" b="0" i="0" u="none" strike="noStrike" kern="0" cap="none" spc="0" normalizeH="0" baseline="0" noProof="0" dirty="0">
              <a:ln>
                <a:noFill/>
              </a:ln>
              <a:solidFill>
                <a:prstClr val="black"/>
              </a:solidFill>
              <a:effectLst/>
              <a:uLnTx/>
              <a:uFillTx/>
              <a:latin typeface="Times New Roman" pitchFamily="18" charset="0"/>
              <a:ea typeface="Arial"/>
              <a:cs typeface="Times New Roman" pitchFamily="18" charset="0"/>
              <a:sym typeface="Arial"/>
            </a:endParaRPr>
          </a:p>
        </p:txBody>
      </p:sp>
      <p:sp>
        <p:nvSpPr>
          <p:cNvPr id="26" name="Google Shape;1045;p15">
            <a:extLst>
              <a:ext uri="{FF2B5EF4-FFF2-40B4-BE49-F238E27FC236}">
                <a16:creationId xmlns:a16="http://schemas.microsoft.com/office/drawing/2014/main" id="{3B176A9E-2111-47C9-960D-8B26711B3314}"/>
              </a:ext>
            </a:extLst>
          </p:cNvPr>
          <p:cNvSpPr/>
          <p:nvPr/>
        </p:nvSpPr>
        <p:spPr>
          <a:xfrm>
            <a:off x="5349348" y="4888636"/>
            <a:ext cx="3172712" cy="1198060"/>
          </a:xfrm>
          <a:prstGeom prst="wedgeRoundRectCallout">
            <a:avLst>
              <a:gd name="adj1" fmla="val -66970"/>
              <a:gd name="adj2" fmla="val -44280"/>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dirty="0">
                <a:solidFill>
                  <a:prstClr val="black"/>
                </a:solidFill>
                <a:latin typeface="Times New Roman" pitchFamily="18" charset="0"/>
                <a:ea typeface="Arial"/>
                <a:cs typeface="Times New Roman" pitchFamily="18" charset="0"/>
                <a:sym typeface="Arial"/>
              </a:rPr>
              <a:t>Khi chào cờ, em cần hát </a:t>
            </a:r>
            <a:r>
              <a:rPr lang="en-US" sz="2800" kern="0" dirty="0">
                <a:solidFill>
                  <a:prstClr val="black"/>
                </a:solidFill>
                <a:latin typeface="Times New Roman" pitchFamily="18" charset="0"/>
                <a:ea typeface="Arial"/>
                <a:cs typeface="Times New Roman" pitchFamily="18" charset="0"/>
                <a:sym typeface="Arial"/>
              </a:rPr>
              <a:t>Q</a:t>
            </a:r>
            <a:r>
              <a:rPr lang="vi-VN" sz="2800" kern="0" dirty="0">
                <a:solidFill>
                  <a:prstClr val="black"/>
                </a:solidFill>
                <a:latin typeface="Times New Roman" pitchFamily="18" charset="0"/>
                <a:ea typeface="Arial"/>
                <a:cs typeface="Times New Roman" pitchFamily="18" charset="0"/>
                <a:sym typeface="Arial"/>
              </a:rPr>
              <a:t>uốc ca như thế nào?</a:t>
            </a:r>
            <a:endParaRPr kumimoji="0" sz="2800" b="0" i="0" u="none" strike="noStrike" kern="0" cap="none" spc="0" normalizeH="0" baseline="0" noProof="0" dirty="0">
              <a:ln>
                <a:noFill/>
              </a:ln>
              <a:solidFill>
                <a:prstClr val="black"/>
              </a:solidFill>
              <a:effectLst/>
              <a:uLnTx/>
              <a:uFillTx/>
              <a:latin typeface="Times New Roman" pitchFamily="18" charset="0"/>
              <a:ea typeface="Arial"/>
              <a:cs typeface="Times New Roman" pitchFamily="18" charset="0"/>
              <a:sym typeface="Arial"/>
            </a:endParaRPr>
          </a:p>
        </p:txBody>
      </p:sp>
      <p:pic>
        <p:nvPicPr>
          <p:cNvPr id="28" name="Picture 27">
            <a:extLst>
              <a:ext uri="{FF2B5EF4-FFF2-40B4-BE49-F238E27FC236}">
                <a16:creationId xmlns:a16="http://schemas.microsoft.com/office/drawing/2014/main" id="{FF2729D6-634A-4AE2-BFC0-79A9A1AFC544}"/>
              </a:ext>
            </a:extLst>
          </p:cNvPr>
          <p:cNvPicPr>
            <a:picLocks noChangeAspect="1"/>
          </p:cNvPicPr>
          <p:nvPr/>
        </p:nvPicPr>
        <p:blipFill>
          <a:blip r:embed="rId4"/>
          <a:stretch>
            <a:fillRect/>
          </a:stretch>
        </p:blipFill>
        <p:spPr>
          <a:xfrm>
            <a:off x="293846" y="3885955"/>
            <a:ext cx="2708434" cy="3002248"/>
          </a:xfrm>
          <a:prstGeom prst="rect">
            <a:avLst/>
          </a:prstGeom>
        </p:spPr>
      </p:pic>
    </p:spTree>
    <p:extLst>
      <p:ext uri="{BB962C8B-B14F-4D97-AF65-F5344CB8AC3E}">
        <p14:creationId xmlns:p14="http://schemas.microsoft.com/office/powerpoint/2010/main" val="40592333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5">
            <a:extLst>
              <a:ext uri="{FF2B5EF4-FFF2-40B4-BE49-F238E27FC236}">
                <a16:creationId xmlns:a16="http://schemas.microsoft.com/office/drawing/2014/main" id="{42C2087A-2E5A-45DD-9C01-3B5F99016464}"/>
              </a:ext>
            </a:extLst>
          </p:cNvPr>
          <p:cNvPicPr>
            <a:picLocks noChangeAspect="1"/>
          </p:cNvPicPr>
          <p:nvPr/>
        </p:nvPicPr>
        <p:blipFill>
          <a:blip r:embed="rId2"/>
          <a:stretch>
            <a:fillRect/>
          </a:stretch>
        </p:blipFill>
        <p:spPr>
          <a:xfrm rot="1521259" flipH="1">
            <a:off x="7824429" y="432101"/>
            <a:ext cx="1144055" cy="2730479"/>
          </a:xfrm>
          <a:prstGeom prst="rect">
            <a:avLst/>
          </a:prstGeom>
        </p:spPr>
      </p:pic>
      <p:pic>
        <p:nvPicPr>
          <p:cNvPr id="30" name="图片 11268" descr="24">
            <a:extLst>
              <a:ext uri="{FF2B5EF4-FFF2-40B4-BE49-F238E27FC236}">
                <a16:creationId xmlns:a16="http://schemas.microsoft.com/office/drawing/2014/main" id="{4F575747-9491-4785-BF36-7D6274F68815}"/>
              </a:ext>
            </a:extLst>
          </p:cNvPr>
          <p:cNvPicPr>
            <a:picLocks noChangeAspect="1"/>
          </p:cNvPicPr>
          <p:nvPr/>
        </p:nvPicPr>
        <p:blipFill>
          <a:blip r:embed="rId3"/>
          <a:stretch>
            <a:fillRect/>
          </a:stretch>
        </p:blipFill>
        <p:spPr>
          <a:xfrm>
            <a:off x="990600" y="346364"/>
            <a:ext cx="7010400" cy="4327284"/>
          </a:xfrm>
          <a:prstGeom prst="rect">
            <a:avLst/>
          </a:prstGeom>
          <a:noFill/>
          <a:ln w="9525">
            <a:noFill/>
          </a:ln>
        </p:spPr>
      </p:pic>
      <p:sp>
        <p:nvSpPr>
          <p:cNvPr id="31" name="文本框 18">
            <a:extLst>
              <a:ext uri="{FF2B5EF4-FFF2-40B4-BE49-F238E27FC236}">
                <a16:creationId xmlns:a16="http://schemas.microsoft.com/office/drawing/2014/main" id="{AA3C3176-5AB3-4F1F-B43A-08D350B976D5}"/>
              </a:ext>
            </a:extLst>
          </p:cNvPr>
          <p:cNvSpPr txBox="1"/>
          <p:nvPr/>
        </p:nvSpPr>
        <p:spPr>
          <a:xfrm>
            <a:off x="2358944" y="3048000"/>
            <a:ext cx="3857319" cy="1015663"/>
          </a:xfrm>
          <a:prstGeom prst="rect">
            <a:avLst/>
          </a:prstGeom>
          <a:noFill/>
        </p:spPr>
        <p:txBody>
          <a:bodyPr wrap="square" rtlCol="0">
            <a:spAutoFit/>
          </a:bodyPr>
          <a:lstStyle/>
          <a:p>
            <a:pPr algn="ctr"/>
            <a:r>
              <a:rPr lang="en-US" altLang="zh-CN" sz="6000" b="1" dirty="0" err="1">
                <a:solidFill>
                  <a:srgbClr val="C00000"/>
                </a:solidFill>
                <a:latin typeface="Times New Roman" pitchFamily="18" charset="0"/>
                <a:ea typeface="仓耳今楷05-6763 W05" panose="02020400000000000000" pitchFamily="18" charset="-122"/>
                <a:cs typeface="Times New Roman" pitchFamily="18" charset="0"/>
              </a:rPr>
              <a:t>Trình</a:t>
            </a:r>
            <a:r>
              <a:rPr lang="en-US" altLang="zh-CN" sz="6000" b="1" dirty="0">
                <a:solidFill>
                  <a:srgbClr val="C00000"/>
                </a:solidFill>
                <a:latin typeface="Times New Roman" pitchFamily="18" charset="0"/>
                <a:ea typeface="仓耳今楷05-6763 W05" panose="02020400000000000000" pitchFamily="18" charset="-122"/>
                <a:cs typeface="Times New Roman" pitchFamily="18" charset="0"/>
              </a:rPr>
              <a:t> </a:t>
            </a:r>
            <a:r>
              <a:rPr lang="en-US" altLang="zh-CN" sz="6000" b="1" dirty="0" err="1">
                <a:solidFill>
                  <a:srgbClr val="C00000"/>
                </a:solidFill>
                <a:latin typeface="Times New Roman" pitchFamily="18" charset="0"/>
                <a:ea typeface="仓耳今楷05-6763 W05" panose="02020400000000000000" pitchFamily="18" charset="-122"/>
                <a:cs typeface="Times New Roman" pitchFamily="18" charset="0"/>
              </a:rPr>
              <a:t>bày</a:t>
            </a:r>
            <a:endParaRPr lang="zh-CN" altLang="en-US" sz="6000" dirty="0">
              <a:solidFill>
                <a:srgbClr val="C00000"/>
              </a:solidFill>
              <a:latin typeface="Times New Roman" pitchFamily="18" charset="0"/>
              <a:ea typeface="仓耳今楷05-6763 W05" panose="02020400000000000000" pitchFamily="18" charset="-122"/>
              <a:cs typeface="Times New Roman" pitchFamily="18" charset="0"/>
            </a:endParaRPr>
          </a:p>
        </p:txBody>
      </p:sp>
      <p:pic>
        <p:nvPicPr>
          <p:cNvPr id="32" name="图片 20">
            <a:extLst>
              <a:ext uri="{FF2B5EF4-FFF2-40B4-BE49-F238E27FC236}">
                <a16:creationId xmlns:a16="http://schemas.microsoft.com/office/drawing/2014/main" id="{6C715B65-7065-43B0-A4C7-F4168F51BC32}"/>
              </a:ext>
            </a:extLst>
          </p:cNvPr>
          <p:cNvPicPr>
            <a:picLocks noChangeAspect="1"/>
          </p:cNvPicPr>
          <p:nvPr/>
        </p:nvPicPr>
        <p:blipFill rotWithShape="1">
          <a:blip r:embed="rId4" cstate="screen"/>
          <a:srcRect/>
          <a:stretch>
            <a:fillRect/>
          </a:stretch>
        </p:blipFill>
        <p:spPr>
          <a:xfrm>
            <a:off x="199495" y="4077700"/>
            <a:ext cx="8954672" cy="2786931"/>
          </a:xfrm>
          <a:prstGeom prst="rect">
            <a:avLst/>
          </a:prstGeom>
        </p:spPr>
      </p:pic>
    </p:spTree>
    <p:extLst>
      <p:ext uri="{BB962C8B-B14F-4D97-AF65-F5344CB8AC3E}">
        <p14:creationId xmlns:p14="http://schemas.microsoft.com/office/powerpoint/2010/main" val="2328129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98653" y="117497"/>
            <a:ext cx="8945347"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3794018" y="1657205"/>
            <a:ext cx="4751291"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Khi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chuẩn</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bị</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chào</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cờ</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em</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cần</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chỉnh</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sửa</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trang</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phục</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bỏ</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mũ</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nón</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685801" y="121145"/>
            <a:ext cx="6248399" cy="1323439"/>
          </a:xfrm>
          <a:prstGeom prst="rect">
            <a:avLst/>
          </a:prstGeom>
          <a:noFill/>
        </p:spPr>
        <p:txBody>
          <a:bodyPr wrap="square" rtlCol="0">
            <a:spAutoFit/>
          </a:bodyPr>
          <a:lstStyle/>
          <a:p>
            <a:pPr marL="514350" marR="0" lvl="0" indent="-514350" defTabSz="914126" rtl="0" eaLnBrk="1" fontAlgn="auto" latinLnBrk="0" hangingPunct="1">
              <a:lnSpc>
                <a:spcPct val="100000"/>
              </a:lnSpc>
              <a:spcBef>
                <a:spcPts val="0"/>
              </a:spcBef>
              <a:spcAft>
                <a:spcPts val="0"/>
              </a:spcAft>
              <a:buClrTx/>
              <a:buSzTx/>
              <a:buFontTx/>
              <a:buAutoNum type="arabicPeriod"/>
              <a:tabLst/>
              <a:defRPr/>
            </a:pP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Khi</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chuẩn</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bị</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chào</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cờ</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em</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p>
          <a:p>
            <a:pPr marR="0" lvl="0" defTabSz="914126" rtl="0" eaLnBrk="1" fontAlgn="auto" latinLnBrk="0" hangingPunct="1">
              <a:lnSpc>
                <a:spcPct val="100000"/>
              </a:lnSpc>
              <a:spcBef>
                <a:spcPts val="0"/>
              </a:spcBef>
              <a:spcAft>
                <a:spcPts val="0"/>
              </a:spcAft>
              <a:buClrTx/>
              <a:buSzTx/>
              <a:tabLst/>
              <a:defRPr/>
            </a:pP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cần</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làm</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gì</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a:t>
            </a:r>
          </a:p>
        </p:txBody>
      </p:sp>
      <p:pic>
        <p:nvPicPr>
          <p:cNvPr id="5" name="Picture 4">
            <a:extLst>
              <a:ext uri="{FF2B5EF4-FFF2-40B4-BE49-F238E27FC236}">
                <a16:creationId xmlns:a16="http://schemas.microsoft.com/office/drawing/2014/main" id="{BB65C40D-6118-4A98-8EE1-2FE516459D85}"/>
              </a:ext>
            </a:extLst>
          </p:cNvPr>
          <p:cNvPicPr>
            <a:picLocks noChangeAspect="1"/>
          </p:cNvPicPr>
          <p:nvPr/>
        </p:nvPicPr>
        <p:blipFill>
          <a:blip r:embed="rId8"/>
          <a:stretch>
            <a:fillRect/>
          </a:stretch>
        </p:blipFill>
        <p:spPr>
          <a:xfrm>
            <a:off x="198654" y="2104940"/>
            <a:ext cx="3595364" cy="4372060"/>
          </a:xfrm>
          <a:prstGeom prst="rect">
            <a:avLst/>
          </a:prstGeom>
        </p:spPr>
      </p:pic>
    </p:spTree>
    <p:extLst>
      <p:ext uri="{BB962C8B-B14F-4D97-AF65-F5344CB8AC3E}">
        <p14:creationId xmlns:p14="http://schemas.microsoft.com/office/powerpoint/2010/main" val="279160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98653" y="117497"/>
            <a:ext cx="8746695" cy="1638108"/>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3794018" y="1657205"/>
            <a:ext cx="4751291" cy="4147441"/>
            <a:chOff x="7675497" y="1612359"/>
            <a:chExt cx="6336704" cy="4148521"/>
          </a:xfrm>
        </p:grpSpPr>
        <p:sp>
          <p:nvSpPr>
            <p:cNvPr id="18" name="Rectangle 17"/>
            <p:cNvSpPr/>
            <p:nvPr/>
          </p:nvSpPr>
          <p:spPr>
            <a:xfrm>
              <a:off x="7675497" y="2276871"/>
              <a:ext cx="6336704"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Khi chào cờ, em cần giữ tư thế nghiêm trang, dáng đứng thẳng, mắt nhìn cờ Tổ quốc.</a:t>
              </a:r>
              <a:endPar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476920" y="333766"/>
            <a:ext cx="7364749" cy="1200329"/>
          </a:xfrm>
          <a:prstGeom prst="rect">
            <a:avLst/>
          </a:prstGeom>
          <a:noFill/>
        </p:spPr>
        <p:txBody>
          <a:bodyPr wrap="square" rtlCol="0">
            <a:spAutoFit/>
          </a:bodyPr>
          <a:lstStyle/>
          <a:p>
            <a:pPr marL="0" marR="0" lvl="0" indent="0" defTabSz="914126"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2. </a:t>
            </a:r>
            <a:r>
              <a:rPr kumimoji="0" lang="vi-VN" altLang="zh-CN" sz="36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Khi chào cờ, em cần giữ tư thế như thế nào?</a:t>
            </a:r>
            <a:endParaRPr kumimoji="0" lang="en-US" altLang="zh-CN" sz="36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endParaRPr>
          </a:p>
        </p:txBody>
      </p:sp>
      <p:pic>
        <p:nvPicPr>
          <p:cNvPr id="6" name="Picture 5">
            <a:extLst>
              <a:ext uri="{FF2B5EF4-FFF2-40B4-BE49-F238E27FC236}">
                <a16:creationId xmlns:a16="http://schemas.microsoft.com/office/drawing/2014/main" id="{3ED6224E-0635-47D4-BDE3-33A0F05E7B13}"/>
              </a:ext>
            </a:extLst>
          </p:cNvPr>
          <p:cNvPicPr>
            <a:picLocks noChangeAspect="1"/>
          </p:cNvPicPr>
          <p:nvPr/>
        </p:nvPicPr>
        <p:blipFill>
          <a:blip r:embed="rId8"/>
          <a:stretch>
            <a:fillRect/>
          </a:stretch>
        </p:blipFill>
        <p:spPr>
          <a:xfrm>
            <a:off x="198654" y="1981200"/>
            <a:ext cx="3230346" cy="4424564"/>
          </a:xfrm>
          <a:prstGeom prst="rect">
            <a:avLst/>
          </a:prstGeom>
        </p:spPr>
      </p:pic>
    </p:spTree>
    <p:extLst>
      <p:ext uri="{BB962C8B-B14F-4D97-AF65-F5344CB8AC3E}">
        <p14:creationId xmlns:p14="http://schemas.microsoft.com/office/powerpoint/2010/main" val="88735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98653" y="117497"/>
            <a:ext cx="8945347" cy="1593751"/>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3794018" y="1657205"/>
            <a:ext cx="4751291"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a:solidFill>
                    <a:srgbClr val="C00000"/>
                  </a:solidFill>
                  <a:latin typeface="Times New Roman" pitchFamily="18" charset="0"/>
                  <a:cs typeface="Times New Roman" pitchFamily="18" charset="0"/>
                </a:rPr>
                <a:t>Khi </a:t>
              </a:r>
              <a:r>
                <a:rPr lang="en-US" sz="4400" dirty="0" err="1">
                  <a:solidFill>
                    <a:srgbClr val="C00000"/>
                  </a:solidFill>
                  <a:latin typeface="Times New Roman" pitchFamily="18" charset="0"/>
                  <a:cs typeface="Times New Roman" pitchFamily="18" charset="0"/>
                </a:rPr>
                <a:t>chào</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cờ</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em</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cần</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hát</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Quốc</a:t>
              </a:r>
              <a:r>
                <a:rPr lang="en-US" sz="4400" dirty="0">
                  <a:solidFill>
                    <a:srgbClr val="C00000"/>
                  </a:solidFill>
                  <a:latin typeface="Times New Roman" pitchFamily="18" charset="0"/>
                  <a:cs typeface="Times New Roman" pitchFamily="18" charset="0"/>
                </a:rPr>
                <a:t> ca to, </a:t>
              </a:r>
              <a:r>
                <a:rPr lang="en-US" sz="4400" dirty="0" err="1">
                  <a:solidFill>
                    <a:srgbClr val="C00000"/>
                  </a:solidFill>
                  <a:latin typeface="Times New Roman" pitchFamily="18" charset="0"/>
                  <a:cs typeface="Times New Roman" pitchFamily="18" charset="0"/>
                </a:rPr>
                <a:t>rõ</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ràng</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trôi</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chảy</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diễn</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cảm</a:t>
              </a:r>
              <a:r>
                <a:rPr lang="en-US" sz="4400" dirty="0">
                  <a:solidFill>
                    <a:srgbClr val="C00000"/>
                  </a:solidFill>
                  <a:latin typeface="Times New Roman" pitchFamily="18" charset="0"/>
                  <a:cs typeface="Times New Roman"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665917" y="318534"/>
            <a:ext cx="6978106" cy="1323439"/>
          </a:xfrm>
          <a:prstGeom prst="rect">
            <a:avLst/>
          </a:prstGeom>
          <a:noFill/>
        </p:spPr>
        <p:txBody>
          <a:bodyPr wrap="square" rtlCol="0">
            <a:spAutoFit/>
          </a:bodyPr>
          <a:lstStyle/>
          <a:p>
            <a:pPr defTabSz="914126"/>
            <a:r>
              <a:rPr lang="en-US" altLang="zh-CN" sz="4000" b="1" dirty="0">
                <a:solidFill>
                  <a:prstClr val="black"/>
                </a:solidFill>
                <a:latin typeface="Times New Roman" pitchFamily="18" charset="0"/>
                <a:ea typeface="宋体" panose="02010600030101010101" pitchFamily="2" charset="-122"/>
                <a:cs typeface="Times New Roman" pitchFamily="18" charset="0"/>
              </a:rPr>
              <a:t>3. </a:t>
            </a:r>
            <a:r>
              <a:rPr lang="vi-VN" altLang="zh-CN" sz="4000" b="1" dirty="0">
                <a:solidFill>
                  <a:prstClr val="black"/>
                </a:solidFill>
                <a:latin typeface="Times New Roman" pitchFamily="18" charset="0"/>
                <a:ea typeface="宋体" panose="02010600030101010101" pitchFamily="2" charset="-122"/>
                <a:cs typeface="Times New Roman" pitchFamily="18" charset="0"/>
              </a:rPr>
              <a:t>Khi chào cờ, em cần hát </a:t>
            </a:r>
            <a:endParaRPr lang="en-US" altLang="zh-CN" sz="4000" b="1" dirty="0">
              <a:solidFill>
                <a:prstClr val="black"/>
              </a:solidFill>
              <a:latin typeface="Times New Roman" pitchFamily="18" charset="0"/>
              <a:ea typeface="宋体" panose="02010600030101010101" pitchFamily="2" charset="-122"/>
              <a:cs typeface="Times New Roman" pitchFamily="18" charset="0"/>
            </a:endParaRPr>
          </a:p>
          <a:p>
            <a:pPr defTabSz="914126"/>
            <a:r>
              <a:rPr lang="en-US" altLang="zh-CN" sz="4000" b="1" dirty="0">
                <a:solidFill>
                  <a:prstClr val="black"/>
                </a:solidFill>
                <a:latin typeface="Times New Roman" pitchFamily="18" charset="0"/>
                <a:ea typeface="宋体" panose="02010600030101010101" pitchFamily="2" charset="-122"/>
                <a:cs typeface="Times New Roman" pitchFamily="18" charset="0"/>
              </a:rPr>
              <a:t>Q</a:t>
            </a:r>
            <a:r>
              <a:rPr lang="vi-VN" altLang="zh-CN" sz="4000" b="1" dirty="0">
                <a:solidFill>
                  <a:prstClr val="black"/>
                </a:solidFill>
                <a:latin typeface="Times New Roman" pitchFamily="18" charset="0"/>
                <a:ea typeface="宋体" panose="02010600030101010101" pitchFamily="2" charset="-122"/>
                <a:cs typeface="Times New Roman" pitchFamily="18" charset="0"/>
              </a:rPr>
              <a:t>uốc ca như thế nào?</a:t>
            </a:r>
            <a:endParaRPr lang="en-US" altLang="zh-CN" sz="4000" b="1" dirty="0">
              <a:solidFill>
                <a:prstClr val="black"/>
              </a:solidFill>
              <a:latin typeface="Times New Roman" pitchFamily="18" charset="0"/>
              <a:ea typeface="宋体" panose="02010600030101010101" pitchFamily="2" charset="-122"/>
              <a:cs typeface="Times New Roman" pitchFamily="18" charset="0"/>
            </a:endParaRPr>
          </a:p>
        </p:txBody>
      </p:sp>
      <p:pic>
        <p:nvPicPr>
          <p:cNvPr id="17" name="Picture 16">
            <a:extLst>
              <a:ext uri="{FF2B5EF4-FFF2-40B4-BE49-F238E27FC236}">
                <a16:creationId xmlns:a16="http://schemas.microsoft.com/office/drawing/2014/main" id="{2600E3D5-AF33-4EC8-89D1-18054127A4A3}"/>
              </a:ext>
            </a:extLst>
          </p:cNvPr>
          <p:cNvPicPr>
            <a:picLocks noChangeAspect="1"/>
          </p:cNvPicPr>
          <p:nvPr/>
        </p:nvPicPr>
        <p:blipFill>
          <a:blip r:embed="rId8"/>
          <a:stretch>
            <a:fillRect/>
          </a:stretch>
        </p:blipFill>
        <p:spPr>
          <a:xfrm>
            <a:off x="293846" y="2321543"/>
            <a:ext cx="3230923" cy="3581417"/>
          </a:xfrm>
          <a:prstGeom prst="rect">
            <a:avLst/>
          </a:prstGeom>
        </p:spPr>
      </p:pic>
    </p:spTree>
    <p:extLst>
      <p:ext uri="{BB962C8B-B14F-4D97-AF65-F5344CB8AC3E}">
        <p14:creationId xmlns:p14="http://schemas.microsoft.com/office/powerpoint/2010/main" val="31951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98653" y="117497"/>
            <a:ext cx="8945347"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3794018" y="1657205"/>
            <a:ext cx="4751291"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lang="nl-NL" sz="4000" dirty="0">
                  <a:solidFill>
                    <a:schemeClr val="tx1"/>
                  </a:solidFill>
                  <a:effectLst/>
                  <a:latin typeface="Times New Roman" pitchFamily="18" charset="0"/>
                  <a:ea typeface="Times New Roman" panose="02020603050405020304" pitchFamily="18" charset="0"/>
                  <a:cs typeface="Times New Roman" pitchFamily="18" charset="0"/>
                </a:rPr>
                <a:t>Nghiêm trang khi chào cờ và hát Quốc ca là thể hiện tình yêu Tổ quốc và niềm tự hào dân tộc.</a:t>
              </a:r>
              <a:endParaRPr kumimoji="0" lang="en-US" sz="40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17" name="Left Arrow 16">
            <a:hlinkClick r:id="rId8" action="ppaction://hlinksldjump"/>
          </p:cNvPr>
          <p:cNvSpPr/>
          <p:nvPr/>
        </p:nvSpPr>
        <p:spPr>
          <a:xfrm>
            <a:off x="360629" y="5762562"/>
            <a:ext cx="1511774"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prstClr val="white"/>
                </a:solidFill>
                <a:effectLst/>
                <a:uLnTx/>
                <a:uFillTx/>
                <a:latin typeface="Calibri"/>
                <a:ea typeface="+mn-ea"/>
                <a:cs typeface="+mn-cs"/>
              </a:rPr>
              <a:t>Quay </a:t>
            </a:r>
            <a:r>
              <a:rPr kumimoji="0" lang="en-US" sz="2399" b="0" i="0" u="none" strike="noStrike" kern="1200" cap="none" spc="0" normalizeH="0" baseline="0" noProof="0" dirty="0" err="1">
                <a:ln>
                  <a:noFill/>
                </a:ln>
                <a:solidFill>
                  <a:prstClr val="white"/>
                </a:solidFill>
                <a:effectLst/>
                <a:uLnTx/>
                <a:uFillTx/>
                <a:latin typeface="Calibri"/>
                <a:ea typeface="+mn-ea"/>
                <a:cs typeface="+mn-cs"/>
              </a:rPr>
              <a:t>về</a:t>
            </a:r>
            <a:endParaRPr kumimoji="0" lang="en-US" sz="2399"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文本框 18">
            <a:extLst>
              <a:ext uri="{FF2B5EF4-FFF2-40B4-BE49-F238E27FC236}">
                <a16:creationId xmlns:a16="http://schemas.microsoft.com/office/drawing/2014/main" id="{94AAAAED-4D83-41E3-BB60-D604328DBD4C}"/>
              </a:ext>
            </a:extLst>
          </p:cNvPr>
          <p:cNvSpPr txBox="1"/>
          <p:nvPr/>
        </p:nvSpPr>
        <p:spPr>
          <a:xfrm>
            <a:off x="462688" y="161853"/>
            <a:ext cx="7619057" cy="132343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4.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Vì</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sao</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phải</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nghiêm</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trang</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khi</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chào</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cờ</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và</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hát</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Quốc</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ca?</a:t>
            </a:r>
            <a:endParaRPr kumimoji="0" lang="zh-CN" altLang="en-US" sz="4000" b="0"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endParaRPr>
          </a:p>
        </p:txBody>
      </p:sp>
      <p:pic>
        <p:nvPicPr>
          <p:cNvPr id="5122" name="Picture 2" descr="chào cờ tranh vẽ paint - Tư liệu phim ảnh - Phạm Văn Phúc - Website của  Phạm Văn Phúc- Tuy Hòa- Phú Yên">
            <a:extLst>
              <a:ext uri="{FF2B5EF4-FFF2-40B4-BE49-F238E27FC236}">
                <a16:creationId xmlns:a16="http://schemas.microsoft.com/office/drawing/2014/main" id="{21C8FEA3-0F07-49B0-A0AF-816A2011D6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629" y="2244450"/>
            <a:ext cx="3206645" cy="328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33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NGUYEN THI MINH\Desktop\Nền PP\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50350" cy="71961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1600200"/>
            <a:ext cx="8515350" cy="2677656"/>
          </a:xfrm>
          <a:prstGeom prst="rect">
            <a:avLst/>
          </a:prstGeom>
        </p:spPr>
        <p:txBody>
          <a:bodyPr wrap="square">
            <a:spAutoFit/>
          </a:bodyPr>
          <a:lstStyle/>
          <a:p>
            <a:pPr algn="just">
              <a:lnSpc>
                <a:spcPct val="150000"/>
              </a:lnSpc>
            </a:pPr>
            <a:r>
              <a:rPr lang="en-US" altLang="en-US" sz="2800" dirty="0">
                <a:solidFill>
                  <a:srgbClr val="00B050"/>
                </a:solidFill>
                <a:latin typeface="Times New Roman" pitchFamily="18" charset="0"/>
                <a:cs typeface="Times New Roman" pitchFamily="18" charset="0"/>
              </a:rPr>
              <a:t>- HS </a:t>
            </a:r>
            <a:r>
              <a:rPr lang="en-US" altLang="en-US" sz="2800" dirty="0" err="1">
                <a:solidFill>
                  <a:srgbClr val="00B050"/>
                </a:solidFill>
                <a:latin typeface="Times New Roman" pitchFamily="18" charset="0"/>
                <a:cs typeface="Times New Roman" pitchFamily="18" charset="0"/>
              </a:rPr>
              <a:t>biết</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được</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Quốc</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hiệu</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Quốc</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kì</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Quốc</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ca</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Việt</a:t>
            </a:r>
            <a:r>
              <a:rPr lang="en-US" altLang="en-US" sz="2800" dirty="0">
                <a:solidFill>
                  <a:srgbClr val="00B050"/>
                </a:solidFill>
                <a:latin typeface="Times New Roman" pitchFamily="18" charset="0"/>
                <a:cs typeface="Times New Roman" pitchFamily="18" charset="0"/>
              </a:rPr>
              <a:t> Nam.</a:t>
            </a:r>
          </a:p>
          <a:p>
            <a:pPr algn="just">
              <a:lnSpc>
                <a:spcPct val="150000"/>
              </a:lnSpc>
            </a:pPr>
            <a:r>
              <a:rPr lang="en-US" altLang="en-US" sz="2800" b="1" dirty="0">
                <a:solidFill>
                  <a:srgbClr val="FF3300"/>
                </a:solidFill>
                <a:latin typeface="Times New Roman" pitchFamily="18" charset="0"/>
                <a:cs typeface="Times New Roman" pitchFamily="18" charset="0"/>
              </a:rPr>
              <a:t>*</a:t>
            </a:r>
            <a:r>
              <a:rPr lang="en-US" altLang="en-US" sz="2800" b="1" dirty="0" err="1">
                <a:solidFill>
                  <a:srgbClr val="FF3300"/>
                </a:solidFill>
                <a:latin typeface="Times New Roman" pitchFamily="18" charset="0"/>
                <a:cs typeface="Times New Roman" pitchFamily="18" charset="0"/>
              </a:rPr>
              <a:t>Phát</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triển</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năng</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lực</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và</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phẩm</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chất</a:t>
            </a:r>
            <a:r>
              <a:rPr lang="en-US" altLang="en-US" sz="2800" b="1" dirty="0">
                <a:solidFill>
                  <a:srgbClr val="FF3300"/>
                </a:solidFill>
                <a:latin typeface="Times New Roman" pitchFamily="18" charset="0"/>
                <a:cs typeface="Times New Roman" pitchFamily="18" charset="0"/>
              </a:rPr>
              <a:t>:</a:t>
            </a:r>
            <a:endParaRPr lang="en-US" altLang="en-US" sz="2800" dirty="0">
              <a:solidFill>
                <a:srgbClr val="FF3300"/>
              </a:solidFill>
              <a:latin typeface="Times New Roman" pitchFamily="18" charset="0"/>
              <a:cs typeface="Times New Roman" pitchFamily="18" charset="0"/>
            </a:endParaRPr>
          </a:p>
          <a:p>
            <a:pPr algn="just">
              <a:lnSpc>
                <a:spcPct val="150000"/>
              </a:lnSpc>
            </a:pP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Rèn</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năng</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lực</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phát</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triển</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bản</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thân</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điều</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chỉnh</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hành</a:t>
            </a:r>
            <a:r>
              <a:rPr lang="en-US" altLang="en-US" sz="2800" dirty="0">
                <a:solidFill>
                  <a:srgbClr val="00B050"/>
                </a:solidFill>
                <a:latin typeface="Times New Roman" pitchFamily="18" charset="0"/>
                <a:cs typeface="Times New Roman" pitchFamily="18" charset="0"/>
              </a:rPr>
              <a:t> vi.</a:t>
            </a:r>
          </a:p>
          <a:p>
            <a:pPr algn="just">
              <a:lnSpc>
                <a:spcPct val="150000"/>
              </a:lnSpc>
            </a:pP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Hình</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thành</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phẩm</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chất</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yêu</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nước</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trách</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nhiệm</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chăm</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chỉ</a:t>
            </a:r>
            <a:r>
              <a:rPr lang="en-US" altLang="en-US" sz="2800" dirty="0">
                <a:solidFill>
                  <a:srgbClr val="00B050"/>
                </a:solidFill>
                <a:latin typeface="Times New Roman" pitchFamily="18" charset="0"/>
                <a:cs typeface="Times New Roman" pitchFamily="18" charset="0"/>
              </a:rPr>
              <a:t>.</a:t>
            </a:r>
          </a:p>
        </p:txBody>
      </p:sp>
      <p:sp>
        <p:nvSpPr>
          <p:cNvPr id="4" name="Subtitle 2"/>
          <p:cNvSpPr txBox="1">
            <a:spLocks/>
          </p:cNvSpPr>
          <p:nvPr/>
        </p:nvSpPr>
        <p:spPr>
          <a:xfrm>
            <a:off x="228600" y="900560"/>
            <a:ext cx="4800600" cy="8763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a:latin typeface="Times New Roman" pitchFamily="18" charset="0"/>
                <a:cs typeface="Times New Roman" pitchFamily="18" charset="0"/>
              </a:rPr>
              <a:t>Yêu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cầu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cần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đạt</a:t>
            </a:r>
            <a:r>
              <a:rPr lang="en-US" sz="4400" b="1" dirty="0">
                <a:latin typeface="Times New Roman" pitchFamily="18" charset="0"/>
                <a:cs typeface="Times New Roman" pitchFamily="18" charset="0"/>
              </a:rPr>
              <a:t>: </a:t>
            </a:r>
            <a:endParaRPr lang="vi-VN"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4032689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1559c224c4d5100e6cd23e0b878086d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109595"/>
            <a:ext cx="2806065" cy="3741420"/>
          </a:xfrm>
          <a:prstGeom prst="rect">
            <a:avLst/>
          </a:prstGeom>
        </p:spPr>
      </p:pic>
      <p:pic>
        <p:nvPicPr>
          <p:cNvPr id="2" name="图片 1" descr="4ef6b7c9486052b6069210c143670dcb"/>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6163151" y="62221"/>
            <a:ext cx="1263015" cy="1826944"/>
          </a:xfrm>
          <a:prstGeom prst="rect">
            <a:avLst/>
          </a:prstGeom>
        </p:spPr>
      </p:pic>
      <p:grpSp>
        <p:nvGrpSpPr>
          <p:cNvPr id="5" name="Group 4"/>
          <p:cNvGrpSpPr/>
          <p:nvPr/>
        </p:nvGrpSpPr>
        <p:grpSpPr>
          <a:xfrm>
            <a:off x="898147" y="815964"/>
            <a:ext cx="7678100" cy="4071692"/>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4"/>
          <a:stretch>
            <a:fillRect/>
          </a:stretch>
        </p:blipFill>
        <p:spPr>
          <a:xfrm>
            <a:off x="664976" y="1095348"/>
            <a:ext cx="947261" cy="1191260"/>
          </a:xfrm>
          <a:prstGeom prst="rect">
            <a:avLst/>
          </a:prstGeom>
        </p:spPr>
      </p:pic>
      <p:pic>
        <p:nvPicPr>
          <p:cNvPr id="8" name="图片 7" descr="cf6a03843171e56c4b8f06e4c8cde87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7374" y="177461"/>
            <a:ext cx="1327309" cy="1663700"/>
          </a:xfrm>
          <a:prstGeom prst="rect">
            <a:avLst/>
          </a:prstGeom>
        </p:spPr>
      </p:pic>
      <p:pic>
        <p:nvPicPr>
          <p:cNvPr id="6" name="Picture 5">
            <a:extLst>
              <a:ext uri="{FF2B5EF4-FFF2-40B4-BE49-F238E27FC236}">
                <a16:creationId xmlns:a16="http://schemas.microsoft.com/office/drawing/2014/main" id="{52BFA389-7D9D-4F79-BE35-C4E81080B920}"/>
              </a:ext>
            </a:extLst>
          </p:cNvPr>
          <p:cNvPicPr>
            <a:picLocks noChangeAspect="1"/>
          </p:cNvPicPr>
          <p:nvPr/>
        </p:nvPicPr>
        <p:blipFill>
          <a:blip r:embed="rId6"/>
          <a:stretch>
            <a:fillRect/>
          </a:stretch>
        </p:blipFill>
        <p:spPr>
          <a:xfrm>
            <a:off x="1916786" y="1808862"/>
            <a:ext cx="5829806" cy="2566638"/>
          </a:xfrm>
          <a:prstGeom prst="rect">
            <a:avLst/>
          </a:prstGeom>
        </p:spPr>
      </p:pic>
    </p:spTree>
    <p:extLst>
      <p:ext uri="{BB962C8B-B14F-4D97-AF65-F5344CB8AC3E}">
        <p14:creationId xmlns:p14="http://schemas.microsoft.com/office/powerpoint/2010/main" val="427985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4040" descr="11">
            <a:extLst>
              <a:ext uri="{FF2B5EF4-FFF2-40B4-BE49-F238E27FC236}">
                <a16:creationId xmlns:a16="http://schemas.microsoft.com/office/drawing/2014/main" id="{DAF6ED06-4DC8-44FB-A100-AB23091700B7}"/>
              </a:ext>
            </a:extLst>
          </p:cNvPr>
          <p:cNvPicPr>
            <a:picLocks noChangeAspect="1"/>
          </p:cNvPicPr>
          <p:nvPr/>
        </p:nvPicPr>
        <p:blipFill>
          <a:blip r:embed="rId2"/>
          <a:stretch>
            <a:fillRect/>
          </a:stretch>
        </p:blipFill>
        <p:spPr>
          <a:xfrm>
            <a:off x="846776" y="363063"/>
            <a:ext cx="6124962" cy="6494937"/>
          </a:xfrm>
          <a:prstGeom prst="rect">
            <a:avLst/>
          </a:prstGeom>
          <a:noFill/>
          <a:ln w="9525">
            <a:noFill/>
          </a:ln>
        </p:spPr>
      </p:pic>
      <p:pic>
        <p:nvPicPr>
          <p:cNvPr id="6" name="Picture 5">
            <a:extLst>
              <a:ext uri="{FF2B5EF4-FFF2-40B4-BE49-F238E27FC236}">
                <a16:creationId xmlns:a16="http://schemas.microsoft.com/office/drawing/2014/main" id="{1C26BF8A-0EF5-4FA3-BDB4-8A0C6A01830B}"/>
              </a:ext>
            </a:extLst>
          </p:cNvPr>
          <p:cNvPicPr>
            <a:picLocks noChangeAspect="1"/>
          </p:cNvPicPr>
          <p:nvPr/>
        </p:nvPicPr>
        <p:blipFill>
          <a:blip r:embed="rId3"/>
          <a:stretch>
            <a:fillRect/>
          </a:stretch>
        </p:blipFill>
        <p:spPr>
          <a:xfrm>
            <a:off x="1315032" y="2273679"/>
            <a:ext cx="4151736" cy="2981202"/>
          </a:xfrm>
          <a:prstGeom prst="rect">
            <a:avLst/>
          </a:prstGeom>
        </p:spPr>
      </p:pic>
      <p:pic>
        <p:nvPicPr>
          <p:cNvPr id="10" name="Picture 9" descr="A picture containing text, vector graphics&#10;&#10;Description automatically generated">
            <a:extLst>
              <a:ext uri="{FF2B5EF4-FFF2-40B4-BE49-F238E27FC236}">
                <a16:creationId xmlns:a16="http://schemas.microsoft.com/office/drawing/2014/main" id="{12F8E312-BC28-45CC-9ADB-0518BA24A5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5875" y="3258306"/>
            <a:ext cx="2699771" cy="3599695"/>
          </a:xfrm>
          <a:prstGeom prst="rect">
            <a:avLst/>
          </a:prstGeom>
        </p:spPr>
      </p:pic>
    </p:spTree>
    <p:extLst>
      <p:ext uri="{BB962C8B-B14F-4D97-AF65-F5344CB8AC3E}">
        <p14:creationId xmlns:p14="http://schemas.microsoft.com/office/powerpoint/2010/main" val="2455145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C8A661C-9D24-496D-973F-375F8B63460B}"/>
              </a:ext>
            </a:extLst>
          </p:cNvPr>
          <p:cNvGrpSpPr/>
          <p:nvPr/>
        </p:nvGrpSpPr>
        <p:grpSpPr>
          <a:xfrm>
            <a:off x="1467943" y="108025"/>
            <a:ext cx="5377348" cy="1720775"/>
            <a:chOff x="1957257" y="108024"/>
            <a:chExt cx="7169797" cy="1945503"/>
          </a:xfrm>
        </p:grpSpPr>
        <p:grpSp>
          <p:nvGrpSpPr>
            <p:cNvPr id="13" name="组合 559">
              <a:extLst>
                <a:ext uri="{FF2B5EF4-FFF2-40B4-BE49-F238E27FC236}">
                  <a16:creationId xmlns:a16="http://schemas.microsoft.com/office/drawing/2014/main" id="{6A594CD8-1EDE-4D49-8719-CBE97501AEB5}"/>
                </a:ext>
              </a:extLst>
            </p:cNvPr>
            <p:cNvGrpSpPr/>
            <p:nvPr/>
          </p:nvGrpSpPr>
          <p:grpSpPr>
            <a:xfrm flipH="1">
              <a:off x="1957257" y="108024"/>
              <a:ext cx="7105699" cy="1945503"/>
              <a:chOff x="1849115" y="2355573"/>
              <a:chExt cx="3213910" cy="1440160"/>
            </a:xfrm>
          </p:grpSpPr>
          <p:sp>
            <p:nvSpPr>
              <p:cNvPr id="14" name="五边形 1">
                <a:extLst>
                  <a:ext uri="{FF2B5EF4-FFF2-40B4-BE49-F238E27FC236}">
                    <a16:creationId xmlns:a16="http://schemas.microsoft.com/office/drawing/2014/main" id="{7E893B1A-9C88-4D53-B30A-1BBD2CAB286F}"/>
                  </a:ext>
                </a:extLst>
              </p:cNvPr>
              <p:cNvSpPr/>
              <p:nvPr/>
            </p:nvSpPr>
            <p:spPr>
              <a:xfrm>
                <a:off x="1849115" y="2355573"/>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5DCEAF">
                      <a:lumMod val="60000"/>
                      <a:lumOff val="40000"/>
                    </a:srgbClr>
                  </a:gs>
                  <a:gs pos="71000">
                    <a:srgbClr val="5DCEAF">
                      <a:lumMod val="75000"/>
                    </a:srgbClr>
                  </a:gs>
                  <a:gs pos="97000">
                    <a:srgbClr val="5DCEAF">
                      <a:lumMod val="50000"/>
                    </a:srgbClr>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mj-lt"/>
                  <a:ea typeface="微软雅黑" panose="020B0503020204020204" pitchFamily="34" charset="-122"/>
                </a:endParaRPr>
              </a:p>
            </p:txBody>
          </p:sp>
          <p:sp>
            <p:nvSpPr>
              <p:cNvPr id="15" name="矩形 576">
                <a:extLst>
                  <a:ext uri="{FF2B5EF4-FFF2-40B4-BE49-F238E27FC236}">
                    <a16:creationId xmlns:a16="http://schemas.microsoft.com/office/drawing/2014/main" id="{FE71F5AF-42D0-47DF-B224-4C0CB12CA7AA}"/>
                  </a:ext>
                </a:extLst>
              </p:cNvPr>
              <p:cNvSpPr/>
              <p:nvPr/>
            </p:nvSpPr>
            <p:spPr>
              <a:xfrm flipH="1">
                <a:off x="1953942" y="2434045"/>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mj-lt"/>
                  <a:ea typeface="微软雅黑" panose="020B0503020204020204" pitchFamily="34" charset="-122"/>
                </a:endParaRPr>
              </a:p>
            </p:txBody>
          </p:sp>
        </p:grpSp>
        <p:sp>
          <p:nvSpPr>
            <p:cNvPr id="3" name="TextBox 2">
              <a:extLst>
                <a:ext uri="{FF2B5EF4-FFF2-40B4-BE49-F238E27FC236}">
                  <a16:creationId xmlns:a16="http://schemas.microsoft.com/office/drawing/2014/main" id="{DA54198A-84C3-4B87-AEC3-B8AFE69F4FF9}"/>
                </a:ext>
              </a:extLst>
            </p:cNvPr>
            <p:cNvSpPr txBox="1"/>
            <p:nvPr/>
          </p:nvSpPr>
          <p:spPr>
            <a:xfrm>
              <a:off x="3335854" y="325120"/>
              <a:ext cx="5791200" cy="1107996"/>
            </a:xfrm>
            <a:prstGeom prst="rect">
              <a:avLst/>
            </a:prstGeom>
            <a:noFill/>
          </p:spPr>
          <p:txBody>
            <a:bodyPr wrap="square" rtlCol="0">
              <a:spAutoFit/>
            </a:bodyPr>
            <a:lstStyle/>
            <a:p>
              <a:r>
                <a:rPr lang="en-US" sz="6600" b="1" dirty="0" err="1">
                  <a:solidFill>
                    <a:srgbClr val="FF0000"/>
                  </a:solidFill>
                  <a:latin typeface="Times New Roman" pitchFamily="18" charset="0"/>
                  <a:cs typeface="Times New Roman" pitchFamily="18" charset="0"/>
                </a:rPr>
                <a:t>Luật</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chơi</a:t>
              </a:r>
              <a:r>
                <a:rPr lang="en-US" sz="6600" b="1" dirty="0">
                  <a:solidFill>
                    <a:srgbClr val="FF0000"/>
                  </a:solidFill>
                  <a:latin typeface="Times New Roman" pitchFamily="18" charset="0"/>
                  <a:cs typeface="Times New Roman" pitchFamily="18" charset="0"/>
                </a:rPr>
                <a:t>:</a:t>
              </a:r>
            </a:p>
          </p:txBody>
        </p:sp>
      </p:grpSp>
      <p:pic>
        <p:nvPicPr>
          <p:cNvPr id="17" name="图片 40966" descr="1-39">
            <a:extLst>
              <a:ext uri="{FF2B5EF4-FFF2-40B4-BE49-F238E27FC236}">
                <a16:creationId xmlns:a16="http://schemas.microsoft.com/office/drawing/2014/main" id="{5037E4BA-8A40-4EE3-93EC-F4E510B70000}"/>
              </a:ext>
            </a:extLst>
          </p:cNvPr>
          <p:cNvPicPr>
            <a:picLocks noChangeAspect="1"/>
          </p:cNvPicPr>
          <p:nvPr/>
        </p:nvPicPr>
        <p:blipFill rotWithShape="1">
          <a:blip r:embed="rId2"/>
          <a:srcRect l="69028" t="9767" r="1858" b="14415"/>
          <a:stretch/>
        </p:blipFill>
        <p:spPr>
          <a:xfrm>
            <a:off x="504996" y="2122506"/>
            <a:ext cx="8168639" cy="4175089"/>
          </a:xfrm>
          <a:prstGeom prst="rect">
            <a:avLst/>
          </a:prstGeom>
          <a:noFill/>
          <a:ln w="9525">
            <a:noFill/>
          </a:ln>
        </p:spPr>
      </p:pic>
      <p:sp>
        <p:nvSpPr>
          <p:cNvPr id="19" name="TextBox 18">
            <a:extLst>
              <a:ext uri="{FF2B5EF4-FFF2-40B4-BE49-F238E27FC236}">
                <a16:creationId xmlns:a16="http://schemas.microsoft.com/office/drawing/2014/main" id="{E4F02FA0-956C-4019-AA61-997FC2722FB2}"/>
              </a:ext>
            </a:extLst>
          </p:cNvPr>
          <p:cNvSpPr txBox="1"/>
          <p:nvPr/>
        </p:nvSpPr>
        <p:spPr>
          <a:xfrm>
            <a:off x="660852" y="2337705"/>
            <a:ext cx="7581900" cy="3539430"/>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err="1">
                <a:latin typeface="Times New Roman" pitchFamily="18" charset="0"/>
                <a:cs typeface="Times New Roman" pitchFamily="18" charset="0"/>
              </a:rPr>
              <a:t>Cả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lớp</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chia ra thành các nhóm (3</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4 nhóm). </a:t>
            </a:r>
            <a:r>
              <a:rPr lang="nl-NL" sz="3200" dirty="0">
                <a:latin typeface="Times New Roman" pitchFamily="18" charset="0"/>
                <a:ea typeface="Times New Roman" panose="02020603050405020304" pitchFamily="18" charset="0"/>
                <a:cs typeface="Times New Roman" pitchFamily="18" charset="0"/>
              </a:rPr>
              <a:t>Lớp trưởng điều hành lễ chào cờ.</a:t>
            </a:r>
            <a:endParaRPr lang="en-US" sz="3200" dirty="0">
              <a:latin typeface="Times New Roman" pitchFamily="18" charset="0"/>
              <a:ea typeface="Times New Roman" panose="02020603050405020304" pitchFamily="18" charset="0"/>
              <a:cs typeface="Times New Roman" pitchFamily="18" charset="0"/>
            </a:endParaRPr>
          </a:p>
          <a:p>
            <a:pPr marL="457200" indent="-457200" algn="just">
              <a:buFont typeface="Arial" panose="020B0604020202020204" pitchFamily="34" charset="0"/>
              <a:buChar char="•"/>
            </a:pPr>
            <a:r>
              <a:rPr lang="vi-VN" sz="3200" dirty="0">
                <a:latin typeface="Times New Roman" pitchFamily="18" charset="0"/>
                <a:cs typeface="Times New Roman" pitchFamily="18" charset="0"/>
              </a:rPr>
              <a:t>Mỗi nhóm thực hành l</a:t>
            </a:r>
            <a:r>
              <a:rPr lang="en-US" sz="3200" dirty="0" err="1">
                <a:latin typeface="Times New Roman" pitchFamily="18" charset="0"/>
                <a:cs typeface="Times New Roman" pitchFamily="18" charset="0"/>
              </a:rPr>
              <a:t>àm</a:t>
            </a:r>
            <a:r>
              <a:rPr lang="vi-VN" sz="3200" dirty="0">
                <a:latin typeface="Times New Roman" pitchFamily="18" charset="0"/>
                <a:cs typeface="Times New Roman" pitchFamily="18" charset="0"/>
              </a:rPr>
              <a:t> lễ chào cờ và hát Quốc ca 1 lượt.</a:t>
            </a:r>
            <a:endParaRPr lang="en-US" sz="3200" dirty="0">
              <a:latin typeface="Times New Roman" pitchFamily="18" charset="0"/>
              <a:cs typeface="Times New Roman" pitchFamily="18" charset="0"/>
            </a:endParaRPr>
          </a:p>
          <a:p>
            <a:pPr marL="457200" indent="-457200" algn="just">
              <a:buFont typeface="Arial" panose="020B0604020202020204" pitchFamily="34" charset="0"/>
              <a:buChar char="•"/>
            </a:pPr>
            <a:r>
              <a:rPr lang="nl-NL" sz="3200" dirty="0">
                <a:effectLst/>
                <a:latin typeface="Times New Roman" pitchFamily="18" charset="0"/>
                <a:ea typeface="Times New Roman" panose="02020603050405020304" pitchFamily="18" charset="0"/>
                <a:cs typeface="Times New Roman" pitchFamily="18" charset="0"/>
              </a:rPr>
              <a:t>Mời các thành viên trong lớp nhận xét trao giải cho nhóm chào cờ tốt nhất, hát Quốc ca đúng và hay nhất.</a:t>
            </a:r>
            <a:endParaRPr lang="en-US" sz="3200" dirty="0">
              <a:effectLst/>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0613205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vely_illustration_of_Happy_family_behide_a_star_wallcoo_com"/>
          <p:cNvPicPr>
            <a:picLocks noChangeAspect="1" noChangeArrowheads="1"/>
          </p:cNvPicPr>
          <p:nvPr/>
        </p:nvPicPr>
        <p:blipFill rotWithShape="1">
          <a:blip r:embed="rId2">
            <a:extLst>
              <a:ext uri="{28A0092B-C50C-407E-A947-70E740481C1C}">
                <a14:useLocalDpi xmlns:a14="http://schemas.microsoft.com/office/drawing/2010/main" val="0"/>
              </a:ext>
            </a:extLst>
          </a:blip>
          <a:srcRect l="8633" t="7408" r="10358" b="9602"/>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7915" y="2028885"/>
            <a:ext cx="8915400" cy="15388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Chào</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tạm</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biệt</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các</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con.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Ch</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úc</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các</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con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chăm</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ngoan</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học</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tập</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tốt</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a:t>
            </a:r>
          </a:p>
        </p:txBody>
      </p:sp>
    </p:spTree>
    <p:extLst>
      <p:ext uri="{BB962C8B-B14F-4D97-AF65-F5344CB8AC3E}">
        <p14:creationId xmlns:p14="http://schemas.microsoft.com/office/powerpoint/2010/main" val="301231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953" y="-932"/>
            <a:ext cx="9144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2806065"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3529965" y="124460"/>
            <a:ext cx="1263015" cy="1878330"/>
          </a:xfrm>
          <a:prstGeom prst="rect">
            <a:avLst/>
          </a:prstGeom>
        </p:spPr>
      </p:pic>
      <p:sp>
        <p:nvSpPr>
          <p:cNvPr id="104" name="矩形: 圆角 8"/>
          <p:cNvSpPr/>
          <p:nvPr/>
        </p:nvSpPr>
        <p:spPr>
          <a:xfrm>
            <a:off x="1063943" y="1895476"/>
            <a:ext cx="7095649"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001078" y="1715771"/>
            <a:ext cx="7221855"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pic>
        <p:nvPicPr>
          <p:cNvPr id="13" name="图片 12" descr="2e2443d50be4edde0f92218bf07fa4eb"/>
          <p:cNvPicPr>
            <a:picLocks noChangeAspect="1"/>
          </p:cNvPicPr>
          <p:nvPr/>
        </p:nvPicPr>
        <p:blipFill>
          <a:blip r:embed="rId5"/>
          <a:stretch>
            <a:fillRect/>
          </a:stretch>
        </p:blipFill>
        <p:spPr>
          <a:xfrm>
            <a:off x="2009776" y="704215"/>
            <a:ext cx="947261"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26167" y="231775"/>
            <a:ext cx="1327309" cy="1663700"/>
          </a:xfrm>
          <a:prstGeom prst="rect">
            <a:avLst/>
          </a:prstGeom>
        </p:spPr>
      </p:pic>
      <p:pic>
        <p:nvPicPr>
          <p:cNvPr id="5" name="Picture 4"/>
          <p:cNvPicPr>
            <a:picLocks noChangeAspect="1"/>
          </p:cNvPicPr>
          <p:nvPr/>
        </p:nvPicPr>
        <p:blipFill>
          <a:blip r:embed="rId7"/>
          <a:stretch>
            <a:fillRect/>
          </a:stretch>
        </p:blipFill>
        <p:spPr>
          <a:xfrm>
            <a:off x="2291327" y="2304711"/>
            <a:ext cx="4563251" cy="1969179"/>
          </a:xfrm>
          <a:prstGeom prst="rect">
            <a:avLst/>
          </a:prstGeom>
        </p:spPr>
      </p:pic>
    </p:spTree>
    <p:extLst>
      <p:ext uri="{BB962C8B-B14F-4D97-AF65-F5344CB8AC3E}">
        <p14:creationId xmlns:p14="http://schemas.microsoft.com/office/powerpoint/2010/main" val="2345272261"/>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á cờ Việt Nam (Bài hát mẫu)- Chủ đề 1 - SGK Âm nhạc 1 - Cánh diều.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85800" y="762000"/>
            <a:ext cx="7924800" cy="5105400"/>
          </a:xfrm>
          <a:prstGeom prst="rect">
            <a:avLst/>
          </a:prstGeom>
        </p:spPr>
      </p:pic>
    </p:spTree>
    <p:extLst>
      <p:ext uri="{BB962C8B-B14F-4D97-AF65-F5344CB8AC3E}">
        <p14:creationId xmlns:p14="http://schemas.microsoft.com/office/powerpoint/2010/main" val="2755761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953" y="-932"/>
            <a:ext cx="9144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2806065"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6163151" y="62221"/>
            <a:ext cx="1263015" cy="1826944"/>
          </a:xfrm>
          <a:prstGeom prst="rect">
            <a:avLst/>
          </a:prstGeom>
        </p:spPr>
      </p:pic>
      <p:grpSp>
        <p:nvGrpSpPr>
          <p:cNvPr id="5" name="Group 4"/>
          <p:cNvGrpSpPr/>
          <p:nvPr/>
        </p:nvGrpSpPr>
        <p:grpSpPr>
          <a:xfrm>
            <a:off x="718973" y="1813474"/>
            <a:ext cx="7570104" cy="3187944"/>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5"/>
          <a:stretch>
            <a:fillRect/>
          </a:stretch>
        </p:blipFill>
        <p:spPr>
          <a:xfrm>
            <a:off x="664976" y="1095348"/>
            <a:ext cx="947261"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26167" y="231775"/>
            <a:ext cx="1327309" cy="1663700"/>
          </a:xfrm>
          <a:prstGeom prst="rect">
            <a:avLst/>
          </a:prstGeom>
        </p:spPr>
      </p:pic>
      <p:pic>
        <p:nvPicPr>
          <p:cNvPr id="6" name="Picture 5">
            <a:extLst>
              <a:ext uri="{FF2B5EF4-FFF2-40B4-BE49-F238E27FC236}">
                <a16:creationId xmlns:a16="http://schemas.microsoft.com/office/drawing/2014/main" id="{9EB918E3-9326-4E5A-85C4-939B42C30BFB}"/>
              </a:ext>
            </a:extLst>
          </p:cNvPr>
          <p:cNvPicPr>
            <a:picLocks noChangeAspect="1"/>
          </p:cNvPicPr>
          <p:nvPr/>
        </p:nvPicPr>
        <p:blipFill>
          <a:blip r:embed="rId7"/>
          <a:stretch>
            <a:fillRect/>
          </a:stretch>
        </p:blipFill>
        <p:spPr>
          <a:xfrm>
            <a:off x="1615946" y="2286608"/>
            <a:ext cx="5912108" cy="2566638"/>
          </a:xfrm>
          <a:prstGeom prst="rect">
            <a:avLst/>
          </a:prstGeom>
        </p:spPr>
      </p:pic>
    </p:spTree>
    <p:extLst>
      <p:ext uri="{BB962C8B-B14F-4D97-AF65-F5344CB8AC3E}">
        <p14:creationId xmlns:p14="http://schemas.microsoft.com/office/powerpoint/2010/main" val="42899264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0" y="150342"/>
            <a:ext cx="3597012" cy="992658"/>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285790" y="2471811"/>
            <a:ext cx="5418210" cy="5136463"/>
          </a:xfrm>
          <a:prstGeom prst="rect">
            <a:avLst/>
          </a:prstGeom>
        </p:spPr>
      </p:pic>
      <p:grpSp>
        <p:nvGrpSpPr>
          <p:cNvPr id="4" name="Group 3"/>
          <p:cNvGrpSpPr/>
          <p:nvPr/>
        </p:nvGrpSpPr>
        <p:grpSpPr>
          <a:xfrm>
            <a:off x="1195532" y="144968"/>
            <a:ext cx="8012571" cy="4382151"/>
            <a:chOff x="5209197" y="640894"/>
            <a:chExt cx="6558993" cy="5426643"/>
          </a:xfrm>
        </p:grpSpPr>
        <p:pic>
          <p:nvPicPr>
            <p:cNvPr id="26" name="图片 8">
              <a:extLst>
                <a:ext uri="{FF2B5EF4-FFF2-40B4-BE49-F238E27FC236}">
                  <a16:creationId xmlns:a16="http://schemas.microsoft.com/office/drawing/2014/main"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9197" y="640894"/>
              <a:ext cx="6558993" cy="5426643"/>
            </a:xfrm>
            <a:prstGeom prst="rect">
              <a:avLst/>
            </a:prstGeom>
          </p:spPr>
        </p:pic>
        <p:sp>
          <p:nvSpPr>
            <p:cNvPr id="10" name="TextBox 9"/>
            <p:cNvSpPr txBox="1"/>
            <p:nvPr/>
          </p:nvSpPr>
          <p:spPr>
            <a:xfrm>
              <a:off x="6261907" y="2654839"/>
              <a:ext cx="5054498" cy="13339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3200" b="1" dirty="0">
                  <a:solidFill>
                    <a:srgbClr val="92D050"/>
                  </a:solidFill>
                  <a:effectLst/>
                  <a:latin typeface="Times New Roman" pitchFamily="18" charset="0"/>
                  <a:ea typeface="Times New Roman" panose="02020603050405020304" pitchFamily="18" charset="0"/>
                  <a:cs typeface="Times New Roman" pitchFamily="18" charset="0"/>
                </a:rPr>
                <a:t>1. Tìm hiểu Quốc hiệu, Quốc kì, Quốc ca Việt Nam</a:t>
              </a:r>
              <a:endParaRPr kumimoji="0" lang="en-US" sz="3200" b="1" i="0" u="none" strike="noStrike" kern="1200" cap="none" spc="0" normalizeH="0" baseline="0" noProof="0" dirty="0">
                <a:ln>
                  <a:noFill/>
                </a:ln>
                <a:solidFill>
                  <a:srgbClr val="92D050"/>
                </a:solidFill>
                <a:effectLst/>
                <a:uLnTx/>
                <a:uFillTx/>
                <a:latin typeface="Times New Roman" pitchFamily="18" charset="0"/>
                <a:cs typeface="Times New Roman" pitchFamily="18" charset="0"/>
              </a:endParaRPr>
            </a:p>
          </p:txBody>
        </p:sp>
      </p:grpSp>
    </p:spTree>
    <p:extLst>
      <p:ext uri="{BB962C8B-B14F-4D97-AF65-F5344CB8AC3E}">
        <p14:creationId xmlns:p14="http://schemas.microsoft.com/office/powerpoint/2010/main" val="305465129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2534" y="185565"/>
            <a:ext cx="9324114" cy="657222"/>
            <a:chOff x="2480022" y="367955"/>
            <a:chExt cx="7350437" cy="657222"/>
          </a:xfrm>
        </p:grpSpPr>
        <p:sp>
          <p:nvSpPr>
            <p:cNvPr id="16" name="Google Shape;1244;p45"/>
            <p:cNvSpPr/>
            <p:nvPr/>
          </p:nvSpPr>
          <p:spPr>
            <a:xfrm>
              <a:off x="3194980" y="440401"/>
              <a:ext cx="6324204"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TextBox 18">
              <a:extLst>
                <a:ext uri="{FF2B5EF4-FFF2-40B4-BE49-F238E27FC236}">
                  <a16:creationId xmlns:a16="http://schemas.microsoft.com/office/drawing/2014/main" id="{C25133DE-CDA0-45CC-8B57-DA29957F6AEF}"/>
                </a:ext>
              </a:extLst>
            </p:cNvPr>
            <p:cNvSpPr txBox="1"/>
            <p:nvPr/>
          </p:nvSpPr>
          <p:spPr>
            <a:xfrm>
              <a:off x="2480022" y="367955"/>
              <a:ext cx="7350437"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err="1">
                  <a:solidFill>
                    <a:srgbClr val="FF0000"/>
                  </a:solidFill>
                  <a:effectLst/>
                  <a:latin typeface="Arial" panose="020B0604020202020204" pitchFamily="34" charset="0"/>
                  <a:cs typeface="Arial" panose="020B0604020202020204" pitchFamily="34" charset="0"/>
                </a:rPr>
                <a:t>Đọc</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đoạn</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hội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thoại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và</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trả</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lời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câu</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hỏi</a:t>
              </a:r>
              <a:r>
                <a:rPr lang="en-US" sz="3200" b="1" i="0" dirty="0">
                  <a:solidFill>
                    <a:srgbClr val="FF0000"/>
                  </a:solidFill>
                  <a:effectLst/>
                  <a:latin typeface="Arial" panose="020B0604020202020204" pitchFamily="34" charset="0"/>
                  <a:cs typeface="Arial" panose="020B0604020202020204" pitchFamily="34" charset="0"/>
                </a:rPr>
                <a: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
        <p:nvSpPr>
          <p:cNvPr id="18" name="矩形: 圆角 7">
            <a:extLst>
              <a:ext uri="{FF2B5EF4-FFF2-40B4-BE49-F238E27FC236}">
                <a16:creationId xmlns:a16="http://schemas.microsoft.com/office/drawing/2014/main" id="{D9AE66E5-158D-4928-8F70-23759B0C5F11}"/>
              </a:ext>
            </a:extLst>
          </p:cNvPr>
          <p:cNvSpPr/>
          <p:nvPr/>
        </p:nvSpPr>
        <p:spPr>
          <a:xfrm>
            <a:off x="228600" y="925914"/>
            <a:ext cx="8614265" cy="5817822"/>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20" name="Rectangle 19">
            <a:extLst>
              <a:ext uri="{FF2B5EF4-FFF2-40B4-BE49-F238E27FC236}">
                <a16:creationId xmlns:a16="http://schemas.microsoft.com/office/drawing/2014/main" id="{9011D242-FE08-4E02-81D3-ADDD90A1F234}"/>
              </a:ext>
            </a:extLst>
          </p:cNvPr>
          <p:cNvSpPr/>
          <p:nvPr/>
        </p:nvSpPr>
        <p:spPr>
          <a:xfrm>
            <a:off x="457200" y="1008212"/>
            <a:ext cx="8385665" cy="560153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Thấy Nam đi học về, bố âu yếm hỏi: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Con trai, kể cho bố nghe, hôm nay ở trường có gì vui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Nam cười rạng rỡ, khoe: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Con được học về Quốc hiệu, Quốc kì Việt Nam. Thầy giáo khen con tích cực phát biểu</a:t>
            </a:r>
            <a:r>
              <a:rPr kumimoji="0" lang="en-US" sz="2100" b="0" i="0" u="none" strike="noStrike" kern="1200" cap="none" spc="0" normalizeH="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và trả lời đúng,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Giỏi lắm! Con nói lại bố nghe. Quốc hiệu, Quốc kì nước ta là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Quốc hiệu của nước ta là Cộng hòa xã hội chủ nghĩa Việt Nam; Quốc kì của nước ta là lá cờ đỏ có ngôi sao vàng năm cánh ở giữa,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Nam hào hứng khoe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Con được học hát Quốc ca Việt Nam. Quốc ca Việt Nam là bài “Tiến quân ca” do nhạc sĩ Văn Cao sáng tác. Thầy khen con thuộc lời, hát to, rõ ràng, diễn cảm,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Nam chợt thắc mắc: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À bố ơi, vì sao phải nghiêm trang khi chào cờ và hát Quốc ca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Bố giải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Nghiêm trang khi chào cờ và hát Quốc ca là thể hiện tình yêu Tổ quốc</a:t>
            </a: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niềm tự hào dân tộc, con ạ!</a:t>
            </a:r>
          </a:p>
        </p:txBody>
      </p:sp>
    </p:spTree>
    <p:extLst>
      <p:ext uri="{BB962C8B-B14F-4D97-AF65-F5344CB8AC3E}">
        <p14:creationId xmlns:p14="http://schemas.microsoft.com/office/powerpoint/2010/main" val="360255239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15478B-71CC-493D-88DE-CF436D171A1D}"/>
              </a:ext>
            </a:extLst>
          </p:cNvPr>
          <p:cNvPicPr>
            <a:picLocks noChangeAspect="1"/>
          </p:cNvPicPr>
          <p:nvPr/>
        </p:nvPicPr>
        <p:blipFill>
          <a:blip r:embed="rId2"/>
          <a:stretch>
            <a:fillRect/>
          </a:stretch>
        </p:blipFill>
        <p:spPr>
          <a:xfrm>
            <a:off x="304800" y="2362200"/>
            <a:ext cx="1828800" cy="3054154"/>
          </a:xfrm>
          <a:prstGeom prst="rect">
            <a:avLst/>
          </a:prstGeom>
        </p:spPr>
      </p:pic>
      <p:sp>
        <p:nvSpPr>
          <p:cNvPr id="8" name="Speech Bubble: Rectangle with Corners Rounded 7">
            <a:extLst>
              <a:ext uri="{FF2B5EF4-FFF2-40B4-BE49-F238E27FC236}">
                <a16:creationId xmlns:a16="http://schemas.microsoft.com/office/drawing/2014/main" id="{6C6B9BEC-41F3-4BBF-9936-03CA2845F570}"/>
              </a:ext>
            </a:extLst>
          </p:cNvPr>
          <p:cNvSpPr/>
          <p:nvPr/>
        </p:nvSpPr>
        <p:spPr>
          <a:xfrm flipH="1">
            <a:off x="2540646" y="1241113"/>
            <a:ext cx="6083801" cy="1121087"/>
          </a:xfrm>
          <a:prstGeom prst="wedgeRoundRectCallout">
            <a:avLst>
              <a:gd name="adj1" fmla="val 41708"/>
              <a:gd name="adj2" fmla="val 74920"/>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B050"/>
                </a:solidFill>
                <a:latin typeface="Times New Roman" pitchFamily="18" charset="0"/>
                <a:cs typeface="Times New Roman" pitchFamily="18" charset="0"/>
              </a:rPr>
              <a:t>Quốc hiệu của nước ta là gì?</a:t>
            </a:r>
            <a:endParaRPr lang="en-US" sz="3200" dirty="0">
              <a:solidFill>
                <a:srgbClr val="00B050"/>
              </a:solidFill>
              <a:latin typeface="Times New Roman" pitchFamily="18" charset="0"/>
              <a:cs typeface="Times New Roman" pitchFamily="18" charset="0"/>
            </a:endParaRPr>
          </a:p>
        </p:txBody>
      </p:sp>
      <p:sp>
        <p:nvSpPr>
          <p:cNvPr id="9" name="Speech Bubble: Rectangle with Corners Rounded 8">
            <a:extLst>
              <a:ext uri="{FF2B5EF4-FFF2-40B4-BE49-F238E27FC236}">
                <a16:creationId xmlns:a16="http://schemas.microsoft.com/office/drawing/2014/main" id="{E84C2716-8BF7-4298-B8B4-CE703E267A3A}"/>
              </a:ext>
            </a:extLst>
          </p:cNvPr>
          <p:cNvSpPr/>
          <p:nvPr/>
        </p:nvSpPr>
        <p:spPr>
          <a:xfrm flipH="1">
            <a:off x="2540646" y="2767695"/>
            <a:ext cx="6083803"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B050"/>
                </a:solidFill>
                <a:latin typeface="Times New Roman" pitchFamily="18" charset="0"/>
                <a:cs typeface="Times New Roman" pitchFamily="18" charset="0"/>
              </a:rPr>
              <a:t>Hãy</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mô</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tả</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Quốc</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kì</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Việt</a:t>
            </a:r>
            <a:r>
              <a:rPr lang="en-US" sz="3200" dirty="0">
                <a:solidFill>
                  <a:srgbClr val="00B050"/>
                </a:solidFill>
                <a:latin typeface="Times New Roman" pitchFamily="18" charset="0"/>
                <a:cs typeface="Times New Roman" pitchFamily="18" charset="0"/>
              </a:rPr>
              <a:t> Nam.</a:t>
            </a:r>
          </a:p>
        </p:txBody>
      </p:sp>
      <p:sp>
        <p:nvSpPr>
          <p:cNvPr id="10" name="Speech Bubble: Rectangle with Corners Rounded 9">
            <a:extLst>
              <a:ext uri="{FF2B5EF4-FFF2-40B4-BE49-F238E27FC236}">
                <a16:creationId xmlns:a16="http://schemas.microsoft.com/office/drawing/2014/main" id="{EA6C0BDF-5ED3-496B-BCDD-9320256FC87B}"/>
              </a:ext>
            </a:extLst>
          </p:cNvPr>
          <p:cNvSpPr/>
          <p:nvPr/>
        </p:nvSpPr>
        <p:spPr>
          <a:xfrm flipH="1">
            <a:off x="2590800" y="4350345"/>
            <a:ext cx="6083804"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solidFill>
                  <a:srgbClr val="00B050"/>
                </a:solidFill>
                <a:latin typeface="Times New Roman" pitchFamily="18" charset="0"/>
                <a:cs typeface="Times New Roman" pitchFamily="18" charset="0"/>
              </a:rPr>
              <a:t>Nêu</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tên</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bài</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hát</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và</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tác</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giả</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Quốc</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ca</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Việt</a:t>
            </a:r>
            <a:r>
              <a:rPr lang="en-US" sz="3200" dirty="0">
                <a:solidFill>
                  <a:srgbClr val="00B050"/>
                </a:solidFill>
                <a:latin typeface="Times New Roman" pitchFamily="18" charset="0"/>
                <a:cs typeface="Times New Roman" pitchFamily="18" charset="0"/>
              </a:rPr>
              <a:t> Nam.</a:t>
            </a:r>
          </a:p>
        </p:txBody>
      </p:sp>
    </p:spTree>
    <p:extLst>
      <p:ext uri="{BB962C8B-B14F-4D97-AF65-F5344CB8AC3E}">
        <p14:creationId xmlns:p14="http://schemas.microsoft.com/office/powerpoint/2010/main" val="278839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97">
            <a:extLst>
              <a:ext uri="{FF2B5EF4-FFF2-40B4-BE49-F238E27FC236}">
                <a16:creationId xmlns:a16="http://schemas.microsoft.com/office/drawing/2014/main" id="{A98EF20B-05B9-4476-B7A3-F0ABBD6B6C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4419600"/>
            <a:ext cx="1186937" cy="2320032"/>
          </a:xfrm>
          <a:prstGeom prst="rect">
            <a:avLst/>
          </a:prstGeom>
        </p:spPr>
      </p:pic>
      <p:pic>
        <p:nvPicPr>
          <p:cNvPr id="15" name="图片 96">
            <a:extLst>
              <a:ext uri="{FF2B5EF4-FFF2-40B4-BE49-F238E27FC236}">
                <a16:creationId xmlns:a16="http://schemas.microsoft.com/office/drawing/2014/main" id="{C6A4750F-D12F-4BC0-AA0F-E3ABBE442D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54" y="4800600"/>
            <a:ext cx="4189654" cy="2057400"/>
          </a:xfrm>
          <a:prstGeom prst="rect">
            <a:avLst/>
          </a:prstGeom>
        </p:spPr>
      </p:pic>
      <p:pic>
        <p:nvPicPr>
          <p:cNvPr id="17" name="Picture 2" descr="Cute Kids Thai Students Uniform Vector Stock Vector (Royalty Free)  1650159838">
            <a:extLst>
              <a:ext uri="{FF2B5EF4-FFF2-40B4-BE49-F238E27FC236}">
                <a16:creationId xmlns:a16="http://schemas.microsoft.com/office/drawing/2014/main" id="{B0EA5A67-997E-4ABE-9CAC-8BB4844DDE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44" t="9527" r="72387" b="54833"/>
          <a:stretch/>
        </p:blipFill>
        <p:spPr bwMode="auto">
          <a:xfrm>
            <a:off x="2362200" y="2092612"/>
            <a:ext cx="1450808" cy="31136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te Kids Thai Students Uniform Vector Stock Vector (Royalty Free)  1650159838">
            <a:extLst>
              <a:ext uri="{FF2B5EF4-FFF2-40B4-BE49-F238E27FC236}">
                <a16:creationId xmlns:a16="http://schemas.microsoft.com/office/drawing/2014/main" id="{EAF1069B-805F-425D-AB47-03A5C3F3146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3825" t="9130" r="11472" b="54406"/>
          <a:stretch/>
        </p:blipFill>
        <p:spPr bwMode="auto">
          <a:xfrm>
            <a:off x="4430300" y="2205878"/>
            <a:ext cx="1447768" cy="289952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D1801D04-50FD-4D37-AFFC-6EBE5FB30F3B}"/>
              </a:ext>
            </a:extLst>
          </p:cNvPr>
          <p:cNvGrpSpPr/>
          <p:nvPr/>
        </p:nvGrpSpPr>
        <p:grpSpPr>
          <a:xfrm>
            <a:off x="2722472" y="533400"/>
            <a:ext cx="3962400" cy="1828800"/>
            <a:chOff x="1936266" y="1295400"/>
            <a:chExt cx="2616000" cy="1828800"/>
          </a:xfrm>
        </p:grpSpPr>
        <p:pic>
          <p:nvPicPr>
            <p:cNvPr id="23" name="Picture 22" descr="Shape&#10;&#10;Description automatically generated">
              <a:extLst>
                <a:ext uri="{FF2B5EF4-FFF2-40B4-BE49-F238E27FC236}">
                  <a16:creationId xmlns:a16="http://schemas.microsoft.com/office/drawing/2014/main" id="{A6BF8C92-7649-40A1-A66E-E26B3D1B077E}"/>
                </a:ext>
              </a:extLst>
            </p:cNvPr>
            <p:cNvPicPr>
              <a:picLocks noChangeAspect="1"/>
            </p:cNvPicPr>
            <p:nvPr/>
          </p:nvPicPr>
          <p:blipFill rotWithShape="1">
            <a:blip r:embed="rId7">
              <a:extLst>
                <a:ext uri="{28A0092B-C50C-407E-A947-70E740481C1C}">
                  <a14:useLocalDpi xmlns:a14="http://schemas.microsoft.com/office/drawing/2010/main" val="0"/>
                </a:ext>
              </a:extLst>
            </a:blip>
            <a:srcRect l="5617" t="4453" r="44334" b="69376"/>
            <a:stretch/>
          </p:blipFill>
          <p:spPr>
            <a:xfrm flipH="1">
              <a:off x="1936266" y="1295400"/>
              <a:ext cx="2616000" cy="1828800"/>
            </a:xfrm>
            <a:prstGeom prst="rect">
              <a:avLst/>
            </a:prstGeom>
          </p:spPr>
        </p:pic>
        <p:sp>
          <p:nvSpPr>
            <p:cNvPr id="24" name="TextBox 23">
              <a:extLst>
                <a:ext uri="{FF2B5EF4-FFF2-40B4-BE49-F238E27FC236}">
                  <a16:creationId xmlns:a16="http://schemas.microsoft.com/office/drawing/2014/main" id="{985786A0-C5AA-4A12-B52E-8624661E20B3}"/>
                </a:ext>
              </a:extLst>
            </p:cNvPr>
            <p:cNvSpPr txBox="1"/>
            <p:nvPr/>
          </p:nvSpPr>
          <p:spPr>
            <a:xfrm>
              <a:off x="2075945" y="1686529"/>
              <a:ext cx="197567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A23AEA"/>
                  </a:solidFill>
                  <a:effectLst/>
                  <a:uLnTx/>
                  <a:uFillTx/>
                  <a:latin typeface="Times New Roman" pitchFamily="18" charset="0"/>
                  <a:cs typeface="Times New Roman" pitchFamily="18" charset="0"/>
                </a:rPr>
                <a:t>Trình</a:t>
              </a:r>
              <a:r>
                <a:rPr kumimoji="0" lang="en-US" sz="4400" b="1" i="0" u="none" strike="noStrike" kern="1200" cap="none" spc="0" normalizeH="0" baseline="0" noProof="0" dirty="0">
                  <a:ln>
                    <a:noFill/>
                  </a:ln>
                  <a:solidFill>
                    <a:srgbClr val="A23AEA"/>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A23AEA"/>
                  </a:solidFill>
                  <a:effectLst/>
                  <a:uLnTx/>
                  <a:uFillTx/>
                  <a:latin typeface="Times New Roman" pitchFamily="18" charset="0"/>
                  <a:cs typeface="Times New Roman" pitchFamily="18" charset="0"/>
                </a:rPr>
                <a:t>bày</a:t>
              </a:r>
              <a:endParaRPr kumimoji="0" lang="en-US" sz="4400" b="1" i="0" u="none" strike="noStrike" kern="1200" cap="none" spc="0" normalizeH="0" baseline="0" noProof="0" dirty="0">
                <a:ln>
                  <a:noFill/>
                </a:ln>
                <a:solidFill>
                  <a:srgbClr val="A23AEA"/>
                </a:solidFill>
                <a:effectLst/>
                <a:uLnTx/>
                <a:uFillTx/>
                <a:latin typeface="Times New Roman" pitchFamily="18" charset="0"/>
                <a:cs typeface="Times New Roman" pitchFamily="18" charset="0"/>
              </a:endParaRPr>
            </a:p>
          </p:txBody>
        </p:sp>
      </p:grpSp>
    </p:spTree>
    <p:extLst>
      <p:ext uri="{BB962C8B-B14F-4D97-AF65-F5344CB8AC3E}">
        <p14:creationId xmlns:p14="http://schemas.microsoft.com/office/powerpoint/2010/main" val="525541299"/>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869</Words>
  <Application>Microsoft Office PowerPoint</Application>
  <PresentationFormat>On-screen Show (4:3)</PresentationFormat>
  <Paragraphs>74</Paragraphs>
  <Slides>23</Slides>
  <Notes>8</Notes>
  <HiddenSlides>0</HiddenSlides>
  <MMClips>8</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等线</vt:lpstr>
      <vt:lpstr>iCiel Cadena</vt:lpstr>
      <vt:lpstr>Times New Roman</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Minhthangpc.VN</dc:creator>
  <cp:lastModifiedBy>SingPC</cp:lastModifiedBy>
  <cp:revision>58</cp:revision>
  <dcterms:created xsi:type="dcterms:W3CDTF">2022-08-28T07:52:01Z</dcterms:created>
  <dcterms:modified xsi:type="dcterms:W3CDTF">2024-09-09T20:04:03Z</dcterms:modified>
</cp:coreProperties>
</file>