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5"/>
  </p:notesMasterIdLst>
  <p:sldIdLst>
    <p:sldId id="2672" r:id="rId3"/>
    <p:sldId id="2694" r:id="rId4"/>
    <p:sldId id="2632" r:id="rId5"/>
    <p:sldId id="2631" r:id="rId6"/>
    <p:sldId id="2658" r:id="rId7"/>
    <p:sldId id="2695" r:id="rId8"/>
    <p:sldId id="2689" r:id="rId9"/>
    <p:sldId id="2633" r:id="rId10"/>
    <p:sldId id="2657" r:id="rId11"/>
    <p:sldId id="2635" r:id="rId12"/>
    <p:sldId id="2636" r:id="rId13"/>
    <p:sldId id="2660" r:id="rId14"/>
    <p:sldId id="2638" r:id="rId15"/>
    <p:sldId id="2662" r:id="rId16"/>
    <p:sldId id="2663" r:id="rId17"/>
    <p:sldId id="2639" r:id="rId18"/>
    <p:sldId id="2664" r:id="rId19"/>
    <p:sldId id="2691" r:id="rId20"/>
    <p:sldId id="2643" r:id="rId21"/>
    <p:sldId id="2644" r:id="rId22"/>
    <p:sldId id="2645" r:id="rId23"/>
    <p:sldId id="2646" r:id="rId24"/>
    <p:sldId id="2647" r:id="rId25"/>
    <p:sldId id="2666" r:id="rId26"/>
    <p:sldId id="2649" r:id="rId27"/>
    <p:sldId id="2650" r:id="rId28"/>
    <p:sldId id="2651" r:id="rId29"/>
    <p:sldId id="2654" r:id="rId30"/>
    <p:sldId id="2667" r:id="rId31"/>
    <p:sldId id="2692" r:id="rId32"/>
    <p:sldId id="2680" r:id="rId33"/>
    <p:sldId id="26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111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2024/9/19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2024/9/19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6.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10.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Layout" Target="../slideLayouts/slideLayout18.xml"/><Relationship Id="rId6" Type="http://schemas.microsoft.com/office/2007/relationships/hdphoto" Target="../media/hdphoto12.wdp"/><Relationship Id="rId5" Type="http://schemas.openxmlformats.org/officeDocument/2006/relationships/image" Target="../media/image42.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3.png"/><Relationship Id="rId1" Type="http://schemas.openxmlformats.org/officeDocument/2006/relationships/slideLayout" Target="../slideLayouts/slideLayout18.xml"/><Relationship Id="rId6" Type="http://schemas.microsoft.com/office/2007/relationships/hdphoto" Target="../media/hdphoto12.wdp"/><Relationship Id="rId5" Type="http://schemas.openxmlformats.org/officeDocument/2006/relationships/image" Target="../media/image42.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2.wdp"/><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8.xml"/><Relationship Id="rId5" Type="http://schemas.microsoft.com/office/2007/relationships/hdphoto" Target="../media/hdphoto14.wdp"/><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8.xml"/><Relationship Id="rId5" Type="http://schemas.microsoft.com/office/2007/relationships/hdphoto" Target="../media/hdphoto14.wdp"/><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8.xml"/><Relationship Id="rId5" Type="http://schemas.microsoft.com/office/2007/relationships/hdphoto" Target="../media/hdphoto16.wdp"/><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17.wdp"/><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3.xml"/><Relationship Id="rId7" Type="http://schemas.openxmlformats.org/officeDocument/2006/relationships/image" Target="../media/image5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notesSlide" Target="../notesSlides/notesSlide4.xml"/><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jpe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5" Type="http://schemas.microsoft.com/office/2007/relationships/hdphoto" Target="../media/hdphoto6.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
            <a:extLst>
              <a:ext uri="{FF2B5EF4-FFF2-40B4-BE49-F238E27FC236}">
                <a16:creationId xmlns:a16="http://schemas.microsoft.com/office/drawing/2014/main" id="{848F7FBA-E073-4B08-87BA-8DBD8A78FB33}"/>
              </a:ext>
            </a:extLst>
          </p:cNvPr>
          <p:cNvSpPr/>
          <p:nvPr/>
        </p:nvSpPr>
        <p:spPr>
          <a:xfrm>
            <a:off x="4299045" y="575085"/>
            <a:ext cx="3302758" cy="1035351"/>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Tiếng</a:t>
            </a:r>
            <a:r>
              <a:rPr kumimoji="0" lang="en-US" altLang="zh-CN" sz="4000" b="1" i="0" u="none" strike="noStrike" kern="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kern="0"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V</a:t>
            </a:r>
            <a:r>
              <a:rPr kumimoji="0" lang="en-US" altLang="zh-CN" sz="4000" b="1"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iệt</a:t>
            </a:r>
            <a:endParaRPr kumimoji="0" lang="zh-CN" altLang="en-US" sz="4000" b="1" i="0" u="none" strike="noStrike" kern="0" cap="none" spc="0" normalizeH="0" baseline="0" noProof="0" dirty="0">
              <a:ln>
                <a:noFill/>
              </a:ln>
              <a:solidFill>
                <a:srgbClr val="7030A0"/>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3934310" y="2661917"/>
            <a:ext cx="48957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4 – </a:t>
            </a: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Đọc</a:t>
            </a:r>
            <a:endPar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90EE2D2-1ECA-4CD1-A001-6467A66D2F62}"/>
              </a:ext>
            </a:extLst>
          </p:cNvPr>
          <p:cNvPicPr>
            <a:picLocks noChangeAspect="1"/>
          </p:cNvPicPr>
          <p:nvPr/>
        </p:nvPicPr>
        <p:blipFill>
          <a:blip r:embed="rId3"/>
          <a:stretch>
            <a:fillRect/>
          </a:stretch>
        </p:blipFill>
        <p:spPr>
          <a:xfrm>
            <a:off x="1791851" y="3429000"/>
            <a:ext cx="8608298" cy="2365453"/>
          </a:xfrm>
          <a:prstGeom prst="rect">
            <a:avLst/>
          </a:prstGeom>
        </p:spPr>
      </p:pic>
      <p:sp>
        <p:nvSpPr>
          <p:cNvPr id="2" name="TextBox 1">
            <a:extLst>
              <a:ext uri="{FF2B5EF4-FFF2-40B4-BE49-F238E27FC236}">
                <a16:creationId xmlns:a16="http://schemas.microsoft.com/office/drawing/2014/main" id="{961D9EB1-F70A-A094-BAF7-B8A647BFAC19}"/>
              </a:ext>
            </a:extLst>
          </p:cNvPr>
          <p:cNvSpPr txBox="1"/>
          <p:nvPr/>
        </p:nvSpPr>
        <p:spPr>
          <a:xfrm>
            <a:off x="3820676" y="4611726"/>
            <a:ext cx="9052362" cy="1015663"/>
          </a:xfrm>
          <a:prstGeom prst="rect">
            <a:avLst/>
          </a:prstGeom>
          <a:noFill/>
        </p:spPr>
        <p:txBody>
          <a:bodyPr wrap="square" rtlCol="0">
            <a:spAutoFit/>
          </a:bodyPr>
          <a:lstStyle/>
          <a:p>
            <a:r>
              <a:rPr lang="en-US" sz="6000">
                <a:solidFill>
                  <a:srgbClr val="FFFF00"/>
                </a:solidFill>
                <a:latin typeface="Times New Roman" panose="02020603050405020304" pitchFamily="18" charset="0"/>
                <a:cs typeface="Times New Roman" panose="02020603050405020304" pitchFamily="18" charset="0"/>
              </a:rPr>
              <a:t>Đọc mở rộng</a:t>
            </a:r>
          </a:p>
        </p:txBody>
      </p:sp>
    </p:spTree>
    <p:extLst>
      <p:ext uri="{BB962C8B-B14F-4D97-AF65-F5344CB8AC3E}">
        <p14:creationId xmlns:p14="http://schemas.microsoft.com/office/powerpoint/2010/main" val="1706378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 đứng ngây ra nhìn biển.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3309978" y="399900"/>
            <a:ext cx="433276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9090310" y="1855634"/>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4461673" y="1906434"/>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1035040" y="2376156"/>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471263"/>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id="{ED2B9983-888D-45B3-B19C-EBE617D48FAD}"/>
              </a:ext>
            </a:extLst>
          </p:cNvPr>
          <p:cNvSpPr txBox="1"/>
          <p:nvPr/>
        </p:nvSpPr>
        <p:spPr>
          <a:xfrm>
            <a:off x="3973757" y="716399"/>
            <a:ext cx="4883640"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039334" y="330931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555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5218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625399"/>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p:txBody>
      </p:sp>
      <p:sp>
        <p:nvSpPr>
          <p:cNvPr id="3" name="TextBox 2">
            <a:extLst>
              <a:ext uri="{FF2B5EF4-FFF2-40B4-BE49-F238E27FC236}">
                <a16:creationId xmlns:a16="http://schemas.microsoft.com/office/drawing/2014/main" id="{ED2B9983-888D-45B3-B19C-EBE617D48FAD}"/>
              </a:ext>
            </a:extLst>
          </p:cNvPr>
          <p:cNvSpPr txBox="1"/>
          <p:nvPr/>
        </p:nvSpPr>
        <p:spPr>
          <a:xfrm>
            <a:off x="4290144" y="40624"/>
            <a:ext cx="4771969"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468869" y="3747462"/>
            <a:ext cx="5077116"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1102515"/>
                <a:ext cx="3560231" cy="555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1200432" y="2474340"/>
            <a:ext cx="1215222"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kumimoji="0" lang="en-US" altLang="zh-C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kumimoji="0" lang="en-US" altLang="zh-C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kumimoji="0" lang="zh-CN" alt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464195"/>
            <a:chOff x="6138355" y="864494"/>
            <a:chExt cx="5158854" cy="2557819"/>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71287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3228335" y="32907"/>
            <a:ext cx="493302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3912772" y="1062229"/>
                <a:ext cx="409915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619164" y="3768742"/>
            <a:ext cx="4876800" cy="2879209"/>
          </a:xfrm>
          <a:prstGeom prst="rect">
            <a:avLst/>
          </a:prstGeom>
        </p:spPr>
      </p:pic>
    </p:spTree>
    <p:extLst>
      <p:ext uri="{BB962C8B-B14F-4D97-AF65-F5344CB8AC3E}">
        <p14:creationId xmlns:p14="http://schemas.microsoft.com/office/powerpoint/2010/main" val="18517606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41194" y="163608"/>
            <a:ext cx="11612681" cy="64940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p>
        </p:txBody>
      </p:sp>
    </p:spTree>
    <p:extLst>
      <p:ext uri="{BB962C8B-B14F-4D97-AF65-F5344CB8AC3E}">
        <p14:creationId xmlns:p14="http://schemas.microsoft.com/office/powerpoint/2010/main" val="133489348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8624" y="147638"/>
            <a:ext cx="3597466"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428623" y="1792980"/>
            <a:ext cx="3985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548346" y="3575712"/>
            <a:ext cx="4099851" cy="4012811"/>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3867050" y="1019935"/>
                <a:ext cx="6596231" cy="677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91868" y="3763560"/>
            <a:ext cx="4808561" cy="2838922"/>
          </a:xfrm>
          <a:prstGeom prst="rect">
            <a:avLst/>
          </a:prstGeom>
        </p:spPr>
      </p:pic>
    </p:spTree>
    <p:extLst>
      <p:ext uri="{BB962C8B-B14F-4D97-AF65-F5344CB8AC3E}">
        <p14:creationId xmlns:p14="http://schemas.microsoft.com/office/powerpoint/2010/main" val="1847912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41194" y="163608"/>
            <a:ext cx="11612681"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p>
        </p:txBody>
      </p:sp>
    </p:spTree>
    <p:extLst>
      <p:ext uri="{BB962C8B-B14F-4D97-AF65-F5344CB8AC3E}">
        <p14:creationId xmlns:p14="http://schemas.microsoft.com/office/powerpoint/2010/main" val="140682719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651438" y="1094608"/>
            <a:ext cx="10490405"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651438" y="2326297"/>
            <a:ext cx="10490405" cy="856397"/>
            <a:chOff x="1603464" y="2459552"/>
            <a:chExt cx="10490405"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10169535"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651438" y="3309416"/>
            <a:ext cx="10490405"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651438" y="4309656"/>
            <a:ext cx="10490405"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167817" y="-368403"/>
            <a:ext cx="4768226" cy="1904390"/>
            <a:chOff x="3765322" y="-398062"/>
            <a:chExt cx="4250162" cy="2304595"/>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3045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38618" y="400292"/>
              <a:ext cx="3376866" cy="856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T</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ìm</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1600106" y="1176025"/>
            <a:ext cx="9391612" cy="954107"/>
          </a:xfrm>
          <a:prstGeom prst="rect">
            <a:avLst/>
          </a:prstGeom>
          <a:noFill/>
        </p:spPr>
        <p:txBody>
          <a:bodyPr wrap="square" rtlCol="0">
            <a:spAutoFit/>
          </a:bodyPr>
          <a:lstStyle/>
          <a:p>
            <a:pPr lvl="0"/>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hiện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xúc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lần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1570994" y="2471972"/>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1593373" y="2512817"/>
            <a:ext cx="9548470" cy="523220"/>
          </a:xfrm>
          <a:prstGeom prst="rect">
            <a:avLst/>
          </a:prstGeom>
          <a:noFill/>
        </p:spPr>
        <p:txBody>
          <a:bodyPr wrap="square" rtlCol="0">
            <a:spAutoFit/>
          </a:bodyPr>
          <a:lstStyle/>
          <a:p>
            <a:pPr lvl="0"/>
            <a:r>
              <a:rPr lang="vi-VN" sz="2800" dirty="0">
                <a:latin typeface="Times New Roman" panose="02020603050405020304" pitchFamily="18" charset="0"/>
                <a:ea typeface="Arial-Rounded" panose="020B0500000000000000" pitchFamily="34" charset="0"/>
                <a:cs typeface="Times New Roman" panose="02020603050405020304" pitchFamily="18" charset="0"/>
              </a:rPr>
              <a:t>Biển hiện ra như thế nào trước mắt Thắng?</a:t>
            </a:r>
            <a:endPar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1570994" y="3478701"/>
            <a:ext cx="9128623" cy="523220"/>
          </a:xfrm>
          <a:prstGeom prst="rect">
            <a:avLst/>
          </a:prstGeom>
          <a:noFill/>
        </p:spPr>
        <p:txBody>
          <a:bodyPr wrap="square" rtlCol="0">
            <a:spAutoFit/>
          </a:bodyPr>
          <a:lstStyle/>
          <a:p>
            <a:pPr lvl="0"/>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800" dirty="0">
                <a:latin typeface="Times New Roman" panose="02020603050405020304" pitchFamily="18" charset="0"/>
                <a:ea typeface="Arial-Rounded" panose="020B0500000000000000" pitchFamily="34" charset="0"/>
                <a:cs typeface="Times New Roman" panose="02020603050405020304" pitchFamily="18" charset="0"/>
              </a:rPr>
              <a:t> ý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1611260" y="4551326"/>
            <a:ext cx="8652412" cy="523220"/>
          </a:xfrm>
          <a:prstGeom prst="rect">
            <a:avLst/>
          </a:prstGeom>
          <a:noFill/>
        </p:spPr>
        <p:txBody>
          <a:bodyPr wrap="square" rtlCol="0">
            <a:spAutoFit/>
          </a:bodyPr>
          <a:lstStyle/>
          <a:p>
            <a:pPr lvl="0"/>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651438" y="5274418"/>
            <a:ext cx="10490405"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1450131" y="5339702"/>
            <a:ext cx="9691712" cy="954107"/>
          </a:xfrm>
          <a:prstGeom prst="rect">
            <a:avLst/>
          </a:prstGeom>
          <a:noFill/>
        </p:spPr>
        <p:txBody>
          <a:bodyPr wrap="square" rtlCol="0">
            <a:spAutoFit/>
          </a:bodyPr>
          <a:lstStyle/>
          <a:p>
            <a:pPr lvl="0"/>
            <a:r>
              <a:rPr lang="en-US" sz="2800" dirty="0">
                <a:latin typeface="Times New Roman" panose="02020603050405020304" pitchFamily="18" charset="0"/>
                <a:ea typeface="Arial-Rounded" panose="020B0500000000000000" pitchFamily="34" charset="0"/>
                <a:cs typeface="Times New Roman" panose="02020603050405020304" pitchFamily="18" charset="0"/>
              </a:rPr>
              <a:t>Theo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giữa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hứa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hẹn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thú</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vị</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96093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C3AB74-C67E-416A-856D-A96CA41F1EF8}"/>
              </a:ext>
            </a:extLst>
          </p:cNvPr>
          <p:cNvSpPr txBox="1"/>
          <p:nvPr/>
        </p:nvSpPr>
        <p:spPr>
          <a:xfrm>
            <a:off x="2802341" y="2826689"/>
            <a:ext cx="66555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70C0"/>
                </a:solidFill>
                <a:latin typeface="Times New Roman" panose="02020603050405020304" pitchFamily="18" charset="0"/>
                <a:ea typeface="微软雅黑"/>
                <a:cs typeface="Times New Roman" panose="02020603050405020304" pitchFamily="18" charset="0"/>
              </a:rPr>
              <a:t>Hát</a:t>
            </a:r>
            <a:r>
              <a:rPr lang="en-US" sz="4000" b="1" dirty="0">
                <a:solidFill>
                  <a:srgbClr val="0070C0"/>
                </a:solidFill>
                <a:latin typeface="Times New Roman" panose="02020603050405020304" pitchFamily="18" charset="0"/>
                <a:ea typeface="微软雅黑"/>
                <a:cs typeface="Times New Roman" panose="02020603050405020304" pitchFamily="18" charset="0"/>
              </a:rPr>
              <a:t>: </a:t>
            </a:r>
            <a:r>
              <a:rPr lang="en-US" sz="4000" b="1" dirty="0" err="1">
                <a:solidFill>
                  <a:srgbClr val="0070C0"/>
                </a:solidFill>
                <a:latin typeface="Times New Roman" panose="02020603050405020304" pitchFamily="18" charset="0"/>
                <a:ea typeface="微软雅黑"/>
                <a:cs typeface="Times New Roman" panose="02020603050405020304" pitchFamily="18" charset="0"/>
              </a:rPr>
              <a:t>Bé</a:t>
            </a:r>
            <a:r>
              <a:rPr lang="en-US" sz="4000" b="1" dirty="0">
                <a:solidFill>
                  <a:srgbClr val="0070C0"/>
                </a:solidFill>
                <a:latin typeface="Times New Roman" panose="02020603050405020304" pitchFamily="18" charset="0"/>
                <a:ea typeface="微软雅黑"/>
                <a:cs typeface="Times New Roman" panose="02020603050405020304" pitchFamily="18" charset="0"/>
              </a:rPr>
              <a:t> </a:t>
            </a:r>
            <a:r>
              <a:rPr lang="en-US" sz="4000" b="1" dirty="0" err="1">
                <a:solidFill>
                  <a:srgbClr val="0070C0"/>
                </a:solidFill>
                <a:latin typeface="Times New Roman" panose="02020603050405020304" pitchFamily="18" charset="0"/>
                <a:ea typeface="微软雅黑"/>
                <a:cs typeface="Times New Roman" panose="02020603050405020304" pitchFamily="18" charset="0"/>
              </a:rPr>
              <a:t>yêu</a:t>
            </a:r>
            <a:r>
              <a:rPr lang="en-US" sz="4000" b="1" dirty="0">
                <a:solidFill>
                  <a:srgbClr val="0070C0"/>
                </a:solidFill>
                <a:latin typeface="Times New Roman" panose="02020603050405020304" pitchFamily="18" charset="0"/>
                <a:ea typeface="微软雅黑"/>
                <a:cs typeface="Times New Roman" panose="02020603050405020304" pitchFamily="18" charset="0"/>
              </a:rPr>
              <a:t> </a:t>
            </a:r>
            <a:r>
              <a:rPr lang="en-US" sz="4000" b="1" dirty="0" err="1">
                <a:solidFill>
                  <a:srgbClr val="0070C0"/>
                </a:solidFill>
                <a:latin typeface="Times New Roman" panose="02020603050405020304" pitchFamily="18" charset="0"/>
                <a:ea typeface="微软雅黑"/>
                <a:cs typeface="Times New Roman" panose="02020603050405020304" pitchFamily="18" charset="0"/>
              </a:rPr>
              <a:t>biển</a:t>
            </a:r>
            <a:r>
              <a:rPr lang="en-US" sz="4000" b="1" dirty="0">
                <a:solidFill>
                  <a:srgbClr val="0070C0"/>
                </a:solidFill>
                <a:latin typeface="Times New Roman" panose="02020603050405020304" pitchFamily="18" charset="0"/>
                <a:ea typeface="微软雅黑"/>
                <a:cs typeface="Times New Roman" panose="02020603050405020304" pitchFamily="18" charset="0"/>
              </a:rPr>
              <a:t> </a:t>
            </a:r>
            <a:r>
              <a:rPr lang="en-US" sz="4000" b="1" dirty="0" err="1">
                <a:solidFill>
                  <a:srgbClr val="0070C0"/>
                </a:solidFill>
                <a:latin typeface="Times New Roman" panose="02020603050405020304" pitchFamily="18" charset="0"/>
                <a:ea typeface="微软雅黑"/>
                <a:cs typeface="Times New Roman" panose="02020603050405020304" pitchFamily="18" charset="0"/>
              </a:rPr>
              <a:t>lắm</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39641600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1272209" cy="2989560"/>
            <a:chOff x="503736" y="2521384"/>
            <a:chExt cx="6325689" cy="2989560"/>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1815882"/>
            </a:xfrm>
            <a:prstGeom prst="rect">
              <a:avLst/>
            </a:prstGeom>
            <a:noFill/>
            <a:ln w="57150">
              <a:noFill/>
            </a:ln>
          </p:spPr>
          <p:txBody>
            <a:bodyPr wrap="square">
              <a:spAutoFit/>
            </a:bodyP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Những câu thể hiện cảm xúc của Thắng khi lần đầu tiên thấy biển là:</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  A! Biển! Biển đây rồi. Thích quá!</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 Thắng reo toáng lên, vượt qua bố và anh Thái chạy ào ra bãi cát.</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989560"/>
              <a:chOff x="503736" y="2521384"/>
              <a:chExt cx="6325689" cy="2989560"/>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794982" y="471304"/>
            <a:ext cx="8652412" cy="584775"/>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Biển hiện ra như thế nào trước mắt Thắng?</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416490"/>
            <a:chOff x="515318" y="978946"/>
            <a:chExt cx="11829082" cy="5300573"/>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0643635"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Biển h</a:t>
              </a:r>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5300573"/>
              <a:chOff x="362918" y="1369539"/>
              <a:chExt cx="11829082" cy="5300573"/>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4010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b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br>
                <a:b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br>
                <a:endPar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575293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bãi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036611" y="1483374"/>
            <a:ext cx="10864237" cy="1296576"/>
            <a:chOff x="211545" y="1221980"/>
            <a:chExt cx="12580530" cy="1296576"/>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chú</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ý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đến</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con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còng</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gió</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biển</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211545" y="1221980"/>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968667" cy="5856422"/>
            <a:chOff x="2210738" y="-1461943"/>
            <a:chExt cx="10547483"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9437318" cy="5856422"/>
              <a:chOff x="3637968" y="-666044"/>
              <a:chExt cx="8020635" cy="5566425"/>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8020635" cy="55664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kĩ</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đoạn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thứ</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cuộc</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giữa</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Hải</a:t>
                </a:r>
                <a:endPar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vai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thiệu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Hải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 hãy tưởng tượng mình là bạn Thắng trong bài đọc để giới thiệu cho mọi người biết bạn Hải.</a:t>
                </a:r>
                <a:endPar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682388" y="1751147"/>
            <a:ext cx="11068333"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 tham khảo</a:t>
            </a:r>
            <a:r>
              <a:rPr lang="en-US" sz="28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8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28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hẹn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thú</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vị</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dựa</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đoạn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cuối</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cùng</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suy</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xem</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sẽ</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diễn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ra.</a:t>
                </a:r>
                <a:endPar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670863"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9726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869777" y="-245660"/>
            <a:ext cx="4919381" cy="2920622"/>
            <a:chOff x="3825327" y="-288795"/>
            <a:chExt cx="4546309"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414026" y="1239207"/>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704850" y="2384176"/>
            <a:ext cx="11087099" cy="2554545"/>
          </a:xfrm>
          <a:custGeom>
            <a:avLst/>
            <a:gdLst>
              <a:gd name="connsiteX0" fmla="*/ 0 w 11087099"/>
              <a:gd name="connsiteY0" fmla="*/ 0 h 2554545"/>
              <a:gd name="connsiteX1" fmla="*/ 694403 w 11087099"/>
              <a:gd name="connsiteY1" fmla="*/ 0 h 2554545"/>
              <a:gd name="connsiteX2" fmla="*/ 1388805 w 11087099"/>
              <a:gd name="connsiteY2" fmla="*/ 0 h 2554545"/>
              <a:gd name="connsiteX3" fmla="*/ 2194079 w 11087099"/>
              <a:gd name="connsiteY3" fmla="*/ 0 h 2554545"/>
              <a:gd name="connsiteX4" fmla="*/ 2555868 w 11087099"/>
              <a:gd name="connsiteY4" fmla="*/ 0 h 2554545"/>
              <a:gd name="connsiteX5" fmla="*/ 3028529 w 11087099"/>
              <a:gd name="connsiteY5" fmla="*/ 0 h 2554545"/>
              <a:gd name="connsiteX6" fmla="*/ 3722931 w 11087099"/>
              <a:gd name="connsiteY6" fmla="*/ 0 h 2554545"/>
              <a:gd name="connsiteX7" fmla="*/ 4417334 w 11087099"/>
              <a:gd name="connsiteY7" fmla="*/ 0 h 2554545"/>
              <a:gd name="connsiteX8" fmla="*/ 4889994 w 11087099"/>
              <a:gd name="connsiteY8" fmla="*/ 0 h 2554545"/>
              <a:gd name="connsiteX9" fmla="*/ 5251784 w 11087099"/>
              <a:gd name="connsiteY9" fmla="*/ 0 h 2554545"/>
              <a:gd name="connsiteX10" fmla="*/ 6057057 w 11087099"/>
              <a:gd name="connsiteY10" fmla="*/ 0 h 2554545"/>
              <a:gd name="connsiteX11" fmla="*/ 6307976 w 11087099"/>
              <a:gd name="connsiteY11" fmla="*/ 0 h 2554545"/>
              <a:gd name="connsiteX12" fmla="*/ 6669765 w 11087099"/>
              <a:gd name="connsiteY12" fmla="*/ 0 h 2554545"/>
              <a:gd name="connsiteX13" fmla="*/ 7031555 w 11087099"/>
              <a:gd name="connsiteY13" fmla="*/ 0 h 2554545"/>
              <a:gd name="connsiteX14" fmla="*/ 7615086 w 11087099"/>
              <a:gd name="connsiteY14" fmla="*/ 0 h 2554545"/>
              <a:gd name="connsiteX15" fmla="*/ 7866005 w 11087099"/>
              <a:gd name="connsiteY15" fmla="*/ 0 h 2554545"/>
              <a:gd name="connsiteX16" fmla="*/ 8449537 w 11087099"/>
              <a:gd name="connsiteY16" fmla="*/ 0 h 2554545"/>
              <a:gd name="connsiteX17" fmla="*/ 9254810 w 11087099"/>
              <a:gd name="connsiteY17" fmla="*/ 0 h 2554545"/>
              <a:gd name="connsiteX18" fmla="*/ 9616600 w 11087099"/>
              <a:gd name="connsiteY18" fmla="*/ 0 h 2554545"/>
              <a:gd name="connsiteX19" fmla="*/ 10200131 w 11087099"/>
              <a:gd name="connsiteY19" fmla="*/ 0 h 2554545"/>
              <a:gd name="connsiteX20" fmla="*/ 11087099 w 11087099"/>
              <a:gd name="connsiteY20" fmla="*/ 0 h 2554545"/>
              <a:gd name="connsiteX21" fmla="*/ 11087099 w 11087099"/>
              <a:gd name="connsiteY21" fmla="*/ 434273 h 2554545"/>
              <a:gd name="connsiteX22" fmla="*/ 11087099 w 11087099"/>
              <a:gd name="connsiteY22" fmla="*/ 919636 h 2554545"/>
              <a:gd name="connsiteX23" fmla="*/ 11087099 w 11087099"/>
              <a:gd name="connsiteY23" fmla="*/ 1456091 h 2554545"/>
              <a:gd name="connsiteX24" fmla="*/ 11087099 w 11087099"/>
              <a:gd name="connsiteY24" fmla="*/ 1890363 h 2554545"/>
              <a:gd name="connsiteX25" fmla="*/ 11087099 w 11087099"/>
              <a:gd name="connsiteY25" fmla="*/ 2554545 h 2554545"/>
              <a:gd name="connsiteX26" fmla="*/ 10725309 w 11087099"/>
              <a:gd name="connsiteY26" fmla="*/ 2554545 h 2554545"/>
              <a:gd name="connsiteX27" fmla="*/ 10474391 w 11087099"/>
              <a:gd name="connsiteY27" fmla="*/ 2554545 h 2554545"/>
              <a:gd name="connsiteX28" fmla="*/ 10001730 w 11087099"/>
              <a:gd name="connsiteY28" fmla="*/ 2554545 h 2554545"/>
              <a:gd name="connsiteX29" fmla="*/ 9529070 w 11087099"/>
              <a:gd name="connsiteY29" fmla="*/ 2554545 h 2554545"/>
              <a:gd name="connsiteX30" fmla="*/ 8834667 w 11087099"/>
              <a:gd name="connsiteY30" fmla="*/ 2554545 h 2554545"/>
              <a:gd name="connsiteX31" fmla="*/ 8029394 w 11087099"/>
              <a:gd name="connsiteY31" fmla="*/ 2554545 h 2554545"/>
              <a:gd name="connsiteX32" fmla="*/ 7556733 w 11087099"/>
              <a:gd name="connsiteY32" fmla="*/ 2554545 h 2554545"/>
              <a:gd name="connsiteX33" fmla="*/ 7194944 w 11087099"/>
              <a:gd name="connsiteY33" fmla="*/ 2554545 h 2554545"/>
              <a:gd name="connsiteX34" fmla="*/ 6722283 w 11087099"/>
              <a:gd name="connsiteY34" fmla="*/ 2554545 h 2554545"/>
              <a:gd name="connsiteX35" fmla="*/ 6027881 w 11087099"/>
              <a:gd name="connsiteY35" fmla="*/ 2554545 h 2554545"/>
              <a:gd name="connsiteX36" fmla="*/ 5555220 w 11087099"/>
              <a:gd name="connsiteY36" fmla="*/ 2554545 h 2554545"/>
              <a:gd name="connsiteX37" fmla="*/ 4749947 w 11087099"/>
              <a:gd name="connsiteY37" fmla="*/ 2554545 h 2554545"/>
              <a:gd name="connsiteX38" fmla="*/ 4055544 w 11087099"/>
              <a:gd name="connsiteY38" fmla="*/ 2554545 h 2554545"/>
              <a:gd name="connsiteX39" fmla="*/ 3472013 w 11087099"/>
              <a:gd name="connsiteY39" fmla="*/ 2554545 h 2554545"/>
              <a:gd name="connsiteX40" fmla="*/ 3221094 w 11087099"/>
              <a:gd name="connsiteY40" fmla="*/ 2554545 h 2554545"/>
              <a:gd name="connsiteX41" fmla="*/ 2526692 w 11087099"/>
              <a:gd name="connsiteY41" fmla="*/ 2554545 h 2554545"/>
              <a:gd name="connsiteX42" fmla="*/ 2054031 w 11087099"/>
              <a:gd name="connsiteY42" fmla="*/ 2554545 h 2554545"/>
              <a:gd name="connsiteX43" fmla="*/ 1248757 w 11087099"/>
              <a:gd name="connsiteY43" fmla="*/ 2554545 h 2554545"/>
              <a:gd name="connsiteX44" fmla="*/ 554355 w 11087099"/>
              <a:gd name="connsiteY44" fmla="*/ 2554545 h 2554545"/>
              <a:gd name="connsiteX45" fmla="*/ 0 w 11087099"/>
              <a:gd name="connsiteY45" fmla="*/ 2554545 h 2554545"/>
              <a:gd name="connsiteX46" fmla="*/ 0 w 11087099"/>
              <a:gd name="connsiteY46" fmla="*/ 2069181 h 2554545"/>
              <a:gd name="connsiteX47" fmla="*/ 0 w 11087099"/>
              <a:gd name="connsiteY47" fmla="*/ 1609363 h 2554545"/>
              <a:gd name="connsiteX48" fmla="*/ 0 w 11087099"/>
              <a:gd name="connsiteY48" fmla="*/ 1149545 h 2554545"/>
              <a:gd name="connsiteX49" fmla="*/ 0 w 11087099"/>
              <a:gd name="connsiteY49" fmla="*/ 664182 h 2554545"/>
              <a:gd name="connsiteX50" fmla="*/ 0 w 11087099"/>
              <a:gd name="connsiteY50"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2554545"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09664" y="138147"/>
                  <a:pt x="11073539" y="234526"/>
                  <a:pt x="11087099" y="434273"/>
                </a:cubicBezTo>
                <a:cubicBezTo>
                  <a:pt x="11100659" y="634020"/>
                  <a:pt x="11049380" y="680375"/>
                  <a:pt x="11087099" y="919636"/>
                </a:cubicBezTo>
                <a:cubicBezTo>
                  <a:pt x="11124818" y="1158897"/>
                  <a:pt x="11041967" y="1269882"/>
                  <a:pt x="11087099" y="1456091"/>
                </a:cubicBezTo>
                <a:cubicBezTo>
                  <a:pt x="11132231" y="1642301"/>
                  <a:pt x="11054007" y="1743371"/>
                  <a:pt x="11087099" y="1890363"/>
                </a:cubicBezTo>
                <a:cubicBezTo>
                  <a:pt x="11120191" y="2037355"/>
                  <a:pt x="11044434" y="2328769"/>
                  <a:pt x="11087099" y="2554545"/>
                </a:cubicBezTo>
                <a:cubicBezTo>
                  <a:pt x="10978405" y="2570256"/>
                  <a:pt x="10856042" y="2552279"/>
                  <a:pt x="10725309" y="2554545"/>
                </a:cubicBezTo>
                <a:cubicBezTo>
                  <a:pt x="10594576" y="2556811"/>
                  <a:pt x="10568386" y="2533117"/>
                  <a:pt x="10474391" y="2554545"/>
                </a:cubicBezTo>
                <a:cubicBezTo>
                  <a:pt x="10380396" y="2575973"/>
                  <a:pt x="10191808" y="2546768"/>
                  <a:pt x="10001730" y="2554545"/>
                </a:cubicBezTo>
                <a:cubicBezTo>
                  <a:pt x="9811652" y="2562322"/>
                  <a:pt x="9714241" y="2515786"/>
                  <a:pt x="9529070" y="2554545"/>
                </a:cubicBezTo>
                <a:cubicBezTo>
                  <a:pt x="9343899" y="2593304"/>
                  <a:pt x="8992671" y="2477591"/>
                  <a:pt x="8834667" y="2554545"/>
                </a:cubicBezTo>
                <a:cubicBezTo>
                  <a:pt x="8676663" y="2631499"/>
                  <a:pt x="8279740" y="2464326"/>
                  <a:pt x="8029394" y="2554545"/>
                </a:cubicBezTo>
                <a:cubicBezTo>
                  <a:pt x="7779048" y="2644764"/>
                  <a:pt x="7697394" y="2508023"/>
                  <a:pt x="7556733" y="2554545"/>
                </a:cubicBezTo>
                <a:cubicBezTo>
                  <a:pt x="7416072" y="2601067"/>
                  <a:pt x="7373516" y="2519873"/>
                  <a:pt x="7194944" y="2554545"/>
                </a:cubicBezTo>
                <a:cubicBezTo>
                  <a:pt x="7016372" y="2589217"/>
                  <a:pt x="6868480" y="2519727"/>
                  <a:pt x="6722283" y="2554545"/>
                </a:cubicBezTo>
                <a:cubicBezTo>
                  <a:pt x="6576086" y="2589363"/>
                  <a:pt x="6299259" y="2497558"/>
                  <a:pt x="6027881" y="2554545"/>
                </a:cubicBezTo>
                <a:cubicBezTo>
                  <a:pt x="5756503" y="2611532"/>
                  <a:pt x="5740400" y="2534681"/>
                  <a:pt x="5555220" y="2554545"/>
                </a:cubicBezTo>
                <a:cubicBezTo>
                  <a:pt x="5370040" y="2574409"/>
                  <a:pt x="5121609" y="2497418"/>
                  <a:pt x="4749947" y="2554545"/>
                </a:cubicBezTo>
                <a:cubicBezTo>
                  <a:pt x="4378285" y="2611672"/>
                  <a:pt x="4319805" y="2512135"/>
                  <a:pt x="4055544" y="2554545"/>
                </a:cubicBezTo>
                <a:cubicBezTo>
                  <a:pt x="3791283" y="2596955"/>
                  <a:pt x="3635744" y="2498584"/>
                  <a:pt x="3472013" y="2554545"/>
                </a:cubicBezTo>
                <a:cubicBezTo>
                  <a:pt x="3308282" y="2610506"/>
                  <a:pt x="3277065" y="2549014"/>
                  <a:pt x="3221094" y="2554545"/>
                </a:cubicBezTo>
                <a:cubicBezTo>
                  <a:pt x="3165123" y="2560076"/>
                  <a:pt x="2757366" y="2472342"/>
                  <a:pt x="2526692" y="2554545"/>
                </a:cubicBezTo>
                <a:cubicBezTo>
                  <a:pt x="2296018" y="2636748"/>
                  <a:pt x="2282966" y="2539718"/>
                  <a:pt x="2054031" y="2554545"/>
                </a:cubicBezTo>
                <a:cubicBezTo>
                  <a:pt x="1825096" y="2569372"/>
                  <a:pt x="1620519" y="2514812"/>
                  <a:pt x="1248757" y="2554545"/>
                </a:cubicBezTo>
                <a:cubicBezTo>
                  <a:pt x="876995" y="2594278"/>
                  <a:pt x="820905" y="2524455"/>
                  <a:pt x="554355" y="2554545"/>
                </a:cubicBezTo>
                <a:cubicBezTo>
                  <a:pt x="287805" y="2584635"/>
                  <a:pt x="242549" y="2513834"/>
                  <a:pt x="0" y="2554545"/>
                </a:cubicBezTo>
                <a:cubicBezTo>
                  <a:pt x="-33560" y="2343814"/>
                  <a:pt x="2845" y="2266244"/>
                  <a:pt x="0" y="2069181"/>
                </a:cubicBezTo>
                <a:cubicBezTo>
                  <a:pt x="-2845" y="1872118"/>
                  <a:pt x="5317" y="1832922"/>
                  <a:pt x="0" y="1609363"/>
                </a:cubicBezTo>
                <a:cubicBezTo>
                  <a:pt x="-5317" y="1385804"/>
                  <a:pt x="4321" y="1298498"/>
                  <a:pt x="0" y="1149545"/>
                </a:cubicBezTo>
                <a:cubicBezTo>
                  <a:pt x="-4321" y="1000592"/>
                  <a:pt x="2436" y="872868"/>
                  <a:pt x="0" y="664182"/>
                </a:cubicBezTo>
                <a:cubicBezTo>
                  <a:pt x="-2436" y="455496"/>
                  <a:pt x="31648" y="217406"/>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Bài đọc m</a:t>
            </a:r>
            <a:r>
              <a:rPr kumimoji="0" lang="vi-VN" sz="40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iêu tả</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cảm</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xúc</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xúc</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mới</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thiên</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nhiên</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4000" b="1" kern="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1" i="0" u="none" strike="noStrike" kern="0" cap="none" spc="0" normalizeH="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09747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6062" y="219615"/>
            <a:ext cx="6914515" cy="1656884"/>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1433"/>
              <a:ext cx="11851" cy="15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L</a:t>
              </a:r>
              <a:r>
                <a:rPr kumimoji="0" lang="en-US" sz="40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iên</a:t>
              </a:r>
              <a:r>
                <a:rPr kumimoji="0" lang="en-US"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hệ</a:t>
              </a:r>
              <a:r>
                <a:rPr kumimoji="0" lang="en-US"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bản</a:t>
              </a:r>
              <a:r>
                <a:rPr kumimoji="0" lang="en-US"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thân</a:t>
              </a:r>
              <a:endParaRPr kumimoji="0" lang="en-US"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1038" y="2621892"/>
            <a:ext cx="103251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Yêu quý thiên nhiên, </a:t>
            </a:r>
            <a:r>
              <a:rPr kumimoji="0" lang="en-US" sz="3200"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cảnh</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vật</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tươi</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đẹp</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xung</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quanh</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ta.</a:t>
            </a:r>
            <a:endParaRPr kumimoji="0" lang="en-US" sz="3200"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043531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toàn</a:t>
            </a:r>
            <a:r>
              <a:rPr kumimoji="0" lang="en-US" altLang="zh-CN" sz="2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7193" cy="2290428"/>
            <a:chOff x="4038" y="1734"/>
            <a:chExt cx="10428" cy="4268"/>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6741" y="1734"/>
              <a:ext cx="4959" cy="1003"/>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75" cy="100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6"/>
              <a:ext cx="5741" cy="1003"/>
              <a:chOff x="1717199" y="4363552"/>
              <a:chExt cx="3645680" cy="637170"/>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06490"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4999"/>
              <a:ext cx="7045" cy="1003"/>
              <a:chOff x="1717199" y="5199333"/>
              <a:chExt cx="4473575" cy="637170"/>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351426"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64258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a:t>
            </a:r>
            <a:r>
              <a:rPr kumimoji="0" lang="vi-VN"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775901" y="3753181"/>
            <a:ext cx="5258937" cy="3104819"/>
          </a:xfrm>
          <a:prstGeom prst="rect">
            <a:avLst/>
          </a:prstGeom>
        </p:spPr>
      </p:pic>
    </p:spTree>
    <p:extLst>
      <p:ext uri="{BB962C8B-B14F-4D97-AF65-F5344CB8AC3E}">
        <p14:creationId xmlns:p14="http://schemas.microsoft.com/office/powerpoint/2010/main" val="864618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41194" y="163608"/>
            <a:ext cx="11612681"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406827192"/>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5"/>
          <a:stretch>
            <a:fillRect/>
          </a:stretch>
        </p:blipFill>
        <p:spPr>
          <a:xfrm>
            <a:off x="-635" y="0"/>
            <a:ext cx="12192635" cy="694563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 name="5ff2c2ea9edb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4526" y="-983801"/>
            <a:ext cx="609600" cy="609600"/>
          </a:xfrm>
          <a:prstGeom prst="rect">
            <a:avLst/>
          </a:prstGeom>
        </p:spPr>
      </p:pic>
      <p:grpSp>
        <p:nvGrpSpPr>
          <p:cNvPr id="26" name="组合 6">
            <a:extLst>
              <a:ext uri="{FF2B5EF4-FFF2-40B4-BE49-F238E27FC236}">
                <a16:creationId xmlns:a16="http://schemas.microsoft.com/office/drawing/2014/main" id="{931C1154-66F6-4FF5-AA22-96A5003A9EC1}"/>
              </a:ext>
            </a:extLst>
          </p:cNvPr>
          <p:cNvGrpSpPr/>
          <p:nvPr/>
        </p:nvGrpSpPr>
        <p:grpSpPr>
          <a:xfrm>
            <a:off x="1367956" y="879238"/>
            <a:ext cx="9455449" cy="5163728"/>
            <a:chOff x="1227083" y="675833"/>
            <a:chExt cx="10162697" cy="5898322"/>
          </a:xfrm>
        </p:grpSpPr>
        <p:sp>
          <p:nvSpPr>
            <p:cNvPr id="27" name="矩形 7">
              <a:extLst>
                <a:ext uri="{FF2B5EF4-FFF2-40B4-BE49-F238E27FC236}">
                  <a16:creationId xmlns:a16="http://schemas.microsoft.com/office/drawing/2014/main" id="{7DA178F1-6602-469F-96D8-0431D68D37BC}"/>
                </a:ext>
              </a:extLst>
            </p:cNvPr>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8" name="矩形 8">
              <a:extLst>
                <a:ext uri="{FF2B5EF4-FFF2-40B4-BE49-F238E27FC236}">
                  <a16:creationId xmlns:a16="http://schemas.microsoft.com/office/drawing/2014/main" id="{1D4774D2-15D1-4850-9BF6-5CCE261A27EB}"/>
                </a:ext>
              </a:extLst>
            </p:cNvPr>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9"/>
          <a:stretch>
            <a:fillRect/>
          </a:stretch>
        </p:blipFill>
        <p:spPr>
          <a:xfrm>
            <a:off x="-16626" y="2547301"/>
            <a:ext cx="12192635" cy="4502150"/>
          </a:xfrm>
          <a:prstGeom prst="rect">
            <a:avLst/>
          </a:prstGeom>
        </p:spPr>
      </p:pic>
      <p:pic>
        <p:nvPicPr>
          <p:cNvPr id="29" name="图片 6" descr="61af0faad64fb">
            <a:extLst>
              <a:ext uri="{FF2B5EF4-FFF2-40B4-BE49-F238E27FC236}">
                <a16:creationId xmlns:a16="http://schemas.microsoft.com/office/drawing/2014/main" id="{0FC6B568-7582-42A4-8D30-58E5B8C11097}"/>
              </a:ext>
            </a:extLst>
          </p:cNvPr>
          <p:cNvPicPr>
            <a:picLocks noChangeAspect="1"/>
          </p:cNvPicPr>
          <p:nvPr/>
        </p:nvPicPr>
        <p:blipFill>
          <a:blip r:embed="rId10"/>
          <a:stretch>
            <a:fillRect/>
          </a:stretch>
        </p:blipFill>
        <p:spPr>
          <a:xfrm>
            <a:off x="-386969" y="2554640"/>
            <a:ext cx="4755515" cy="2971165"/>
          </a:xfrm>
          <a:prstGeom prst="rect">
            <a:avLst/>
          </a:prstGeom>
        </p:spPr>
      </p:pic>
      <p:sp>
        <p:nvSpPr>
          <p:cNvPr id="37" name="TextBox 36">
            <a:extLst>
              <a:ext uri="{FF2B5EF4-FFF2-40B4-BE49-F238E27FC236}">
                <a16:creationId xmlns:a16="http://schemas.microsoft.com/office/drawing/2014/main" id="{E6B596F7-B45B-4167-8E59-F3CCE7A6BC78}"/>
              </a:ext>
            </a:extLst>
          </p:cNvPr>
          <p:cNvSpPr txBox="1"/>
          <p:nvPr/>
        </p:nvSpPr>
        <p:spPr>
          <a:xfrm>
            <a:off x="2515626" y="1882820"/>
            <a:ext cx="807228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effectLst>
                  <a:glow rad="63500">
                    <a:srgbClr val="70AD47">
                      <a:satMod val="175000"/>
                      <a:alpha val="40000"/>
                    </a:srgbClr>
                  </a:glow>
                </a:effectLst>
                <a:latin typeface="Aarian"/>
              </a:rPr>
              <a:t>Đọc</a:t>
            </a:r>
            <a:r>
              <a:rPr lang="en-US" sz="6000" dirty="0">
                <a:solidFill>
                  <a:srgbClr val="FF0000"/>
                </a:solidFill>
                <a:effectLst>
                  <a:glow rad="63500">
                    <a:srgbClr val="70AD47">
                      <a:satMod val="175000"/>
                      <a:alpha val="40000"/>
                    </a:srgbClr>
                  </a:glow>
                </a:effectLst>
                <a:latin typeface="Aarian"/>
              </a:rPr>
              <a:t> </a:t>
            </a:r>
            <a:r>
              <a:rPr lang="en-US" sz="6000" dirty="0" err="1">
                <a:solidFill>
                  <a:srgbClr val="FF0000"/>
                </a:solidFill>
                <a:effectLst>
                  <a:glow rad="63500">
                    <a:srgbClr val="70AD47">
                      <a:satMod val="175000"/>
                      <a:alpha val="40000"/>
                    </a:srgbClr>
                  </a:glow>
                </a:effectLst>
                <a:latin typeface="Aarian"/>
              </a:rPr>
              <a:t>mở</a:t>
            </a:r>
            <a:r>
              <a:rPr lang="en-US" sz="6000" dirty="0">
                <a:solidFill>
                  <a:srgbClr val="FF0000"/>
                </a:solidFill>
                <a:effectLst>
                  <a:glow rad="63500">
                    <a:srgbClr val="70AD47">
                      <a:satMod val="175000"/>
                      <a:alpha val="40000"/>
                    </a:srgbClr>
                  </a:glow>
                </a:effectLst>
                <a:latin typeface="Aarian"/>
              </a:rPr>
              <a:t> </a:t>
            </a:r>
            <a:r>
              <a:rPr lang="en-US" sz="6000" dirty="0" err="1">
                <a:solidFill>
                  <a:srgbClr val="FF0000"/>
                </a:solidFill>
                <a:effectLst>
                  <a:glow rad="63500">
                    <a:srgbClr val="70AD47">
                      <a:satMod val="175000"/>
                      <a:alpha val="40000"/>
                    </a:srgbClr>
                  </a:glow>
                </a:effectLst>
                <a:latin typeface="Aarian"/>
              </a:rPr>
              <a:t>rộng</a:t>
            </a:r>
            <a:endParaRPr kumimoji="0" lang="en-US" sz="6000" b="0" i="0" u="none" strike="noStrike" kern="1200" cap="none" spc="0" normalizeH="0" baseline="0" noProof="0" dirty="0">
              <a:ln>
                <a:noFill/>
              </a:ln>
              <a:solidFill>
                <a:srgbClr val="FF0000"/>
              </a:solidFill>
              <a:effectLst>
                <a:glow rad="63500">
                  <a:srgbClr val="70AD47">
                    <a:satMod val="175000"/>
                    <a:alpha val="40000"/>
                  </a:srgbClr>
                </a:glow>
              </a:effectLst>
              <a:uLnTx/>
              <a:uFillTx/>
              <a:latin typeface="Aarian"/>
            </a:endParaRPr>
          </a:p>
        </p:txBody>
      </p:sp>
      <p:pic>
        <p:nvPicPr>
          <p:cNvPr id="38" name="图片 9">
            <a:extLst>
              <a:ext uri="{FF2B5EF4-FFF2-40B4-BE49-F238E27FC236}">
                <a16:creationId xmlns:a16="http://schemas.microsoft.com/office/drawing/2014/main" id="{51964BD2-8BF5-459E-BEC4-D43BF55E33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71030" y="-1353390"/>
            <a:ext cx="3796870" cy="3796870"/>
          </a:xfrm>
          <a:prstGeom prst="rect">
            <a:avLst/>
          </a:prstGeom>
        </p:spPr>
      </p:pic>
    </p:spTree>
    <p:extLst>
      <p:ext uri="{BB962C8B-B14F-4D97-AF65-F5344CB8AC3E}">
        <p14:creationId xmlns:p14="http://schemas.microsoft.com/office/powerpoint/2010/main" val="24350873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fltVal val="0"/>
                                          </p:val>
                                        </p:tav>
                                        <p:tav tm="100000">
                                          <p:val>
                                            <p:strVal val="#ppt_h"/>
                                          </p:val>
                                        </p:tav>
                                      </p:tavLst>
                                    </p:anim>
                                    <p:animEffect transition="in" filter="fade">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2"/>
                </p:tgtEl>
              </p:cMediaNode>
            </p:audio>
          </p:childTnLst>
        </p:cTn>
      </p:par>
    </p:tnLst>
    <p:bldLst>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8749" y="-43815"/>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6" name="图片 5" descr="610654865b9c2"/>
          <p:cNvPicPr>
            <a:picLocks noChangeAspect="1"/>
          </p:cNvPicPr>
          <p:nvPr/>
        </p:nvPicPr>
        <p:blipFill>
          <a:blip r:embed="rId4"/>
          <a:stretch>
            <a:fillRect/>
          </a:stretch>
        </p:blipFill>
        <p:spPr>
          <a:xfrm>
            <a:off x="0" y="244348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sp>
        <p:nvSpPr>
          <p:cNvPr id="25" name="Rectangle 13">
            <a:extLst>
              <a:ext uri="{FF2B5EF4-FFF2-40B4-BE49-F238E27FC236}">
                <a16:creationId xmlns:a16="http://schemas.microsoft.com/office/drawing/2014/main" id="{779A45AD-5BE8-48AE-B68B-037B1AE0E273}"/>
              </a:ext>
            </a:extLst>
          </p:cNvPr>
          <p:cNvSpPr txBox="1">
            <a:spLocks noChangeArrowheads="1"/>
          </p:cNvSpPr>
          <p:nvPr/>
        </p:nvSpPr>
        <p:spPr>
          <a:xfrm>
            <a:off x="4201137" y="1224669"/>
            <a:ext cx="6600580" cy="2610352"/>
          </a:xfrm>
          <a:prstGeom prst="rect">
            <a:avLst/>
          </a:prstGeom>
        </p:spPr>
        <p:txBody>
          <a:bodyPr vert="horz" lIns="91440" tIns="45720" rIns="45720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spcBef>
                <a:spcPct val="0"/>
              </a:spcBef>
              <a:spcAft>
                <a:spcPts val="0"/>
              </a:spcAft>
              <a:buClrTx/>
              <a:buSzTx/>
              <a:buFontTx/>
              <a:buNone/>
              <a:tabLst/>
              <a:defRPr/>
            </a:pPr>
            <a:r>
              <a:rPr kumimoji="0" lang="en-US" altLang="zh-CN" sz="6600" b="1" i="0" u="none" strike="noStrike" kern="1200" cap="none" spc="0" normalizeH="0" baseline="0" noProof="0" dirty="0">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XIN </a:t>
            </a:r>
            <a:r>
              <a:rPr kumimoji="0" lang="en-US" altLang="zh-CN" sz="6600" b="1" i="0" u="none" strike="noStrike" kern="1200" cap="none" spc="0" normalizeH="0" baseline="0" noProof="0" dirty="0" err="1">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CHÀO</a:t>
            </a:r>
            <a:r>
              <a:rPr kumimoji="0" lang="en-US" altLang="zh-CN" sz="6600" b="1" i="0" u="none" strike="noStrike" kern="1200" cap="none" spc="0" normalizeH="0" baseline="0" noProof="0" dirty="0">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 </a:t>
            </a:r>
            <a:r>
              <a:rPr kumimoji="0" lang="en-US" altLang="zh-CN" sz="6600" b="1" i="0" u="none" strike="noStrike" kern="1200" cap="none" spc="0" normalizeH="0" baseline="0" noProof="0" dirty="0" err="1">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VÀ</a:t>
            </a:r>
            <a:r>
              <a:rPr kumimoji="0" lang="en-US" altLang="zh-CN" sz="6600" b="1" i="0" u="none" strike="noStrike" kern="1200" cap="none" spc="0" normalizeH="0" baseline="0" noProof="0" dirty="0">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 </a:t>
            </a:r>
            <a:r>
              <a:rPr kumimoji="0" lang="en-US" altLang="zh-CN" sz="6600" b="1" i="0" u="none" strike="noStrike" kern="1200" cap="none" spc="0" normalizeH="0" baseline="0" noProof="0" dirty="0" err="1">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HẸN</a:t>
            </a:r>
            <a:r>
              <a:rPr kumimoji="0" lang="en-US" altLang="zh-CN" sz="6600" b="1" i="0" u="none" strike="noStrike" kern="1200" cap="none" spc="0" normalizeH="0" baseline="0" noProof="0" dirty="0">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 </a:t>
            </a:r>
            <a:r>
              <a:rPr kumimoji="0" lang="en-US" altLang="zh-CN" sz="6600" b="1" i="0" u="none" strike="noStrike" kern="1200" cap="none" spc="0" normalizeH="0" baseline="0" noProof="0" dirty="0" err="1">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GẶP</a:t>
            </a:r>
            <a:r>
              <a:rPr kumimoji="0" lang="en-US" altLang="zh-CN" sz="6600" b="1" i="0" u="none" strike="noStrike" kern="1200" cap="none" spc="0" normalizeH="0" baseline="0" noProof="0" dirty="0">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 </a:t>
            </a:r>
            <a:r>
              <a:rPr kumimoji="0" lang="en-US" altLang="zh-CN" sz="6600" b="1" i="0" u="none" strike="noStrike" kern="1200" cap="none" spc="0" normalizeH="0" baseline="0" noProof="0" dirty="0" err="1">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rPr>
              <a:t>LẠI</a:t>
            </a:r>
            <a:endParaRPr kumimoji="0" lang="zh-CN" altLang="en-US" sz="6600" b="1" i="0" u="none" strike="noStrike" kern="1200" cap="none" spc="0" normalizeH="0" baseline="0" noProof="0" dirty="0">
              <a:ln>
                <a:noFill/>
              </a:ln>
              <a:solidFill>
                <a:srgbClr val="FF5E74"/>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FZXiQian-M15S"/>
            </a:endParaRPr>
          </a:p>
        </p:txBody>
      </p:sp>
      <p:pic>
        <p:nvPicPr>
          <p:cNvPr id="26" name="图片 21">
            <a:extLst>
              <a:ext uri="{FF2B5EF4-FFF2-40B4-BE49-F238E27FC236}">
                <a16:creationId xmlns:a16="http://schemas.microsoft.com/office/drawing/2014/main" id="{2507C551-9102-491F-A7E3-207B822134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564159" y="3021414"/>
            <a:ext cx="4231463" cy="3517101"/>
          </a:xfrm>
          <a:prstGeom prst="rect">
            <a:avLst/>
          </a:prstGeom>
        </p:spPr>
      </p:pic>
    </p:spTree>
    <p:extLst>
      <p:ext uri="{BB962C8B-B14F-4D97-AF65-F5344CB8AC3E}">
        <p14:creationId xmlns:p14="http://schemas.microsoft.com/office/powerpoint/2010/main" val="41362565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1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p:tgtEl>
                                          <p:spTgt spid="26"/>
                                        </p:tgtEl>
                                        <p:attrNameLst>
                                          <p:attrName>ppt_x</p:attrName>
                                        </p:attrNameLst>
                                      </p:cBhvr>
                                      <p:tavLst>
                                        <p:tav tm="0">
                                          <p:val>
                                            <p:strVal val="#ppt_x-#ppt_w*1.125000"/>
                                          </p:val>
                                        </p:tav>
                                        <p:tav tm="100000">
                                          <p:val>
                                            <p:strVal val="#ppt_x"/>
                                          </p:val>
                                        </p:tav>
                                      </p:tavLst>
                                    </p:anim>
                                    <p:animEffect transition="in" filter="wipe(right)">
                                      <p:cBhvr>
                                        <p:cTn id="36" dur="500"/>
                                        <p:tgtEl>
                                          <p:spTgt spid="26"/>
                                        </p:tgtEl>
                                      </p:cBhvr>
                                    </p:animEffect>
                                  </p:childTnLst>
                                </p:cTn>
                              </p:par>
                            </p:childTnLst>
                          </p:cTn>
                        </p:par>
                        <p:par>
                          <p:cTn id="37" fill="hold">
                            <p:stCondLst>
                              <p:cond delay="3500"/>
                            </p:stCondLst>
                            <p:childTnLst>
                              <p:par>
                                <p:cTn id="38" presetID="53" presetClass="entr" presetSubtype="16"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851522" y="1377801"/>
              <a:ext cx="28665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Lắng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nghe</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4759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TAY DÒ</a:t>
              </a: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7796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spTree>
    <p:extLst>
      <p:ext uri="{BB962C8B-B14F-4D97-AF65-F5344CB8AC3E}">
        <p14:creationId xmlns:p14="http://schemas.microsoft.com/office/powerpoint/2010/main" val="3926300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122831" y="673537"/>
            <a:ext cx="11679996"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54843" y="3990558"/>
            <a:ext cx="3333902" cy="3471380"/>
            <a:chOff x="2210738" y="-1130639"/>
            <a:chExt cx="6403918" cy="4350887"/>
          </a:xfrm>
        </p:grpSpPr>
        <p:grpSp>
          <p:nvGrpSpPr>
            <p:cNvPr id="6" name="Group 5">
              <a:extLst>
                <a:ext uri="{FF2B5EF4-FFF2-40B4-BE49-F238E27FC236}">
                  <a16:creationId xmlns:a16="http://schemas.microsoft.com/office/drawing/2014/main" id="{4ABA689D-B391-4A6F-A6A6-7DB3EA985302}"/>
                </a:ext>
              </a:extLst>
            </p:cNvPr>
            <p:cNvGrpSpPr/>
            <p:nvPr/>
          </p:nvGrpSpPr>
          <p:grpSpPr>
            <a:xfrm>
              <a:off x="3144792" y="-1130639"/>
              <a:ext cx="5469864" cy="4350887"/>
              <a:chOff x="3488294" y="-351145"/>
              <a:chExt cx="4648755" cy="4135441"/>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488294" y="-351145"/>
                <a:ext cx="4648755" cy="41354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6" y="1019935"/>
                <a:ext cx="3433072" cy="696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mẫu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878685" y="3883162"/>
            <a:ext cx="4262651" cy="2516622"/>
          </a:xfrm>
          <a:prstGeom prst="rect">
            <a:avLst/>
          </a:prstGeom>
        </p:spPr>
      </p:pic>
    </p:spTree>
    <p:extLst>
      <p:ext uri="{BB962C8B-B14F-4D97-AF65-F5344CB8AC3E}">
        <p14:creationId xmlns:p14="http://schemas.microsoft.com/office/powerpoint/2010/main" val="2669954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41194" y="163608"/>
            <a:ext cx="11612681"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0762308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1918529" y="-477672"/>
            <a:ext cx="7839620" cy="3895243"/>
            <a:chOff x="5008774" y="-1608803"/>
            <a:chExt cx="4769260" cy="476926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008774" y="-1608803"/>
              <a:ext cx="4769260" cy="4769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5676519" y="638326"/>
              <a:ext cx="3520329" cy="12435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endPar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7978823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428890" y="955569"/>
            <a:ext cx="11656256" cy="3643611"/>
          </a:xfrm>
          <a:prstGeom prst="rect">
            <a:avLst/>
          </a:prstGeom>
          <a:noFill/>
        </p:spPr>
        <p:txBody>
          <a:bodyPr wrap="square">
            <a:spAutoFit/>
          </a:bodyPr>
          <a:lstStyle/>
          <a:p>
            <a:pPr algn="just"/>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algn="just"/>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algn="just"/>
            <a:r>
              <a:rPr lang="en-US" sz="28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p>
          <a:p>
            <a:pPr algn="just"/>
            <a:r>
              <a:rPr lang="en-US" sz="28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đi xuống gần mép nước. Ồ! Có con gì bé tẹo đang chạy trên cát. Thắng rón rén đến gần, những vụt một cái, nó biến ngay vào hang.</a:t>
            </a:r>
          </a:p>
          <a:p>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28890" y="272983"/>
            <a:ext cx="11563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0" y="4057650"/>
            <a:ext cx="4886324" cy="3755810"/>
            <a:chOff x="2210738" y="-326810"/>
            <a:chExt cx="6580031" cy="3755810"/>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326810"/>
              <a:ext cx="5469864" cy="3755810"/>
              <a:chOff x="3637970" y="412880"/>
              <a:chExt cx="4648755" cy="3569831"/>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412880"/>
                <a:ext cx="4648755" cy="35698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3912772" y="1566958"/>
                <a:ext cx="409915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Chia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7015163" y="4057650"/>
            <a:ext cx="4514850" cy="2699213"/>
          </a:xfrm>
          <a:prstGeom prst="rect">
            <a:avLst/>
          </a:prstGeom>
        </p:spPr>
      </p:pic>
      <p:sp>
        <p:nvSpPr>
          <p:cNvPr id="12" name="Oval 11">
            <a:extLst>
              <a:ext uri="{FF2B5EF4-FFF2-40B4-BE49-F238E27FC236}">
                <a16:creationId xmlns:a16="http://schemas.microsoft.com/office/drawing/2014/main" id="{B4151FD4-4492-423E-B3E2-9B9F3B387D5A}"/>
              </a:ext>
            </a:extLst>
          </p:cNvPr>
          <p:cNvSpPr/>
          <p:nvPr/>
        </p:nvSpPr>
        <p:spPr>
          <a:xfrm>
            <a:off x="91925" y="304913"/>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a:t>
            </a:r>
          </a:p>
        </p:txBody>
      </p:sp>
      <p:sp>
        <p:nvSpPr>
          <p:cNvPr id="13" name="Rectangle: Rounded Corners 12">
            <a:extLst>
              <a:ext uri="{FF2B5EF4-FFF2-40B4-BE49-F238E27FC236}">
                <a16:creationId xmlns:a16="http://schemas.microsoft.com/office/drawing/2014/main" id="{C50C31DD-CB2D-4710-A9BE-F59595B70FB7}"/>
              </a:ext>
            </a:extLst>
          </p:cNvPr>
          <p:cNvSpPr/>
          <p:nvPr/>
        </p:nvSpPr>
        <p:spPr>
          <a:xfrm>
            <a:off x="481731" y="912867"/>
            <a:ext cx="11636063" cy="204695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AF5FEB72-34B3-43EA-BC56-B61D575183D9}"/>
              </a:ext>
            </a:extLst>
          </p:cNvPr>
          <p:cNvSpPr/>
          <p:nvPr/>
        </p:nvSpPr>
        <p:spPr>
          <a:xfrm>
            <a:off x="0" y="249456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a:t>
            </a:r>
          </a:p>
        </p:txBody>
      </p:sp>
      <p:sp>
        <p:nvSpPr>
          <p:cNvPr id="16" name="Rectangle: Rounded Corners 15">
            <a:extLst>
              <a:ext uri="{FF2B5EF4-FFF2-40B4-BE49-F238E27FC236}">
                <a16:creationId xmlns:a16="http://schemas.microsoft.com/office/drawing/2014/main" id="{8932026F-07D8-48F7-BE35-1FBFD56A76D9}"/>
              </a:ext>
            </a:extLst>
          </p:cNvPr>
          <p:cNvSpPr/>
          <p:nvPr/>
        </p:nvSpPr>
        <p:spPr>
          <a:xfrm>
            <a:off x="396242" y="3135215"/>
            <a:ext cx="11652411" cy="87351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5468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2664"/>
            <a:ext cx="1173664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dẫn Thắng đi dọc bờ biển, chỉ cho bạn Mũi Én, Ghềnh Ráng,… Lúc tạm biệt, hai đứa hẹn chiều mai lại gặp nhau.</a:t>
            </a:r>
            <a:endPar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Oval 13">
            <a:extLst>
              <a:ext uri="{FF2B5EF4-FFF2-40B4-BE49-F238E27FC236}">
                <a16:creationId xmlns:a16="http://schemas.microsoft.com/office/drawing/2014/main" id="{AB1588D0-12BB-4A2C-8069-4DDEC169061B}"/>
              </a:ext>
            </a:extLst>
          </p:cNvPr>
          <p:cNvSpPr/>
          <p:nvPr/>
        </p:nvSpPr>
        <p:spPr>
          <a:xfrm>
            <a:off x="-9524" y="0"/>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a:t>
            </a:r>
          </a:p>
        </p:txBody>
      </p:sp>
      <p:sp>
        <p:nvSpPr>
          <p:cNvPr id="15" name="Rectangle: Rounded Corners 14">
            <a:extLst>
              <a:ext uri="{FF2B5EF4-FFF2-40B4-BE49-F238E27FC236}">
                <a16:creationId xmlns:a16="http://schemas.microsoft.com/office/drawing/2014/main" id="{D0535B8B-E5C2-4984-8380-9062A97C7E83}"/>
              </a:ext>
            </a:extLst>
          </p:cNvPr>
          <p:cNvSpPr/>
          <p:nvPr/>
        </p:nvSpPr>
        <p:spPr>
          <a:xfrm>
            <a:off x="314325" y="148086"/>
            <a:ext cx="11758042" cy="4612003"/>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89721E03-EA07-42C6-98DB-DFD5A65395FD}"/>
              </a:ext>
            </a:extLst>
          </p:cNvPr>
          <p:cNvSpPr/>
          <p:nvPr/>
        </p:nvSpPr>
        <p:spPr>
          <a:xfrm>
            <a:off x="-9525" y="4558289"/>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4</a:t>
            </a:r>
          </a:p>
        </p:txBody>
      </p:sp>
      <p:sp>
        <p:nvSpPr>
          <p:cNvPr id="17" name="Rectangle: Rounded Corners 16">
            <a:extLst>
              <a:ext uri="{FF2B5EF4-FFF2-40B4-BE49-F238E27FC236}">
                <a16:creationId xmlns:a16="http://schemas.microsoft.com/office/drawing/2014/main" id="{A1C51485-7645-4D79-91C3-E35F36A921AE}"/>
              </a:ext>
            </a:extLst>
          </p:cNvPr>
          <p:cNvSpPr/>
          <p:nvPr/>
        </p:nvSpPr>
        <p:spPr>
          <a:xfrm>
            <a:off x="335719" y="4836786"/>
            <a:ext cx="11736648" cy="79308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8910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2628</Words>
  <Application>Microsoft Office PowerPoint</Application>
  <PresentationFormat>Widescreen</PresentationFormat>
  <Paragraphs>179</Paragraphs>
  <Slides>32</Slides>
  <Notes>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Aarian</vt:lpstr>
      <vt:lpstr>Arial</vt:lpstr>
      <vt:lpstr>Arial-Rounded</vt:lpstr>
      <vt:lpstr>Calibri</vt:lpstr>
      <vt:lpstr>DFGothic-EB</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62</cp:revision>
  <dcterms:created xsi:type="dcterms:W3CDTF">2022-06-07T14:39:20Z</dcterms:created>
  <dcterms:modified xsi:type="dcterms:W3CDTF">2024-09-19T16:02:15Z</dcterms:modified>
</cp:coreProperties>
</file>