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9"/>
  </p:notesMasterIdLst>
  <p:sldIdLst>
    <p:sldId id="257" r:id="rId2"/>
    <p:sldId id="324" r:id="rId3"/>
    <p:sldId id="283" r:id="rId4"/>
    <p:sldId id="325" r:id="rId5"/>
    <p:sldId id="294" r:id="rId6"/>
    <p:sldId id="295" r:id="rId7"/>
    <p:sldId id="326" r:id="rId8"/>
    <p:sldId id="327" r:id="rId9"/>
    <p:sldId id="328" r:id="rId10"/>
    <p:sldId id="329" r:id="rId11"/>
    <p:sldId id="330" r:id="rId12"/>
    <p:sldId id="331" r:id="rId13"/>
    <p:sldId id="332" r:id="rId14"/>
    <p:sldId id="333" r:id="rId15"/>
    <p:sldId id="334" r:id="rId16"/>
    <p:sldId id="335"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11" autoAdjust="0"/>
  </p:normalViewPr>
  <p:slideViewPr>
    <p:cSldViewPr snapToGrid="0">
      <p:cViewPr varScale="1">
        <p:scale>
          <a:sx n="85" d="100"/>
          <a:sy n="85" d="100"/>
        </p:scale>
        <p:origin x="1590"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37A9D-117A-419D-BC1C-9ADA5B8DE7D1}" type="slidenum">
              <a:rPr lang="en-US" smtClean="0"/>
              <a:t>3</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324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51659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30574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160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20448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623691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36199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62247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7824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264996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729236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615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7130950-EAD0-4D29-8D08-2C5EFB6FD3D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2024/9/19</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33408023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20.png"/><Relationship Id="rId12"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1059691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8248650" y="3314700"/>
            <a:ext cx="3937255" cy="35433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4485776" y="1960993"/>
            <a:ext cx="29246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Bài</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 3 – </a:t>
            </a:r>
            <a:r>
              <a:rPr kumimoji="0" lang="en-US" sz="36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Tiết</a:t>
            </a:r>
            <a:r>
              <a:rPr kumimoji="0" lang="en-US" sz="36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ea typeface="+mn-ea"/>
                <a:cs typeface="Times New Roman" panose="02020603050405020304" pitchFamily="18" charset="0"/>
                <a:sym typeface="Arial"/>
              </a:rPr>
              <a:t> 2</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A18C9446-D487-8E44-5D3B-5A46674AD63F}"/>
              </a:ext>
            </a:extLst>
          </p:cNvPr>
          <p:cNvPicPr>
            <a:picLocks noChangeAspect="1"/>
          </p:cNvPicPr>
          <p:nvPr/>
        </p:nvPicPr>
        <p:blipFill>
          <a:blip r:embed="rId8"/>
          <a:stretch>
            <a:fillRect/>
          </a:stretch>
        </p:blipFill>
        <p:spPr>
          <a:xfrm>
            <a:off x="3343470" y="947131"/>
            <a:ext cx="4285859" cy="810838"/>
          </a:xfrm>
          <a:prstGeom prst="rect">
            <a:avLst/>
          </a:prstGeom>
        </p:spPr>
      </p:pic>
      <p:pic>
        <p:nvPicPr>
          <p:cNvPr id="11" name="Picture 10">
            <a:extLst>
              <a:ext uri="{FF2B5EF4-FFF2-40B4-BE49-F238E27FC236}">
                <a16:creationId xmlns:a16="http://schemas.microsoft.com/office/drawing/2014/main" id="{CAA5EDA4-A5B3-599C-1FBE-E97FF94A23C2}"/>
              </a:ext>
            </a:extLst>
          </p:cNvPr>
          <p:cNvPicPr>
            <a:picLocks noChangeAspect="1"/>
          </p:cNvPicPr>
          <p:nvPr/>
        </p:nvPicPr>
        <p:blipFill>
          <a:blip r:embed="rId9"/>
          <a:stretch>
            <a:fillRect/>
          </a:stretch>
        </p:blipFill>
        <p:spPr>
          <a:xfrm>
            <a:off x="375885" y="405254"/>
            <a:ext cx="3724979" cy="2999492"/>
          </a:xfrm>
          <a:prstGeom prst="rect">
            <a:avLst/>
          </a:prstGeom>
        </p:spPr>
      </p:pic>
      <p:pic>
        <p:nvPicPr>
          <p:cNvPr id="12" name="Picture 11">
            <a:extLst>
              <a:ext uri="{FF2B5EF4-FFF2-40B4-BE49-F238E27FC236}">
                <a16:creationId xmlns:a16="http://schemas.microsoft.com/office/drawing/2014/main" id="{8C10E6E3-4C6B-69CF-49CB-188AD411C314}"/>
              </a:ext>
            </a:extLst>
          </p:cNvPr>
          <p:cNvPicPr>
            <a:picLocks noChangeAspect="1"/>
          </p:cNvPicPr>
          <p:nvPr/>
        </p:nvPicPr>
        <p:blipFill>
          <a:blip r:embed="rId10"/>
          <a:stretch>
            <a:fillRect/>
          </a:stretch>
        </p:blipFill>
        <p:spPr>
          <a:xfrm>
            <a:off x="2767675" y="2551100"/>
            <a:ext cx="6675699" cy="1755800"/>
          </a:xfrm>
          <a:prstGeom prst="rect">
            <a:avLst/>
          </a:prstGeom>
        </p:spPr>
      </p:pic>
      <p:sp>
        <p:nvSpPr>
          <p:cNvPr id="2" name="TextBox 1">
            <a:extLst>
              <a:ext uri="{FF2B5EF4-FFF2-40B4-BE49-F238E27FC236}">
                <a16:creationId xmlns:a16="http://schemas.microsoft.com/office/drawing/2014/main" id="{A74580C9-D114-EEE7-4CAC-DDCC0A9F788D}"/>
              </a:ext>
            </a:extLst>
          </p:cNvPr>
          <p:cNvSpPr txBox="1"/>
          <p:nvPr/>
        </p:nvSpPr>
        <p:spPr>
          <a:xfrm>
            <a:off x="3591050" y="259169"/>
            <a:ext cx="6385425" cy="646331"/>
          </a:xfrm>
          <a:prstGeom prst="rect">
            <a:avLst/>
          </a:prstGeom>
          <a:noFill/>
        </p:spPr>
        <p:txBody>
          <a:bodyPr wrap="square" rtlCol="0">
            <a:spAutoFit/>
          </a:bodyPr>
          <a:lstStyle/>
          <a:p>
            <a:r>
              <a:rPr lang="en-US" sz="3600" dirty="0"/>
              <a:t>TRƯỜNG TIỂU HỌC ÁI MỘ A</a:t>
            </a:r>
          </a:p>
        </p:txBody>
      </p:sp>
    </p:spTree>
    <p:extLst>
      <p:ext uri="{BB962C8B-B14F-4D97-AF65-F5344CB8AC3E}">
        <p14:creationId xmlns:p14="http://schemas.microsoft.com/office/powerpoint/2010/main" val="2744011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846394"/>
            <a:ext cx="4508169" cy="1077218"/>
          </a:xfrm>
          <a:prstGeom prst="rect">
            <a:avLst/>
          </a:prstGeom>
          <a:noFill/>
        </p:spPr>
        <p:txBody>
          <a:bodyPr wrap="square" rtlCol="0">
            <a:spAutoFit/>
          </a:bodyPr>
          <a:lstStyle/>
          <a:p>
            <a:pPr lvl="0" algn="just">
              <a:defRPr/>
            </a:pP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Thống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nhất</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ý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kiến</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trong</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 </a:t>
            </a:r>
            <a:r>
              <a:rPr lang="en-US" altLang="zh-CN" sz="3200" dirty="0" err="1">
                <a:solidFill>
                  <a:prstClr val="black"/>
                </a:solidFill>
                <a:latin typeface="Calibri" panose="020F0502020204030204" pitchFamily="34" charset="0"/>
                <a:ea typeface="字魂105号-简雅黑" panose="00000500000000000000" pitchFamily="2" charset="-122"/>
                <a:cs typeface="Calibri" panose="020F0502020204030204" pitchFamily="34" charset="0"/>
              </a:rPr>
              <a:t>nhóm</a:t>
            </a:r>
            <a:r>
              <a:rPr lang="en-US" altLang="zh-CN" sz="3200" dirty="0">
                <a:solidFill>
                  <a:prstClr val="black"/>
                </a:solidFill>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2467755"/>
            <a:ext cx="4855133" cy="1569660"/>
          </a:xfrm>
          <a:prstGeom prst="rect">
            <a:avLst/>
          </a:prstGeom>
          <a:noFill/>
        </p:spPr>
        <p:txBody>
          <a:bodyPr wrap="square" rtlCol="0">
            <a:spAutoFit/>
          </a:bodyPr>
          <a:lstStyle/>
          <a:p>
            <a:pPr algn="just"/>
            <a:r>
              <a:rPr lang="en-029" sz="3200" dirty="0" err="1">
                <a:latin typeface="Calibri" panose="020F0502020204030204" pitchFamily="34" charset="0"/>
                <a:cs typeface="Calibri" panose="020F0502020204030204" pitchFamily="34" charset="0"/>
              </a:rPr>
              <a:t>Mỗi</a:t>
            </a:r>
            <a:r>
              <a:rPr lang="en-029" sz="3200" dirty="0">
                <a:latin typeface="Calibri" panose="020F0502020204030204" pitchFamily="34" charset="0"/>
                <a:cs typeface="Calibri" panose="020F0502020204030204" pitchFamily="34" charset="0"/>
              </a:rPr>
              <a:t> </a:t>
            </a:r>
            <a:r>
              <a:rPr lang="en-029" sz="3200" dirty="0" err="1">
                <a:latin typeface="Calibri" panose="020F0502020204030204" pitchFamily="34" charset="0"/>
                <a:cs typeface="Calibri" panose="020F0502020204030204" pitchFamily="34" charset="0"/>
              </a:rPr>
              <a:t>bạn</a:t>
            </a:r>
            <a:r>
              <a:rPr lang="en-029"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văn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tìm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riêng</a:t>
            </a:r>
            <a:endParaRPr lang="en-US" sz="3200" dirty="0">
              <a:latin typeface="Calibri" panose="020F0502020204030204" pitchFamily="34" charset="0"/>
              <a:cs typeface="Calibri" panose="020F0502020204030204" pitchFamily="34"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r>
              <a:rPr lang="en-029" sz="3200" dirty="0">
                <a:effectLst/>
                <a:latin typeface="Calibri" panose="020F0502020204030204" pitchFamily="34" charset="0"/>
                <a:ea typeface="Times New Roman" panose="02020603050405020304" pitchFamily="18" charset="0"/>
                <a:cs typeface="Calibri" panose="020F0502020204030204" pitchFamily="34" charset="0"/>
              </a:rPr>
              <a:t>Chia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sẻ</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kết</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quả</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trước</a:t>
            </a:r>
            <a:r>
              <a:rPr lang="en-029" sz="3200" dirty="0">
                <a:effectLst/>
                <a:latin typeface="Calibri" panose="020F0502020204030204" pitchFamily="34" charset="0"/>
                <a:ea typeface="Times New Roman" panose="02020603050405020304" pitchFamily="18" charset="0"/>
                <a:cs typeface="Calibri" panose="020F0502020204030204" pitchFamily="34" charset="0"/>
              </a:rPr>
              <a:t> </a:t>
            </a:r>
            <a:r>
              <a:rPr lang="en-029" sz="3200" dirty="0" err="1">
                <a:effectLst/>
                <a:latin typeface="Calibri" panose="020F0502020204030204" pitchFamily="34" charset="0"/>
                <a:ea typeface="Times New Roman" panose="02020603050405020304" pitchFamily="18" charset="0"/>
                <a:cs typeface="Calibri" panose="020F0502020204030204" pitchFamily="34" charset="0"/>
              </a:rPr>
              <a:t>lớp</a:t>
            </a:r>
            <a:r>
              <a:rPr lang="en-029" sz="3200" dirty="0">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719" y="232324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719" y="36980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Kim Đồng là người anh hùng nhỏ tuổi của Việt Nam. Anh tên thật là Nông Văn D</a:t>
            </a:r>
            <a:r>
              <a:rPr lang="en-US" sz="3300" dirty="0">
                <a:solidFill>
                  <a:srgbClr val="000000"/>
                </a:solidFill>
                <a:latin typeface="Calibri" panose="020F0502020204030204" pitchFamily="34" charset="0"/>
                <a:cs typeface="Calibri" panose="020F0502020204030204" pitchFamily="34" charset="0"/>
              </a:rPr>
              <a:t>è</a:t>
            </a:r>
            <a:r>
              <a:rPr kumimoji="0" lang="vi-VN"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4087928257"/>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chung</a:t>
              </a:r>
              <a:endParaRPr lang="en-US" sz="2800" b="1" dirty="0">
                <a:solidFill>
                  <a:srgbClr val="FF0000"/>
                </a:solidFill>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rPr>
                <a:t>Danh</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riêng</a:t>
              </a:r>
              <a:endParaRPr lang="en-US" sz="2800" b="1" dirty="0">
                <a:solidFill>
                  <a:srgbClr val="FF0000"/>
                </a:solidFill>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059650-6D79-4385-8E0D-8CC6E6582EC5}"/>
              </a:ext>
            </a:extLst>
          </p:cNvPr>
          <p:cNvSpPr txBox="1"/>
          <p:nvPr/>
        </p:nvSpPr>
        <p:spPr>
          <a:xfrm>
            <a:off x="1276350" y="4257675"/>
            <a:ext cx="1400175" cy="584775"/>
          </a:xfrm>
          <a:prstGeom prst="rect">
            <a:avLst/>
          </a:prstGeom>
          <a:noFill/>
        </p:spPr>
        <p:txBody>
          <a:bodyPr wrap="square" rtlCol="0">
            <a:spAutoFit/>
          </a:bodyPr>
          <a:lstStyle/>
          <a:p>
            <a:r>
              <a:rPr lang="en-US" sz="3200" dirty="0" err="1"/>
              <a:t>người</a:t>
            </a:r>
            <a:r>
              <a:rPr lang="en-US" sz="3200" dirty="0"/>
              <a:t>, </a:t>
            </a:r>
          </a:p>
        </p:txBody>
      </p: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DD22F52-9E58-28E0-3077-F65EDB28BED6}"/>
              </a:ext>
            </a:extLst>
          </p:cNvPr>
          <p:cNvSpPr txBox="1"/>
          <p:nvPr/>
        </p:nvSpPr>
        <p:spPr>
          <a:xfrm>
            <a:off x="2457450" y="4267200"/>
            <a:ext cx="2057400" cy="584775"/>
          </a:xfrm>
          <a:prstGeom prst="rect">
            <a:avLst/>
          </a:prstGeom>
          <a:noFill/>
        </p:spPr>
        <p:txBody>
          <a:bodyPr wrap="square" rtlCol="0">
            <a:spAutoFit/>
          </a:bodyPr>
          <a:lstStyle/>
          <a:p>
            <a:r>
              <a:rPr lang="en-US" sz="3200" dirty="0" err="1"/>
              <a:t>anh</a:t>
            </a:r>
            <a:r>
              <a:rPr lang="en-US" sz="3200" dirty="0"/>
              <a:t> </a:t>
            </a:r>
            <a:r>
              <a:rPr lang="en-US" sz="3200" dirty="0" err="1"/>
              <a:t>hùng</a:t>
            </a:r>
            <a:r>
              <a:rPr lang="en-US" sz="3200" dirty="0"/>
              <a:t>,</a:t>
            </a:r>
          </a:p>
        </p:txBody>
      </p: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471380-DC46-195F-B4F1-E1EBC89ED3BF}"/>
              </a:ext>
            </a:extLst>
          </p:cNvPr>
          <p:cNvSpPr txBox="1"/>
          <p:nvPr/>
        </p:nvSpPr>
        <p:spPr>
          <a:xfrm>
            <a:off x="4229100" y="4276725"/>
            <a:ext cx="2057400" cy="584775"/>
          </a:xfrm>
          <a:prstGeom prst="rect">
            <a:avLst/>
          </a:prstGeom>
          <a:noFill/>
        </p:spPr>
        <p:txBody>
          <a:bodyPr wrap="square" rtlCol="0">
            <a:spAutoFit/>
          </a:bodyPr>
          <a:lstStyle/>
          <a:p>
            <a:r>
              <a:rPr lang="en-US" sz="3200" dirty="0" err="1"/>
              <a:t>tuổi</a:t>
            </a:r>
            <a:r>
              <a:rPr lang="en-US" sz="3200" dirty="0"/>
              <a:t>,</a:t>
            </a:r>
          </a:p>
        </p:txBody>
      </p: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17449F9-CAD9-C9D9-4D21-DA03DF22ABEB}"/>
              </a:ext>
            </a:extLst>
          </p:cNvPr>
          <p:cNvSpPr txBox="1"/>
          <p:nvPr/>
        </p:nvSpPr>
        <p:spPr>
          <a:xfrm>
            <a:off x="5143500" y="4295775"/>
            <a:ext cx="2057400" cy="584775"/>
          </a:xfrm>
          <a:prstGeom prst="rect">
            <a:avLst/>
          </a:prstGeom>
          <a:noFill/>
        </p:spPr>
        <p:txBody>
          <a:bodyPr wrap="square" rtlCol="0">
            <a:spAutoFit/>
          </a:bodyPr>
          <a:lstStyle/>
          <a:p>
            <a:r>
              <a:rPr lang="en-US" sz="3200" dirty="0" err="1"/>
              <a:t>tên</a:t>
            </a:r>
            <a:r>
              <a:rPr lang="en-US" sz="3200" dirty="0"/>
              <a:t>,</a:t>
            </a:r>
          </a:p>
        </p:txBody>
      </p: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315575"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FB2CCE-4D21-BE49-4757-982B657D66BA}"/>
              </a:ext>
            </a:extLst>
          </p:cNvPr>
          <p:cNvSpPr txBox="1"/>
          <p:nvPr/>
        </p:nvSpPr>
        <p:spPr>
          <a:xfrm>
            <a:off x="1276350" y="4724400"/>
            <a:ext cx="2057400" cy="584775"/>
          </a:xfrm>
          <a:prstGeom prst="rect">
            <a:avLst/>
          </a:prstGeom>
          <a:noFill/>
        </p:spPr>
        <p:txBody>
          <a:bodyPr wrap="square" rtlCol="0">
            <a:spAutoFit/>
          </a:bodyPr>
          <a:lstStyle/>
          <a:p>
            <a:r>
              <a:rPr lang="en-US" sz="3200" dirty="0" err="1"/>
              <a:t>quê</a:t>
            </a:r>
            <a:r>
              <a:rPr lang="en-US" sz="3200" dirty="0"/>
              <a:t>,</a:t>
            </a:r>
          </a:p>
        </p:txBody>
      </p: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800100" y="1743075"/>
            <a:ext cx="8096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E22C1C1-75DE-3A4B-986E-99EB2914E46A}"/>
              </a:ext>
            </a:extLst>
          </p:cNvPr>
          <p:cNvSpPr txBox="1"/>
          <p:nvPr/>
        </p:nvSpPr>
        <p:spPr>
          <a:xfrm>
            <a:off x="2105025" y="4714875"/>
            <a:ext cx="2057400" cy="584775"/>
          </a:xfrm>
          <a:prstGeom prst="rect">
            <a:avLst/>
          </a:prstGeom>
          <a:noFill/>
        </p:spPr>
        <p:txBody>
          <a:bodyPr wrap="square" rtlCol="0">
            <a:spAutoFit/>
          </a:bodyPr>
          <a:lstStyle/>
          <a:p>
            <a:r>
              <a:rPr lang="en-US" sz="3200" dirty="0" err="1"/>
              <a:t>thôn</a:t>
            </a:r>
            <a:r>
              <a:rPr lang="en-US" sz="3200" dirty="0"/>
              <a:t>,</a:t>
            </a:r>
          </a:p>
        </p:txBody>
      </p: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086100"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52310E-6A39-CDA2-3C24-DD3336251889}"/>
              </a:ext>
            </a:extLst>
          </p:cNvPr>
          <p:cNvSpPr txBox="1"/>
          <p:nvPr/>
        </p:nvSpPr>
        <p:spPr>
          <a:xfrm>
            <a:off x="3057525" y="4733925"/>
            <a:ext cx="2057400" cy="584775"/>
          </a:xfrm>
          <a:prstGeom prst="rect">
            <a:avLst/>
          </a:prstGeom>
          <a:noFill/>
        </p:spPr>
        <p:txBody>
          <a:bodyPr wrap="square" rtlCol="0">
            <a:spAutoFit/>
          </a:bodyPr>
          <a:lstStyle/>
          <a:p>
            <a:r>
              <a:rPr lang="en-US" sz="3200" dirty="0" err="1"/>
              <a:t>xã</a:t>
            </a:r>
            <a:r>
              <a:rPr lang="en-US" sz="3200" dirty="0"/>
              <a:t>,</a:t>
            </a:r>
          </a:p>
        </p:txBody>
      </p: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5657850" y="173355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AEEFB65-6F66-A396-DF98-1351723B4A20}"/>
              </a:ext>
            </a:extLst>
          </p:cNvPr>
          <p:cNvSpPr txBox="1"/>
          <p:nvPr/>
        </p:nvSpPr>
        <p:spPr>
          <a:xfrm>
            <a:off x="3609975" y="4743450"/>
            <a:ext cx="2057400" cy="584775"/>
          </a:xfrm>
          <a:prstGeom prst="rect">
            <a:avLst/>
          </a:prstGeom>
          <a:noFill/>
        </p:spPr>
        <p:txBody>
          <a:bodyPr wrap="square" rtlCol="0">
            <a:spAutoFit/>
          </a:bodyPr>
          <a:lstStyle/>
          <a:p>
            <a:r>
              <a:rPr lang="en-US" sz="3200" dirty="0" err="1"/>
              <a:t>huyện</a:t>
            </a:r>
            <a:r>
              <a:rPr lang="en-US" sz="3200" dirty="0"/>
              <a:t>,</a:t>
            </a:r>
          </a:p>
        </p:txBody>
      </p: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8753475"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D00D54A-46D2-6438-1EC7-DA28EE5C4A98}"/>
              </a:ext>
            </a:extLst>
          </p:cNvPr>
          <p:cNvSpPr txBox="1"/>
          <p:nvPr/>
        </p:nvSpPr>
        <p:spPr>
          <a:xfrm>
            <a:off x="4810125" y="4752975"/>
            <a:ext cx="2057400" cy="584775"/>
          </a:xfrm>
          <a:prstGeom prst="rect">
            <a:avLst/>
          </a:prstGeom>
          <a:noFill/>
        </p:spPr>
        <p:txBody>
          <a:bodyPr wrap="square" rtlCol="0">
            <a:spAutoFit/>
          </a:bodyPr>
          <a:lstStyle/>
          <a:p>
            <a:r>
              <a:rPr lang="en-US" sz="3200" dirty="0" err="1"/>
              <a:t>tỉnh</a:t>
            </a:r>
            <a:r>
              <a:rPr lang="en-US" sz="3200" dirty="0"/>
              <a:t>,</a:t>
            </a:r>
          </a:p>
        </p:txBody>
      </p: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3314700"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5582EFA-7260-BC52-B1B3-E632CDC64D69}"/>
              </a:ext>
            </a:extLst>
          </p:cNvPr>
          <p:cNvSpPr txBox="1"/>
          <p:nvPr/>
        </p:nvSpPr>
        <p:spPr>
          <a:xfrm>
            <a:off x="1352550" y="5267325"/>
            <a:ext cx="2057400" cy="584775"/>
          </a:xfrm>
          <a:prstGeom prst="rect">
            <a:avLst/>
          </a:prstGeom>
          <a:noFill/>
        </p:spPr>
        <p:txBody>
          <a:bodyPr wrap="square" rtlCol="0">
            <a:spAutoFit/>
          </a:bodyPr>
          <a:lstStyle/>
          <a:p>
            <a:r>
              <a:rPr lang="en-US" sz="3200" dirty="0" err="1"/>
              <a:t>nhiệm</a:t>
            </a:r>
            <a:r>
              <a:rPr lang="en-US" sz="3200" dirty="0"/>
              <a:t> </a:t>
            </a:r>
            <a:r>
              <a:rPr lang="en-US" sz="3200" dirty="0" err="1"/>
              <a:t>vụ</a:t>
            </a:r>
            <a:r>
              <a:rPr lang="en-US" sz="3200" dirty="0"/>
              <a:t>,</a:t>
            </a:r>
          </a:p>
        </p:txBody>
      </p: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7477125"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768A2F-BF4D-BAB6-27EA-9648DFF590DF}"/>
              </a:ext>
            </a:extLst>
          </p:cNvPr>
          <p:cNvSpPr txBox="1"/>
          <p:nvPr/>
        </p:nvSpPr>
        <p:spPr>
          <a:xfrm>
            <a:off x="3162300" y="5286375"/>
            <a:ext cx="2057400" cy="584775"/>
          </a:xfrm>
          <a:prstGeom prst="rect">
            <a:avLst/>
          </a:prstGeom>
          <a:noFill/>
        </p:spPr>
        <p:txBody>
          <a:bodyPr wrap="square" rtlCol="0">
            <a:spAutoFit/>
          </a:bodyPr>
          <a:lstStyle/>
          <a:p>
            <a:r>
              <a:rPr lang="en-US" sz="3200" dirty="0" err="1"/>
              <a:t>bộ</a:t>
            </a:r>
            <a:r>
              <a:rPr lang="en-US" sz="3200" dirty="0"/>
              <a:t> </a:t>
            </a:r>
            <a:r>
              <a:rPr lang="en-US" sz="3200" dirty="0" err="1"/>
              <a:t>đội</a:t>
            </a:r>
            <a:endParaRPr lang="en-US" sz="3200" dirty="0"/>
          </a:p>
        </p:txBody>
      </p: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515100" y="4219575"/>
            <a:ext cx="2228850" cy="584775"/>
          </a:xfrm>
          <a:prstGeom prst="rect">
            <a:avLst/>
          </a:prstGeom>
          <a:noFill/>
        </p:spPr>
        <p:txBody>
          <a:bodyPr wrap="square" rtlCol="0">
            <a:spAutoFit/>
          </a:bodyPr>
          <a:lstStyle/>
          <a:p>
            <a:r>
              <a:rPr lang="en-US" sz="3200" dirty="0"/>
              <a:t>Kim </a:t>
            </a:r>
            <a:r>
              <a:rPr lang="en-US" sz="3200" dirty="0" err="1"/>
              <a:t>Đồng</a:t>
            </a:r>
            <a:r>
              <a:rPr lang="en-US" sz="3200" dirty="0"/>
              <a:t>,</a:t>
            </a: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FD08D77-4F70-24EE-BCF5-0D42DDF79AE8}"/>
              </a:ext>
            </a:extLst>
          </p:cNvPr>
          <p:cNvSpPr txBox="1"/>
          <p:nvPr/>
        </p:nvSpPr>
        <p:spPr>
          <a:xfrm>
            <a:off x="8410575" y="4219575"/>
            <a:ext cx="2228850" cy="584775"/>
          </a:xfrm>
          <a:prstGeom prst="rect">
            <a:avLst/>
          </a:prstGeom>
          <a:noFill/>
        </p:spPr>
        <p:txBody>
          <a:bodyPr wrap="square" rtlCol="0">
            <a:spAutoFit/>
          </a:bodyPr>
          <a:lstStyle/>
          <a:p>
            <a:r>
              <a:rPr lang="en-US" sz="3200" dirty="0" err="1"/>
              <a:t>Việt</a:t>
            </a:r>
            <a:r>
              <a:rPr lang="en-US" sz="3200" dirty="0"/>
              <a:t> Nam,</a:t>
            </a:r>
          </a:p>
        </p:txBody>
      </p: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7B16BE3-1633-C851-B950-56474FF2D392}"/>
              </a:ext>
            </a:extLst>
          </p:cNvPr>
          <p:cNvSpPr txBox="1"/>
          <p:nvPr/>
        </p:nvSpPr>
        <p:spPr>
          <a:xfrm>
            <a:off x="6372224" y="4772025"/>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Dèn</a:t>
            </a:r>
            <a:r>
              <a:rPr lang="en-US" sz="3200" dirty="0"/>
              <a:t>,</a:t>
            </a:r>
          </a:p>
        </p:txBody>
      </p: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610475"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D06B96D-7BB1-DA9F-F51B-035C5F0C041E}"/>
              </a:ext>
            </a:extLst>
          </p:cNvPr>
          <p:cNvSpPr txBox="1"/>
          <p:nvPr/>
        </p:nvSpPr>
        <p:spPr>
          <a:xfrm>
            <a:off x="8953499" y="4781550"/>
            <a:ext cx="2828925" cy="584775"/>
          </a:xfrm>
          <a:prstGeom prst="rect">
            <a:avLst/>
          </a:prstGeom>
          <a:noFill/>
        </p:spPr>
        <p:txBody>
          <a:bodyPr wrap="square" rtlCol="0">
            <a:spAutoFit/>
          </a:bodyPr>
          <a:lstStyle/>
          <a:p>
            <a:r>
              <a:rPr lang="en-US" sz="3200" dirty="0" err="1"/>
              <a:t>Nông</a:t>
            </a:r>
            <a:r>
              <a:rPr lang="en-US" sz="3200" dirty="0"/>
              <a:t> </a:t>
            </a:r>
            <a:r>
              <a:rPr lang="en-US" sz="3200" dirty="0" err="1"/>
              <a:t>Văn</a:t>
            </a:r>
            <a:r>
              <a:rPr lang="en-US" sz="3200" dirty="0"/>
              <a:t> </a:t>
            </a:r>
            <a:r>
              <a:rPr lang="en-US" sz="3200" dirty="0" err="1"/>
              <a:t>Dền</a:t>
            </a:r>
            <a:r>
              <a:rPr lang="en-US" sz="3200" dirty="0"/>
              <a:t>,</a:t>
            </a:r>
          </a:p>
        </p:txBody>
      </p: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176212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672060-4197-8A2F-E9A5-4F244F338A44}"/>
              </a:ext>
            </a:extLst>
          </p:cNvPr>
          <p:cNvSpPr txBox="1"/>
          <p:nvPr/>
        </p:nvSpPr>
        <p:spPr>
          <a:xfrm>
            <a:off x="6448424" y="5305425"/>
            <a:ext cx="2828925" cy="584775"/>
          </a:xfrm>
          <a:prstGeom prst="rect">
            <a:avLst/>
          </a:prstGeom>
          <a:noFill/>
        </p:spPr>
        <p:txBody>
          <a:bodyPr wrap="square" rtlCol="0">
            <a:spAutoFit/>
          </a:bodyPr>
          <a:lstStyle/>
          <a:p>
            <a:r>
              <a:rPr lang="en-US" sz="3200" dirty="0" err="1"/>
              <a:t>Nà</a:t>
            </a:r>
            <a:r>
              <a:rPr lang="en-US" sz="3200" dirty="0"/>
              <a:t> </a:t>
            </a:r>
            <a:r>
              <a:rPr lang="en-US" sz="3200" dirty="0" err="1"/>
              <a:t>Mạ</a:t>
            </a:r>
            <a:r>
              <a:rPr lang="en-US" sz="3200" dirty="0"/>
              <a:t>,</a:t>
            </a:r>
          </a:p>
        </p:txBody>
      </p: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37052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F03E796-BA40-EF06-CAA5-7B21AE0DFAB3}"/>
              </a:ext>
            </a:extLst>
          </p:cNvPr>
          <p:cNvSpPr txBox="1"/>
          <p:nvPr/>
        </p:nvSpPr>
        <p:spPr>
          <a:xfrm>
            <a:off x="7743824" y="5305425"/>
            <a:ext cx="2828925" cy="584775"/>
          </a:xfrm>
          <a:prstGeom prst="rect">
            <a:avLst/>
          </a:prstGeom>
          <a:noFill/>
        </p:spPr>
        <p:txBody>
          <a:bodyPr wrap="square" rtlCol="0">
            <a:spAutoFit/>
          </a:bodyPr>
          <a:lstStyle/>
          <a:p>
            <a:r>
              <a:rPr lang="en-US" sz="3200" dirty="0" err="1"/>
              <a:t>Trường</a:t>
            </a:r>
            <a:r>
              <a:rPr lang="en-US" sz="3200" dirty="0"/>
              <a:t> </a:t>
            </a:r>
            <a:r>
              <a:rPr lang="en-US" sz="3200" dirty="0" err="1"/>
              <a:t>Hà</a:t>
            </a:r>
            <a:r>
              <a:rPr lang="en-US" sz="3200" dirty="0"/>
              <a:t>,</a:t>
            </a:r>
          </a:p>
        </p:txBody>
      </p: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6867525"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72DEE46-3A9B-2EC5-3778-FD355617EE53}"/>
              </a:ext>
            </a:extLst>
          </p:cNvPr>
          <p:cNvSpPr txBox="1"/>
          <p:nvPr/>
        </p:nvSpPr>
        <p:spPr>
          <a:xfrm>
            <a:off x="9686924" y="5314950"/>
            <a:ext cx="2828925" cy="584775"/>
          </a:xfrm>
          <a:prstGeom prst="rect">
            <a:avLst/>
          </a:prstGeom>
          <a:noFill/>
        </p:spPr>
        <p:txBody>
          <a:bodyPr wrap="square" rtlCol="0">
            <a:spAutoFit/>
          </a:bodyPr>
          <a:lstStyle/>
          <a:p>
            <a:r>
              <a:rPr lang="en-US" sz="3200" dirty="0" err="1"/>
              <a:t>Hà</a:t>
            </a:r>
            <a:r>
              <a:rPr lang="en-US" sz="3200" dirty="0"/>
              <a:t> </a:t>
            </a:r>
            <a:r>
              <a:rPr lang="en-US" sz="3200" dirty="0" err="1"/>
              <a:t>Quảng</a:t>
            </a:r>
            <a:endParaRPr lang="en-US" sz="3200" dirty="0"/>
          </a:p>
        </p:txBody>
      </p: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9667875" y="1771650"/>
            <a:ext cx="1590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104914BE-E2FE-FB1C-4316-0450E2CFD4C4}"/>
              </a:ext>
            </a:extLst>
          </p:cNvPr>
          <p:cNvSpPr txBox="1"/>
          <p:nvPr/>
        </p:nvSpPr>
        <p:spPr>
          <a:xfrm>
            <a:off x="6505574" y="5838825"/>
            <a:ext cx="2828925" cy="584775"/>
          </a:xfrm>
          <a:prstGeom prst="rect">
            <a:avLst/>
          </a:prstGeom>
          <a:noFill/>
        </p:spPr>
        <p:txBody>
          <a:bodyPr wrap="square" rtlCol="0">
            <a:spAutoFit/>
          </a:bodyPr>
          <a:lstStyle/>
          <a:p>
            <a:r>
              <a:rPr lang="en-US" sz="3200" dirty="0"/>
              <a:t>Cao </a:t>
            </a:r>
            <a:r>
              <a:rPr lang="en-US" sz="3200" dirty="0" err="1"/>
              <a:t>Bằng</a:t>
            </a:r>
            <a:endParaRPr lang="en-US" sz="3200" dirty="0"/>
          </a:p>
        </p:txBody>
      </p: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500"/>
                                        <p:tgtEl>
                                          <p:spTgt spid="2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fade">
                                      <p:cBhvr>
                                        <p:cTn id="69" dur="500"/>
                                        <p:tgtEl>
                                          <p:spTgt spid="2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
                                            <p:txEl>
                                              <p:pRg st="0" end="0"/>
                                            </p:txEl>
                                          </p:spTgt>
                                        </p:tgtEl>
                                        <p:attrNameLst>
                                          <p:attrName>style.visibility</p:attrName>
                                        </p:attrNameLst>
                                      </p:cBhvr>
                                      <p:to>
                                        <p:strVal val="visible"/>
                                      </p:to>
                                    </p:set>
                                    <p:animEffect transition="in" filter="fade">
                                      <p:cBhvr>
                                        <p:cTn id="79" dur="500"/>
                                        <p:tgtEl>
                                          <p:spTgt spid="3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wipe(down)">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8">
                                            <p:txEl>
                                              <p:pRg st="0" end="0"/>
                                            </p:txEl>
                                          </p:spTgt>
                                        </p:tgtEl>
                                        <p:attrNameLst>
                                          <p:attrName>style.visibility</p:attrName>
                                        </p:attrNameLst>
                                      </p:cBhvr>
                                      <p:to>
                                        <p:strVal val="visible"/>
                                      </p:to>
                                    </p:set>
                                    <p:animEffect transition="in" filter="fade">
                                      <p:cBhvr>
                                        <p:cTn id="99" dur="500"/>
                                        <p:tgtEl>
                                          <p:spTgt spid="38">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42">
                                            <p:txEl>
                                              <p:pRg st="0" end="0"/>
                                            </p:txEl>
                                          </p:spTgt>
                                        </p:tgtEl>
                                        <p:attrNameLst>
                                          <p:attrName>style.visibility</p:attrName>
                                        </p:attrNameLst>
                                      </p:cBhvr>
                                      <p:to>
                                        <p:strVal val="visible"/>
                                      </p:to>
                                    </p:set>
                                    <p:animEffect transition="in" filter="fade">
                                      <p:cBhvr>
                                        <p:cTn id="109" dur="500"/>
                                        <p:tgtEl>
                                          <p:spTgt spid="42">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5">
                                            <p:txEl>
                                              <p:pRg st="0" end="0"/>
                                            </p:txEl>
                                          </p:spTgt>
                                        </p:tgtEl>
                                        <p:attrNameLst>
                                          <p:attrName>style.visibility</p:attrName>
                                        </p:attrNameLst>
                                      </p:cBhvr>
                                      <p:to>
                                        <p:strVal val="visible"/>
                                      </p:to>
                                    </p:set>
                                    <p:animEffect transition="in" filter="fade">
                                      <p:cBhvr>
                                        <p:cTn id="119" dur="500"/>
                                        <p:tgtEl>
                                          <p:spTgt spid="45">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8">
                                            <p:txEl>
                                              <p:pRg st="0" end="0"/>
                                            </p:txEl>
                                          </p:spTgt>
                                        </p:tgtEl>
                                        <p:attrNameLst>
                                          <p:attrName>style.visibility</p:attrName>
                                        </p:attrNameLst>
                                      </p:cBhvr>
                                      <p:to>
                                        <p:strVal val="visible"/>
                                      </p:to>
                                    </p:set>
                                    <p:animEffect transition="in" filter="fade">
                                      <p:cBhvr>
                                        <p:cTn id="129" dur="500"/>
                                        <p:tgtEl>
                                          <p:spTgt spid="48">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50">
                                            <p:txEl>
                                              <p:pRg st="0" end="0"/>
                                            </p:txEl>
                                          </p:spTgt>
                                        </p:tgtEl>
                                        <p:attrNameLst>
                                          <p:attrName>style.visibility</p:attrName>
                                        </p:attrNameLst>
                                      </p:cBhvr>
                                      <p:to>
                                        <p:strVal val="visible"/>
                                      </p:to>
                                    </p:set>
                                    <p:animEffect transition="in" filter="fade">
                                      <p:cBhvr>
                                        <p:cTn id="139" dur="500"/>
                                        <p:tgtEl>
                                          <p:spTgt spid="50">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wipe(down)">
                                      <p:cBhvr>
                                        <p:cTn id="144" dur="500"/>
                                        <p:tgtEl>
                                          <p:spTgt spid="51"/>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2">
                                            <p:txEl>
                                              <p:pRg st="0" end="0"/>
                                            </p:txEl>
                                          </p:spTgt>
                                        </p:tgtEl>
                                        <p:attrNameLst>
                                          <p:attrName>style.visibility</p:attrName>
                                        </p:attrNameLst>
                                      </p:cBhvr>
                                      <p:to>
                                        <p:strVal val="visible"/>
                                      </p:to>
                                    </p:set>
                                    <p:animEffect transition="in" filter="fade">
                                      <p:cBhvr>
                                        <p:cTn id="149" dur="500"/>
                                        <p:tgtEl>
                                          <p:spTgt spid="5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down)">
                                      <p:cBhvr>
                                        <p:cTn id="154" dur="500"/>
                                        <p:tgtEl>
                                          <p:spTgt spid="5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animEffect transition="in" filter="fade">
                                      <p:cBhvr>
                                        <p:cTn id="159" dur="500"/>
                                        <p:tgtEl>
                                          <p:spTgt spid="55">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down)">
                                      <p:cBhvr>
                                        <p:cTn id="164" dur="500"/>
                                        <p:tgtEl>
                                          <p:spTgt spid="5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7">
                                            <p:txEl>
                                              <p:pRg st="0" end="0"/>
                                            </p:txEl>
                                          </p:spTgt>
                                        </p:tgtEl>
                                        <p:attrNameLst>
                                          <p:attrName>style.visibility</p:attrName>
                                        </p:attrNameLst>
                                      </p:cBhvr>
                                      <p:to>
                                        <p:strVal val="visible"/>
                                      </p:to>
                                    </p:set>
                                    <p:animEffect transition="in" filter="fade">
                                      <p:cBhvr>
                                        <p:cTn id="169" dur="500"/>
                                        <p:tgtEl>
                                          <p:spTgt spid="57">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58"/>
                                        </p:tgtEl>
                                        <p:attrNameLst>
                                          <p:attrName>style.visibility</p:attrName>
                                        </p:attrNameLst>
                                      </p:cBhvr>
                                      <p:to>
                                        <p:strVal val="visible"/>
                                      </p:to>
                                    </p:set>
                                    <p:animEffect transition="in" filter="wipe(down)">
                                      <p:cBhvr>
                                        <p:cTn id="174" dur="500"/>
                                        <p:tgtEl>
                                          <p:spTgt spid="58"/>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60">
                                            <p:txEl>
                                              <p:pRg st="0" end="0"/>
                                            </p:txEl>
                                          </p:spTgt>
                                        </p:tgtEl>
                                        <p:attrNameLst>
                                          <p:attrName>style.visibility</p:attrName>
                                        </p:attrNameLst>
                                      </p:cBhvr>
                                      <p:to>
                                        <p:strVal val="visible"/>
                                      </p:to>
                                    </p:set>
                                    <p:animEffect transition="in" filter="fade">
                                      <p:cBhvr>
                                        <p:cTn id="179" dur="500"/>
                                        <p:tgtEl>
                                          <p:spTgt spid="60">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nodeType="clickEffect">
                                  <p:stCondLst>
                                    <p:cond delay="0"/>
                                  </p:stCondLst>
                                  <p:childTnLst>
                                    <p:set>
                                      <p:cBhvr>
                                        <p:cTn id="183" dur="1" fill="hold">
                                          <p:stCondLst>
                                            <p:cond delay="0"/>
                                          </p:stCondLst>
                                        </p:cTn>
                                        <p:tgtEl>
                                          <p:spTgt spid="61"/>
                                        </p:tgtEl>
                                        <p:attrNameLst>
                                          <p:attrName>style.visibility</p:attrName>
                                        </p:attrNameLst>
                                      </p:cBhvr>
                                      <p:to>
                                        <p:strVal val="visible"/>
                                      </p:to>
                                    </p:set>
                                    <p:animEffect transition="in" filter="wipe(down)">
                                      <p:cBhvr>
                                        <p:cTn id="184" dur="500"/>
                                        <p:tgtEl>
                                          <p:spTgt spid="61"/>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63">
                                            <p:txEl>
                                              <p:pRg st="0" end="0"/>
                                            </p:txEl>
                                          </p:spTgt>
                                        </p:tgtEl>
                                        <p:attrNameLst>
                                          <p:attrName>style.visibility</p:attrName>
                                        </p:attrNameLst>
                                      </p:cBhvr>
                                      <p:to>
                                        <p:strVal val="visible"/>
                                      </p:to>
                                    </p:set>
                                    <p:animEffect transition="in" filter="fade">
                                      <p:cBhvr>
                                        <p:cTn id="189" dur="500"/>
                                        <p:tgtEl>
                                          <p:spTgt spid="63">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64"/>
                                        </p:tgtEl>
                                        <p:attrNameLst>
                                          <p:attrName>style.visibility</p:attrName>
                                        </p:attrNameLst>
                                      </p:cBhvr>
                                      <p:to>
                                        <p:strVal val="visible"/>
                                      </p:to>
                                    </p:set>
                                    <p:animEffect transition="in" filter="wipe(down)">
                                      <p:cBhvr>
                                        <p:cTn id="194" dur="500"/>
                                        <p:tgtEl>
                                          <p:spTgt spid="6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65">
                                            <p:txEl>
                                              <p:pRg st="0" end="0"/>
                                            </p:txEl>
                                          </p:spTgt>
                                        </p:tgtEl>
                                        <p:attrNameLst>
                                          <p:attrName>style.visibility</p:attrName>
                                        </p:attrNameLst>
                                      </p:cBhvr>
                                      <p:to>
                                        <p:strVal val="visible"/>
                                      </p:to>
                                    </p:set>
                                    <p:animEffect transition="in" filter="fade">
                                      <p:cBhvr>
                                        <p:cTn id="199" dur="500"/>
                                        <p:tgtEl>
                                          <p:spTgt spid="65">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66"/>
                                        </p:tgtEl>
                                        <p:attrNameLst>
                                          <p:attrName>style.visibility</p:attrName>
                                        </p:attrNameLst>
                                      </p:cBhvr>
                                      <p:to>
                                        <p:strVal val="visible"/>
                                      </p:to>
                                    </p:set>
                                    <p:animEffect transition="in" filter="wipe(down)">
                                      <p:cBhvr>
                                        <p:cTn id="204" dur="500"/>
                                        <p:tgtEl>
                                          <p:spTgt spid="6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68">
                                            <p:txEl>
                                              <p:pRg st="0" end="0"/>
                                            </p:txEl>
                                          </p:spTgt>
                                        </p:tgtEl>
                                        <p:attrNameLst>
                                          <p:attrName>style.visibility</p:attrName>
                                        </p:attrNameLst>
                                      </p:cBhvr>
                                      <p:to>
                                        <p:strVal val="visible"/>
                                      </p:to>
                                    </p:set>
                                    <p:animEffect transition="in" filter="fade">
                                      <p:cBhvr>
                                        <p:cTn id="20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4. </a:t>
            </a:r>
            <a:r>
              <a:rPr lang="vi-VN" sz="3600" b="1" dirty="0">
                <a:solidFill>
                  <a:srgbClr val="002060"/>
                </a:solidFill>
                <a:latin typeface="Calibri" panose="020F0502020204030204"/>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600200"/>
            <a:ext cx="10496550" cy="2628900"/>
          </a:xfrm>
          <a:prstGeom prst="rect">
            <a:avLst/>
          </a:prstGeom>
        </p:spPr>
      </p:pic>
      <p:pic>
        <p:nvPicPr>
          <p:cNvPr id="6" name="Picture 5">
            <a:extLst>
              <a:ext uri="{FF2B5EF4-FFF2-40B4-BE49-F238E27FC236}">
                <a16:creationId xmlns:a16="http://schemas.microsoft.com/office/drawing/2014/main" id="{54325B52-947E-10D2-E280-115EAAA47A5C}"/>
              </a:ext>
            </a:extLst>
          </p:cNvPr>
          <p:cNvPicPr>
            <a:picLocks noChangeAspect="1"/>
          </p:cNvPicPr>
          <p:nvPr/>
        </p:nvPicPr>
        <p:blipFill>
          <a:blip r:embed="rId4"/>
          <a:stretch>
            <a:fillRect/>
          </a:stretch>
        </p:blipFill>
        <p:spPr>
          <a:xfrm>
            <a:off x="971550" y="3995856"/>
            <a:ext cx="3686780" cy="2589886"/>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rPr>
              <a:t>Tìm</a:t>
            </a:r>
            <a:r>
              <a:rPr lang="en-US" sz="3200" dirty="0">
                <a:solidFill>
                  <a:srgbClr val="FF0000"/>
                </a:solidFill>
              </a:rPr>
              <a:t> </a:t>
            </a:r>
            <a:r>
              <a:rPr lang="en-US" sz="3200" dirty="0" err="1">
                <a:solidFill>
                  <a:srgbClr val="FF0000"/>
                </a:solidFill>
              </a:rPr>
              <a:t>danh</a:t>
            </a:r>
            <a:r>
              <a:rPr lang="en-US" sz="3200" dirty="0">
                <a:solidFill>
                  <a:srgbClr val="FF0000"/>
                </a:solidFill>
              </a:rPr>
              <a:t> </a:t>
            </a:r>
            <a:r>
              <a:rPr lang="en-US" sz="3200" dirty="0" err="1">
                <a:solidFill>
                  <a:srgbClr val="FF0000"/>
                </a:solidFill>
              </a:rPr>
              <a:t>từ</a:t>
            </a:r>
            <a:r>
              <a:rPr lang="en-US" sz="3200" dirty="0">
                <a:solidFill>
                  <a:srgbClr val="FF0000"/>
                </a:solidFill>
              </a:rPr>
              <a:t> </a:t>
            </a:r>
            <a:r>
              <a:rPr lang="en-US" sz="3200" dirty="0" err="1">
                <a:solidFill>
                  <a:srgbClr val="FF0000"/>
                </a:solidFill>
              </a:rPr>
              <a:t>theo</a:t>
            </a:r>
            <a:r>
              <a:rPr lang="en-US" sz="3200" dirty="0">
                <a:solidFill>
                  <a:srgbClr val="FF0000"/>
                </a:solidFill>
              </a:rPr>
              <a:t> </a:t>
            </a:r>
            <a:r>
              <a:rPr lang="en-US" sz="3200" dirty="0" err="1">
                <a:solidFill>
                  <a:srgbClr val="FF0000"/>
                </a:solidFill>
              </a:rPr>
              <a:t>mỗi</a:t>
            </a:r>
            <a:r>
              <a:rPr lang="en-US" sz="3200" dirty="0">
                <a:solidFill>
                  <a:srgbClr val="FF0000"/>
                </a:solidFill>
              </a:rPr>
              <a:t> </a:t>
            </a:r>
            <a:r>
              <a:rPr lang="en-US" sz="3200" dirty="0" err="1">
                <a:solidFill>
                  <a:srgbClr val="FF0000"/>
                </a:solidFill>
              </a:rPr>
              <a:t>nhóm</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viết</a:t>
            </a:r>
            <a:r>
              <a:rPr lang="en-US" sz="3200" dirty="0">
                <a:solidFill>
                  <a:srgbClr val="FF0000"/>
                </a:solidFill>
              </a:rPr>
              <a:t> </a:t>
            </a:r>
            <a:r>
              <a:rPr lang="en-US" sz="3200" dirty="0" err="1">
                <a:solidFill>
                  <a:srgbClr val="FF0000"/>
                </a:solidFill>
              </a:rPr>
              <a:t>ra</a:t>
            </a:r>
            <a:r>
              <a:rPr lang="en-US" sz="3200" dirty="0">
                <a:solidFill>
                  <a:srgbClr val="FF0000"/>
                </a:solidFill>
              </a:rPr>
              <a:t> </a:t>
            </a:r>
            <a:r>
              <a:rPr lang="en-US" sz="3200" dirty="0" err="1">
                <a:solidFill>
                  <a:srgbClr val="FF0000"/>
                </a:solidFill>
              </a:rPr>
              <a:t>giấy</a:t>
            </a:r>
            <a:r>
              <a:rPr lang="en-US" sz="3200" dirty="0">
                <a:solidFill>
                  <a:srgbClr val="FF0000"/>
                </a:solidFill>
              </a:rPr>
              <a:t> </a:t>
            </a:r>
            <a:r>
              <a:rPr lang="en-US" sz="3200" dirty="0" err="1">
                <a:solidFill>
                  <a:srgbClr val="FF0000"/>
                </a:solidFill>
              </a:rPr>
              <a:t>nháp</a:t>
            </a:r>
            <a:endParaRPr lang="en-US" sz="3200" dirty="0">
              <a:solidFill>
                <a:srgbClr val="FF0000"/>
              </a:solidFill>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bút</a:t>
              </a:r>
              <a:endParaRPr lang="en-US" sz="4000" dirty="0">
                <a:solidFill>
                  <a:srgbClr val="FF0000"/>
                </a:solidFill>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sách</a:t>
              </a:r>
              <a:endParaRPr lang="en-US" sz="4000" dirty="0">
                <a:solidFill>
                  <a:srgbClr val="FF0000"/>
                </a:solidFill>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rPr>
                <a:t>vở</a:t>
              </a:r>
              <a:endParaRPr lang="en-US" sz="4000" dirty="0">
                <a:solidFill>
                  <a:srgbClr val="FF0000"/>
                </a:solidFill>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rPr>
                <a:t>Hoa</a:t>
              </a:r>
              <a:endParaRPr lang="en-US" sz="4000" dirty="0">
                <a:solidFill>
                  <a:srgbClr val="FF0000"/>
                </a:solidFill>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giáo</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viên</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ca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bác</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sĩ</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Hoàng</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Diệu</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Xuân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Thủy</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Phạm</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Hùng</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bát</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nồi</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chảo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Thái</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Hàn</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Quốc</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panose="020F0502020204030204"/>
                  <a:ea typeface="+mn-ea"/>
                  <a:cs typeface="+mn-cs"/>
                </a:rPr>
                <a:t>Pháp</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2688491" y="573796"/>
            <a:ext cx="6712278" cy="5895343"/>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t>1. </a:t>
            </a:r>
            <a:r>
              <a:rPr lang="en-US" sz="4000" dirty="0" err="1"/>
              <a:t>Xếp</a:t>
            </a:r>
            <a:r>
              <a:rPr lang="en-US" sz="4000" dirty="0"/>
              <a:t> </a:t>
            </a:r>
            <a:r>
              <a:rPr lang="en-US" sz="4000" dirty="0" err="1"/>
              <a:t>các</a:t>
            </a:r>
            <a:r>
              <a:rPr lang="en-US" sz="4000" dirty="0"/>
              <a:t> </a:t>
            </a:r>
            <a:r>
              <a:rPr lang="en-US" sz="4000" dirty="0" err="1"/>
              <a:t>từ</a:t>
            </a:r>
            <a:r>
              <a:rPr lang="en-US" sz="4000" dirty="0"/>
              <a:t> </a:t>
            </a:r>
            <a:r>
              <a:rPr lang="en-US" sz="4000" dirty="0" err="1"/>
              <a:t>trong</a:t>
            </a:r>
            <a:r>
              <a:rPr lang="en-US" sz="4000" dirty="0"/>
              <a:t> </a:t>
            </a:r>
            <a:r>
              <a:rPr lang="en-US" sz="4000" dirty="0" err="1"/>
              <a:t>bông</a:t>
            </a:r>
            <a:r>
              <a:rPr lang="en-US" sz="4000" dirty="0"/>
              <a:t> </a:t>
            </a:r>
            <a:r>
              <a:rPr lang="en-US" sz="4000" dirty="0" err="1"/>
              <a:t>hoa</a:t>
            </a:r>
            <a:r>
              <a:rPr lang="en-US" sz="4000" dirty="0"/>
              <a:t> </a:t>
            </a:r>
            <a:r>
              <a:rPr lang="en-US" sz="4000" dirty="0" err="1"/>
              <a:t>vào</a:t>
            </a:r>
            <a:r>
              <a:rPr lang="en-US" sz="4000" dirty="0"/>
              <a:t> </a:t>
            </a:r>
            <a:r>
              <a:rPr lang="en-US" sz="4000" dirty="0" err="1"/>
              <a:t>nhóm</a:t>
            </a:r>
            <a:r>
              <a:rPr lang="en-US" sz="4000" dirty="0"/>
              <a:t> </a:t>
            </a:r>
            <a:r>
              <a:rPr lang="en-US" sz="4000" dirty="0" err="1"/>
              <a:t>thích</a:t>
            </a:r>
            <a:r>
              <a:rPr lang="en-US" sz="4000" dirty="0"/>
              <a:t> </a:t>
            </a:r>
            <a:r>
              <a:rPr lang="en-US" sz="4000" dirty="0" err="1"/>
              <a:t>hợp</a:t>
            </a:r>
            <a:endParaRPr lang="en-US" sz="4000" dirty="0"/>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5"/>
          <a:stretch>
            <a:fillRect/>
          </a:stretch>
        </p:blipFill>
        <p:spPr>
          <a:xfrm>
            <a:off x="6095" y="0"/>
            <a:ext cx="12179809" cy="6858000"/>
          </a:xfrm>
          <a:prstGeom prst="rect">
            <a:avLst/>
          </a:prstGeom>
        </p:spPr>
      </p:pic>
      <p:grpSp>
        <p:nvGrpSpPr>
          <p:cNvPr id="18" name="Group 17">
            <a:extLst>
              <a:ext uri="{FF2B5EF4-FFF2-40B4-BE49-F238E27FC236}">
                <a16:creationId xmlns:a16="http://schemas.microsoft.com/office/drawing/2014/main" id="{DAF0BA27-ADA9-14B2-DB54-4A641CC613B7}"/>
              </a:ext>
            </a:extLst>
          </p:cNvPr>
          <p:cNvGrpSpPr/>
          <p:nvPr/>
        </p:nvGrpSpPr>
        <p:grpSpPr>
          <a:xfrm>
            <a:off x="0" y="-696563"/>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Xếp các từ trong bông hoa vào nhóm thích hợp</a:t>
              </a:r>
            </a:p>
          </p:txBody>
        </p:sp>
      </p:grpSp>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7"/>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600"/>
                  </a:solidFill>
                  <a:effectLst/>
                  <a:uLnTx/>
                  <a:uFillTx/>
                  <a:latin typeface="Calibri" panose="020F0502020204030204"/>
                  <a:ea typeface="+mn-ea"/>
                  <a:cs typeface="+mn-cs"/>
                </a:rPr>
                <a:t>Các bạn hãy hoạt động nhóm đôi để hoàn thành bài tập này nhé!</a:t>
              </a: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9"/>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14:presetBounceEnd="4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40000">
                                          <p:cBhvr additive="base">
                                            <p:cTn id="2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fill="hold"/>
                                            <p:tgtEl>
                                              <p:spTgt spid="23"/>
                                            </p:tgtEl>
                                            <p:attrNameLst>
                                              <p:attrName>ppt_x</p:attrName>
                                            </p:attrNameLst>
                                          </p:cBhvr>
                                          <p:tavLst>
                                            <p:tav tm="0">
                                              <p:val>
                                                <p:strVal val="#ppt_x"/>
                                              </p:val>
                                            </p:tav>
                                            <p:tav tm="100000">
                                              <p:val>
                                                <p:strVal val="#ppt_x"/>
                                              </p:val>
                                            </p:tav>
                                          </p:tavLst>
                                        </p:anim>
                                        <p:anim calcmode="lin" valueType="num">
                                          <p:cBhvr additive="base">
                                            <p:cTn id="2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t>2. </a:t>
            </a:r>
            <a:r>
              <a:rPr lang="en-US" sz="4000" dirty="0" err="1"/>
              <a:t>Chơi</a:t>
            </a:r>
            <a:r>
              <a:rPr lang="en-US" sz="4000" dirty="0"/>
              <a:t> </a:t>
            </a:r>
            <a:r>
              <a:rPr lang="en-US" sz="4000" dirty="0" err="1"/>
              <a:t>trò</a:t>
            </a:r>
            <a:r>
              <a:rPr lang="en-US" sz="4000" dirty="0"/>
              <a:t> </a:t>
            </a:r>
            <a:r>
              <a:rPr lang="en-US" sz="4000" dirty="0" err="1"/>
              <a:t>chơi</a:t>
            </a:r>
            <a:r>
              <a:rPr lang="en-US" sz="4000" dirty="0"/>
              <a:t>: </a:t>
            </a:r>
            <a:r>
              <a:rPr lang="en-US" sz="4000" b="1" i="1" dirty="0" err="1"/>
              <a:t>Gửi</a:t>
            </a:r>
            <a:r>
              <a:rPr lang="en-US" sz="4000" b="1" i="1" dirty="0"/>
              <a:t> </a:t>
            </a:r>
            <a:r>
              <a:rPr lang="en-US" sz="4000" b="1" i="1" dirty="0" err="1"/>
              <a:t>thư</a:t>
            </a:r>
            <a:endParaRPr lang="en-US" sz="4000" b="1" i="1" dirty="0"/>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Calibri" panose="020F0502020204030204" pitchFamily="34" charset="0"/>
                <a:cs typeface="Calibri" panose="020F0502020204030204" pitchFamily="34" charset="0"/>
              </a:rPr>
              <a:t>Tìm hộp thư phù hợp với mỗi phong thư.</a:t>
            </a:r>
          </a:p>
          <a:p>
            <a:pPr algn="just"/>
            <a:r>
              <a:rPr lang="vi-VN" sz="3000" b="0" i="0" dirty="0">
                <a:solidFill>
                  <a:srgbClr val="FF0000"/>
                </a:solidFill>
                <a:effectLst/>
                <a:latin typeface="Calibri" panose="020F0502020204030204" pitchFamily="34" charset="0"/>
                <a:cs typeface="Calibri" panose="020F0502020204030204" pitchFamily="34" charset="0"/>
              </a:rPr>
              <a:t>G: </a:t>
            </a:r>
            <a:r>
              <a:rPr lang="vi-VN" sz="3000" b="0" i="0" dirty="0">
                <a:solidFill>
                  <a:srgbClr val="002060"/>
                </a:solidFill>
                <a:effectLst/>
                <a:latin typeface="Calibri" panose="020F0502020204030204" pitchFamily="34" charset="0"/>
                <a:cs typeface="Calibri" panose="020F0502020204030204" pitchFamily="34"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1"/>
            <a:ext cx="9018596" cy="4971389"/>
          </a:xfrm>
          <a:custGeom>
            <a:avLst/>
            <a:gdLst>
              <a:gd name="connsiteX0" fmla="*/ 0 w 9018596"/>
              <a:gd name="connsiteY0" fmla="*/ 617049 h 4971389"/>
              <a:gd name="connsiteX1" fmla="*/ 617049 w 9018596"/>
              <a:gd name="connsiteY1" fmla="*/ 0 h 4971389"/>
              <a:gd name="connsiteX2" fmla="*/ 1371546 w 9018596"/>
              <a:gd name="connsiteY2" fmla="*/ 0 h 4971389"/>
              <a:gd name="connsiteX3" fmla="*/ 1814664 w 9018596"/>
              <a:gd name="connsiteY3" fmla="*/ 0 h 4971389"/>
              <a:gd name="connsiteX4" fmla="*/ 2569162 w 9018596"/>
              <a:gd name="connsiteY4" fmla="*/ 0 h 4971389"/>
              <a:gd name="connsiteX5" fmla="*/ 3323659 w 9018596"/>
              <a:gd name="connsiteY5" fmla="*/ 0 h 4971389"/>
              <a:gd name="connsiteX6" fmla="*/ 4000312 w 9018596"/>
              <a:gd name="connsiteY6" fmla="*/ 0 h 4971389"/>
              <a:gd name="connsiteX7" fmla="*/ 4443429 w 9018596"/>
              <a:gd name="connsiteY7" fmla="*/ 0 h 4971389"/>
              <a:gd name="connsiteX8" fmla="*/ 5042237 w 9018596"/>
              <a:gd name="connsiteY8" fmla="*/ 0 h 4971389"/>
              <a:gd name="connsiteX9" fmla="*/ 5485354 w 9018596"/>
              <a:gd name="connsiteY9" fmla="*/ 0 h 4971389"/>
              <a:gd name="connsiteX10" fmla="*/ 5850627 w 9018596"/>
              <a:gd name="connsiteY10" fmla="*/ 0 h 4971389"/>
              <a:gd name="connsiteX11" fmla="*/ 6449434 w 9018596"/>
              <a:gd name="connsiteY11" fmla="*/ 0 h 4971389"/>
              <a:gd name="connsiteX12" fmla="*/ 6814707 w 9018596"/>
              <a:gd name="connsiteY12" fmla="*/ 0 h 4971389"/>
              <a:gd name="connsiteX13" fmla="*/ 7257825 w 9018596"/>
              <a:gd name="connsiteY13" fmla="*/ 0 h 4971389"/>
              <a:gd name="connsiteX14" fmla="*/ 8401547 w 9018596"/>
              <a:gd name="connsiteY14" fmla="*/ 0 h 4971389"/>
              <a:gd name="connsiteX15" fmla="*/ 9018596 w 9018596"/>
              <a:gd name="connsiteY15" fmla="*/ 617049 h 4971389"/>
              <a:gd name="connsiteX16" fmla="*/ 9018596 w 9018596"/>
              <a:gd name="connsiteY16" fmla="*/ 1076202 h 4971389"/>
              <a:gd name="connsiteX17" fmla="*/ 9018596 w 9018596"/>
              <a:gd name="connsiteY17" fmla="*/ 1572728 h 4971389"/>
              <a:gd name="connsiteX18" fmla="*/ 9018596 w 9018596"/>
              <a:gd name="connsiteY18" fmla="*/ 2143999 h 4971389"/>
              <a:gd name="connsiteX19" fmla="*/ 9018596 w 9018596"/>
              <a:gd name="connsiteY19" fmla="*/ 2640525 h 4971389"/>
              <a:gd name="connsiteX20" fmla="*/ 9018596 w 9018596"/>
              <a:gd name="connsiteY20" fmla="*/ 3062305 h 4971389"/>
              <a:gd name="connsiteX21" fmla="*/ 9018596 w 9018596"/>
              <a:gd name="connsiteY21" fmla="*/ 3558831 h 4971389"/>
              <a:gd name="connsiteX22" fmla="*/ 9018596 w 9018596"/>
              <a:gd name="connsiteY22" fmla="*/ 4354340 h 4971389"/>
              <a:gd name="connsiteX23" fmla="*/ 8401547 w 9018596"/>
              <a:gd name="connsiteY23" fmla="*/ 4971389 h 4971389"/>
              <a:gd name="connsiteX24" fmla="*/ 7802739 w 9018596"/>
              <a:gd name="connsiteY24" fmla="*/ 4971389 h 4971389"/>
              <a:gd name="connsiteX25" fmla="*/ 7048242 w 9018596"/>
              <a:gd name="connsiteY25" fmla="*/ 4971389 h 4971389"/>
              <a:gd name="connsiteX26" fmla="*/ 6449434 w 9018596"/>
              <a:gd name="connsiteY26" fmla="*/ 4971389 h 4971389"/>
              <a:gd name="connsiteX27" fmla="*/ 5772782 w 9018596"/>
              <a:gd name="connsiteY27" fmla="*/ 4971389 h 4971389"/>
              <a:gd name="connsiteX28" fmla="*/ 5018284 w 9018596"/>
              <a:gd name="connsiteY28" fmla="*/ 4971389 h 4971389"/>
              <a:gd name="connsiteX29" fmla="*/ 4419477 w 9018596"/>
              <a:gd name="connsiteY29" fmla="*/ 4971389 h 4971389"/>
              <a:gd name="connsiteX30" fmla="*/ 3820669 w 9018596"/>
              <a:gd name="connsiteY30" fmla="*/ 4971389 h 4971389"/>
              <a:gd name="connsiteX31" fmla="*/ 3221862 w 9018596"/>
              <a:gd name="connsiteY31" fmla="*/ 4971389 h 4971389"/>
              <a:gd name="connsiteX32" fmla="*/ 2545209 w 9018596"/>
              <a:gd name="connsiteY32" fmla="*/ 4971389 h 4971389"/>
              <a:gd name="connsiteX33" fmla="*/ 2102092 w 9018596"/>
              <a:gd name="connsiteY33" fmla="*/ 4971389 h 4971389"/>
              <a:gd name="connsiteX34" fmla="*/ 1347594 w 9018596"/>
              <a:gd name="connsiteY34" fmla="*/ 4971389 h 4971389"/>
              <a:gd name="connsiteX35" fmla="*/ 617049 w 9018596"/>
              <a:gd name="connsiteY35" fmla="*/ 4971389 h 4971389"/>
              <a:gd name="connsiteX36" fmla="*/ 0 w 9018596"/>
              <a:gd name="connsiteY36" fmla="*/ 4354340 h 4971389"/>
              <a:gd name="connsiteX37" fmla="*/ 0 w 9018596"/>
              <a:gd name="connsiteY37" fmla="*/ 3745695 h 4971389"/>
              <a:gd name="connsiteX38" fmla="*/ 0 w 9018596"/>
              <a:gd name="connsiteY38" fmla="*/ 3323915 h 4971389"/>
              <a:gd name="connsiteX39" fmla="*/ 0 w 9018596"/>
              <a:gd name="connsiteY39" fmla="*/ 2715271 h 4971389"/>
              <a:gd name="connsiteX40" fmla="*/ 0 w 9018596"/>
              <a:gd name="connsiteY40" fmla="*/ 2143999 h 4971389"/>
              <a:gd name="connsiteX41" fmla="*/ 0 w 9018596"/>
              <a:gd name="connsiteY41" fmla="*/ 1610101 h 4971389"/>
              <a:gd name="connsiteX42" fmla="*/ 0 w 9018596"/>
              <a:gd name="connsiteY42" fmla="*/ 617049 h 49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971389" fill="none" extrusionOk="0">
                <a:moveTo>
                  <a:pt x="0" y="617049"/>
                </a:moveTo>
                <a:cubicBezTo>
                  <a:pt x="-8251" y="271161"/>
                  <a:pt x="323579" y="-39495"/>
                  <a:pt x="617049" y="0"/>
                </a:cubicBezTo>
                <a:cubicBezTo>
                  <a:pt x="815863" y="-43258"/>
                  <a:pt x="1067730" y="58835"/>
                  <a:pt x="1371546" y="0"/>
                </a:cubicBezTo>
                <a:cubicBezTo>
                  <a:pt x="1675362" y="-58835"/>
                  <a:pt x="1712437" y="10794"/>
                  <a:pt x="1814664" y="0"/>
                </a:cubicBezTo>
                <a:cubicBezTo>
                  <a:pt x="1916891" y="-10794"/>
                  <a:pt x="2260823" y="58229"/>
                  <a:pt x="2569162" y="0"/>
                </a:cubicBezTo>
                <a:cubicBezTo>
                  <a:pt x="2877501" y="-58229"/>
                  <a:pt x="3114445" y="67774"/>
                  <a:pt x="3323659" y="0"/>
                </a:cubicBezTo>
                <a:cubicBezTo>
                  <a:pt x="3532873" y="-67774"/>
                  <a:pt x="3733252" y="49713"/>
                  <a:pt x="4000312" y="0"/>
                </a:cubicBezTo>
                <a:cubicBezTo>
                  <a:pt x="4267372" y="-49713"/>
                  <a:pt x="4335583" y="11728"/>
                  <a:pt x="4443429" y="0"/>
                </a:cubicBezTo>
                <a:cubicBezTo>
                  <a:pt x="4551275" y="-11728"/>
                  <a:pt x="4883377" y="70290"/>
                  <a:pt x="5042237" y="0"/>
                </a:cubicBezTo>
                <a:cubicBezTo>
                  <a:pt x="5201097" y="-70290"/>
                  <a:pt x="5288659" y="6473"/>
                  <a:pt x="5485354" y="0"/>
                </a:cubicBezTo>
                <a:cubicBezTo>
                  <a:pt x="5682049" y="-6473"/>
                  <a:pt x="5690127" y="25827"/>
                  <a:pt x="5850627" y="0"/>
                </a:cubicBezTo>
                <a:cubicBezTo>
                  <a:pt x="6011127" y="-25827"/>
                  <a:pt x="6224714" y="57189"/>
                  <a:pt x="6449434" y="0"/>
                </a:cubicBezTo>
                <a:cubicBezTo>
                  <a:pt x="6674154" y="-57189"/>
                  <a:pt x="6706487" y="1681"/>
                  <a:pt x="6814707" y="0"/>
                </a:cubicBezTo>
                <a:cubicBezTo>
                  <a:pt x="6922927" y="-1681"/>
                  <a:pt x="7053704" y="24451"/>
                  <a:pt x="7257825" y="0"/>
                </a:cubicBezTo>
                <a:cubicBezTo>
                  <a:pt x="7461946" y="-24451"/>
                  <a:pt x="7860500" y="67413"/>
                  <a:pt x="8401547" y="0"/>
                </a:cubicBezTo>
                <a:cubicBezTo>
                  <a:pt x="8658527" y="-49156"/>
                  <a:pt x="8984900" y="251160"/>
                  <a:pt x="9018596" y="617049"/>
                </a:cubicBezTo>
                <a:cubicBezTo>
                  <a:pt x="9072386" y="820079"/>
                  <a:pt x="8975318" y="911519"/>
                  <a:pt x="9018596" y="1076202"/>
                </a:cubicBezTo>
                <a:cubicBezTo>
                  <a:pt x="9061874" y="1240885"/>
                  <a:pt x="8981851" y="1396096"/>
                  <a:pt x="9018596" y="1572728"/>
                </a:cubicBezTo>
                <a:cubicBezTo>
                  <a:pt x="9055341" y="1749360"/>
                  <a:pt x="8991751" y="1899022"/>
                  <a:pt x="9018596" y="2143999"/>
                </a:cubicBezTo>
                <a:cubicBezTo>
                  <a:pt x="9045441" y="2388976"/>
                  <a:pt x="8970452" y="2493001"/>
                  <a:pt x="9018596" y="2640525"/>
                </a:cubicBezTo>
                <a:cubicBezTo>
                  <a:pt x="9066740" y="2788049"/>
                  <a:pt x="8970372" y="2857162"/>
                  <a:pt x="9018596" y="3062305"/>
                </a:cubicBezTo>
                <a:cubicBezTo>
                  <a:pt x="9066820" y="3267448"/>
                  <a:pt x="8996273" y="3419665"/>
                  <a:pt x="9018596" y="3558831"/>
                </a:cubicBezTo>
                <a:cubicBezTo>
                  <a:pt x="9040919" y="3697997"/>
                  <a:pt x="8975058" y="4124614"/>
                  <a:pt x="9018596" y="4354340"/>
                </a:cubicBezTo>
                <a:cubicBezTo>
                  <a:pt x="8993236" y="4662917"/>
                  <a:pt x="8811739" y="4990522"/>
                  <a:pt x="8401547" y="4971389"/>
                </a:cubicBezTo>
                <a:cubicBezTo>
                  <a:pt x="8181628" y="5015422"/>
                  <a:pt x="8028462" y="4908397"/>
                  <a:pt x="7802739" y="4971389"/>
                </a:cubicBezTo>
                <a:cubicBezTo>
                  <a:pt x="7577016" y="5034381"/>
                  <a:pt x="7224708" y="4896609"/>
                  <a:pt x="7048242" y="4971389"/>
                </a:cubicBezTo>
                <a:cubicBezTo>
                  <a:pt x="6871776" y="5046169"/>
                  <a:pt x="6570528" y="4955305"/>
                  <a:pt x="6449434" y="4971389"/>
                </a:cubicBezTo>
                <a:cubicBezTo>
                  <a:pt x="6328340" y="4987473"/>
                  <a:pt x="6029148" y="4960293"/>
                  <a:pt x="5772782" y="4971389"/>
                </a:cubicBezTo>
                <a:cubicBezTo>
                  <a:pt x="5516416" y="4982485"/>
                  <a:pt x="5238126" y="4885951"/>
                  <a:pt x="5018284" y="4971389"/>
                </a:cubicBezTo>
                <a:cubicBezTo>
                  <a:pt x="4798442" y="5056827"/>
                  <a:pt x="4697766" y="4962216"/>
                  <a:pt x="4419477" y="4971389"/>
                </a:cubicBezTo>
                <a:cubicBezTo>
                  <a:pt x="4141188" y="4980562"/>
                  <a:pt x="3983413" y="4915517"/>
                  <a:pt x="3820669" y="4971389"/>
                </a:cubicBezTo>
                <a:cubicBezTo>
                  <a:pt x="3657925" y="5027261"/>
                  <a:pt x="3420092" y="4950037"/>
                  <a:pt x="3221862" y="4971389"/>
                </a:cubicBezTo>
                <a:cubicBezTo>
                  <a:pt x="3023632" y="4992741"/>
                  <a:pt x="2791462" y="4960649"/>
                  <a:pt x="2545209" y="4971389"/>
                </a:cubicBezTo>
                <a:cubicBezTo>
                  <a:pt x="2298956" y="4982129"/>
                  <a:pt x="2263637" y="4953792"/>
                  <a:pt x="2102092" y="4971389"/>
                </a:cubicBezTo>
                <a:cubicBezTo>
                  <a:pt x="1940547" y="4988986"/>
                  <a:pt x="1530709" y="4950492"/>
                  <a:pt x="1347594" y="4971389"/>
                </a:cubicBezTo>
                <a:cubicBezTo>
                  <a:pt x="1164479" y="4992286"/>
                  <a:pt x="786746" y="4884292"/>
                  <a:pt x="617049" y="4971389"/>
                </a:cubicBezTo>
                <a:cubicBezTo>
                  <a:pt x="265272" y="4928443"/>
                  <a:pt x="-50979" y="4733580"/>
                  <a:pt x="0" y="4354340"/>
                </a:cubicBezTo>
                <a:cubicBezTo>
                  <a:pt x="-21998" y="4064543"/>
                  <a:pt x="11938" y="4002029"/>
                  <a:pt x="0" y="3745695"/>
                </a:cubicBezTo>
                <a:cubicBezTo>
                  <a:pt x="-11938" y="3489361"/>
                  <a:pt x="27196" y="3493108"/>
                  <a:pt x="0" y="3323915"/>
                </a:cubicBezTo>
                <a:cubicBezTo>
                  <a:pt x="-27196" y="3154722"/>
                  <a:pt x="36364" y="2979396"/>
                  <a:pt x="0" y="2715271"/>
                </a:cubicBezTo>
                <a:cubicBezTo>
                  <a:pt x="-36364" y="2451146"/>
                  <a:pt x="30253" y="2425422"/>
                  <a:pt x="0" y="2143999"/>
                </a:cubicBezTo>
                <a:cubicBezTo>
                  <a:pt x="-30253" y="1862576"/>
                  <a:pt x="35646" y="1718318"/>
                  <a:pt x="0" y="1610101"/>
                </a:cubicBezTo>
                <a:cubicBezTo>
                  <a:pt x="-35646" y="1501884"/>
                  <a:pt x="14893" y="988724"/>
                  <a:pt x="0" y="617049"/>
                </a:cubicBezTo>
                <a:close/>
              </a:path>
              <a:path w="9018596" h="4971389" stroke="0" extrusionOk="0">
                <a:moveTo>
                  <a:pt x="0" y="617049"/>
                </a:moveTo>
                <a:cubicBezTo>
                  <a:pt x="6377" y="333559"/>
                  <a:pt x="260195" y="-84759"/>
                  <a:pt x="617049" y="0"/>
                </a:cubicBezTo>
                <a:cubicBezTo>
                  <a:pt x="810080" y="-51714"/>
                  <a:pt x="959383" y="73114"/>
                  <a:pt x="1293702" y="0"/>
                </a:cubicBezTo>
                <a:cubicBezTo>
                  <a:pt x="1628021" y="-73114"/>
                  <a:pt x="1573066" y="43480"/>
                  <a:pt x="1658974" y="0"/>
                </a:cubicBezTo>
                <a:cubicBezTo>
                  <a:pt x="1744882" y="-43480"/>
                  <a:pt x="2154467" y="71449"/>
                  <a:pt x="2413472" y="0"/>
                </a:cubicBezTo>
                <a:cubicBezTo>
                  <a:pt x="2672477" y="-71449"/>
                  <a:pt x="2913357" y="54090"/>
                  <a:pt x="3167969" y="0"/>
                </a:cubicBezTo>
                <a:cubicBezTo>
                  <a:pt x="3422581" y="-54090"/>
                  <a:pt x="3358676" y="31122"/>
                  <a:pt x="3533242" y="0"/>
                </a:cubicBezTo>
                <a:cubicBezTo>
                  <a:pt x="3707808" y="-31122"/>
                  <a:pt x="3883286" y="52353"/>
                  <a:pt x="4054204" y="0"/>
                </a:cubicBezTo>
                <a:cubicBezTo>
                  <a:pt x="4225122" y="-52353"/>
                  <a:pt x="4361907" y="11816"/>
                  <a:pt x="4497322" y="0"/>
                </a:cubicBezTo>
                <a:cubicBezTo>
                  <a:pt x="4632737" y="-11816"/>
                  <a:pt x="4902934" y="33662"/>
                  <a:pt x="5251819" y="0"/>
                </a:cubicBezTo>
                <a:cubicBezTo>
                  <a:pt x="5600704" y="-33662"/>
                  <a:pt x="5461025" y="4656"/>
                  <a:pt x="5617092" y="0"/>
                </a:cubicBezTo>
                <a:cubicBezTo>
                  <a:pt x="5773159" y="-4656"/>
                  <a:pt x="5853348" y="46238"/>
                  <a:pt x="6060210" y="0"/>
                </a:cubicBezTo>
                <a:cubicBezTo>
                  <a:pt x="6267072" y="-46238"/>
                  <a:pt x="6364884" y="14404"/>
                  <a:pt x="6581172" y="0"/>
                </a:cubicBezTo>
                <a:cubicBezTo>
                  <a:pt x="6797460" y="-14404"/>
                  <a:pt x="6933874" y="3689"/>
                  <a:pt x="7257825" y="0"/>
                </a:cubicBezTo>
                <a:cubicBezTo>
                  <a:pt x="7581776" y="-3689"/>
                  <a:pt x="7496847" y="42260"/>
                  <a:pt x="7623097" y="0"/>
                </a:cubicBezTo>
                <a:cubicBezTo>
                  <a:pt x="7749347" y="-42260"/>
                  <a:pt x="8084997" y="72743"/>
                  <a:pt x="8401547" y="0"/>
                </a:cubicBezTo>
                <a:cubicBezTo>
                  <a:pt x="8665944" y="-4076"/>
                  <a:pt x="9033896" y="277953"/>
                  <a:pt x="9018596" y="617049"/>
                </a:cubicBezTo>
                <a:cubicBezTo>
                  <a:pt x="9040472" y="883402"/>
                  <a:pt x="8985939" y="974443"/>
                  <a:pt x="9018596" y="1188321"/>
                </a:cubicBezTo>
                <a:cubicBezTo>
                  <a:pt x="9051253" y="1402199"/>
                  <a:pt x="9001847" y="1539838"/>
                  <a:pt x="9018596" y="1759592"/>
                </a:cubicBezTo>
                <a:cubicBezTo>
                  <a:pt x="9035345" y="1979346"/>
                  <a:pt x="8972646" y="2050796"/>
                  <a:pt x="9018596" y="2256118"/>
                </a:cubicBezTo>
                <a:cubicBezTo>
                  <a:pt x="9064546" y="2461440"/>
                  <a:pt x="9012659" y="2627627"/>
                  <a:pt x="9018596" y="2827390"/>
                </a:cubicBezTo>
                <a:cubicBezTo>
                  <a:pt x="9024533" y="3027153"/>
                  <a:pt x="9014211" y="3188334"/>
                  <a:pt x="9018596" y="3323915"/>
                </a:cubicBezTo>
                <a:cubicBezTo>
                  <a:pt x="9022981" y="3459497"/>
                  <a:pt x="8989792" y="3655008"/>
                  <a:pt x="9018596" y="3745695"/>
                </a:cubicBezTo>
                <a:cubicBezTo>
                  <a:pt x="9047400" y="3836382"/>
                  <a:pt x="8980133" y="4084884"/>
                  <a:pt x="9018596" y="4354340"/>
                </a:cubicBezTo>
                <a:cubicBezTo>
                  <a:pt x="9008880" y="4703010"/>
                  <a:pt x="8820682" y="4972358"/>
                  <a:pt x="8401547" y="4971389"/>
                </a:cubicBezTo>
                <a:cubicBezTo>
                  <a:pt x="8074824" y="5036286"/>
                  <a:pt x="7840013" y="4884042"/>
                  <a:pt x="7647050" y="4971389"/>
                </a:cubicBezTo>
                <a:cubicBezTo>
                  <a:pt x="7454087" y="5058736"/>
                  <a:pt x="7311256" y="4929885"/>
                  <a:pt x="7126087" y="4971389"/>
                </a:cubicBezTo>
                <a:cubicBezTo>
                  <a:pt x="6940918" y="5012893"/>
                  <a:pt x="6655434" y="4913028"/>
                  <a:pt x="6449434" y="4971389"/>
                </a:cubicBezTo>
                <a:cubicBezTo>
                  <a:pt x="6243434" y="5029750"/>
                  <a:pt x="6101332" y="4927565"/>
                  <a:pt x="5772782" y="4971389"/>
                </a:cubicBezTo>
                <a:cubicBezTo>
                  <a:pt x="5444232" y="5015213"/>
                  <a:pt x="5585409" y="4936144"/>
                  <a:pt x="5407509" y="4971389"/>
                </a:cubicBezTo>
                <a:cubicBezTo>
                  <a:pt x="5229609" y="5006634"/>
                  <a:pt x="4969577" y="4963248"/>
                  <a:pt x="4730857" y="4971389"/>
                </a:cubicBezTo>
                <a:cubicBezTo>
                  <a:pt x="4492137" y="4979530"/>
                  <a:pt x="4382421" y="4945666"/>
                  <a:pt x="4209894" y="4971389"/>
                </a:cubicBezTo>
                <a:cubicBezTo>
                  <a:pt x="4037367" y="4997112"/>
                  <a:pt x="3783569" y="4957572"/>
                  <a:pt x="3455397" y="4971389"/>
                </a:cubicBezTo>
                <a:cubicBezTo>
                  <a:pt x="3127225" y="4985206"/>
                  <a:pt x="3019673" y="4948666"/>
                  <a:pt x="2700899" y="4971389"/>
                </a:cubicBezTo>
                <a:cubicBezTo>
                  <a:pt x="2382125" y="4994112"/>
                  <a:pt x="2411459" y="4933628"/>
                  <a:pt x="2335627" y="4971389"/>
                </a:cubicBezTo>
                <a:cubicBezTo>
                  <a:pt x="2259795" y="5009150"/>
                  <a:pt x="1842842" y="4963569"/>
                  <a:pt x="1581129" y="4971389"/>
                </a:cubicBezTo>
                <a:cubicBezTo>
                  <a:pt x="1319416" y="4979209"/>
                  <a:pt x="1357871" y="4933334"/>
                  <a:pt x="1138012" y="4971389"/>
                </a:cubicBezTo>
                <a:cubicBezTo>
                  <a:pt x="918153" y="5009444"/>
                  <a:pt x="832583" y="4911936"/>
                  <a:pt x="617049" y="4971389"/>
                </a:cubicBezTo>
                <a:cubicBezTo>
                  <a:pt x="272082" y="5031850"/>
                  <a:pt x="73465" y="4678664"/>
                  <a:pt x="0" y="4354340"/>
                </a:cubicBezTo>
                <a:cubicBezTo>
                  <a:pt x="-20939" y="4164890"/>
                  <a:pt x="70833" y="4000244"/>
                  <a:pt x="0" y="3745695"/>
                </a:cubicBezTo>
                <a:cubicBezTo>
                  <a:pt x="-70833" y="3491147"/>
                  <a:pt x="63102" y="3380518"/>
                  <a:pt x="0" y="3211797"/>
                </a:cubicBezTo>
                <a:cubicBezTo>
                  <a:pt x="-63102" y="3043076"/>
                  <a:pt x="51053" y="2818312"/>
                  <a:pt x="0" y="2715271"/>
                </a:cubicBezTo>
                <a:cubicBezTo>
                  <a:pt x="-51053" y="2612230"/>
                  <a:pt x="19171" y="2467279"/>
                  <a:pt x="0" y="2293491"/>
                </a:cubicBezTo>
                <a:cubicBezTo>
                  <a:pt x="-19171" y="2119703"/>
                  <a:pt x="20612" y="1899425"/>
                  <a:pt x="0" y="1796965"/>
                </a:cubicBezTo>
                <a:cubicBezTo>
                  <a:pt x="-20612" y="1694505"/>
                  <a:pt x="46781" y="1317119"/>
                  <a:pt x="0" y="1188321"/>
                </a:cubicBezTo>
                <a:cubicBezTo>
                  <a:pt x="-46781" y="1059523"/>
                  <a:pt x="52945" y="747779"/>
                  <a:pt x="0" y="617049"/>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216007" y="-530612"/>
            <a:ext cx="5283115" cy="2464187"/>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2" y="1092914"/>
              <a:ext cx="3984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FF0066"/>
                  </a:solidFill>
                  <a:latin typeface="Calibri" panose="020F0502020204030204" pitchFamily="34" charset="0"/>
                  <a:cs typeface="Calibri" panose="020F0502020204030204" pitchFamily="34" charset="0"/>
                </a:rPr>
                <a:t>Luật</a:t>
              </a:r>
              <a:r>
                <a:rPr lang="en-US" sz="4800" b="1" dirty="0">
                  <a:solidFill>
                    <a:srgbClr val="FF0066"/>
                  </a:solidFill>
                  <a:latin typeface="Calibri" panose="020F0502020204030204" pitchFamily="34" charset="0"/>
                  <a:cs typeface="Calibri" panose="020F0502020204030204" pitchFamily="34" charset="0"/>
                </a:rPr>
                <a:t> </a:t>
              </a:r>
              <a:r>
                <a:rPr lang="en-US" sz="4800" b="1" dirty="0" err="1">
                  <a:solidFill>
                    <a:srgbClr val="FF0066"/>
                  </a:solidFill>
                  <a:latin typeface="Calibri" panose="020F0502020204030204" pitchFamily="34" charset="0"/>
                  <a:cs typeface="Calibri" panose="020F0502020204030204" pitchFamily="34" charset="0"/>
                </a:rPr>
                <a:t>chơi</a:t>
              </a:r>
              <a:endParaRPr kumimoji="0" lang="vi-VN" sz="4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6" name="TextBox 25">
            <a:extLst>
              <a:ext uri="{FF2B5EF4-FFF2-40B4-BE49-F238E27FC236}">
                <a16:creationId xmlns:a16="http://schemas.microsoft.com/office/drawing/2014/main" id="{F0876E55-7607-460B-A517-107B430FB483}"/>
              </a:ext>
            </a:extLst>
          </p:cNvPr>
          <p:cNvSpPr txBox="1"/>
          <p:nvPr/>
        </p:nvSpPr>
        <p:spPr>
          <a:xfrm>
            <a:off x="3181350" y="1906197"/>
            <a:ext cx="8630577" cy="2123658"/>
          </a:xfrm>
          <a:prstGeom prst="rect">
            <a:avLst/>
          </a:prstGeom>
          <a:noFill/>
        </p:spPr>
        <p:txBody>
          <a:bodyPr wrap="square">
            <a:spAutoFit/>
          </a:bodyPr>
          <a:lstStyle/>
          <a:p>
            <a:pPr marL="571500" lvl="0" indent="-571500" algn="just">
              <a:buFont typeface="Arial" panose="020B0604020202020204" pitchFamily="34" charset="0"/>
              <a:buChar char="•"/>
            </a:pPr>
            <a:r>
              <a:rPr lang="en-US" sz="3300" dirty="0">
                <a:solidFill>
                  <a:srgbClr val="FF0000"/>
                </a:solidFill>
                <a:latin typeface="Calibri" panose="020F0502020204030204" pitchFamily="34" charset="0"/>
                <a:cs typeface="Calibri" panose="020F0502020204030204" pitchFamily="34" charset="0"/>
              </a:rPr>
              <a:t>GV </a:t>
            </a:r>
            <a:r>
              <a:rPr lang="vi-VN" sz="3300" dirty="0">
                <a:solidFill>
                  <a:srgbClr val="FF0000"/>
                </a:solidFill>
                <a:latin typeface="Calibri" panose="020F0502020204030204" pitchFamily="34" charset="0"/>
                <a:cs typeface="Calibri" panose="020F0502020204030204" pitchFamily="34" charset="0"/>
              </a:rPr>
              <a:t>chuẩn bị tranh hộp thư và các thẻ chữ hình phong thư để HS có thể thả các phong thư vào đúng hộp thư.</a:t>
            </a:r>
            <a:endParaRPr lang="en-US" sz="3300" dirty="0">
              <a:solidFill>
                <a:srgbClr val="FF0000"/>
              </a:solidFill>
              <a:latin typeface="Calibri" panose="020F0502020204030204" pitchFamily="34" charset="0"/>
              <a:cs typeface="Calibri" panose="020F0502020204030204" pitchFamily="34" charset="0"/>
            </a:endParaRPr>
          </a:p>
          <a:p>
            <a:pPr marL="571500" lvl="0" indent="-571500" algn="just">
              <a:buFont typeface="Arial" panose="020B0604020202020204" pitchFamily="34" charset="0"/>
              <a:buChar char="•"/>
            </a:pPr>
            <a:r>
              <a:rPr lang="vi-VN" sz="3300" dirty="0">
                <a:solidFill>
                  <a:srgbClr val="FF0000"/>
                </a:solidFill>
                <a:latin typeface="Calibri" panose="020F0502020204030204" pitchFamily="34" charset="0"/>
                <a:cs typeface="Calibri" panose="020F0502020204030204" pitchFamily="34" charset="0"/>
              </a:rPr>
              <a:t>Nhóm nào thả đúng và xong trước sẽ th</a:t>
            </a:r>
            <a:r>
              <a:rPr lang="en-US" sz="3300" dirty="0">
                <a:solidFill>
                  <a:srgbClr val="FF0000"/>
                </a:solidFill>
                <a:latin typeface="Calibri" panose="020F0502020204030204" pitchFamily="34" charset="0"/>
                <a:cs typeface="Calibri" panose="020F0502020204030204" pitchFamily="34" charset="0"/>
              </a:rPr>
              <a:t>ắ</a:t>
            </a:r>
            <a:r>
              <a:rPr lang="vi-VN" sz="3300" dirty="0">
                <a:solidFill>
                  <a:srgbClr val="FF0000"/>
                </a:solidFill>
                <a:latin typeface="Calibri" panose="020F0502020204030204" pitchFamily="34" charset="0"/>
                <a:cs typeface="Calibri" panose="020F0502020204030204" pitchFamily="34" charset="0"/>
              </a:rPr>
              <a:t>ng. </a:t>
            </a:r>
          </a:p>
        </p:txBody>
      </p:sp>
      <p:grpSp>
        <p:nvGrpSpPr>
          <p:cNvPr id="15" name="Group 14"/>
          <p:cNvGrpSpPr/>
          <p:nvPr/>
        </p:nvGrpSpPr>
        <p:grpSpPr>
          <a:xfrm>
            <a:off x="144295" y="2522358"/>
            <a:ext cx="1944730" cy="3456000"/>
            <a:chOff x="144295" y="2522358"/>
            <a:chExt cx="1944730" cy="3456000"/>
          </a:xfrm>
        </p:grpSpPr>
        <p:pic>
          <p:nvPicPr>
            <p:cNvPr id="16" name="Picture 15">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19" name="Rectangle 18"/>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290B975F-4BF7-7E79-68CE-79693AAD9C72}"/>
              </a:ext>
            </a:extLst>
          </p:cNvPr>
          <p:cNvPicPr>
            <a:picLocks noChangeAspect="1"/>
          </p:cNvPicPr>
          <p:nvPr/>
        </p:nvPicPr>
        <p:blipFill>
          <a:blip r:embed="rId6"/>
          <a:stretch>
            <a:fillRect/>
          </a:stretch>
        </p:blipFill>
        <p:spPr>
          <a:xfrm>
            <a:off x="4324349" y="4145518"/>
            <a:ext cx="5403045" cy="2397601"/>
          </a:xfrm>
          <a:prstGeom prst="rect">
            <a:avLst/>
          </a:prstGeom>
        </p:spPr>
      </p:pic>
    </p:spTree>
    <p:extLst>
      <p:ext uri="{BB962C8B-B14F-4D97-AF65-F5344CB8AC3E}">
        <p14:creationId xmlns:p14="http://schemas.microsoft.com/office/powerpoint/2010/main" val="222546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sự</a:t>
              </a:r>
              <a:r>
                <a:rPr lang="en-US" sz="2800" dirty="0"/>
                <a:t> </a:t>
              </a:r>
              <a:r>
                <a:rPr lang="en-US" sz="2800" dirty="0" err="1"/>
                <a:t>vật</a:t>
              </a:r>
              <a:r>
                <a:rPr lang="en-US" sz="2800" dirty="0"/>
                <a:t> </a:t>
              </a:r>
              <a:r>
                <a:rPr lang="en-US" sz="2800" dirty="0" err="1"/>
                <a:t>cụ</a:t>
              </a:r>
              <a:r>
                <a:rPr lang="en-US" sz="2800" dirty="0"/>
                <a:t> </a:t>
              </a:r>
              <a:r>
                <a:rPr lang="en-US" sz="2800" dirty="0" err="1"/>
                <a:t>thể</a:t>
              </a:r>
              <a:r>
                <a:rPr lang="en-US" sz="2800" dirty="0"/>
                <a:t>, </a:t>
              </a:r>
              <a:r>
                <a:rPr lang="en-US" sz="2800" dirty="0" err="1"/>
                <a:t>riêng</a:t>
              </a:r>
              <a:r>
                <a:rPr lang="en-US" sz="2800" dirty="0"/>
                <a:t> </a:t>
              </a:r>
              <a:r>
                <a:rPr lang="en-US" sz="2800" dirty="0" err="1"/>
                <a:t>biệt</a:t>
              </a:r>
              <a:endParaRPr lang="en-US" sz="2800" dirty="0"/>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t>Gọi</a:t>
              </a:r>
              <a:r>
                <a:rPr lang="en-US" sz="2800" dirty="0"/>
                <a:t> </a:t>
              </a:r>
              <a:r>
                <a:rPr lang="en-US" sz="2800" dirty="0" err="1"/>
                <a:t>tên</a:t>
              </a:r>
              <a:r>
                <a:rPr lang="en-US" sz="2800" dirty="0"/>
                <a:t> </a:t>
              </a:r>
              <a:r>
                <a:rPr lang="en-US" sz="2800" dirty="0" err="1"/>
                <a:t>một</a:t>
              </a:r>
              <a:r>
                <a:rPr lang="en-US" sz="2800" dirty="0"/>
                <a:t> </a:t>
              </a:r>
              <a:r>
                <a:rPr lang="en-US" sz="2800" dirty="0" err="1"/>
                <a:t>loại</a:t>
              </a:r>
              <a:r>
                <a:rPr lang="en-US" sz="2800" dirty="0"/>
                <a:t> </a:t>
              </a:r>
              <a:r>
                <a:rPr lang="en-US" sz="2800" dirty="0" err="1"/>
                <a:t>sự</a:t>
              </a:r>
              <a:r>
                <a:rPr lang="en-US" sz="2800" dirty="0"/>
                <a:t> </a:t>
              </a:r>
              <a:r>
                <a:rPr lang="en-US" sz="2800" dirty="0" err="1"/>
                <a:t>vật</a:t>
              </a:r>
              <a:endParaRPr lang="en-US" sz="2800" dirty="0"/>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t>viết</a:t>
              </a:r>
              <a:r>
                <a:rPr lang="en-US" sz="2800" dirty="0"/>
                <a:t> </a:t>
              </a:r>
              <a:r>
                <a:rPr lang="en-US" sz="2800" dirty="0" err="1"/>
                <a:t>thường</a:t>
              </a:r>
              <a:endParaRPr lang="en-US" sz="2800" dirty="0"/>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t>viết</a:t>
              </a:r>
              <a:r>
                <a:rPr lang="en-US" sz="2800" dirty="0"/>
                <a:t> </a:t>
              </a:r>
              <a:r>
                <a:rPr lang="en-US" sz="2800" dirty="0" err="1"/>
                <a:t>hoa</a:t>
              </a:r>
              <a:endParaRPr lang="en-US" sz="2800" dirty="0"/>
            </a:p>
          </p:txBody>
        </p:sp>
      </p:grpSp>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19075" y="1344394"/>
            <a:ext cx="11619983" cy="3578662"/>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55035" y="2364342"/>
            <a:ext cx="10471868" cy="2031325"/>
          </a:xfrm>
          <a:prstGeom prst="rect">
            <a:avLst/>
          </a:prstGeom>
          <a:noFill/>
        </p:spPr>
        <p:txBody>
          <a:bodyPr wrap="square" lIns="91440" tIns="45720" rIns="91440" bIns="45720">
            <a:spAutoFit/>
          </a:bodyPr>
          <a:lstStyle/>
          <a:p>
            <a:pPr marL="571500" indent="-571500">
              <a:buFontTx/>
              <a:buChar char="-"/>
            </a:pPr>
            <a:r>
              <a:rPr lang="vi-VN" sz="4200" b="1" dirty="0">
                <a:ln w="0"/>
                <a:latin typeface="Calibri" panose="020F0502020204030204" pitchFamily="34" charset="0"/>
                <a:cs typeface="Calibri" panose="020F0502020204030204" pitchFamily="34" charset="0"/>
              </a:rPr>
              <a:t>Danh từ chung </a:t>
            </a:r>
            <a:r>
              <a:rPr lang="vi-VN" sz="4200" dirty="0">
                <a:ln w="0"/>
                <a:latin typeface="Calibri" panose="020F0502020204030204" pitchFamily="34" charset="0"/>
                <a:cs typeface="Calibri" panose="020F0502020204030204" pitchFamily="34" charset="0"/>
              </a:rPr>
              <a:t>là tên của một loại sự vật.</a:t>
            </a:r>
          </a:p>
          <a:p>
            <a:pPr marL="571500" indent="-571500">
              <a:buFontTx/>
              <a:buChar char="-"/>
            </a:pPr>
            <a:r>
              <a:rPr lang="vi-VN" sz="4200" b="1" cap="none" spc="0" dirty="0">
                <a:ln w="0"/>
                <a:latin typeface="Calibri" panose="020F0502020204030204" pitchFamily="34" charset="0"/>
                <a:cs typeface="Calibri" panose="020F0502020204030204" pitchFamily="34" charset="0"/>
              </a:rPr>
              <a:t>Danh từ riêng </a:t>
            </a:r>
            <a:r>
              <a:rPr lang="vi-VN" sz="4200" cap="none" spc="0" dirty="0">
                <a:ln w="0"/>
                <a:latin typeface="Calibri" panose="020F0502020204030204" pitchFamily="34" charset="0"/>
                <a:cs typeface="Calibri" panose="020F0502020204030204" pitchFamily="34" charset="0"/>
              </a:rPr>
              <a:t>là </a:t>
            </a:r>
            <a:r>
              <a:rPr lang="en-US" sz="4200" cap="none" spc="0" dirty="0" err="1">
                <a:ln w="0"/>
                <a:latin typeface="Calibri" panose="020F0502020204030204" pitchFamily="34" charset="0"/>
                <a:cs typeface="Calibri" panose="020F0502020204030204" pitchFamily="34" charset="0"/>
              </a:rPr>
              <a:t>danh</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từ</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gọi</a:t>
            </a:r>
            <a:r>
              <a:rPr lang="en-US" sz="4200" cap="none" spc="0" dirty="0">
                <a:ln w="0"/>
                <a:latin typeface="Calibri" panose="020F0502020204030204" pitchFamily="34" charset="0"/>
                <a:cs typeface="Calibri" panose="020F0502020204030204" pitchFamily="34" charset="0"/>
              </a:rPr>
              <a:t> </a:t>
            </a:r>
            <a:r>
              <a:rPr lang="vi-VN" sz="4200" cap="none" spc="0" dirty="0">
                <a:ln w="0"/>
                <a:latin typeface="Calibri" panose="020F0502020204030204" pitchFamily="34" charset="0"/>
                <a:cs typeface="Calibri" panose="020F0502020204030204" pitchFamily="34" charset="0"/>
              </a:rPr>
              <a:t>một sự vật</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cụ</a:t>
            </a:r>
            <a:r>
              <a:rPr lang="en-US" sz="4200" cap="none" spc="0" dirty="0">
                <a:ln w="0"/>
                <a:latin typeface="Calibri" panose="020F0502020204030204" pitchFamily="34" charset="0"/>
                <a:cs typeface="Calibri" panose="020F0502020204030204" pitchFamily="34" charset="0"/>
              </a:rPr>
              <a:t> </a:t>
            </a:r>
            <a:r>
              <a:rPr lang="en-US" sz="4200" cap="none" spc="0" dirty="0" err="1">
                <a:ln w="0"/>
                <a:latin typeface="Calibri" panose="020F0502020204030204" pitchFamily="34" charset="0"/>
                <a:cs typeface="Calibri" panose="020F0502020204030204" pitchFamily="34" charset="0"/>
              </a:rPr>
              <a:t>thể</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riêng</a:t>
            </a:r>
            <a:r>
              <a:rPr lang="en-US" sz="4200" dirty="0">
                <a:ln w="0"/>
                <a:latin typeface="Calibri" panose="020F0502020204030204" pitchFamily="34" charset="0"/>
                <a:cs typeface="Calibri" panose="020F0502020204030204" pitchFamily="34" charset="0"/>
              </a:rPr>
              <a:t> </a:t>
            </a:r>
            <a:r>
              <a:rPr lang="en-US" sz="4200" dirty="0" err="1">
                <a:ln w="0"/>
                <a:latin typeface="Calibri" panose="020F0502020204030204" pitchFamily="34" charset="0"/>
                <a:cs typeface="Calibri" panose="020F0502020204030204" pitchFamily="34" charset="0"/>
              </a:rPr>
              <a:t>biệt</a:t>
            </a:r>
            <a:r>
              <a:rPr lang="vi-VN" sz="4200" cap="none" spc="0" dirty="0">
                <a:ln w="0"/>
                <a:latin typeface="Calibri" panose="020F0502020204030204" pitchFamily="34" charset="0"/>
                <a:cs typeface="Calibri" panose="020F0502020204030204" pitchFamily="34"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 </a:t>
            </a:r>
            <a:r>
              <a:rPr lang="vi-VN" sz="3600" b="1" dirty="0">
                <a:solidFill>
                  <a:srgbClr val="002060"/>
                </a:solidFill>
                <a:latin typeface="Calibri" panose="020F0502020204030204"/>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Calibri" panose="020F0502020204030204" pitchFamily="34" charset="0"/>
                <a:cs typeface="Calibri" panose="020F0502020204030204" pitchFamily="34" charset="0"/>
              </a:rPr>
              <a:t>Kim Đồng là người anh hùng nhỏ tuổi của Việt Nam. Anh tên thật là Nông Văn D</a:t>
            </a:r>
            <a:r>
              <a:rPr lang="en-US" sz="4000" dirty="0">
                <a:solidFill>
                  <a:srgbClr val="000000"/>
                </a:solidFill>
                <a:latin typeface="Calibri" panose="020F0502020204030204" pitchFamily="34" charset="0"/>
                <a:cs typeface="Calibri" panose="020F0502020204030204" pitchFamily="34" charset="0"/>
              </a:rPr>
              <a:t>è</a:t>
            </a:r>
            <a:r>
              <a:rPr lang="vi-VN" sz="4000" b="0" i="0" dirty="0">
                <a:solidFill>
                  <a:srgbClr val="000000"/>
                </a:solidFill>
                <a:effectLst/>
                <a:latin typeface="Calibri" panose="020F0502020204030204" pitchFamily="34" charset="0"/>
                <a:cs typeface="Calibri" panose="020F0502020204030204" pitchFamily="34"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210</TotalTime>
  <Words>513</Words>
  <Application>Microsoft Office PowerPoint</Application>
  <PresentationFormat>Widescreen</PresentationFormat>
  <Paragraphs>73</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等线</vt:lpstr>
      <vt:lpstr>Arial</vt:lpstr>
      <vt:lpstr>Calibri</vt:lpstr>
      <vt:lpstr>Franklin Gothic Book</vt:lpstr>
      <vt:lpstr>SVN-SAF</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33</cp:revision>
  <dcterms:created xsi:type="dcterms:W3CDTF">2023-06-20T10:43:50Z</dcterms:created>
  <dcterms:modified xsi:type="dcterms:W3CDTF">2024-09-19T05:22:44Z</dcterms:modified>
  <cp:category>9Slide.vn</cp:category>
</cp:coreProperties>
</file>