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8"/>
  </p:notesMasterIdLst>
  <p:sldIdLst>
    <p:sldId id="257" r:id="rId2"/>
    <p:sldId id="263" r:id="rId3"/>
    <p:sldId id="268" r:id="rId4"/>
    <p:sldId id="342" r:id="rId5"/>
    <p:sldId id="337" r:id="rId6"/>
    <p:sldId id="321" r:id="rId7"/>
    <p:sldId id="338" r:id="rId8"/>
    <p:sldId id="339" r:id="rId9"/>
    <p:sldId id="340" r:id="rId10"/>
    <p:sldId id="341" r:id="rId11"/>
    <p:sldId id="271" r:id="rId12"/>
    <p:sldId id="276" r:id="rId13"/>
    <p:sldId id="279" r:id="rId14"/>
    <p:sldId id="343" r:id="rId15"/>
    <p:sldId id="344" r:id="rId16"/>
    <p:sldId id="345" r:id="rId17"/>
    <p:sldId id="346" r:id="rId18"/>
    <p:sldId id="347" r:id="rId19"/>
    <p:sldId id="349" r:id="rId20"/>
    <p:sldId id="350" r:id="rId21"/>
    <p:sldId id="351" r:id="rId22"/>
    <p:sldId id="352" r:id="rId23"/>
    <p:sldId id="353" r:id="rId24"/>
    <p:sldId id="354" r:id="rId25"/>
    <p:sldId id="359" r:id="rId26"/>
    <p:sldId id="355" r:id="rId27"/>
    <p:sldId id="356" r:id="rId28"/>
    <p:sldId id="357" r:id="rId29"/>
    <p:sldId id="358" r:id="rId30"/>
    <p:sldId id="361" r:id="rId31"/>
    <p:sldId id="360" r:id="rId32"/>
    <p:sldId id="362" r:id="rId33"/>
    <p:sldId id="363" r:id="rId34"/>
    <p:sldId id="364" r:id="rId35"/>
    <p:sldId id="365" r:id="rId36"/>
    <p:sldId id="366" r:id="rId37"/>
    <p:sldId id="367" r:id="rId38"/>
    <p:sldId id="368" r:id="rId39"/>
    <p:sldId id="369" r:id="rId40"/>
    <p:sldId id="370" r:id="rId41"/>
    <p:sldId id="371" r:id="rId42"/>
    <p:sldId id="372" r:id="rId43"/>
    <p:sldId id="373" r:id="rId44"/>
    <p:sldId id="374" r:id="rId45"/>
    <p:sldId id="375" r:id="rId46"/>
    <p:sldId id="37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349" autoAdjust="0"/>
  </p:normalViewPr>
  <p:slideViewPr>
    <p:cSldViewPr snapToGrid="0">
      <p:cViewPr varScale="1">
        <p:scale>
          <a:sx n="80" d="100"/>
          <a:sy n="80" d="100"/>
        </p:scale>
        <p:origin x="1794"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4667-22DD-4DE5-9D92-EE45B91DB990}"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059D1-F431-4CF5-AEB2-4030DBEC7707}" type="slidenum">
              <a:rPr lang="en-US" smtClean="0"/>
              <a:t>‹#›</a:t>
            </a:fld>
            <a:endParaRPr lang="en-US"/>
          </a:p>
        </p:txBody>
      </p:sp>
    </p:spTree>
    <p:extLst>
      <p:ext uri="{BB962C8B-B14F-4D97-AF65-F5344CB8AC3E}">
        <p14:creationId xmlns:p14="http://schemas.microsoft.com/office/powerpoint/2010/main" val="48257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059D1-F431-4CF5-AEB2-4030DBEC7707}" type="slidenum">
              <a:rPr lang="en-US" smtClean="0"/>
              <a:t>1</a:t>
            </a:fld>
            <a:endParaRPr lang="en-US"/>
          </a:p>
        </p:txBody>
      </p:sp>
    </p:spTree>
    <p:extLst>
      <p:ext uri="{BB962C8B-B14F-4D97-AF65-F5344CB8AC3E}">
        <p14:creationId xmlns:p14="http://schemas.microsoft.com/office/powerpoint/2010/main" val="205636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05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64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045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766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727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87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039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9191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046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842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822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1666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989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3662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485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9937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0084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335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138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129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778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3388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2929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9131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760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068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061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1058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2494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428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555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36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00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699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34310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89010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100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509866"/>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176581"/>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97940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3081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88981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52767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857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078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8476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866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7AA0B39-2997-42F1-9E41-94AF42F0CA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2024/9/19</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3734267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3" r:id="rId13"/>
    <p:sldLayoutId id="2147483704" r:id="rId14"/>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1.gif"/><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32.jpe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65.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68.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2.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slide" Target="slide8.xml"/><Relationship Id="rId11" Type="http://schemas.openxmlformats.org/officeDocument/2006/relationships/slide" Target="slide11.xml"/><Relationship Id="rId5" Type="http://schemas.openxmlformats.org/officeDocument/2006/relationships/slide" Target="slide7.xml"/><Relationship Id="rId10" Type="http://schemas.openxmlformats.org/officeDocument/2006/relationships/image" Target="../media/image23.png"/><Relationship Id="rId4" Type="http://schemas.openxmlformats.org/officeDocument/2006/relationships/slide" Target="slide5.xml"/><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69.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70.jpe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73.jpe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74.jpe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75.jpe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1.wav"/><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slide" Target="slide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9.jpe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4"/>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247671" y="1344593"/>
            <a:ext cx="5557520" cy="2193758"/>
            <a:chOff x="3247671" y="1955647"/>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247671" y="1955647"/>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794333" y="2482607"/>
              <a:ext cx="2314575" cy="773402"/>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8100">
                    <a:noFill/>
                  </a:ln>
                  <a:effectLst>
                    <a:outerShdw blurRad="38100" dist="19050" dir="2700000" algn="tl" rotWithShape="0">
                      <a:prstClr val="black">
                        <a:alpha val="40000"/>
                      </a:prstClr>
                    </a:outerShdw>
                  </a:effectLst>
                  <a:uLnTx/>
                  <a:uFillTx/>
                  <a:latin typeface="UTM Edwardian" panose="02040603050506020204" pitchFamily="18" charset="0"/>
                </a:rPr>
                <a:t>Bài</a:t>
              </a:r>
              <a:r>
                <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rPr>
                <a:t> 3</a:t>
              </a:r>
            </a:p>
          </p:txBody>
        </p:sp>
      </p:gr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16254DE-92C5-F21A-CA18-9359E227D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0170" y="4144614"/>
            <a:ext cx="3657607" cy="3657607"/>
          </a:xfrm>
          <a:prstGeom prst="rect">
            <a:avLst/>
          </a:prstGeom>
        </p:spPr>
      </p:pic>
      <p:pic>
        <p:nvPicPr>
          <p:cNvPr id="21" name="Picture 6">
            <a:extLst>
              <a:ext uri="{FF2B5EF4-FFF2-40B4-BE49-F238E27FC236}">
                <a16:creationId xmlns:a16="http://schemas.microsoft.com/office/drawing/2014/main" id="{A0497A01-35F3-95B9-8C9A-FB9AE367B4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882" y="5365490"/>
            <a:ext cx="972343"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hlinkClick r:id="" action="ppaction://noaction"/>
            <a:extLst>
              <a:ext uri="{FF2B5EF4-FFF2-40B4-BE49-F238E27FC236}">
                <a16:creationId xmlns:a16="http://schemas.microsoft.com/office/drawing/2014/main" id="{A651DB75-293B-D484-4944-F9C335F154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2585" y="5579826"/>
            <a:ext cx="1466056" cy="135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a:extLst>
              <a:ext uri="{FF2B5EF4-FFF2-40B4-BE49-F238E27FC236}">
                <a16:creationId xmlns:a16="http://schemas.microsoft.com/office/drawing/2014/main" id="{E0565A5C-5CF7-3410-3448-53F2BDCC59E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75451" y="3980107"/>
            <a:ext cx="1119052" cy="93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E801C81-B518-FA8E-236B-91D43D493CD3}"/>
              </a:ext>
            </a:extLst>
          </p:cNvPr>
          <p:cNvPicPr>
            <a:picLocks noChangeAspect="1"/>
          </p:cNvPicPr>
          <p:nvPr/>
        </p:nvPicPr>
        <p:blipFill>
          <a:blip r:embed="rId17"/>
          <a:stretch>
            <a:fillRect/>
          </a:stretch>
        </p:blipFill>
        <p:spPr>
          <a:xfrm>
            <a:off x="419064" y="2552272"/>
            <a:ext cx="11918713" cy="2780017"/>
          </a:xfrm>
          <a:prstGeom prst="rect">
            <a:avLst/>
          </a:prstGeom>
        </p:spPr>
      </p:pic>
      <p:pic>
        <p:nvPicPr>
          <p:cNvPr id="13" name="Picture 12">
            <a:extLst>
              <a:ext uri="{FF2B5EF4-FFF2-40B4-BE49-F238E27FC236}">
                <a16:creationId xmlns:a16="http://schemas.microsoft.com/office/drawing/2014/main" id="{531AD3ED-C520-ABD2-6A36-E1F0D729AD45}"/>
              </a:ext>
            </a:extLst>
          </p:cNvPr>
          <p:cNvPicPr>
            <a:picLocks noChangeAspect="1"/>
          </p:cNvPicPr>
          <p:nvPr/>
        </p:nvPicPr>
        <p:blipFill>
          <a:blip r:embed="rId18"/>
          <a:stretch>
            <a:fillRect/>
          </a:stretch>
        </p:blipFill>
        <p:spPr>
          <a:xfrm>
            <a:off x="-264708" y="1282235"/>
            <a:ext cx="3512379" cy="1494772"/>
          </a:xfrm>
          <a:prstGeom prst="rect">
            <a:avLst/>
          </a:prstGeom>
        </p:spPr>
      </p:pic>
      <p:sp>
        <p:nvSpPr>
          <p:cNvPr id="4" name="TextBox 3">
            <a:extLst>
              <a:ext uri="{FF2B5EF4-FFF2-40B4-BE49-F238E27FC236}">
                <a16:creationId xmlns:a16="http://schemas.microsoft.com/office/drawing/2014/main" id="{80B301E5-7F74-414E-4C91-0607FE61A911}"/>
              </a:ext>
            </a:extLst>
          </p:cNvPr>
          <p:cNvSpPr txBox="1"/>
          <p:nvPr/>
        </p:nvSpPr>
        <p:spPr>
          <a:xfrm>
            <a:off x="2137022" y="325704"/>
            <a:ext cx="8428160" cy="923330"/>
          </a:xfrm>
          <a:prstGeom prst="rect">
            <a:avLst/>
          </a:prstGeom>
          <a:noFill/>
        </p:spPr>
        <p:txBody>
          <a:bodyPr wrap="square" rtlCol="0">
            <a:spAutoFit/>
          </a:bodyPr>
          <a:lstStyle/>
          <a:p>
            <a:r>
              <a:rPr lang="en-US" sz="5400" dirty="0"/>
              <a:t>TRƯỜNG TIỂU HỌC ÁI MỘ A</a:t>
            </a:r>
          </a:p>
        </p:txBody>
      </p:sp>
    </p:spTree>
    <p:extLst>
      <p:ext uri="{BB962C8B-B14F-4D97-AF65-F5344CB8AC3E}">
        <p14:creationId xmlns:p14="http://schemas.microsoft.com/office/powerpoint/2010/main" val="1698741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EFA786-3758-8CDB-4C07-C3C12DF78EC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3" action="ppaction://hlinksldjump"/>
            <a:extLst>
              <a:ext uri="{FF2B5EF4-FFF2-40B4-BE49-F238E27FC236}">
                <a16:creationId xmlns:a16="http://schemas.microsoft.com/office/drawing/2014/main" id="{278C67C9-E495-EE06-040F-665C1298A0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14" name="Group 13">
            <a:extLst>
              <a:ext uri="{FF2B5EF4-FFF2-40B4-BE49-F238E27FC236}">
                <a16:creationId xmlns:a16="http://schemas.microsoft.com/office/drawing/2014/main" id="{762FFE41-DED3-1A61-855C-D85CF7AA36EF}"/>
              </a:ext>
            </a:extLst>
          </p:cNvPr>
          <p:cNvGrpSpPr/>
          <p:nvPr/>
        </p:nvGrpSpPr>
        <p:grpSpPr>
          <a:xfrm>
            <a:off x="1715785" y="1"/>
            <a:ext cx="8928242" cy="1273996"/>
            <a:chOff x="5588904" y="1442301"/>
            <a:chExt cx="5405890" cy="1986699"/>
          </a:xfrm>
        </p:grpSpPr>
        <p:sp>
          <p:nvSpPr>
            <p:cNvPr id="15" name="Double Wave 14">
              <a:extLst>
                <a:ext uri="{FF2B5EF4-FFF2-40B4-BE49-F238E27FC236}">
                  <a16:creationId xmlns:a16="http://schemas.microsoft.com/office/drawing/2014/main" id="{FA1028FD-0894-CE26-F4DC-D3BCA1F40A4A}"/>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AF34AA7-5D12-A100-9284-674990079DAD}"/>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36E35C22-E465-2B28-686D-99B6224052EF}"/>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a:extLst>
              <a:ext uri="{FF2B5EF4-FFF2-40B4-BE49-F238E27FC236}">
                <a16:creationId xmlns:a16="http://schemas.microsoft.com/office/drawing/2014/main" id="{7F19FD81-D85D-A52C-CD03-A56F4248F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a:extLst>
              <a:ext uri="{FF2B5EF4-FFF2-40B4-BE49-F238E27FC236}">
                <a16:creationId xmlns:a16="http://schemas.microsoft.com/office/drawing/2014/main" id="{F4B5384D-410F-5CA9-39DC-2B0CEAA16969}"/>
              </a:ext>
            </a:extLst>
          </p:cNvPr>
          <p:cNvPicPr>
            <a:picLocks noChangeAspect="1"/>
          </p:cNvPicPr>
          <p:nvPr/>
        </p:nvPicPr>
        <p:blipFill>
          <a:blip r:embed="rId4"/>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3" name="Picture 2">
            <a:extLst>
              <a:ext uri="{FF2B5EF4-FFF2-40B4-BE49-F238E27FC236}">
                <a16:creationId xmlns:a16="http://schemas.microsoft.com/office/drawing/2014/main" id="{63A12074-D437-502C-490F-83D036753757}"/>
              </a:ext>
            </a:extLst>
          </p:cNvPr>
          <p:cNvPicPr>
            <a:picLocks noChangeAspect="1"/>
          </p:cNvPicPr>
          <p:nvPr/>
        </p:nvPicPr>
        <p:blipFill>
          <a:blip r:embed="rId4"/>
          <a:stretch>
            <a:fillRect/>
          </a:stretch>
        </p:blipFill>
        <p:spPr>
          <a:xfrm>
            <a:off x="5944981" y="1991562"/>
            <a:ext cx="6588443" cy="343104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3" name="图片 7" descr="sdsd">
            <a:extLst>
              <a:ext uri="{FF2B5EF4-FFF2-40B4-BE49-F238E27FC236}">
                <a16:creationId xmlns:a16="http://schemas.microsoft.com/office/drawing/2014/main" id="{26A76857-A1DC-2BBE-5CD6-66B9CAFCF7E2}"/>
              </a:ext>
            </a:extLst>
          </p:cNvPr>
          <p:cNvPicPr>
            <a:picLocks noChangeAspect="1"/>
          </p:cNvPicPr>
          <p:nvPr/>
        </p:nvPicPr>
        <p:blipFill>
          <a:blip r:embed="rId3"/>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a:extLst>
              <a:ext uri="{FF2B5EF4-FFF2-40B4-BE49-F238E27FC236}">
                <a16:creationId xmlns:a16="http://schemas.microsoft.com/office/drawing/2014/main" id="{E9701683-F86B-AFCF-369A-D849C22AD749}"/>
              </a:ext>
            </a:extLst>
          </p:cNvPr>
          <p:cNvGrpSpPr/>
          <p:nvPr/>
        </p:nvGrpSpPr>
        <p:grpSpPr>
          <a:xfrm>
            <a:off x="2352782" y="373209"/>
            <a:ext cx="9637160" cy="2287798"/>
            <a:chOff x="9443" y="1545"/>
            <a:chExt cx="8774" cy="1373"/>
          </a:xfrm>
        </p:grpSpPr>
        <p:sp>
          <p:nvSpPr>
            <p:cNvPr id="7" name="圆角矩形 21">
              <a:extLst>
                <a:ext uri="{FF2B5EF4-FFF2-40B4-BE49-F238E27FC236}">
                  <a16:creationId xmlns:a16="http://schemas.microsoft.com/office/drawing/2014/main" id="{AE4D40FC-EBFC-A063-80A5-CE37AEB1FBDA}"/>
                </a:ext>
              </a:extLst>
            </p:cNvPr>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a:extLst>
                <a:ext uri="{FF2B5EF4-FFF2-40B4-BE49-F238E27FC236}">
                  <a16:creationId xmlns:a16="http://schemas.microsoft.com/office/drawing/2014/main" id="{12CC11DC-0839-760F-296A-348EC7B58FEB}"/>
                </a:ext>
              </a:extLst>
            </p:cNvPr>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a:extLst>
              <a:ext uri="{FF2B5EF4-FFF2-40B4-BE49-F238E27FC236}">
                <a16:creationId xmlns:a16="http://schemas.microsoft.com/office/drawing/2014/main" id="{5216691F-7098-96FD-0097-C93ED173F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a:extLst>
              <a:ext uri="{FF2B5EF4-FFF2-40B4-BE49-F238E27FC236}">
                <a16:creationId xmlns:a16="http://schemas.microsoft.com/office/drawing/2014/main" id="{5226BF3F-C8C5-E8A6-4FB1-B5826CC2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02144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楷体"/>
              <a:cs typeface="+mn-cs"/>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E453168-E807-D062-5011-2A02D0FA5453}"/>
              </a:ext>
            </a:extLst>
          </p:cNvPr>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a:extLst>
              <a:ext uri="{FF2B5EF4-FFF2-40B4-BE49-F238E27FC236}">
                <a16:creationId xmlns:a16="http://schemas.microsoft.com/office/drawing/2014/main" id="{886D52B1-31D8-E890-894B-7E867763ABB2}"/>
              </a:ext>
            </a:extLst>
          </p:cNvPr>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id="{9D258889-2DF6-D4F8-36BB-FDC27FA8E7D7}"/>
              </a:ext>
            </a:extLst>
          </p:cNvPr>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5245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a:extLst>
              <a:ext uri="{FF2B5EF4-FFF2-40B4-BE49-F238E27FC236}">
                <a16:creationId xmlns:a16="http://schemas.microsoft.com/office/drawing/2014/main" id="{D73D5785-88FA-6E79-F409-A1933A2F3E56}"/>
              </a:ext>
            </a:extLst>
          </p:cNvPr>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a:extLst>
              <a:ext uri="{FF2B5EF4-FFF2-40B4-BE49-F238E27FC236}">
                <a16:creationId xmlns:a16="http://schemas.microsoft.com/office/drawing/2014/main" id="{1DE5DC25-50FC-FD38-9433-DBEA27374033}"/>
              </a:ext>
            </a:extLst>
          </p:cNvPr>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9886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798B1FC-9027-1C0B-4FF4-C935CE0CAD4D}"/>
              </a:ext>
            </a:extLst>
          </p:cNvPr>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332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62C7973D-B9AF-7AF9-2A0E-CEA08F13D31A}"/>
              </a:ext>
            </a:extLst>
          </p:cNvPr>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27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FAD5BE9-E70A-B5AA-D644-92C98B6752B9}"/>
              </a:ext>
            </a:extLst>
          </p:cNvPr>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8A8AE79D-863C-1093-C17D-990BD00DC8AD}"/>
              </a:ext>
            </a:extLst>
          </p:cNvPr>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8AEAEC1B-AE29-6146-E2F2-98D4E6B24493}"/>
              </a:ext>
            </a:extLst>
          </p:cNvPr>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5650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grpSp>
        <p:nvGrpSpPr>
          <p:cNvPr id="17" name="组合 16"/>
          <p:cNvGrpSpPr/>
          <p:nvPr/>
        </p:nvGrpSpPr>
        <p:grpSpPr>
          <a:xfrm>
            <a:off x="5038725" y="1483360"/>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p>
          </p:txBody>
        </p:sp>
      </p:grpSp>
      <p:grpSp>
        <p:nvGrpSpPr>
          <p:cNvPr id="18" name="组合 17"/>
          <p:cNvGrpSpPr/>
          <p:nvPr/>
        </p:nvGrpSpPr>
        <p:grpSpPr>
          <a:xfrm>
            <a:off x="5086349" y="260032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grpSp>
        <p:nvGrpSpPr>
          <p:cNvPr id="19" name="组合 18"/>
          <p:cNvGrpSpPr/>
          <p:nvPr/>
        </p:nvGrpSpPr>
        <p:grpSpPr>
          <a:xfrm>
            <a:off x="5038725" y="4210685"/>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p>
          </p:txBody>
        </p:sp>
      </p:grpSp>
      <p:pic>
        <p:nvPicPr>
          <p:cNvPr id="4" name="Picture 3">
            <a:extLst>
              <a:ext uri="{FF2B5EF4-FFF2-40B4-BE49-F238E27FC236}">
                <a16:creationId xmlns:a16="http://schemas.microsoft.com/office/drawing/2014/main" id="{8A396D16-0DF1-8CA8-6F2E-555BE2F7D2FF}"/>
              </a:ext>
            </a:extLst>
          </p:cNvPr>
          <p:cNvPicPr>
            <a:picLocks noChangeAspect="1"/>
          </p:cNvPicPr>
          <p:nvPr/>
        </p:nvPicPr>
        <p:blipFill>
          <a:blip r:embed="rId4"/>
          <a:stretch>
            <a:fillRect/>
          </a:stretch>
        </p:blipFill>
        <p:spPr>
          <a:xfrm>
            <a:off x="2380920" y="0"/>
            <a:ext cx="7620660" cy="1329043"/>
          </a:xfrm>
          <a:prstGeom prst="rect">
            <a:avLst/>
          </a:prstGeom>
        </p:spPr>
      </p:pic>
      <p:grpSp>
        <p:nvGrpSpPr>
          <p:cNvPr id="5" name="组合 18">
            <a:extLst>
              <a:ext uri="{FF2B5EF4-FFF2-40B4-BE49-F238E27FC236}">
                <a16:creationId xmlns:a16="http://schemas.microsoft.com/office/drawing/2014/main" id="{721E1AE0-EE88-4CC9-C794-F9FBF7EF5E58}"/>
              </a:ext>
            </a:extLst>
          </p:cNvPr>
          <p:cNvGrpSpPr/>
          <p:nvPr/>
        </p:nvGrpSpPr>
        <p:grpSpPr>
          <a:xfrm>
            <a:off x="5124450" y="5648960"/>
            <a:ext cx="6781883" cy="1113790"/>
            <a:chOff x="8605" y="7861"/>
            <a:chExt cx="10132" cy="1754"/>
          </a:xfrm>
        </p:grpSpPr>
        <p:sp>
          <p:nvSpPr>
            <p:cNvPr id="6" name="圆角矩形 9">
              <a:extLst>
                <a:ext uri="{FF2B5EF4-FFF2-40B4-BE49-F238E27FC236}">
                  <a16:creationId xmlns:a16="http://schemas.microsoft.com/office/drawing/2014/main" id="{56133627-E8C9-7EBC-9088-A27644748958}"/>
                </a:ext>
              </a:extLst>
            </p:cNvPr>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a:extLst>
                <a:ext uri="{FF2B5EF4-FFF2-40B4-BE49-F238E27FC236}">
                  <a16:creationId xmlns:a16="http://schemas.microsoft.com/office/drawing/2014/main" id="{0B43A6EF-2500-D39B-7208-1A588F2860A8}"/>
                </a:ext>
              </a:extLst>
            </p:cNvPr>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a:extLst>
                <a:ext uri="{FF2B5EF4-FFF2-40B4-BE49-F238E27FC236}">
                  <a16:creationId xmlns:a16="http://schemas.microsoft.com/office/drawing/2014/main" id="{3788FB4C-DCE8-6020-8E40-3560EB596356}"/>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id="{8AEAEC1B-AE29-6146-E2F2-98D4E6B24493}"/>
              </a:ext>
            </a:extLst>
          </p:cNvPr>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1E01F452-39A3-BF68-2BD7-37CCF61848D6}"/>
              </a:ext>
            </a:extLst>
          </p:cNvPr>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D6D7229-2E3A-1A1E-F26E-5FA31B9F3E09}"/>
              </a:ext>
            </a:extLst>
          </p:cNvPr>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9696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a16="http://schemas.microsoft.com/office/drawing/2014/main"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a16="http://schemas.microsoft.com/office/drawing/2014/main"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A649A1FD-4550-8EF2-C1A4-1C197BF9475C}"/>
              </a:ext>
            </a:extLst>
          </p:cNvPr>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a:extLst>
              <a:ext uri="{FF2B5EF4-FFF2-40B4-BE49-F238E27FC236}">
                <a16:creationId xmlns:a16="http://schemas.microsoft.com/office/drawing/2014/main"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a16="http://schemas.microsoft.com/office/drawing/2014/main"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a16="http://schemas.microsoft.com/office/drawing/2014/main"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a16="http://schemas.microsoft.com/office/drawing/2014/main"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a16="http://schemas.microsoft.com/office/drawing/2014/main"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a16="http://schemas.microsoft.com/office/drawing/2014/main"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a:extLst>
                  <a:ext uri="{FF2B5EF4-FFF2-40B4-BE49-F238E27FC236}">
                    <a16:creationId xmlns:a16="http://schemas.microsoft.com/office/drawing/2014/main"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a16="http://schemas.microsoft.com/office/drawing/2014/main"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a16="http://schemas.microsoft.com/office/drawing/2014/main"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a16="http://schemas.microsoft.com/office/drawing/2014/main"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a16="http://schemas.microsoft.com/office/drawing/2014/main"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a16="http://schemas.microsoft.com/office/drawing/2014/main"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a16="http://schemas.microsoft.com/office/drawing/2014/main"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a16="http://schemas.microsoft.com/office/drawing/2014/main"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a16="http://schemas.microsoft.com/office/drawing/2014/main"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a:extLst>
                      <a:ext uri="{FF2B5EF4-FFF2-40B4-BE49-F238E27FC236}">
                        <a16:creationId xmlns:a16="http://schemas.microsoft.com/office/drawing/2014/main"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a16="http://schemas.microsoft.com/office/drawing/2014/main"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a:extLst>
                    <a:ext uri="{FF2B5EF4-FFF2-40B4-BE49-F238E27FC236}">
                      <a16:creationId xmlns:a16="http://schemas.microsoft.com/office/drawing/2014/main"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a16="http://schemas.microsoft.com/office/drawing/2014/main"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a:extLst>
                      <a:ext uri="{FF2B5EF4-FFF2-40B4-BE49-F238E27FC236}">
                        <a16:creationId xmlns:a16="http://schemas.microsoft.com/office/drawing/2014/main"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a16="http://schemas.microsoft.com/office/drawing/2014/main"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a:extLst>
                    <a:ext uri="{FF2B5EF4-FFF2-40B4-BE49-F238E27FC236}">
                      <a16:creationId xmlns:a16="http://schemas.microsoft.com/office/drawing/2014/main"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a:extLst>
                    <a:ext uri="{FF2B5EF4-FFF2-40B4-BE49-F238E27FC236}">
                      <a16:creationId xmlns:a16="http://schemas.microsoft.com/office/drawing/2014/main"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a16="http://schemas.microsoft.com/office/drawing/2014/main"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a:extLst>
                  <a:ext uri="{FF2B5EF4-FFF2-40B4-BE49-F238E27FC236}">
                    <a16:creationId xmlns:a16="http://schemas.microsoft.com/office/drawing/2014/main"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a:extLst>
                  <a:ext uri="{FF2B5EF4-FFF2-40B4-BE49-F238E27FC236}">
                    <a16:creationId xmlns:a16="http://schemas.microsoft.com/office/drawing/2014/main"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a16="http://schemas.microsoft.com/office/drawing/2014/main"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a:extLst>
                  <a:ext uri="{FF2B5EF4-FFF2-40B4-BE49-F238E27FC236}">
                    <a16:creationId xmlns:a16="http://schemas.microsoft.com/office/drawing/2014/main"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a16="http://schemas.microsoft.com/office/drawing/2014/main"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a16="http://schemas.microsoft.com/office/drawing/2014/main"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a:extLst>
              <a:ext uri="{FF2B5EF4-FFF2-40B4-BE49-F238E27FC236}">
                <a16:creationId xmlns:a16="http://schemas.microsoft.com/office/drawing/2014/main"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a16="http://schemas.microsoft.com/office/drawing/2014/main"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a16="http://schemas.microsoft.com/office/drawing/2014/main"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a16="http://schemas.microsoft.com/office/drawing/2014/main"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a16="http://schemas.microsoft.com/office/drawing/2014/main"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a16="http://schemas.microsoft.com/office/drawing/2014/main"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a16="http://schemas.microsoft.com/office/drawing/2014/main"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a16="http://schemas.microsoft.com/office/drawing/2014/main"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a16="http://schemas.microsoft.com/office/drawing/2014/main"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a16="http://schemas.microsoft.com/office/drawing/2014/main"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a16="http://schemas.microsoft.com/office/drawing/2014/main"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a16="http://schemas.microsoft.com/office/drawing/2014/main"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a16="http://schemas.microsoft.com/office/drawing/2014/main"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a16="http://schemas.microsoft.com/office/drawing/2014/main"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a16="http://schemas.microsoft.com/office/drawing/2014/main"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1648272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928450"/>
            <a:ext cx="8116584" cy="2159589"/>
            <a:chOff x="1451314" y="2141289"/>
            <a:chExt cx="4985615" cy="215958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892259" y="2285173"/>
              <a:ext cx="4254026" cy="2015705"/>
              <a:chOff x="1149752" y="3194073"/>
              <a:chExt cx="4254026" cy="2015705"/>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微软雅黑" panose="020B0503020204020204" pitchFamily="34" charset="-122"/>
                    <a:cs typeface="HappyZcool-2016" charset="-122"/>
                  </a:rPr>
                  <a:t>Nêu</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các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nguyên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nhân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khác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gây</a:t>
                </a:r>
                <a:r>
                  <a:rPr kumimoji="1" lang="en-US" altLang="zh-CN" sz="3600" b="1" dirty="0">
                    <a:ea typeface="微软雅黑" panose="020B0503020204020204" pitchFamily="34" charset="-122"/>
                    <a:cs typeface="HappyZcool-2016" charset="-122"/>
                  </a:rPr>
                  <a:t> ô </a:t>
                </a:r>
                <a:r>
                  <a:rPr kumimoji="1" lang="en-US" altLang="zh-CN" sz="3600" b="1" dirty="0" err="1">
                    <a:ea typeface="微软雅黑" panose="020B0503020204020204" pitchFamily="34" charset="-122"/>
                    <a:cs typeface="HappyZcool-2016" charset="-122"/>
                  </a:rPr>
                  <a:t>nhiễm</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nguồn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nước</a:t>
                </a:r>
                <a:endParaRPr kumimoji="1" lang="zh-CN" altLang="en-US" sz="3600" b="1" dirty="0">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49752" y="3194073"/>
                <a:ext cx="658851" cy="858557"/>
                <a:chOff x="10760136" y="3941730"/>
                <a:chExt cx="1054422" cy="1374032"/>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3">
                  <a:extLst>
                    <a:ext uri="{FF2B5EF4-FFF2-40B4-BE49-F238E27FC236}">
                      <a16:creationId xmlns:a16="http://schemas.microsoft.com/office/drawing/2014/main" id="{7FAEA648-2FEF-067A-21FF-A39F025A409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2580018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170" name="Picture 2" descr="Giải thích hiện tượng núi lửa phun trào">
            <a:extLst>
              <a:ext uri="{FF2B5EF4-FFF2-40B4-BE49-F238E27FC236}">
                <a16:creationId xmlns:a16="http://schemas.microsoft.com/office/drawing/2014/main" id="{AA42DE0B-1AE3-52B6-091D-74632B4E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D27E80D-26D4-1A02-21F9-25336BFA79F4}"/>
              </a:ext>
            </a:extLst>
          </p:cNvPr>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a:extLst>
              <a:ext uri="{FF2B5EF4-FFF2-40B4-BE49-F238E27FC236}">
                <a16:creationId xmlns:a16="http://schemas.microsoft.com/office/drawing/2014/main" id="{781672F5-D737-8C6F-A342-0380417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8ABE1D0-1274-795E-70C1-8EC8596A0A27}"/>
              </a:ext>
            </a:extLst>
          </p:cNvPr>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243236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8194" name="Picture 2" descr="Top 4 cách xử lý ống nước bị rò rỉ tại nhà hiệu quả 99%">
            <a:extLst>
              <a:ext uri="{FF2B5EF4-FFF2-40B4-BE49-F238E27FC236}">
                <a16:creationId xmlns:a16="http://schemas.microsoft.com/office/drawing/2014/main" id="{A1972948-B004-8F94-B12D-7246924B6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E7DA392-F313-E599-55C5-3DEAB2947D67}"/>
              </a:ext>
            </a:extLst>
          </p:cNvPr>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3671330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5773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441790"/>
            <a:ext cx="7828907" cy="2581968"/>
            <a:chOff x="1451314" y="2141289"/>
            <a:chExt cx="4985615" cy="210712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908762" y="2341318"/>
              <a:ext cx="4237523" cy="1406516"/>
              <a:chOff x="1166255" y="3250218"/>
              <a:chExt cx="4237523" cy="1406516"/>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3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việc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làm</a:t>
                </a:r>
                <a:r>
                  <a:rPr kumimoji="1" lang="en-US" altLang="zh-CN" sz="3300" b="1" dirty="0">
                    <a:solidFill>
                      <a:prstClr val="black"/>
                    </a:solidFill>
                    <a:latin typeface="Arial"/>
                    <a:ea typeface="微软雅黑" panose="020B0503020204020204" pitchFamily="34" charset="-122"/>
                    <a:cs typeface="HappyZcool-2016" charset="-122"/>
                  </a:rPr>
                  <a:t> ở </a:t>
                </a:r>
                <a:r>
                  <a:rPr kumimoji="1" lang="en-US" altLang="zh-CN" sz="3300" b="1" dirty="0" err="1">
                    <a:solidFill>
                      <a:prstClr val="black"/>
                    </a:solidFill>
                    <a:latin typeface="Arial"/>
                    <a:ea typeface="微软雅黑" panose="020B0503020204020204" pitchFamily="34" charset="-122"/>
                    <a:cs typeface="HappyZcool-2016" charset="-122"/>
                  </a:rPr>
                  <a:t>gia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đình</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hoặc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địa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phương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em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đã</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và</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đang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gây</a:t>
                </a:r>
                <a:r>
                  <a:rPr kumimoji="1" lang="en-US" altLang="zh-CN" sz="3300" b="1" dirty="0">
                    <a:solidFill>
                      <a:prstClr val="black"/>
                    </a:solidFill>
                    <a:latin typeface="Arial"/>
                    <a:ea typeface="微软雅黑" panose="020B0503020204020204" pitchFamily="34" charset="-122"/>
                    <a:cs typeface="HappyZcool-2016" charset="-122"/>
                  </a:rPr>
                  <a:t> ô </a:t>
                </a:r>
                <a:r>
                  <a:rPr kumimoji="1" lang="en-US" altLang="zh-CN" sz="3300" b="1" dirty="0" err="1">
                    <a:solidFill>
                      <a:prstClr val="black"/>
                    </a:solidFill>
                    <a:latin typeface="Arial"/>
                    <a:ea typeface="微软雅黑" panose="020B0503020204020204" pitchFamily="34" charset="-122"/>
                    <a:cs typeface="HappyZcool-2016" charset="-122"/>
                  </a:rPr>
                  <a:t>nhiễm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nguồn</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nước</a:t>
                </a:r>
                <a:r>
                  <a:rPr kumimoji="1" lang="en-US" altLang="zh-CN" sz="3300" b="1" dirty="0">
                    <a:solidFill>
                      <a:prstClr val="black"/>
                    </a:solidFill>
                    <a:latin typeface="Arial"/>
                    <a:ea typeface="微软雅黑" panose="020B0503020204020204" pitchFamily="3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66255" y="3250218"/>
                <a:ext cx="444216" cy="845387"/>
                <a:chOff x="10766631" y="3941730"/>
                <a:chExt cx="710920" cy="1352954"/>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8834450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E2802-011A-B925-75E3-9A2FEC08522D}"/>
              </a:ext>
            </a:extLst>
          </p:cNvPr>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a:extLst>
              <a:ext uri="{FF2B5EF4-FFF2-40B4-BE49-F238E27FC236}">
                <a16:creationId xmlns:a16="http://schemas.microsoft.com/office/drawing/2014/main" id="{8F921EBF-45A8-75EA-31F3-893E067A32B3}"/>
              </a:ext>
            </a:extLst>
          </p:cNvPr>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9218" name="Picture 2" descr="Rác nghẹt cống, Sài Gòn ngập nước!">
            <a:extLst>
              <a:ext uri="{FF2B5EF4-FFF2-40B4-BE49-F238E27FC236}">
                <a16:creationId xmlns:a16="http://schemas.microsoft.com/office/drawing/2014/main" id="{9EFADD79-6D6F-0791-4EB2-5602D3458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BDAA4BB-F7E4-9E8B-6E46-0EFCDA534BBB}"/>
              </a:ext>
            </a:extLst>
          </p:cNvPr>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Đổ</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cống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thoát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45887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7" name="Picture 6">
            <a:extLst>
              <a:ext uri="{FF2B5EF4-FFF2-40B4-BE49-F238E27FC236}">
                <a16:creationId xmlns:a16="http://schemas.microsoft.com/office/drawing/2014/main" id="{1B3F3135-EBBC-E91E-AF6B-70FC8351EDEA}"/>
              </a:ext>
            </a:extLst>
          </p:cNvPr>
          <p:cNvPicPr>
            <a:picLocks noChangeAspect="1"/>
          </p:cNvPicPr>
          <p:nvPr/>
        </p:nvPicPr>
        <p:blipFill>
          <a:blip r:embed="rId4"/>
          <a:stretch>
            <a:fillRect/>
          </a:stretch>
        </p:blipFill>
        <p:spPr>
          <a:xfrm>
            <a:off x="5386786" y="2145753"/>
            <a:ext cx="7053683" cy="2523963"/>
          </a:xfrm>
          <a:prstGeom prst="rect">
            <a:avLst/>
          </a:prstGeom>
        </p:spPr>
      </p:pic>
    </p:spTree>
    <p:extLst>
      <p:ext uri="{BB962C8B-B14F-4D97-AF65-F5344CB8AC3E}">
        <p14:creationId xmlns:p14="http://schemas.microsoft.com/office/powerpoint/2010/main" val="4779555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38517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a:cs typeface="Arial"/>
                  <a:sym typeface="Arial"/>
                </a:rPr>
                <a:t>1. H</a:t>
              </a: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ãy kể những bệnh con người có thể mắc do việc sử dụng nước bị ô nhiễm.</a:t>
              </a: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739793"/>
            <a:ext cx="7900828" cy="1726058"/>
            <a:chOff x="-2709109" y="150330"/>
            <a:chExt cx="9295286" cy="5102325"/>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185249" y="1415759"/>
              <a:ext cx="8771426" cy="20925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Vì</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sao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phải</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nước</a:t>
              </a:r>
              <a:endParaRPr kumimoji="0" lang="vi-VN" sz="4000" b="1" i="0" u="none" strike="noStrike" kern="0" cap="none" spc="0" normalizeH="0" baseline="0" noProof="0" dirty="0">
                <a:ln>
                  <a:noFill/>
                </a:ln>
                <a:solidFill>
                  <a:srgbClr val="000000"/>
                </a:solidFill>
                <a:effectLst/>
                <a:uLnTx/>
                <a:uFillTx/>
                <a:latin typeface="Calibri"/>
                <a:ea typeface="+mn-ea"/>
                <a:cs typeface="Arial"/>
                <a:sym typeface="Arial"/>
              </a:endParaRPr>
            </a:p>
          </p:txBody>
        </p:sp>
      </p:grpSp>
      <p:pic>
        <p:nvPicPr>
          <p:cNvPr id="16" name="Picture 15">
            <a:extLst>
              <a:ext uri="{FF2B5EF4-FFF2-40B4-BE49-F238E27FC236}">
                <a16:creationId xmlns:a16="http://schemas.microsoft.com/office/drawing/2014/main" id="{518364EF-7336-E9C0-92E2-7E70CF5DD67E}"/>
              </a:ext>
            </a:extLst>
          </p:cNvPr>
          <p:cNvPicPr>
            <a:picLocks noChangeAspect="1"/>
          </p:cNvPicPr>
          <p:nvPr/>
        </p:nvPicPr>
        <p:blipFill>
          <a:blip r:embed="rId3"/>
          <a:stretch>
            <a:fillRect/>
          </a:stretch>
        </p:blipFill>
        <p:spPr>
          <a:xfrm>
            <a:off x="8001080" y="2383604"/>
            <a:ext cx="4386130" cy="3990939"/>
          </a:xfrm>
          <a:prstGeom prst="rect">
            <a:avLst/>
          </a:prstGeom>
        </p:spPr>
      </p:pic>
    </p:spTree>
    <p:extLst>
      <p:ext uri="{BB962C8B-B14F-4D97-AF65-F5344CB8AC3E}">
        <p14:creationId xmlns:p14="http://schemas.microsoft.com/office/powerpoint/2010/main" val="2073302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6229864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832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80A2EA45-6429-C1EA-4BDF-3E647F78902C}"/>
              </a:ext>
            </a:extLst>
          </p:cNvPr>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a:rPr>
              <a:t>Các bệnh con người có thể mắc do sử dụng nước bị ô nhiễm: đau mắt, đau bụng, ghẻ lở,</a:t>
            </a:r>
            <a:r>
              <a:rPr lang="en-US" sz="4000" b="1" dirty="0">
                <a:solidFill>
                  <a:srgbClr val="002060"/>
                </a:solidFill>
                <a:latin typeface="Calibri"/>
              </a:rPr>
              <a:t> </a:t>
            </a:r>
            <a:r>
              <a:rPr lang="en-US" sz="4000" b="1" dirty="0" err="1">
                <a:solidFill>
                  <a:srgbClr val="002060"/>
                </a:solidFill>
                <a:latin typeface="Calibri"/>
              </a:rPr>
              <a:t>bệnh</a:t>
            </a:r>
            <a:r>
              <a:rPr lang="en-US" sz="4000" b="1" dirty="0">
                <a:solidFill>
                  <a:srgbClr val="002060"/>
                </a:solidFill>
                <a:latin typeface="Calibri"/>
              </a:rPr>
              <a:t> </a:t>
            </a:r>
            <a:r>
              <a:rPr lang="en-US" sz="4000" b="1" dirty="0" err="1">
                <a:solidFill>
                  <a:srgbClr val="002060"/>
                </a:solidFill>
                <a:latin typeface="Calibri"/>
              </a:rPr>
              <a:t>gan</a:t>
            </a:r>
            <a:r>
              <a:rPr lang="vi-VN" sz="4000" b="1" dirty="0">
                <a:solidFill>
                  <a:srgbClr val="002060"/>
                </a:solidFill>
                <a:latin typeface="Calibri"/>
              </a:rPr>
              <a:t>...</a:t>
            </a:r>
          </a:p>
        </p:txBody>
      </p:sp>
      <p:sp>
        <p:nvSpPr>
          <p:cNvPr id="4" name="Rectangle: Rounded Corners 2">
            <a:extLst>
              <a:ext uri="{FF2B5EF4-FFF2-40B4-BE49-F238E27FC236}">
                <a16:creationId xmlns:a16="http://schemas.microsoft.com/office/drawing/2014/main" id="{A6B86F5B-B26A-D120-F6FE-071C82823364}"/>
              </a:ext>
            </a:extLst>
          </p:cNvPr>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a:endParaRPr>
          </a:p>
        </p:txBody>
      </p:sp>
      <p:pic>
        <p:nvPicPr>
          <p:cNvPr id="5" name="Picture 4">
            <a:extLst>
              <a:ext uri="{FF2B5EF4-FFF2-40B4-BE49-F238E27FC236}">
                <a16:creationId xmlns:a16="http://schemas.microsoft.com/office/drawing/2014/main" id="{D047BF5C-7E07-BD04-9ED5-67E153EB4D3B}"/>
              </a:ext>
            </a:extLst>
          </p:cNvPr>
          <p:cNvPicPr>
            <a:picLocks noChangeAspect="1"/>
          </p:cNvPicPr>
          <p:nvPr/>
        </p:nvPicPr>
        <p:blipFill>
          <a:blip r:embed="rId3"/>
          <a:stretch>
            <a:fillRect/>
          </a:stretch>
        </p:blipFill>
        <p:spPr>
          <a:xfrm>
            <a:off x="3311794" y="-105290"/>
            <a:ext cx="4993057" cy="1109568"/>
          </a:xfrm>
          <a:prstGeom prst="rect">
            <a:avLst/>
          </a:prstGeom>
        </p:spPr>
      </p:pic>
    </p:spTree>
    <p:extLst>
      <p:ext uri="{BB962C8B-B14F-4D97-AF65-F5344CB8AC3E}">
        <p14:creationId xmlns:p14="http://schemas.microsoft.com/office/powerpoint/2010/main" val="11614620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sát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hình</a:t>
            </a:r>
            <a:r>
              <a:rPr kumimoji="0" lang="en-US" sz="4400" b="1" i="0" u="none" strike="noStrike" kern="1200" cap="none" spc="0" normalizeH="0" noProof="0" dirty="0">
                <a:ln>
                  <a:noFill/>
                </a:ln>
                <a:solidFill>
                  <a:srgbClr val="002060"/>
                </a:solidFill>
                <a:effectLst/>
                <a:uLnTx/>
                <a:uFillTx/>
                <a:latin typeface="Calibri"/>
                <a:ea typeface="楷体"/>
                <a:cs typeface="+mn-cs"/>
              </a:rPr>
              <a:t> 2, </a:t>
            </a:r>
            <a:r>
              <a:rPr kumimoji="0" lang="en-US" sz="4400" b="1" i="0" u="none" strike="noStrike" kern="1200" cap="none" spc="0" normalizeH="0" noProof="0" dirty="0" err="1">
                <a:ln>
                  <a:noFill/>
                </a:ln>
                <a:solidFill>
                  <a:srgbClr val="002060"/>
                </a:solidFill>
                <a:effectLst/>
                <a:uLnTx/>
                <a:uFillTx/>
                <a:latin typeface="Calibri"/>
                <a:ea typeface="楷体"/>
                <a:cs typeface="+mn-cs"/>
              </a:rPr>
              <a:t>cho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biết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để</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bảo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vệ</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nước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và</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nêu</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tác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dụng</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của</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5" name="Picture 4">
            <a:extLst>
              <a:ext uri="{FF2B5EF4-FFF2-40B4-BE49-F238E27FC236}">
                <a16:creationId xmlns:a16="http://schemas.microsoft.com/office/drawing/2014/main" id="{3C46BBD2-0E1B-08F9-EF38-C31767AD57B9}"/>
              </a:ext>
            </a:extLst>
          </p:cNvPr>
          <p:cNvPicPr>
            <a:picLocks noChangeAspect="1"/>
          </p:cNvPicPr>
          <p:nvPr/>
        </p:nvPicPr>
        <p:blipFill>
          <a:blip r:embed="rId3"/>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40C84E1-F17F-6320-A9B7-170E6C082ECC}"/>
              </a:ext>
            </a:extLst>
          </p:cNvPr>
          <p:cNvPicPr>
            <a:picLocks noChangeAspect="1"/>
          </p:cNvPicPr>
          <p:nvPr/>
        </p:nvPicPr>
        <p:blipFill>
          <a:blip r:embed="rId4"/>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BC66DF7-B53C-CDB4-0705-41BE1E796E19}"/>
              </a:ext>
            </a:extLst>
          </p:cNvPr>
          <p:cNvPicPr>
            <a:picLocks noChangeAspect="1"/>
          </p:cNvPicPr>
          <p:nvPr/>
        </p:nvPicPr>
        <p:blipFill>
          <a:blip r:embed="rId5"/>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69937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Mọi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đổ</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đúng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được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a:t>
              </a: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14" name="Picture 13">
            <a:extLst>
              <a:ext uri="{FF2B5EF4-FFF2-40B4-BE49-F238E27FC236}">
                <a16:creationId xmlns:a16="http://schemas.microsoft.com/office/drawing/2014/main" id="{2B796C60-DBF8-0028-099D-ECA6ABF5977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35186" y="1736333"/>
            <a:ext cx="4505903" cy="4520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80700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123658"/>
            </a:xfrm>
            <a:prstGeom prst="rect">
              <a:avLst/>
            </a:prstGeom>
            <a:noFill/>
          </p:spPr>
          <p:txBody>
            <a:bodyPr wrap="square" rtlCol="0">
              <a:spAutoFit/>
            </a:bodyPr>
            <a:lstStyle/>
            <a:p>
              <a:pPr algn="just" rtl="0">
                <a:spcBef>
                  <a:spcPts val="0"/>
                </a:spcBef>
                <a:spcAft>
                  <a:spcPts val="500"/>
                </a:spcAft>
              </a:pPr>
              <a:r>
                <a:rPr lang="vi-VN" sz="4400" b="1" i="0" u="none" strike="noStrike" dirty="0">
                  <a:solidFill>
                    <a:srgbClr val="002060"/>
                  </a:solidFill>
                  <a:effectLst/>
                  <a:latin typeface="Calibri" panose="020F0502020204030204" pitchFamily="34" charset="0"/>
                  <a:cs typeface="Calibri" panose="020F0502020204030204" pitchFamily="34" charset="0"/>
                </a:rPr>
                <a:t>Mọi người đang vớt rác trên ao/hồ để làm sạch nguồn nước.</a:t>
              </a:r>
              <a:endParaRPr lang="vi-VN" sz="44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9AAC26DB-D2C9-386D-65A0-3292630913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10682" y="1582220"/>
            <a:ext cx="4860991" cy="476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32880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43293065-01F5-0877-B6B6-C4FDCFA75F04}"/>
              </a:ext>
            </a:extLst>
          </p:cNvPr>
          <p:cNvPicPr>
            <a:picLocks noChangeAspect="1"/>
          </p:cNvPicPr>
          <p:nvPr/>
        </p:nvPicPr>
        <p:blipFill>
          <a:blip r:embed="rId5"/>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114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26289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1.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việc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làm</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khác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để</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nước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154166"/>
            <a:ext cx="7899278" cy="2377346"/>
            <a:chOff x="-2709109" y="-1580817"/>
            <a:chExt cx="9293462" cy="7027569"/>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269861" y="-285018"/>
              <a:ext cx="8771426" cy="573177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lang="en-US" sz="4000" b="1" kern="0" dirty="0" err="1">
                  <a:solidFill>
                    <a:srgbClr val="000000"/>
                  </a:solidFill>
                  <a:latin typeface="Calibri"/>
                  <a:ea typeface="楷体"/>
                  <a:cs typeface="Arial"/>
                  <a:sym typeface="Arial"/>
                </a:rPr>
                <a:t>việc</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làm</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để</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vận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động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mọi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người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xung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quanh</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bảo</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vệ</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nguồn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nước</a:t>
              </a:r>
              <a:r>
                <a:rPr lang="en-US" sz="4000" b="1" kern="0" dirty="0">
                  <a:solidFill>
                    <a:srgbClr val="000000"/>
                  </a:solidFill>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pic>
        <p:nvPicPr>
          <p:cNvPr id="2" name="Picture 15">
            <a:extLst>
              <a:ext uri="{FF2B5EF4-FFF2-40B4-BE49-F238E27FC236}">
                <a16:creationId xmlns:a16="http://schemas.microsoft.com/office/drawing/2014/main" id="{2169FC5A-DFB1-491A-DFC7-C2C0B0B7AD96}"/>
              </a:ext>
            </a:extLst>
          </p:cNvPr>
          <p:cNvPicPr>
            <a:picLocks noChangeAspect="1"/>
          </p:cNvPicPr>
          <p:nvPr/>
        </p:nvPicPr>
        <p:blipFill>
          <a:blip r:embed="rId3"/>
          <a:stretch>
            <a:fillRect/>
          </a:stretch>
        </p:blipFill>
        <p:spPr>
          <a:xfrm>
            <a:off x="8743308" y="1757989"/>
            <a:ext cx="3355433" cy="4852009"/>
          </a:xfrm>
          <a:prstGeom prst="rect">
            <a:avLst/>
          </a:prstGeom>
        </p:spPr>
      </p:pic>
    </p:spTree>
    <p:extLst>
      <p:ext uri="{BB962C8B-B14F-4D97-AF65-F5344CB8AC3E}">
        <p14:creationId xmlns:p14="http://schemas.microsoft.com/office/powerpoint/2010/main" val="2432212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7558143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lvl="0" indent="457200" algn="ctr">
              <a:defRPr/>
            </a:pPr>
            <a:r>
              <a:rPr lang="vi-VN" sz="4000" b="1" dirty="0">
                <a:latin typeface="Calibri" panose="020F0502020204030204" pitchFamily="34" charset="0"/>
                <a:cs typeface="Calibri" panose="020F0502020204030204" pitchFamily="34" charset="0"/>
              </a:rPr>
              <a:t>Những việc làm khác để bảo vệ nguồn nước</a:t>
            </a:r>
            <a:endParaRPr kumimoji="0" lang="en-US" sz="40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7" name="Picture 6">
            <a:extLst>
              <a:ext uri="{FF2B5EF4-FFF2-40B4-BE49-F238E27FC236}">
                <a16:creationId xmlns:a16="http://schemas.microsoft.com/office/drawing/2014/main" id="{DFD26A2E-3E3C-ED8E-75C6-FD9BC63AF890}"/>
              </a:ext>
            </a:extLst>
          </p:cNvPr>
          <p:cNvPicPr>
            <a:picLocks noChangeAspect="1"/>
          </p:cNvPicPr>
          <p:nvPr/>
        </p:nvPicPr>
        <p:blipFill>
          <a:blip r:embed="rId5"/>
          <a:stretch>
            <a:fillRect/>
          </a:stretch>
        </p:blipFill>
        <p:spPr>
          <a:xfrm>
            <a:off x="5414849" y="568338"/>
            <a:ext cx="5718544" cy="3810330"/>
          </a:xfrm>
          <a:prstGeom prst="rect">
            <a:avLst/>
          </a:prstGeom>
        </p:spPr>
      </p:pic>
      <p:sp>
        <p:nvSpPr>
          <p:cNvPr id="8" name="Rectangle: Rounded Corners 7">
            <a:extLst>
              <a:ext uri="{FF2B5EF4-FFF2-40B4-BE49-F238E27FC236}">
                <a16:creationId xmlns:a16="http://schemas.microsoft.com/office/drawing/2014/main" id="{2489AA22-C9BB-A4CB-017A-B22E19ABCA59}"/>
              </a:ext>
            </a:extLst>
          </p:cNvPr>
          <p:cNvSpPr/>
          <p:nvPr/>
        </p:nvSpPr>
        <p:spPr>
          <a:xfrm>
            <a:off x="6061752" y="465455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Không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vứt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bừa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bãi</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29858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C023F6-CE0F-1600-3D44-28687C0F0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4" action="ppaction://hlinksldjump"/>
            <a:extLst>
              <a:ext uri="{FF2B5EF4-FFF2-40B4-BE49-F238E27FC236}">
                <a16:creationId xmlns:a16="http://schemas.microsoft.com/office/drawing/2014/main" id="{CD1A09F4-9338-C7A1-B942-E3879074C988}"/>
              </a:ext>
            </a:extLst>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5" action="ppaction://hlinksldjump"/>
            <a:extLst>
              <a:ext uri="{FF2B5EF4-FFF2-40B4-BE49-F238E27FC236}">
                <a16:creationId xmlns:a16="http://schemas.microsoft.com/office/drawing/2014/main" id="{DA6F7769-610D-0036-E6B8-D624DE3ABC25}"/>
              </a:ext>
            </a:extLst>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6" action="ppaction://hlinksldjump"/>
            <a:extLst>
              <a:ext uri="{FF2B5EF4-FFF2-40B4-BE49-F238E27FC236}">
                <a16:creationId xmlns:a16="http://schemas.microsoft.com/office/drawing/2014/main" id="{CF02C746-0887-9BA1-F385-9EBD11F10125}"/>
              </a:ext>
            </a:extLst>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7" action="ppaction://hlinksldjump"/>
            <a:extLst>
              <a:ext uri="{FF2B5EF4-FFF2-40B4-BE49-F238E27FC236}">
                <a16:creationId xmlns:a16="http://schemas.microsoft.com/office/drawing/2014/main" id="{9ECC86C1-6819-D537-2D9C-A7221D1E35AF}"/>
              </a:ext>
            </a:extLst>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8" action="ppaction://hlinksldjump"/>
            <a:extLst>
              <a:ext uri="{FF2B5EF4-FFF2-40B4-BE49-F238E27FC236}">
                <a16:creationId xmlns:a16="http://schemas.microsoft.com/office/drawing/2014/main" id="{0D60EE9F-971E-08F4-B536-1CEB4AA1A001}"/>
              </a:ext>
            </a:extLst>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9" action="ppaction://hlinksldjump"/>
            <a:extLst>
              <a:ext uri="{FF2B5EF4-FFF2-40B4-BE49-F238E27FC236}">
                <a16:creationId xmlns:a16="http://schemas.microsoft.com/office/drawing/2014/main" id="{5F8DEA82-1ADF-1089-E6E4-EAB0FA709540}"/>
              </a:ext>
            </a:extLst>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a:extLst>
              <a:ext uri="{FF2B5EF4-FFF2-40B4-BE49-F238E27FC236}">
                <a16:creationId xmlns:a16="http://schemas.microsoft.com/office/drawing/2014/main" id="{91910ED0-F44B-F4D1-410F-71C176DF9056}"/>
              </a:ext>
            </a:extLst>
          </p:cNvPr>
          <p:cNvPicPr>
            <a:picLocks noChangeAspect="1"/>
          </p:cNvPicPr>
          <p:nvPr/>
        </p:nvPicPr>
        <p:blipFill>
          <a:blip r:embed="rId10"/>
          <a:stretch>
            <a:fillRect/>
          </a:stretch>
        </p:blipFill>
        <p:spPr>
          <a:xfrm>
            <a:off x="-267754" y="326553"/>
            <a:ext cx="2664183" cy="6175783"/>
          </a:xfrm>
          <a:prstGeom prst="rect">
            <a:avLst/>
          </a:prstGeom>
        </p:spPr>
      </p:pic>
      <p:sp>
        <p:nvSpPr>
          <p:cNvPr id="33" name="Arrow: Right 32">
            <a:hlinkClick r:id="rId11" action="ppaction://hlinksldjump"/>
            <a:extLst>
              <a:ext uri="{FF2B5EF4-FFF2-40B4-BE49-F238E27FC236}">
                <a16:creationId xmlns:a16="http://schemas.microsoft.com/office/drawing/2014/main" id="{AAE7521A-1BCA-38E9-B411-15E7E93379E6}"/>
              </a:ext>
            </a:extLst>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1555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9" name="Picture 8">
            <a:extLst>
              <a:ext uri="{FF2B5EF4-FFF2-40B4-BE49-F238E27FC236}">
                <a16:creationId xmlns:a16="http://schemas.microsoft.com/office/drawing/2014/main" id="{88797339-AECF-A032-D61B-F10647C009FB}"/>
              </a:ext>
            </a:extLst>
          </p:cNvPr>
          <p:cNvPicPr>
            <a:picLocks noChangeAspect="1"/>
          </p:cNvPicPr>
          <p:nvPr/>
        </p:nvPicPr>
        <p:blipFill>
          <a:blip r:embed="rId5"/>
          <a:stretch>
            <a:fillRect/>
          </a:stretch>
        </p:blipFill>
        <p:spPr>
          <a:xfrm>
            <a:off x="5695980" y="210212"/>
            <a:ext cx="5834378" cy="3889585"/>
          </a:xfrm>
          <a:prstGeom prst="rect">
            <a:avLst/>
          </a:prstGeom>
        </p:spPr>
      </p:pic>
      <p:sp>
        <p:nvSpPr>
          <p:cNvPr id="10" name="Rectangle: Rounded Corners 9">
            <a:extLst>
              <a:ext uri="{FF2B5EF4-FFF2-40B4-BE49-F238E27FC236}">
                <a16:creationId xmlns:a16="http://schemas.microsoft.com/office/drawing/2014/main" id="{9389A48E-24C7-9775-2F75-18AF7A7C870A}"/>
              </a:ext>
            </a:extLst>
          </p:cNvPr>
          <p:cNvSpPr/>
          <p:nvPr/>
        </p:nvSpPr>
        <p:spPr>
          <a:xfrm>
            <a:off x="6061752" y="4654556"/>
            <a:ext cx="5435030" cy="1653777"/>
          </a:xfrm>
          <a:custGeom>
            <a:avLst/>
            <a:gdLst>
              <a:gd name="connsiteX0" fmla="*/ 0 w 5435030"/>
              <a:gd name="connsiteY0" fmla="*/ 275635 h 1653777"/>
              <a:gd name="connsiteX1" fmla="*/ 275635 w 5435030"/>
              <a:gd name="connsiteY1" fmla="*/ 0 h 1653777"/>
              <a:gd name="connsiteX2" fmla="*/ 5159395 w 5435030"/>
              <a:gd name="connsiteY2" fmla="*/ 0 h 1653777"/>
              <a:gd name="connsiteX3" fmla="*/ 5435030 w 5435030"/>
              <a:gd name="connsiteY3" fmla="*/ 275635 h 1653777"/>
              <a:gd name="connsiteX4" fmla="*/ 5435030 w 5435030"/>
              <a:gd name="connsiteY4" fmla="*/ 1378142 h 1653777"/>
              <a:gd name="connsiteX5" fmla="*/ 5159395 w 5435030"/>
              <a:gd name="connsiteY5" fmla="*/ 1653777 h 1653777"/>
              <a:gd name="connsiteX6" fmla="*/ 275635 w 5435030"/>
              <a:gd name="connsiteY6" fmla="*/ 1653777 h 1653777"/>
              <a:gd name="connsiteX7" fmla="*/ 0 w 5435030"/>
              <a:gd name="connsiteY7" fmla="*/ 1378142 h 1653777"/>
              <a:gd name="connsiteX8" fmla="*/ 0 w 5435030"/>
              <a:gd name="connsiteY8" fmla="*/ 275635 h 16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030" h="1653777" fill="none" extrusionOk="0">
                <a:moveTo>
                  <a:pt x="0" y="275635"/>
                </a:moveTo>
                <a:cubicBezTo>
                  <a:pt x="-20927" y="114654"/>
                  <a:pt x="137749" y="16327"/>
                  <a:pt x="275635" y="0"/>
                </a:cubicBezTo>
                <a:cubicBezTo>
                  <a:pt x="2259416" y="-61902"/>
                  <a:pt x="4127782" y="-101778"/>
                  <a:pt x="5159395" y="0"/>
                </a:cubicBezTo>
                <a:cubicBezTo>
                  <a:pt x="5292992" y="-5842"/>
                  <a:pt x="5439174" y="117883"/>
                  <a:pt x="5435030" y="275635"/>
                </a:cubicBezTo>
                <a:cubicBezTo>
                  <a:pt x="5421391" y="628652"/>
                  <a:pt x="5519032" y="1221342"/>
                  <a:pt x="5435030" y="1378142"/>
                </a:cubicBezTo>
                <a:cubicBezTo>
                  <a:pt x="5415432" y="1520777"/>
                  <a:pt x="5310438" y="1648296"/>
                  <a:pt x="5159395" y="1653777"/>
                </a:cubicBezTo>
                <a:cubicBezTo>
                  <a:pt x="3876992" y="1511385"/>
                  <a:pt x="830572" y="1764878"/>
                  <a:pt x="275635" y="1653777"/>
                </a:cubicBezTo>
                <a:cubicBezTo>
                  <a:pt x="114609" y="1658178"/>
                  <a:pt x="-3106" y="1544531"/>
                  <a:pt x="0" y="1378142"/>
                </a:cubicBezTo>
                <a:cubicBezTo>
                  <a:pt x="-50719" y="1265524"/>
                  <a:pt x="-90841" y="820329"/>
                  <a:pt x="0" y="275635"/>
                </a:cubicBezTo>
                <a:close/>
              </a:path>
              <a:path w="5435030" h="1653777" stroke="0" extrusionOk="0">
                <a:moveTo>
                  <a:pt x="0" y="275635"/>
                </a:moveTo>
                <a:cubicBezTo>
                  <a:pt x="-15541" y="102866"/>
                  <a:pt x="120526" y="-4818"/>
                  <a:pt x="275635" y="0"/>
                </a:cubicBezTo>
                <a:cubicBezTo>
                  <a:pt x="1119911" y="-164947"/>
                  <a:pt x="3101906" y="-52288"/>
                  <a:pt x="5159395" y="0"/>
                </a:cubicBezTo>
                <a:cubicBezTo>
                  <a:pt x="5311253" y="-5807"/>
                  <a:pt x="5421809" y="125523"/>
                  <a:pt x="5435030" y="275635"/>
                </a:cubicBezTo>
                <a:cubicBezTo>
                  <a:pt x="5387356" y="477961"/>
                  <a:pt x="5462403" y="1025961"/>
                  <a:pt x="5435030" y="1378142"/>
                </a:cubicBezTo>
                <a:cubicBezTo>
                  <a:pt x="5449785" y="1549421"/>
                  <a:pt x="5309369" y="1649673"/>
                  <a:pt x="5159395" y="1653777"/>
                </a:cubicBezTo>
                <a:cubicBezTo>
                  <a:pt x="3191614" y="1812318"/>
                  <a:pt x="1247278" y="1511941"/>
                  <a:pt x="275635" y="1653777"/>
                </a:cubicBezTo>
                <a:cubicBezTo>
                  <a:pt x="123094" y="1659258"/>
                  <a:pt x="3058" y="1529308"/>
                  <a:pt x="0" y="1378142"/>
                </a:cubicBezTo>
                <a:cubicBezTo>
                  <a:pt x="-35098" y="1170551"/>
                  <a:pt x="-79834" y="662668"/>
                  <a:pt x="0" y="27563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300" b="1" dirty="0">
                <a:solidFill>
                  <a:srgbClr val="FF0000"/>
                </a:solidFill>
                <a:cs typeface="Arial" panose="020B0604020202020204" pitchFamily="34" charset="0"/>
              </a:rPr>
              <a:t>K</a:t>
            </a:r>
            <a:r>
              <a:rPr lang="vi-VN" altLang="zh-CN" sz="3300" b="1" dirty="0">
                <a:solidFill>
                  <a:srgbClr val="FF0000"/>
                </a:solidFill>
                <a:cs typeface="Arial" panose="020B0604020202020204" pitchFamily="34" charset="0"/>
              </a:rPr>
              <a:t>hông đổ thức ăn và dầu mỡ thừa xuống cống và đường ống thoát nước</a:t>
            </a:r>
            <a:endParaRPr kumimoji="1" lang="zh-CN" altLang="en-US" sz="33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958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16386" name="Picture 2" descr="Phụ nữ Cao Xá với công tác vệ sinh môi trường, nâng cao tiêu chí nông thôn  mới">
            <a:extLst>
              <a:ext uri="{FF2B5EF4-FFF2-40B4-BE49-F238E27FC236}">
                <a16:creationId xmlns:a16="http://schemas.microsoft.com/office/drawing/2014/main" id="{3AC8A4BA-F99C-E809-45B6-2FB3B6CFB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584" y="795391"/>
            <a:ext cx="6762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5A2554E-51EC-42EB-7A9C-2C76DCED97F9}"/>
              </a:ext>
            </a:extLst>
          </p:cNvPr>
          <p:cNvSpPr/>
          <p:nvPr/>
        </p:nvSpPr>
        <p:spPr>
          <a:xfrm>
            <a:off x="6503541" y="416139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ệ sinh đường làng, ngõ xóm</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023508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algn="ctr"/>
            <a:r>
              <a:rPr lang="vi-VN" sz="3600" b="1" dirty="0">
                <a:solidFill>
                  <a:srgbClr val="7030A0"/>
                </a:solidFill>
                <a:latin typeface="Calibri" panose="020F0502020204030204"/>
              </a:rPr>
              <a:t> Các việc làm để vận động mọi người xung quanh cùng bảo vệ nguồn nước</a:t>
            </a:r>
            <a:endParaRPr lang="en-US" sz="3600" dirty="0">
              <a:solidFill>
                <a:prstClr val="black"/>
              </a:solidFill>
              <a:latin typeface="Calibri" panose="020F0502020204030204"/>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17410" name="Picture 2" descr="Cộng đồng tham gia giám sát ô nhiễm nước mặt - ThienNhien.Net | Con người  và Thiên nhiên">
            <a:extLst>
              <a:ext uri="{FF2B5EF4-FFF2-40B4-BE49-F238E27FC236}">
                <a16:creationId xmlns:a16="http://schemas.microsoft.com/office/drawing/2014/main" id="{1D8D8D63-2DDA-D7F1-E745-E8670FF3E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984" y="470846"/>
            <a:ext cx="5336782" cy="3682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250094" cy="1664051"/>
          </a:xfrm>
          <a:custGeom>
            <a:avLst/>
            <a:gdLst>
              <a:gd name="connsiteX0" fmla="*/ 0 w 5250094"/>
              <a:gd name="connsiteY0" fmla="*/ 277347 h 1664051"/>
              <a:gd name="connsiteX1" fmla="*/ 277347 w 5250094"/>
              <a:gd name="connsiteY1" fmla="*/ 0 h 1664051"/>
              <a:gd name="connsiteX2" fmla="*/ 4972747 w 5250094"/>
              <a:gd name="connsiteY2" fmla="*/ 0 h 1664051"/>
              <a:gd name="connsiteX3" fmla="*/ 5250094 w 5250094"/>
              <a:gd name="connsiteY3" fmla="*/ 277347 h 1664051"/>
              <a:gd name="connsiteX4" fmla="*/ 5250094 w 5250094"/>
              <a:gd name="connsiteY4" fmla="*/ 1386704 h 1664051"/>
              <a:gd name="connsiteX5" fmla="*/ 4972747 w 5250094"/>
              <a:gd name="connsiteY5" fmla="*/ 1664051 h 1664051"/>
              <a:gd name="connsiteX6" fmla="*/ 277347 w 5250094"/>
              <a:gd name="connsiteY6" fmla="*/ 1664051 h 1664051"/>
              <a:gd name="connsiteX7" fmla="*/ 0 w 5250094"/>
              <a:gd name="connsiteY7" fmla="*/ 1386704 h 1664051"/>
              <a:gd name="connsiteX8" fmla="*/ 0 w 5250094"/>
              <a:gd name="connsiteY8" fmla="*/ 277347 h 16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094" h="1664051" fill="none" extrusionOk="0">
                <a:moveTo>
                  <a:pt x="0" y="277347"/>
                </a:moveTo>
                <a:cubicBezTo>
                  <a:pt x="-10828" y="119644"/>
                  <a:pt x="125691" y="1729"/>
                  <a:pt x="277347" y="0"/>
                </a:cubicBezTo>
                <a:cubicBezTo>
                  <a:pt x="1894371" y="-61902"/>
                  <a:pt x="4114668" y="-101778"/>
                  <a:pt x="4972747" y="0"/>
                </a:cubicBezTo>
                <a:cubicBezTo>
                  <a:pt x="5123247" y="-839"/>
                  <a:pt x="5267910" y="100430"/>
                  <a:pt x="5250094" y="277347"/>
                </a:cubicBezTo>
                <a:cubicBezTo>
                  <a:pt x="5326284" y="600636"/>
                  <a:pt x="5278066" y="1202516"/>
                  <a:pt x="5250094" y="1386704"/>
                </a:cubicBezTo>
                <a:cubicBezTo>
                  <a:pt x="5237709" y="1533816"/>
                  <a:pt x="5122198" y="1646839"/>
                  <a:pt x="4972747" y="1664051"/>
                </a:cubicBezTo>
                <a:cubicBezTo>
                  <a:pt x="3758758" y="1521659"/>
                  <a:pt x="1138811" y="1775152"/>
                  <a:pt x="277347" y="1664051"/>
                </a:cubicBezTo>
                <a:cubicBezTo>
                  <a:pt x="98363" y="1676964"/>
                  <a:pt x="-904" y="1543999"/>
                  <a:pt x="0" y="1386704"/>
                </a:cubicBezTo>
                <a:cubicBezTo>
                  <a:pt x="-40673" y="866079"/>
                  <a:pt x="-59650" y="702302"/>
                  <a:pt x="0" y="277347"/>
                </a:cubicBezTo>
                <a:close/>
              </a:path>
              <a:path w="5250094" h="1664051" stroke="0" extrusionOk="0">
                <a:moveTo>
                  <a:pt x="0" y="277347"/>
                </a:moveTo>
                <a:cubicBezTo>
                  <a:pt x="-10344" y="110501"/>
                  <a:pt x="120245" y="-6569"/>
                  <a:pt x="277347" y="0"/>
                </a:cubicBezTo>
                <a:cubicBezTo>
                  <a:pt x="1944053" y="-164947"/>
                  <a:pt x="3112779" y="-52288"/>
                  <a:pt x="4972747" y="0"/>
                </a:cubicBezTo>
                <a:cubicBezTo>
                  <a:pt x="5125421" y="-7841"/>
                  <a:pt x="5245939" y="124837"/>
                  <a:pt x="5250094" y="277347"/>
                </a:cubicBezTo>
                <a:cubicBezTo>
                  <a:pt x="5249090" y="491742"/>
                  <a:pt x="5349605" y="966171"/>
                  <a:pt x="5250094" y="1386704"/>
                </a:cubicBezTo>
                <a:cubicBezTo>
                  <a:pt x="5259926" y="1552574"/>
                  <a:pt x="5119264" y="1651936"/>
                  <a:pt x="4972747" y="1664051"/>
                </a:cubicBezTo>
                <a:cubicBezTo>
                  <a:pt x="3332848" y="1822592"/>
                  <a:pt x="1943917" y="1522215"/>
                  <a:pt x="277347" y="1664051"/>
                </a:cubicBezTo>
                <a:cubicBezTo>
                  <a:pt x="123354" y="1678425"/>
                  <a:pt x="4579" y="1538287"/>
                  <a:pt x="0" y="1386704"/>
                </a:cubicBezTo>
                <a:cubicBezTo>
                  <a:pt x="16124" y="1083858"/>
                  <a:pt x="-28726" y="472007"/>
                  <a:pt x="0" y="27734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C</a:t>
            </a:r>
            <a:r>
              <a:rPr lang="vi-VN" altLang="zh-CN" sz="3600" b="1" dirty="0">
                <a:solidFill>
                  <a:srgbClr val="FF0000"/>
                </a:solidFill>
                <a:cs typeface="Arial" panose="020B0604020202020204" pitchFamily="34" charset="0"/>
              </a:rPr>
              <a:t>ùng mọi người vệ sinh quanh ao, hồ vào cuối tuần</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5640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fade">
                                      <p:cBhvr>
                                        <p:cTn id="29" dur="1000"/>
                                        <p:tgtEl>
                                          <p:spTgt spid="17410"/>
                                        </p:tgtEl>
                                      </p:cBhvr>
                                    </p:animEffect>
                                    <p:anim calcmode="lin" valueType="num">
                                      <p:cBhvr>
                                        <p:cTn id="30" dur="1000" fill="hold"/>
                                        <p:tgtEl>
                                          <p:spTgt spid="17410"/>
                                        </p:tgtEl>
                                        <p:attrNameLst>
                                          <p:attrName>ppt_x</p:attrName>
                                        </p:attrNameLst>
                                      </p:cBhvr>
                                      <p:tavLst>
                                        <p:tav tm="0">
                                          <p:val>
                                            <p:strVal val="#ppt_x"/>
                                          </p:val>
                                        </p:tav>
                                        <p:tav tm="100000">
                                          <p:val>
                                            <p:strVal val="#ppt_x"/>
                                          </p:val>
                                        </p:tav>
                                      </p:tavLst>
                                    </p:anim>
                                    <p:anim calcmode="lin" valueType="num">
                                      <p:cBhvr>
                                        <p:cTn id="3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8434" name="Picture 2" descr="Tổng hợp 57+ tranh bảo vệ nguồn nước tuyệt vời nhất - thtantai2.edu.vn">
            <a:extLst>
              <a:ext uri="{FF2B5EF4-FFF2-40B4-BE49-F238E27FC236}">
                <a16:creationId xmlns:a16="http://schemas.microsoft.com/office/drawing/2014/main" id="{C24342E4-2327-F14F-D56C-FF595F79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19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9458" name="Picture 2" descr="Nghệ An Xanh - Nhóm bạn trẻ gen Z tình nguyện dọn rác, làm sạch môi trường">
            <a:extLst>
              <a:ext uri="{FF2B5EF4-FFF2-40B4-BE49-F238E27FC236}">
                <a16:creationId xmlns:a16="http://schemas.microsoft.com/office/drawing/2014/main" id="{C1316F2F-23F0-CCC3-D4E0-F045160F9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003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276182-D53E-CD99-AD49-8532698392E9}"/>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11CC881-C595-078C-0881-E7F87639251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9B88589-0F45-872E-B76A-CB01ADD2244C}"/>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DA793F7-5925-01BA-3910-796BAA12003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643B4F1-72D0-19EC-BB2B-F2B364C7FBFD}"/>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E5864849-E8BB-8BCC-02BB-F591A1BE9AE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A2CA9C1-82A6-D2A4-3769-95BEDAC04CF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E4F012C-59A7-1D4F-7ABB-1098F6900CA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BA85D96C-FB1A-963A-6771-98C309E6ABF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CA13B7A-063E-FD14-D30D-64FDB7E29B93}"/>
              </a:ext>
            </a:extLst>
          </p:cNvPr>
          <p:cNvPicPr>
            <a:picLocks noChangeAspect="1"/>
          </p:cNvPicPr>
          <p:nvPr/>
        </p:nvPicPr>
        <p:blipFill>
          <a:blip r:embed="rId4"/>
          <a:stretch>
            <a:fillRect/>
          </a:stretch>
        </p:blipFill>
        <p:spPr>
          <a:xfrm>
            <a:off x="3042090" y="283439"/>
            <a:ext cx="6005080" cy="1359526"/>
          </a:xfrm>
          <a:prstGeom prst="rect">
            <a:avLst/>
          </a:prstGeom>
        </p:spPr>
      </p:pic>
    </p:spTree>
    <p:extLst>
      <p:ext uri="{BB962C8B-B14F-4D97-AF65-F5344CB8AC3E}">
        <p14:creationId xmlns:p14="http://schemas.microsoft.com/office/powerpoint/2010/main" val="21638006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pic>
        <p:nvPicPr>
          <p:cNvPr id="3" name="Picture 2">
            <a:extLst>
              <a:ext uri="{FF2B5EF4-FFF2-40B4-BE49-F238E27FC236}">
                <a16:creationId xmlns:a16="http://schemas.microsoft.com/office/drawing/2014/main" id="{2AF644C3-327E-0A5C-C5FB-277134CCECAF}"/>
              </a:ext>
            </a:extLst>
          </p:cNvPr>
          <p:cNvPicPr>
            <a:picLocks noChangeAspect="1"/>
          </p:cNvPicPr>
          <p:nvPr/>
        </p:nvPicPr>
        <p:blipFill>
          <a:blip r:embed="rId4"/>
          <a:stretch>
            <a:fillRect/>
          </a:stretch>
        </p:blipFill>
        <p:spPr>
          <a:xfrm>
            <a:off x="3463620" y="870596"/>
            <a:ext cx="9559357" cy="4767485"/>
          </a:xfrm>
          <a:prstGeom prst="rect">
            <a:avLst/>
          </a:prstGeom>
        </p:spPr>
      </p:pic>
    </p:spTree>
    <p:extLst>
      <p:ext uri="{BB962C8B-B14F-4D97-AF65-F5344CB8AC3E}">
        <p14:creationId xmlns:p14="http://schemas.microsoft.com/office/powerpoint/2010/main" val="4161626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C5948B-697F-FF3D-F5F3-3B62539F9B2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4"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2" name="Group 1">
            <a:extLst>
              <a:ext uri="{FF2B5EF4-FFF2-40B4-BE49-F238E27FC236}">
                <a16:creationId xmlns:a16="http://schemas.microsoft.com/office/drawing/2014/main" id="{90E7C6B4-3571-BC42-9082-B6845E1EE510}"/>
              </a:ext>
            </a:extLst>
          </p:cNvPr>
          <p:cNvGrpSpPr/>
          <p:nvPr/>
        </p:nvGrpSpPr>
        <p:grpSpPr>
          <a:xfrm>
            <a:off x="1715785" y="1"/>
            <a:ext cx="8928242" cy="1273996"/>
            <a:chOff x="5588904" y="1442301"/>
            <a:chExt cx="5405890" cy="1986699"/>
          </a:xfrm>
        </p:grpSpPr>
        <p:sp>
          <p:nvSpPr>
            <p:cNvPr id="3" name="Double Wave 2">
              <a:extLst>
                <a:ext uri="{FF2B5EF4-FFF2-40B4-BE49-F238E27FC236}">
                  <a16:creationId xmlns:a16="http://schemas.microsoft.com/office/drawing/2014/main" id="{C79DA4EE-3D88-02DE-236D-E4D7B5D3876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534A47-1302-7C79-D1DF-DF46954C2056}"/>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a:extLst>
              <a:ext uri="{FF2B5EF4-FFF2-40B4-BE49-F238E27FC236}">
                <a16:creationId xmlns:a16="http://schemas.microsoft.com/office/drawing/2014/main" id="{5FCF2C71-D758-588E-91AF-3558E4E0F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4D0E4F5-3B7C-E7C1-1D3D-4B391DF020B5}"/>
              </a:ext>
            </a:extLst>
          </p:cNvPr>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35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93C714-9DA2-0748-F948-6E41BECF36F8}"/>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5" action="ppaction://hlinksldjump"/>
            <a:extLst>
              <a:ext uri="{FF2B5EF4-FFF2-40B4-BE49-F238E27FC236}">
                <a16:creationId xmlns:a16="http://schemas.microsoft.com/office/drawing/2014/main" id="{EEE85DCA-E4DF-1E8F-A3F9-11AC51251C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7F958BD9-4D34-0C94-286D-AD5C4945CBEE}"/>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90E897FA-CF6E-E108-BE30-A56DDC595E95}"/>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7146399-BB44-2C05-7A83-F7C53E987185}"/>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a:extLst>
              <a:ext uri="{FF2B5EF4-FFF2-40B4-BE49-F238E27FC236}">
                <a16:creationId xmlns:a16="http://schemas.microsoft.com/office/drawing/2014/main" id="{65ED8265-1BE6-1449-8347-3E06BB700A6A}"/>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a:extLst>
              <a:ext uri="{FF2B5EF4-FFF2-40B4-BE49-F238E27FC236}">
                <a16:creationId xmlns:a16="http://schemas.microsoft.com/office/drawing/2014/main" id="{5E4B3965-29C7-74B9-CBCC-9DBA3E605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3AE9AE-E806-F331-A18D-0FFCC0C3B515}"/>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BFFDFE8A-FDD8-734B-5067-34A38C28BD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A68E7848-6869-5946-01AD-A3E691D032DB}"/>
              </a:ext>
            </a:extLst>
          </p:cNvPr>
          <p:cNvGrpSpPr/>
          <p:nvPr/>
        </p:nvGrpSpPr>
        <p:grpSpPr>
          <a:xfrm>
            <a:off x="1715785" y="1"/>
            <a:ext cx="8928242" cy="1150705"/>
            <a:chOff x="5588904" y="1442301"/>
            <a:chExt cx="5405890" cy="1986699"/>
          </a:xfrm>
        </p:grpSpPr>
        <p:sp>
          <p:nvSpPr>
            <p:cNvPr id="5" name="Double Wave 4">
              <a:extLst>
                <a:ext uri="{FF2B5EF4-FFF2-40B4-BE49-F238E27FC236}">
                  <a16:creationId xmlns:a16="http://schemas.microsoft.com/office/drawing/2014/main" id="{40ECB28B-9380-65F3-4D5E-099BE3FE63D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21B43A-DF4F-E3E8-FC1F-DA5085EE4CC1}"/>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29CD21CE-B375-6510-7259-86DE706A423B}"/>
              </a:ext>
            </a:extLst>
          </p:cNvPr>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a:extLst>
              <a:ext uri="{FF2B5EF4-FFF2-40B4-BE49-F238E27FC236}">
                <a16:creationId xmlns:a16="http://schemas.microsoft.com/office/drawing/2014/main" id="{A0BF4B70-EEE6-D98D-2714-7F7325AB7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97643-E13E-25EA-B29E-DDA6917136FC}"/>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25018949-451D-C0E6-69DD-78CF92C230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1096963A-B92F-C516-CDD2-33683D5CBF60}"/>
              </a:ext>
            </a:extLst>
          </p:cNvPr>
          <p:cNvGrpSpPr/>
          <p:nvPr/>
        </p:nvGrpSpPr>
        <p:grpSpPr>
          <a:xfrm>
            <a:off x="1715785" y="1"/>
            <a:ext cx="8928242" cy="1273996"/>
            <a:chOff x="5588904" y="1442301"/>
            <a:chExt cx="5405890" cy="1986699"/>
          </a:xfrm>
        </p:grpSpPr>
        <p:sp>
          <p:nvSpPr>
            <p:cNvPr id="6" name="Double Wave 5">
              <a:extLst>
                <a:ext uri="{FF2B5EF4-FFF2-40B4-BE49-F238E27FC236}">
                  <a16:creationId xmlns:a16="http://schemas.microsoft.com/office/drawing/2014/main" id="{FB8368DC-AF24-5520-3ABE-175D30D7B701}"/>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2B07F7D-B338-A517-BEBB-17833F5CC0BE}"/>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a:extLst>
              <a:ext uri="{FF2B5EF4-FFF2-40B4-BE49-F238E27FC236}">
                <a16:creationId xmlns:a16="http://schemas.microsoft.com/office/drawing/2014/main" id="{85C76F07-81FF-DCE8-5F30-97214EB7729E}"/>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a:extLst>
              <a:ext uri="{FF2B5EF4-FFF2-40B4-BE49-F238E27FC236}">
                <a16:creationId xmlns:a16="http://schemas.microsoft.com/office/drawing/2014/main" id="{008EF972-D069-543A-B657-873F32449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5CB1E3-7F29-DA5C-B40C-D33818BD6671}"/>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C8743B85-D3AB-08E7-409F-CAB60BCC44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FDA97ADB-CA61-54FA-8CA8-29FB457B0777}"/>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69A08146-4534-939D-BB61-45F1C1B1647D}"/>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DCC6082-670F-D4C2-722A-58652E81A74F}"/>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a:extLst>
              <a:ext uri="{FF2B5EF4-FFF2-40B4-BE49-F238E27FC236}">
                <a16:creationId xmlns:a16="http://schemas.microsoft.com/office/drawing/2014/main" id="{DB1BC6E2-31F2-4CB6-1578-ED89197253D1}"/>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a:extLst>
              <a:ext uri="{FF2B5EF4-FFF2-40B4-BE49-F238E27FC236}">
                <a16:creationId xmlns:a16="http://schemas.microsoft.com/office/drawing/2014/main" id="{7679D1A6-3A5F-8158-8F8E-F449628D0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261</TotalTime>
  <Words>921</Words>
  <Application>Microsoft Office PowerPoint</Application>
  <PresentationFormat>Widescreen</PresentationFormat>
  <Paragraphs>110</Paragraphs>
  <Slides>46</Slides>
  <Notes>39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等线</vt:lpstr>
      <vt:lpstr>微软雅黑</vt:lpstr>
      <vt:lpstr>Arial</vt:lpstr>
      <vt:lpstr>Calibri</vt:lpstr>
      <vt:lpstr>Cambria</vt:lpstr>
      <vt:lpstr>Franklin Gothic Book</vt:lpstr>
      <vt:lpstr>UTM Edwardian</vt:lpstr>
      <vt:lpstr>字魂59号-创粗黑</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58</cp:revision>
  <dcterms:created xsi:type="dcterms:W3CDTF">2023-04-10T09:50:12Z</dcterms:created>
  <dcterms:modified xsi:type="dcterms:W3CDTF">2024-09-19T05:35:24Z</dcterms:modified>
  <cp:category>9Slide.vn</cp:category>
</cp:coreProperties>
</file>