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9" r:id="rId3"/>
    <p:sldId id="260" r:id="rId4"/>
    <p:sldId id="261" r:id="rId5"/>
    <p:sldId id="262" r:id="rId6"/>
    <p:sldId id="263" r:id="rId7"/>
    <p:sldId id="264" r:id="rId8"/>
    <p:sldId id="265" r:id="rId9"/>
    <p:sldId id="267" r:id="rId10"/>
    <p:sldId id="268" r:id="rId11"/>
    <p:sldId id="269" r:id="rId12"/>
    <p:sldId id="271" r:id="rId13"/>
    <p:sldId id="272" r:id="rId14"/>
    <p:sldId id="273" r:id="rId15"/>
    <p:sldId id="274" r:id="rId16"/>
    <p:sldId id="275" r:id="rId17"/>
    <p:sldId id="276" r:id="rId18"/>
    <p:sldId id="270" r:id="rId19"/>
    <p:sldId id="277" r:id="rId20"/>
    <p:sldId id="278" r:id="rId21"/>
    <p:sldId id="279" r:id="rId22"/>
    <p:sldId id="28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C37A2-AE93-485B-9996-0F796AB0EBE1}" type="datetimeFigureOut">
              <a:rPr lang="en-US" smtClean="0"/>
              <a:t>9/18/2024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2D7FF-3087-49ED-9DD9-1D78503C53B0}" type="slidenum">
              <a:rPr lang="en-US" smtClean="0"/>
              <a:t>‹#›</a:t>
            </a:fld>
            <a:endParaRPr lang="en-US"/>
          </a:p>
        </p:txBody>
      </p:sp>
    </p:spTree>
    <p:extLst>
      <p:ext uri="{BB962C8B-B14F-4D97-AF65-F5344CB8AC3E}">
        <p14:creationId xmlns:p14="http://schemas.microsoft.com/office/powerpoint/2010/main" val="300912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7C1138D-89EA-4BDF-A393-E8048E4C39F7}" type="slidenum">
              <a:rPr lang="en-US" smtClean="0"/>
              <a:t>7</a:t>
            </a:fld>
            <a:endParaRPr lang="en-US"/>
          </a:p>
        </p:txBody>
      </p:sp>
    </p:spTree>
    <p:extLst>
      <p:ext uri="{BB962C8B-B14F-4D97-AF65-F5344CB8AC3E}">
        <p14:creationId xmlns:p14="http://schemas.microsoft.com/office/powerpoint/2010/main" val="106491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401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74216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8745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518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5FA66B-F465-41B4-844A-A8B60603A17E}"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343547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FA66B-F465-41B4-844A-A8B60603A17E}"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80187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FA66B-F465-41B4-844A-A8B60603A17E}"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1378145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243547"/>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FA66B-F465-41B4-844A-A8B60603A17E}"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351468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5FA66B-F465-41B4-844A-A8B60603A17E}"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84576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5FA66B-F465-41B4-844A-A8B60603A17E}"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12642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5FA66B-F465-41B4-844A-A8B60603A17E}" type="datetimeFigureOut">
              <a:rPr lang="en-US" smtClean="0"/>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127909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5FA66B-F465-41B4-844A-A8B60603A17E}" type="datetimeFigureOut">
              <a:rPr lang="en-US" smtClean="0"/>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421971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FA66B-F465-41B4-844A-A8B60603A17E}" type="datetimeFigureOut">
              <a:rPr lang="en-US" smtClean="0"/>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61315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5FA66B-F465-41B4-844A-A8B60603A17E}"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43044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5FA66B-F465-41B4-844A-A8B60603A17E}"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31344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FA66B-F465-41B4-844A-A8B60603A17E}" type="datetimeFigureOut">
              <a:rPr lang="en-US" smtClean="0"/>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8C53A-CEA9-4208-A40B-FC39CBF01C6A}" type="slidenum">
              <a:rPr lang="en-US" smtClean="0"/>
              <a:t>‹#›</a:t>
            </a:fld>
            <a:endParaRPr lang="en-US"/>
          </a:p>
        </p:txBody>
      </p:sp>
    </p:spTree>
    <p:extLst>
      <p:ext uri="{BB962C8B-B14F-4D97-AF65-F5344CB8AC3E}">
        <p14:creationId xmlns:p14="http://schemas.microsoft.com/office/powerpoint/2010/main" val="375106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1.xml"/><Relationship Id="rId7" Type="http://schemas.openxmlformats.org/officeDocument/2006/relationships/image" Target="../media/image29.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5.wdp"/><Relationship Id="rId5" Type="http://schemas.openxmlformats.org/officeDocument/2006/relationships/image" Target="../media/image31.png"/><Relationship Id="rId4" Type="http://schemas.openxmlformats.org/officeDocument/2006/relationships/notesSlide" Target="../notesSlides/notesSlide4.xml"/><Relationship Id="rId9"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1.xml"/><Relationship Id="rId7" Type="http://schemas.openxmlformats.org/officeDocument/2006/relationships/image" Target="../media/image29.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8.png"/><Relationship Id="rId4" Type="http://schemas.openxmlformats.org/officeDocument/2006/relationships/notesSlide" Target="../notesSlides/notesSlide5.xml"/><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xml"/><Relationship Id="rId7" Type="http://schemas.openxmlformats.org/officeDocument/2006/relationships/image" Target="../media/image29.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8.png"/><Relationship Id="rId4"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29.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8.png"/><Relationship Id="rId4"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1.xml"/><Relationship Id="rId7" Type="http://schemas.openxmlformats.org/officeDocument/2006/relationships/image" Target="../media/image29.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8.png"/><Relationship Id="rId4"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1.xml"/><Relationship Id="rId7" Type="http://schemas.openxmlformats.org/officeDocument/2006/relationships/image" Target="../media/image29.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8.png"/><Relationship Id="rId4" Type="http://schemas.openxmlformats.org/officeDocument/2006/relationships/notesSlide" Target="../notesSlides/notesSlide9.xml"/><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1.xml"/><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slide" Target="slide8.xml"/><Relationship Id="rId5" Type="http://schemas.openxmlformats.org/officeDocument/2006/relationships/image" Target="../media/image24.png"/><Relationship Id="rId10" Type="http://schemas.microsoft.com/office/2007/relationships/hdphoto" Target="../media/hdphoto3.wdp"/><Relationship Id="rId4" Type="http://schemas.openxmlformats.org/officeDocument/2006/relationships/image" Target="../media/image23.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1.xml"/><Relationship Id="rId7" Type="http://schemas.openxmlformats.org/officeDocument/2006/relationships/image" Target="../media/image29.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8.png"/><Relationship Id="rId4" Type="http://schemas.openxmlformats.org/officeDocument/2006/relationships/notesSlide" Target="../notesSlides/notesSlide3.xml"/><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1143000" y="-1143000"/>
            <a:ext cx="6858000" cy="9144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811133" y="333799"/>
            <a:ext cx="7190693" cy="5080000"/>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210410" y="1187498"/>
            <a:ext cx="870966"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59833" y="-583448"/>
            <a:ext cx="870966" cy="3541892"/>
          </a:xfrm>
          <a:prstGeom prst="rect">
            <a:avLst/>
          </a:prstGeom>
        </p:spPr>
      </p:pic>
      <p:sp>
        <p:nvSpPr>
          <p:cNvPr id="24" name="TextBox 23">
            <a:extLst>
              <a:ext uri="{FF2B5EF4-FFF2-40B4-BE49-F238E27FC236}">
                <a16:creationId xmlns:a16="http://schemas.microsoft.com/office/drawing/2014/main" id="{191F72DA-56F2-45B7-A1C9-1C3819EFABA6}"/>
              </a:ext>
            </a:extLst>
          </p:cNvPr>
          <p:cNvSpPr txBox="1"/>
          <p:nvPr/>
        </p:nvSpPr>
        <p:spPr>
          <a:xfrm>
            <a:off x="3821551" y="1200678"/>
            <a:ext cx="169469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iCiel Cadena" panose="02000503000000020004" pitchFamily="50" charset="0"/>
                <a:ea typeface="+mn-ea"/>
                <a:cs typeface="+mn-cs"/>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5638800" y="3429000"/>
            <a:ext cx="4551840" cy="426925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33" y="3505200"/>
            <a:ext cx="2498233" cy="3276600"/>
          </a:xfrm>
          <a:prstGeom prst="rect">
            <a:avLst/>
          </a:prstGeom>
        </p:spPr>
      </p:pic>
      <p:pic>
        <p:nvPicPr>
          <p:cNvPr id="5" name="Picture 4">
            <a:extLst>
              <a:ext uri="{FF2B5EF4-FFF2-40B4-BE49-F238E27FC236}">
                <a16:creationId xmlns:a16="http://schemas.microsoft.com/office/drawing/2014/main" id="{3D7F0720-1D12-482D-94E6-43C60B5509F5}"/>
              </a:ext>
            </a:extLst>
          </p:cNvPr>
          <p:cNvPicPr>
            <a:picLocks noChangeAspect="1"/>
          </p:cNvPicPr>
          <p:nvPr/>
        </p:nvPicPr>
        <p:blipFill>
          <a:blip r:embed="rId9"/>
          <a:stretch>
            <a:fillRect/>
          </a:stretch>
        </p:blipFill>
        <p:spPr>
          <a:xfrm>
            <a:off x="1993704" y="1812273"/>
            <a:ext cx="5281118" cy="2150127"/>
          </a:xfrm>
          <a:prstGeom prst="rect">
            <a:avLst/>
          </a:prstGeom>
        </p:spPr>
      </p:pic>
      <p:sp>
        <p:nvSpPr>
          <p:cNvPr id="12" name="Subtitle 2"/>
          <p:cNvSpPr txBox="1">
            <a:spLocks/>
          </p:cNvSpPr>
          <p:nvPr/>
        </p:nvSpPr>
        <p:spPr>
          <a:xfrm>
            <a:off x="2438400" y="6276111"/>
            <a:ext cx="3789301" cy="609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latin typeface="Times New Roman" pitchFamily="18" charset="0"/>
                <a:cs typeface="Times New Roman" pitchFamily="18" charset="0"/>
              </a:rPr>
              <a:t>GV </a:t>
            </a:r>
            <a:r>
              <a:rPr lang="en-US" sz="2400" b="1" i="1" dirty="0" err="1">
                <a:latin typeface="Times New Roman" pitchFamily="18" charset="0"/>
                <a:cs typeface="Times New Roman" pitchFamily="18" charset="0"/>
              </a:rPr>
              <a:t>dạy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Nguyễn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Thị</a:t>
            </a:r>
            <a:r>
              <a:rPr lang="en-US" sz="2400" b="1" i="1" dirty="0">
                <a:latin typeface="Times New Roman" pitchFamily="18" charset="0"/>
                <a:cs typeface="Times New Roman" pitchFamily="18" charset="0"/>
              </a:rPr>
              <a:t> Minh </a:t>
            </a:r>
            <a:endParaRPr lang="vi-VN"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2895202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94018" y="1828800"/>
            <a:ext cx="4751291" cy="3975846"/>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3200" dirty="0" err="1">
                  <a:solidFill>
                    <a:srgbClr val="C00000"/>
                  </a:solidFill>
                  <a:latin typeface="Times New Roman" pitchFamily="18" charset="0"/>
                  <a:cs typeface="Times New Roman" pitchFamily="18" charset="0"/>
                </a:rPr>
                <a:t>Quốc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kì</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Việt</a:t>
              </a:r>
              <a:r>
                <a:rPr lang="en-US" sz="3200" dirty="0">
                  <a:solidFill>
                    <a:srgbClr val="C00000"/>
                  </a:solidFill>
                  <a:latin typeface="Times New Roman" pitchFamily="18" charset="0"/>
                  <a:cs typeface="Times New Roman" pitchFamily="18" charset="0"/>
                </a:rPr>
                <a:t> Nam </a:t>
              </a:r>
              <a:r>
                <a:rPr lang="en-US" sz="3200" dirty="0" err="1">
                  <a:solidFill>
                    <a:srgbClr val="C00000"/>
                  </a:solidFill>
                  <a:latin typeface="Times New Roman" pitchFamily="18" charset="0"/>
                  <a:cs typeface="Times New Roman" pitchFamily="18" charset="0"/>
                </a:rPr>
                <a:t>là</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lá</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cờ</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đỏ</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sao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vàng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hình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chữ</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nhật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chiều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rộng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bằng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hai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phần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chiều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dài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nền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đỏ</a:t>
              </a:r>
              <a:r>
                <a:rPr lang="en-US" sz="3200" dirty="0">
                  <a:solidFill>
                    <a:srgbClr val="C00000"/>
                  </a:solidFill>
                  <a:latin typeface="Times New Roman" pitchFamily="18" charset="0"/>
                  <a:cs typeface="Times New Roman" pitchFamily="18" charset="0"/>
                </a:rPr>
                <a:t>, ở </a:t>
              </a:r>
              <a:r>
                <a:rPr lang="en-US" sz="3200" dirty="0" err="1">
                  <a:solidFill>
                    <a:srgbClr val="C00000"/>
                  </a:solidFill>
                  <a:latin typeface="Times New Roman" pitchFamily="18" charset="0"/>
                  <a:cs typeface="Times New Roman" pitchFamily="18" charset="0"/>
                </a:rPr>
                <a:t>giữa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có</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ngôi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sao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vàng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năm</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cánh</a:t>
              </a:r>
              <a:r>
                <a:rPr lang="en-US" sz="3200" dirty="0">
                  <a:solidFill>
                    <a:srgbClr val="C00000"/>
                  </a:solidFill>
                  <a:latin typeface="Times New Roman" pitchFamily="18" charset="0"/>
                  <a:cs typeface="Times New Roman" pitchFamily="18" charset="0"/>
                </a:rPr>
                <a:t>. </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7" name="Left Arrow 16">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731473" y="352456"/>
            <a:ext cx="7619057" cy="646331"/>
          </a:xfrm>
          <a:prstGeom prst="rect">
            <a:avLst/>
          </a:prstGeom>
          <a:noFill/>
        </p:spPr>
        <p:txBody>
          <a:bodyPr wrap="square" rtlCol="0">
            <a:spAutoFit/>
          </a:bodyPr>
          <a:lstStyle/>
          <a:p>
            <a:pPr defTabSz="914126"/>
            <a:r>
              <a:rPr lang="en-US" altLang="zh-CN" sz="3600" b="1" dirty="0">
                <a:solidFill>
                  <a:prstClr val="black"/>
                </a:solidFill>
                <a:latin typeface="Times New Roman" pitchFamily="18" charset="0"/>
                <a:ea typeface="宋体" panose="02010600030101010101" pitchFamily="2" charset="-122"/>
                <a:cs typeface="Times New Roman" pitchFamily="18" charset="0"/>
              </a:rPr>
              <a:t>2.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Hãy</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mô</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tả</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Quốc</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kì</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Việt</a:t>
            </a:r>
            <a:r>
              <a:rPr lang="en-US" altLang="zh-CN" sz="3600" b="1" dirty="0">
                <a:solidFill>
                  <a:prstClr val="black"/>
                </a:solidFill>
                <a:latin typeface="Times New Roman" pitchFamily="18" charset="0"/>
                <a:ea typeface="宋体" panose="02010600030101010101" pitchFamily="2" charset="-122"/>
                <a:cs typeface="Times New Roman" pitchFamily="18" charset="0"/>
              </a:rPr>
              <a:t> Nam.</a:t>
            </a:r>
            <a:endParaRPr lang="zh-CN" altLang="en-US" sz="3600" dirty="0">
              <a:solidFill>
                <a:prstClr val="black"/>
              </a:solidFill>
              <a:latin typeface="Times New Roman" pitchFamily="18" charset="0"/>
              <a:ea typeface="宋体" panose="02010600030101010101" pitchFamily="2" charset="-122"/>
              <a:cs typeface="Times New Roman" pitchFamily="18" charset="0"/>
            </a:endParaRPr>
          </a:p>
        </p:txBody>
      </p:sp>
      <p:pic>
        <p:nvPicPr>
          <p:cNvPr id="2050" name="Picture 2" descr="Ý nghĩa lá cờ đỏ sao vàng - quốc kỳ Việt Nam - Thông Tin - Tin Tức">
            <a:extLst>
              <a:ext uri="{FF2B5EF4-FFF2-40B4-BE49-F238E27FC236}">
                <a16:creationId xmlns:a16="http://schemas.microsoft.com/office/drawing/2014/main"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162" y="2195032"/>
            <a:ext cx="3238500" cy="288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76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64017" y="128272"/>
            <a:ext cx="8979983"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51705" y="1496067"/>
            <a:ext cx="4793605"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Calibri"/>
                </a:rPr>
                <a:t>Quốc</a:t>
              </a:r>
              <a:r>
                <a:rPr lang="en-US" sz="4400" dirty="0">
                  <a:solidFill>
                    <a:prstClr val="black"/>
                  </a:solidFill>
                  <a:latin typeface="Calibri"/>
                </a:rPr>
                <a:t> ca </a:t>
              </a:r>
              <a:r>
                <a:rPr lang="en-US" sz="4400" dirty="0" err="1">
                  <a:solidFill>
                    <a:prstClr val="black"/>
                  </a:solidFill>
                  <a:latin typeface="Calibri"/>
                </a:rPr>
                <a:t>Việt</a:t>
              </a:r>
              <a:r>
                <a:rPr lang="en-US" sz="4400" dirty="0">
                  <a:solidFill>
                    <a:prstClr val="black"/>
                  </a:solidFill>
                  <a:latin typeface="Calibri"/>
                </a:rPr>
                <a:t> Nam </a:t>
              </a:r>
              <a:r>
                <a:rPr lang="en-US" sz="4400" dirty="0" err="1">
                  <a:solidFill>
                    <a:prstClr val="black"/>
                  </a:solidFill>
                  <a:latin typeface="Calibri"/>
                </a:rPr>
                <a:t>là</a:t>
              </a:r>
              <a:r>
                <a:rPr lang="en-US" sz="4400" dirty="0">
                  <a:solidFill>
                    <a:prstClr val="black"/>
                  </a:solidFill>
                  <a:latin typeface="Calibri"/>
                </a:rPr>
                <a:t> </a:t>
              </a:r>
              <a:r>
                <a:rPr lang="en-US" sz="4400" dirty="0" err="1">
                  <a:solidFill>
                    <a:prstClr val="black"/>
                  </a:solidFill>
                  <a:latin typeface="Calibri"/>
                </a:rPr>
                <a:t>bài</a:t>
              </a:r>
              <a:r>
                <a:rPr lang="en-US" sz="4400" dirty="0">
                  <a:solidFill>
                    <a:prstClr val="black"/>
                  </a:solidFill>
                  <a:latin typeface="Calibri"/>
                </a:rPr>
                <a:t> </a:t>
              </a:r>
              <a:r>
                <a:rPr lang="en-US" sz="4400" dirty="0" err="1">
                  <a:solidFill>
                    <a:prstClr val="black"/>
                  </a:solidFill>
                  <a:latin typeface="Calibri"/>
                </a:rPr>
                <a:t>hát</a:t>
              </a:r>
              <a:r>
                <a:rPr lang="en-US" sz="4400" dirty="0">
                  <a:solidFill>
                    <a:prstClr val="black"/>
                  </a:solidFill>
                  <a:latin typeface="Calibri"/>
                </a:rPr>
                <a:t> “</a:t>
              </a:r>
              <a:r>
                <a:rPr lang="en-US" sz="4400" b="1" dirty="0" err="1">
                  <a:solidFill>
                    <a:prstClr val="black"/>
                  </a:solidFill>
                  <a:latin typeface="Calibri"/>
                </a:rPr>
                <a:t>Tiến</a:t>
              </a:r>
              <a:r>
                <a:rPr lang="en-US" sz="4400" b="1" dirty="0">
                  <a:solidFill>
                    <a:prstClr val="black"/>
                  </a:solidFill>
                  <a:latin typeface="Calibri"/>
                </a:rPr>
                <a:t> </a:t>
              </a:r>
              <a:r>
                <a:rPr lang="en-US" sz="4400" b="1" dirty="0" err="1">
                  <a:solidFill>
                    <a:prstClr val="black"/>
                  </a:solidFill>
                  <a:latin typeface="Calibri"/>
                </a:rPr>
                <a:t>quân</a:t>
              </a:r>
              <a:r>
                <a:rPr lang="en-US" sz="4400" b="1" dirty="0">
                  <a:solidFill>
                    <a:prstClr val="black"/>
                  </a:solidFill>
                  <a:latin typeface="Calibri"/>
                </a:rPr>
                <a:t> ca</a:t>
              </a:r>
              <a:r>
                <a:rPr lang="en-US" sz="4400" dirty="0">
                  <a:solidFill>
                    <a:prstClr val="black"/>
                  </a:solidFill>
                  <a:latin typeface="Calibri"/>
                </a:rPr>
                <a:t>” do </a:t>
              </a:r>
              <a:r>
                <a:rPr lang="en-US" sz="4400" dirty="0" err="1">
                  <a:solidFill>
                    <a:prstClr val="black"/>
                  </a:solidFill>
                  <a:latin typeface="Calibri"/>
                </a:rPr>
                <a:t>cố</a:t>
              </a:r>
              <a:r>
                <a:rPr lang="en-US" sz="4400" dirty="0">
                  <a:solidFill>
                    <a:prstClr val="black"/>
                  </a:solidFill>
                  <a:latin typeface="Calibri"/>
                </a:rPr>
                <a:t> </a:t>
              </a:r>
              <a:r>
                <a:rPr lang="en-US" sz="4400" dirty="0" err="1">
                  <a:solidFill>
                    <a:prstClr val="black"/>
                  </a:solidFill>
                  <a:latin typeface="Calibri"/>
                </a:rPr>
                <a:t>nhạc</a:t>
              </a:r>
              <a:r>
                <a:rPr lang="en-US" sz="4400" dirty="0">
                  <a:solidFill>
                    <a:prstClr val="black"/>
                  </a:solidFill>
                  <a:latin typeface="Calibri"/>
                </a:rPr>
                <a:t> </a:t>
              </a:r>
              <a:r>
                <a:rPr lang="en-US" sz="4400" dirty="0" err="1">
                  <a:solidFill>
                    <a:prstClr val="black"/>
                  </a:solidFill>
                  <a:latin typeface="Calibri"/>
                </a:rPr>
                <a:t>sĩ</a:t>
              </a:r>
              <a:r>
                <a:rPr lang="en-US" sz="4400" dirty="0">
                  <a:solidFill>
                    <a:prstClr val="black"/>
                  </a:solidFill>
                  <a:latin typeface="Calibri"/>
                </a:rPr>
                <a:t> </a:t>
              </a:r>
              <a:r>
                <a:rPr lang="en-US" sz="4400" dirty="0" err="1">
                  <a:solidFill>
                    <a:prstClr val="black"/>
                  </a:solidFill>
                  <a:latin typeface="Calibri"/>
                </a:rPr>
                <a:t>Văn</a:t>
              </a:r>
              <a:r>
                <a:rPr lang="en-US" sz="4400" dirty="0">
                  <a:solidFill>
                    <a:prstClr val="black"/>
                  </a:solidFill>
                  <a:latin typeface="Calibri"/>
                </a:rPr>
                <a:t> Cao </a:t>
              </a:r>
              <a:r>
                <a:rPr lang="en-US" sz="4400" dirty="0" err="1">
                  <a:solidFill>
                    <a:prstClr val="black"/>
                  </a:solidFill>
                  <a:latin typeface="Calibri"/>
                </a:rPr>
                <a:t>sáng</a:t>
              </a:r>
              <a:r>
                <a:rPr lang="en-US" sz="4400" dirty="0">
                  <a:solidFill>
                    <a:prstClr val="black"/>
                  </a:solidFill>
                  <a:latin typeface="Calibri"/>
                </a:rPr>
                <a:t> </a:t>
              </a:r>
              <a:r>
                <a:rPr lang="en-US" sz="4400" dirty="0" err="1">
                  <a:solidFill>
                    <a:prstClr val="black"/>
                  </a:solidFill>
                  <a:latin typeface="Calibri"/>
                </a:rPr>
                <a:t>tác</a:t>
              </a:r>
              <a:r>
                <a:rPr lang="en-US" sz="4400" dirty="0">
                  <a:solidFill>
                    <a:prstClr val="black"/>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7" name="Left Arrow 16">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456914" y="128273"/>
            <a:ext cx="7619057" cy="1323439"/>
          </a:xfrm>
          <a:prstGeom prst="rect">
            <a:avLst/>
          </a:prstGeom>
          <a:noFill/>
        </p:spPr>
        <p:txBody>
          <a:bodyPr wrap="square" rtlCol="0">
            <a:spAutoFit/>
          </a:bodyPr>
          <a:lstStyle/>
          <a:p>
            <a:pPr defTabSz="914126"/>
            <a:r>
              <a:rPr lang="en-US" altLang="zh-CN" sz="4000" b="1" dirty="0">
                <a:solidFill>
                  <a:prstClr val="black"/>
                </a:solidFill>
                <a:latin typeface="Times New Roman" pitchFamily="18" charset="0"/>
                <a:ea typeface="宋体" panose="02010600030101010101" pitchFamily="2" charset="-122"/>
                <a:cs typeface="Times New Roman" pitchFamily="18" charset="0"/>
              </a:rPr>
              <a:t>   3.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Nêu</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tên</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bài</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hát</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và</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tác</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giả</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p>
          <a:p>
            <a:pPr algn="ctr" defTabSz="914126"/>
            <a:r>
              <a:rPr lang="en-US" altLang="zh-CN" sz="4000" b="1" dirty="0" err="1">
                <a:solidFill>
                  <a:prstClr val="black"/>
                </a:solidFill>
                <a:latin typeface="Times New Roman" pitchFamily="18" charset="0"/>
                <a:ea typeface="宋体" panose="02010600030101010101" pitchFamily="2" charset="-122"/>
                <a:cs typeface="Times New Roman" pitchFamily="18" charset="0"/>
              </a:rPr>
              <a:t>Quốc</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ca</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Việt</a:t>
            </a:r>
            <a:r>
              <a:rPr lang="en-US" altLang="zh-CN" sz="4000" b="1" dirty="0">
                <a:solidFill>
                  <a:prstClr val="black"/>
                </a:solidFill>
                <a:latin typeface="Times New Roman" pitchFamily="18" charset="0"/>
                <a:ea typeface="宋体" panose="02010600030101010101" pitchFamily="2" charset="-122"/>
                <a:cs typeface="Times New Roman" pitchFamily="18" charset="0"/>
              </a:rPr>
              <a:t> Nam.</a:t>
            </a:r>
            <a:endParaRPr lang="zh-CN" altLang="en-US" sz="4000" dirty="0">
              <a:solidFill>
                <a:prstClr val="black"/>
              </a:solidFill>
              <a:latin typeface="Times New Roman" pitchFamily="18" charset="0"/>
              <a:ea typeface="宋体" panose="02010600030101010101" pitchFamily="2" charset="-122"/>
              <a:cs typeface="Times New Roman" pitchFamily="18" charset="0"/>
            </a:endParaRPr>
          </a:p>
        </p:txBody>
      </p:sp>
      <p:pic>
        <p:nvPicPr>
          <p:cNvPr id="3074" name="Picture 2" descr="Đừng “nghịch dại” với Quốc ca! | Văn hóa xã hội">
            <a:extLst>
              <a:ext uri="{FF2B5EF4-FFF2-40B4-BE49-F238E27FC236}">
                <a16:creationId xmlns:a16="http://schemas.microsoft.com/office/drawing/2014/main"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914" y="1752600"/>
            <a:ext cx="2972086"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81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192273" y="374584"/>
            <a:ext cx="3597012"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396630" y="3276600"/>
            <a:ext cx="6035430" cy="4567209"/>
          </a:xfrm>
          <a:prstGeom prst="rect">
            <a:avLst/>
          </a:prstGeom>
        </p:spPr>
      </p:pic>
      <p:grpSp>
        <p:nvGrpSpPr>
          <p:cNvPr id="4" name="Group 3"/>
          <p:cNvGrpSpPr/>
          <p:nvPr/>
        </p:nvGrpSpPr>
        <p:grpSpPr>
          <a:xfrm>
            <a:off x="-396630" y="-457200"/>
            <a:ext cx="9003171" cy="5829951"/>
            <a:chOff x="4772562" y="-279541"/>
            <a:chExt cx="6558993" cy="5086092"/>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1"/>
              <a:ext cx="6558993" cy="5086092"/>
            </a:xfrm>
            <a:prstGeom prst="rect">
              <a:avLst/>
            </a:prstGeom>
          </p:spPr>
        </p:pic>
        <p:sp>
          <p:nvSpPr>
            <p:cNvPr id="10" name="TextBox 9"/>
            <p:cNvSpPr txBox="1"/>
            <p:nvPr/>
          </p:nvSpPr>
          <p:spPr>
            <a:xfrm>
              <a:off x="5901892" y="1514334"/>
              <a:ext cx="5054498" cy="10701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92D050"/>
                  </a:solidFill>
                  <a:effectLst/>
                  <a:uLnTx/>
                  <a:uFillTx/>
                  <a:latin typeface="Times New Roman" pitchFamily="18" charset="0"/>
                  <a:ea typeface="Times New Roman" panose="02020603050405020304" pitchFamily="18" charset="0"/>
                  <a:cs typeface="Times New Roman" pitchFamily="18" charset="0"/>
                </a:rPr>
                <a:t>2. Tìm hiểu những việc cần làm khi chào cờ và hát Quốc ca</a:t>
              </a:r>
              <a:endParaRPr kumimoji="0" lang="en-US" sz="3600" b="1" i="0" u="none" strike="noStrike" kern="1200" cap="none" spc="0" normalizeH="0" baseline="0" noProof="0" dirty="0">
                <a:ln>
                  <a:noFill/>
                </a:ln>
                <a:solidFill>
                  <a:srgbClr val="92D050"/>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229922053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7FFD6A8-19C1-465D-897C-6337C539D147}"/>
              </a:ext>
            </a:extLst>
          </p:cNvPr>
          <p:cNvPicPr>
            <a:picLocks noChangeAspect="1"/>
          </p:cNvPicPr>
          <p:nvPr/>
        </p:nvPicPr>
        <p:blipFill>
          <a:blip r:embed="rId2"/>
          <a:stretch>
            <a:fillRect/>
          </a:stretch>
        </p:blipFill>
        <p:spPr>
          <a:xfrm>
            <a:off x="3009207" y="3748351"/>
            <a:ext cx="2136397" cy="2312958"/>
          </a:xfrm>
          <a:prstGeom prst="rect">
            <a:avLst/>
          </a:prstGeom>
        </p:spPr>
      </p:pic>
      <p:grpSp>
        <p:nvGrpSpPr>
          <p:cNvPr id="20" name="Group 19">
            <a:extLst>
              <a:ext uri="{FF2B5EF4-FFF2-40B4-BE49-F238E27FC236}">
                <a16:creationId xmlns:a16="http://schemas.microsoft.com/office/drawing/2014/main" id="{21FDD5CC-6B9E-498D-AFAF-7780144EFA8B}"/>
              </a:ext>
            </a:extLst>
          </p:cNvPr>
          <p:cNvGrpSpPr/>
          <p:nvPr/>
        </p:nvGrpSpPr>
        <p:grpSpPr>
          <a:xfrm>
            <a:off x="1097280" y="176241"/>
            <a:ext cx="6949440" cy="584776"/>
            <a:chOff x="3140798" y="440401"/>
            <a:chExt cx="5818792" cy="584776"/>
          </a:xfrm>
        </p:grpSpPr>
        <p:sp>
          <p:nvSpPr>
            <p:cNvPr id="21" name="Google Shape;1244;p45">
              <a:extLst>
                <a:ext uri="{FF2B5EF4-FFF2-40B4-BE49-F238E27FC236}">
                  <a16:creationId xmlns:a16="http://schemas.microsoft.com/office/drawing/2014/main"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a16="http://schemas.microsoft.com/office/drawing/2014/main" id="{B7C43973-F550-4B95-B801-6780D9F47087}"/>
                </a:ext>
              </a:extLst>
            </p:cNvPr>
            <p:cNvSpPr txBox="1"/>
            <p:nvPr/>
          </p:nvSpPr>
          <p:spPr>
            <a:xfrm>
              <a:off x="3140798" y="440402"/>
              <a:ext cx="581879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i="1" dirty="0">
                  <a:latin typeface="Arial" panose="020B0604020202020204" pitchFamily="34" charset="0"/>
                  <a:cs typeface="Arial" panose="020B0604020202020204" pitchFamily="34" charset="0"/>
                </a:rPr>
                <a:t>Q</a:t>
              </a:r>
              <a:r>
                <a:rPr lang="en-US" sz="3200" i="1" dirty="0">
                  <a:effectLst/>
                  <a:latin typeface="Arial" panose="020B0604020202020204" pitchFamily="34" charset="0"/>
                  <a:cs typeface="Arial" panose="020B0604020202020204" pitchFamily="34" charset="0"/>
                </a:rPr>
                <a:t>uan </a:t>
              </a:r>
              <a:r>
                <a:rPr lang="en-US" sz="3200" i="1" dirty="0" err="1">
                  <a:effectLst/>
                  <a:latin typeface="Arial" panose="020B0604020202020204" pitchFamily="34" charset="0"/>
                  <a:cs typeface="Arial" panose="020B0604020202020204" pitchFamily="34" charset="0"/>
                </a:rPr>
                <a:t>sát</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tranh</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và</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trả</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lời</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câu</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hỏi</a:t>
              </a:r>
              <a:r>
                <a:rPr lang="en-US" sz="3200" i="1" dirty="0">
                  <a:effectLst/>
                  <a:latin typeface="Arial" panose="020B0604020202020204" pitchFamily="34" charset="0"/>
                  <a:cs typeface="Arial" panose="020B0604020202020204" pitchFamily="34" charset="0"/>
                </a:rPr>
                <a:t>:</a:t>
              </a:r>
              <a:endParaRPr kumimoji="0" lang="en-US" sz="320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sp>
        <p:nvSpPr>
          <p:cNvPr id="23" name="Google Shape;1045;p15">
            <a:extLst>
              <a:ext uri="{FF2B5EF4-FFF2-40B4-BE49-F238E27FC236}">
                <a16:creationId xmlns:a16="http://schemas.microsoft.com/office/drawing/2014/main" id="{64C415C5-DF2A-431A-899B-4B120CA8CB3C}"/>
              </a:ext>
            </a:extLst>
          </p:cNvPr>
          <p:cNvSpPr/>
          <p:nvPr/>
        </p:nvSpPr>
        <p:spPr>
          <a:xfrm>
            <a:off x="4669550" y="1199664"/>
            <a:ext cx="3759452"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Times New Roman" pitchFamily="18" charset="0"/>
                <a:ea typeface="Arial"/>
                <a:cs typeface="Times New Roman" pitchFamily="18" charset="0"/>
                <a:sym typeface="Arial"/>
              </a:rPr>
              <a:t>Khi </a:t>
            </a:r>
            <a:r>
              <a:rPr lang="en-US" sz="2800" kern="0" dirty="0" err="1">
                <a:solidFill>
                  <a:prstClr val="black"/>
                </a:solidFill>
                <a:latin typeface="Times New Roman" pitchFamily="18" charset="0"/>
                <a:ea typeface="Arial"/>
                <a:cs typeface="Times New Roman" pitchFamily="18" charset="0"/>
                <a:sym typeface="Arial"/>
              </a:rPr>
              <a:t>chuẩn</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bị</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chào</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cờ</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em</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cần</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làm</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gì</a:t>
            </a:r>
            <a:r>
              <a:rPr lang="en-US" sz="2800" kern="0" dirty="0">
                <a:solidFill>
                  <a:prstClr val="black"/>
                </a:solidFill>
                <a:latin typeface="Times New Roman" pitchFamily="18" charset="0"/>
                <a:ea typeface="Arial"/>
                <a:cs typeface="Times New Roman" pitchFamily="18" charset="0"/>
                <a:sym typeface="Arial"/>
              </a:rPr>
              <a:t>?</a:t>
            </a:r>
            <a:endParaRPr kumimoji="0" sz="2800" b="0" i="0" u="none" strike="noStrike" kern="0" cap="none" spc="0" normalizeH="0" baseline="0" noProof="0" dirty="0">
              <a:ln>
                <a:noFill/>
              </a:ln>
              <a:solidFill>
                <a:prstClr val="black"/>
              </a:solidFill>
              <a:effectLst/>
              <a:uLnTx/>
              <a:uFillTx/>
              <a:latin typeface="Times New Roman" pitchFamily="18" charset="0"/>
              <a:ea typeface="Arial"/>
              <a:cs typeface="Times New Roman" pitchFamily="18" charset="0"/>
              <a:sym typeface="Arial"/>
            </a:endParaRPr>
          </a:p>
        </p:txBody>
      </p:sp>
      <p:pic>
        <p:nvPicPr>
          <p:cNvPr id="3" name="Picture 2">
            <a:extLst>
              <a:ext uri="{FF2B5EF4-FFF2-40B4-BE49-F238E27FC236}">
                <a16:creationId xmlns:a16="http://schemas.microsoft.com/office/drawing/2014/main" id="{6CBA7319-73EF-4B32-9D77-8F410FC81929}"/>
              </a:ext>
            </a:extLst>
          </p:cNvPr>
          <p:cNvPicPr>
            <a:picLocks noChangeAspect="1"/>
          </p:cNvPicPr>
          <p:nvPr/>
        </p:nvPicPr>
        <p:blipFill>
          <a:blip r:embed="rId3"/>
          <a:stretch>
            <a:fillRect/>
          </a:stretch>
        </p:blipFill>
        <p:spPr>
          <a:xfrm>
            <a:off x="190501" y="909493"/>
            <a:ext cx="3848099" cy="2976462"/>
          </a:xfrm>
          <a:prstGeom prst="rect">
            <a:avLst/>
          </a:prstGeom>
        </p:spPr>
      </p:pic>
      <p:sp>
        <p:nvSpPr>
          <p:cNvPr id="25" name="Google Shape;1045;p15">
            <a:extLst>
              <a:ext uri="{FF2B5EF4-FFF2-40B4-BE49-F238E27FC236}">
                <a16:creationId xmlns:a16="http://schemas.microsoft.com/office/drawing/2014/main" id="{387E86B4-8EFE-41D8-9EDC-3B43466B3ED9}"/>
              </a:ext>
            </a:extLst>
          </p:cNvPr>
          <p:cNvSpPr/>
          <p:nvPr/>
        </p:nvSpPr>
        <p:spPr>
          <a:xfrm>
            <a:off x="5029200" y="3048000"/>
            <a:ext cx="3332634" cy="1198060"/>
          </a:xfrm>
          <a:prstGeom prst="wedgeRoundRectCallout">
            <a:avLst>
              <a:gd name="adj1" fmla="val -50787"/>
              <a:gd name="adj2" fmla="val 62959"/>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Times New Roman" pitchFamily="18" charset="0"/>
                <a:ea typeface="Arial"/>
                <a:cs typeface="Times New Roman" pitchFamily="18" charset="0"/>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Times New Roman" pitchFamily="18" charset="0"/>
              <a:ea typeface="Arial"/>
              <a:cs typeface="Times New Roman" pitchFamily="18" charset="0"/>
              <a:sym typeface="Arial"/>
            </a:endParaRPr>
          </a:p>
        </p:txBody>
      </p:sp>
      <p:sp>
        <p:nvSpPr>
          <p:cNvPr id="26" name="Google Shape;1045;p15">
            <a:extLst>
              <a:ext uri="{FF2B5EF4-FFF2-40B4-BE49-F238E27FC236}">
                <a16:creationId xmlns:a16="http://schemas.microsoft.com/office/drawing/2014/main" id="{3B176A9E-2111-47C9-960D-8B26711B3314}"/>
              </a:ext>
            </a:extLst>
          </p:cNvPr>
          <p:cNvSpPr/>
          <p:nvPr/>
        </p:nvSpPr>
        <p:spPr>
          <a:xfrm>
            <a:off x="5349348" y="4888636"/>
            <a:ext cx="3172712" cy="1198060"/>
          </a:xfrm>
          <a:prstGeom prst="wedgeRoundRectCallout">
            <a:avLst>
              <a:gd name="adj1" fmla="val -66970"/>
              <a:gd name="adj2" fmla="val -44280"/>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Times New Roman" pitchFamily="18" charset="0"/>
                <a:ea typeface="Arial"/>
                <a:cs typeface="Times New Roman" pitchFamily="18" charset="0"/>
                <a:sym typeface="Arial"/>
              </a:rPr>
              <a:t>Khi chào cờ, em cần hát </a:t>
            </a:r>
            <a:r>
              <a:rPr lang="en-US" sz="2800" kern="0" dirty="0">
                <a:solidFill>
                  <a:prstClr val="black"/>
                </a:solidFill>
                <a:latin typeface="Times New Roman" pitchFamily="18" charset="0"/>
                <a:ea typeface="Arial"/>
                <a:cs typeface="Times New Roman" pitchFamily="18" charset="0"/>
                <a:sym typeface="Arial"/>
              </a:rPr>
              <a:t>Q</a:t>
            </a:r>
            <a:r>
              <a:rPr lang="vi-VN" sz="2800" kern="0" dirty="0">
                <a:solidFill>
                  <a:prstClr val="black"/>
                </a:solidFill>
                <a:latin typeface="Times New Roman" pitchFamily="18" charset="0"/>
                <a:ea typeface="Arial"/>
                <a:cs typeface="Times New Roman" pitchFamily="18" charset="0"/>
                <a:sym typeface="Arial"/>
              </a:rPr>
              <a:t>uốc ca như thế nào?</a:t>
            </a:r>
            <a:endParaRPr kumimoji="0" sz="2800" b="0" i="0" u="none" strike="noStrike" kern="0" cap="none" spc="0" normalizeH="0" baseline="0" noProof="0" dirty="0">
              <a:ln>
                <a:noFill/>
              </a:ln>
              <a:solidFill>
                <a:prstClr val="black"/>
              </a:solidFill>
              <a:effectLst/>
              <a:uLnTx/>
              <a:uFillTx/>
              <a:latin typeface="Times New Roman" pitchFamily="18" charset="0"/>
              <a:ea typeface="Arial"/>
              <a:cs typeface="Times New Roman" pitchFamily="18" charset="0"/>
              <a:sym typeface="Arial"/>
            </a:endParaRPr>
          </a:p>
        </p:txBody>
      </p:sp>
      <p:pic>
        <p:nvPicPr>
          <p:cNvPr id="28" name="Picture 27">
            <a:extLst>
              <a:ext uri="{FF2B5EF4-FFF2-40B4-BE49-F238E27FC236}">
                <a16:creationId xmlns:a16="http://schemas.microsoft.com/office/drawing/2014/main" id="{FF2729D6-634A-4AE2-BFC0-79A9A1AFC544}"/>
              </a:ext>
            </a:extLst>
          </p:cNvPr>
          <p:cNvPicPr>
            <a:picLocks noChangeAspect="1"/>
          </p:cNvPicPr>
          <p:nvPr/>
        </p:nvPicPr>
        <p:blipFill>
          <a:blip r:embed="rId4"/>
          <a:stretch>
            <a:fillRect/>
          </a:stretch>
        </p:blipFill>
        <p:spPr>
          <a:xfrm>
            <a:off x="293846" y="3885955"/>
            <a:ext cx="2708434" cy="3002248"/>
          </a:xfrm>
          <a:prstGeom prst="rect">
            <a:avLst/>
          </a:prstGeom>
        </p:spPr>
      </p:pic>
    </p:spTree>
    <p:extLst>
      <p:ext uri="{BB962C8B-B14F-4D97-AF65-F5344CB8AC3E}">
        <p14:creationId xmlns:p14="http://schemas.microsoft.com/office/powerpoint/2010/main" val="40592333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a16="http://schemas.microsoft.com/office/drawing/2014/main" id="{42C2087A-2E5A-45DD-9C01-3B5F99016464}"/>
              </a:ext>
            </a:extLst>
          </p:cNvPr>
          <p:cNvPicPr>
            <a:picLocks noChangeAspect="1"/>
          </p:cNvPicPr>
          <p:nvPr/>
        </p:nvPicPr>
        <p:blipFill>
          <a:blip r:embed="rId2"/>
          <a:stretch>
            <a:fillRect/>
          </a:stretch>
        </p:blipFill>
        <p:spPr>
          <a:xfrm rot="1521259" flipH="1">
            <a:off x="7824429" y="432101"/>
            <a:ext cx="1144055" cy="2730479"/>
          </a:xfrm>
          <a:prstGeom prst="rect">
            <a:avLst/>
          </a:prstGeom>
        </p:spPr>
      </p:pic>
      <p:pic>
        <p:nvPicPr>
          <p:cNvPr id="30" name="图片 11268" descr="24">
            <a:extLst>
              <a:ext uri="{FF2B5EF4-FFF2-40B4-BE49-F238E27FC236}">
                <a16:creationId xmlns:a16="http://schemas.microsoft.com/office/drawing/2014/main" id="{4F575747-9491-4785-BF36-7D6274F68815}"/>
              </a:ext>
            </a:extLst>
          </p:cNvPr>
          <p:cNvPicPr>
            <a:picLocks noChangeAspect="1"/>
          </p:cNvPicPr>
          <p:nvPr/>
        </p:nvPicPr>
        <p:blipFill>
          <a:blip r:embed="rId3"/>
          <a:stretch>
            <a:fillRect/>
          </a:stretch>
        </p:blipFill>
        <p:spPr>
          <a:xfrm>
            <a:off x="990600" y="346364"/>
            <a:ext cx="7010400" cy="4327284"/>
          </a:xfrm>
          <a:prstGeom prst="rect">
            <a:avLst/>
          </a:prstGeom>
          <a:noFill/>
          <a:ln w="9525">
            <a:noFill/>
          </a:ln>
        </p:spPr>
      </p:pic>
      <p:sp>
        <p:nvSpPr>
          <p:cNvPr id="31" name="文本框 18">
            <a:extLst>
              <a:ext uri="{FF2B5EF4-FFF2-40B4-BE49-F238E27FC236}">
                <a16:creationId xmlns:a16="http://schemas.microsoft.com/office/drawing/2014/main" id="{AA3C3176-5AB3-4F1F-B43A-08D350B976D5}"/>
              </a:ext>
            </a:extLst>
          </p:cNvPr>
          <p:cNvSpPr txBox="1"/>
          <p:nvPr/>
        </p:nvSpPr>
        <p:spPr>
          <a:xfrm>
            <a:off x="2358944" y="3048000"/>
            <a:ext cx="3857319" cy="1015663"/>
          </a:xfrm>
          <a:prstGeom prst="rect">
            <a:avLst/>
          </a:prstGeom>
          <a:noFill/>
        </p:spPr>
        <p:txBody>
          <a:bodyPr wrap="square" rtlCol="0">
            <a:spAutoFit/>
          </a:bodyPr>
          <a:lstStyle/>
          <a:p>
            <a:pPr algn="ctr"/>
            <a:r>
              <a:rPr lang="en-US" altLang="zh-CN" sz="6000" b="1" dirty="0" err="1">
                <a:solidFill>
                  <a:srgbClr val="C00000"/>
                </a:solidFill>
                <a:latin typeface="Times New Roman" pitchFamily="18" charset="0"/>
                <a:ea typeface="仓耳今楷05-6763 W05" panose="02020400000000000000" pitchFamily="18" charset="-122"/>
                <a:cs typeface="Times New Roman" pitchFamily="18" charset="0"/>
              </a:rPr>
              <a:t>Trình</a:t>
            </a:r>
            <a:r>
              <a:rPr lang="en-US" altLang="zh-CN" sz="6000" b="1" dirty="0">
                <a:solidFill>
                  <a:srgbClr val="C00000"/>
                </a:solidFill>
                <a:latin typeface="Times New Roman" pitchFamily="18" charset="0"/>
                <a:ea typeface="仓耳今楷05-6763 W05" panose="02020400000000000000" pitchFamily="18" charset="-122"/>
                <a:cs typeface="Times New Roman" pitchFamily="18" charset="0"/>
              </a:rPr>
              <a:t> </a:t>
            </a:r>
            <a:r>
              <a:rPr lang="en-US" altLang="zh-CN" sz="6000" b="1" dirty="0" err="1">
                <a:solidFill>
                  <a:srgbClr val="C00000"/>
                </a:solidFill>
                <a:latin typeface="Times New Roman" pitchFamily="18" charset="0"/>
                <a:ea typeface="仓耳今楷05-6763 W05" panose="02020400000000000000" pitchFamily="18" charset="-122"/>
                <a:cs typeface="Times New Roman" pitchFamily="18" charset="0"/>
              </a:rPr>
              <a:t>bày</a:t>
            </a:r>
            <a:endParaRPr lang="zh-CN" altLang="en-US" sz="6000" dirty="0">
              <a:solidFill>
                <a:srgbClr val="C00000"/>
              </a:solidFill>
              <a:latin typeface="Times New Roman" pitchFamily="18" charset="0"/>
              <a:ea typeface="仓耳今楷05-6763 W05" panose="02020400000000000000" pitchFamily="18" charset="-122"/>
              <a:cs typeface="Times New Roman" pitchFamily="18" charset="0"/>
            </a:endParaRPr>
          </a:p>
        </p:txBody>
      </p:sp>
      <p:pic>
        <p:nvPicPr>
          <p:cNvPr id="32" name="图片 20">
            <a:extLst>
              <a:ext uri="{FF2B5EF4-FFF2-40B4-BE49-F238E27FC236}">
                <a16:creationId xmlns:a16="http://schemas.microsoft.com/office/drawing/2014/main" id="{6C715B65-7065-43B0-A4C7-F4168F51BC32}"/>
              </a:ext>
            </a:extLst>
          </p:cNvPr>
          <p:cNvPicPr>
            <a:picLocks noChangeAspect="1"/>
          </p:cNvPicPr>
          <p:nvPr/>
        </p:nvPicPr>
        <p:blipFill rotWithShape="1">
          <a:blip r:embed="rId4" cstate="screen"/>
          <a:srcRect/>
          <a:stretch>
            <a:fillRect/>
          </a:stretch>
        </p:blipFill>
        <p:spPr>
          <a:xfrm>
            <a:off x="199495" y="4077700"/>
            <a:ext cx="8954672" cy="2786931"/>
          </a:xfrm>
          <a:prstGeom prst="rect">
            <a:avLst/>
          </a:prstGeom>
        </p:spPr>
      </p:pic>
    </p:spTree>
    <p:extLst>
      <p:ext uri="{BB962C8B-B14F-4D97-AF65-F5344CB8AC3E}">
        <p14:creationId xmlns:p14="http://schemas.microsoft.com/office/powerpoint/2010/main" val="2328129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Khi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chuẩn</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bị</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chào</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cờ</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em</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cần</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chỉnh</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sửa</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trang</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phục</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bỏ</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mũ</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nón</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85801" y="121145"/>
            <a:ext cx="6248399" cy="1323439"/>
          </a:xfrm>
          <a:prstGeom prst="rect">
            <a:avLst/>
          </a:prstGeom>
          <a:noFill/>
        </p:spPr>
        <p:txBody>
          <a:bodyPr wrap="square" rtlCol="0">
            <a:spAutoFit/>
          </a:bodyPr>
          <a:lstStyle/>
          <a:p>
            <a:pPr marL="514350" marR="0" lvl="0" indent="-514350" defTabSz="914126" rtl="0" eaLnBrk="1" fontAlgn="auto" latinLnBrk="0" hangingPunct="1">
              <a:lnSpc>
                <a:spcPct val="100000"/>
              </a:lnSpc>
              <a:spcBef>
                <a:spcPts val="0"/>
              </a:spcBef>
              <a:spcAft>
                <a:spcPts val="0"/>
              </a:spcAft>
              <a:buClrTx/>
              <a:buSzTx/>
              <a:buFontTx/>
              <a:buAutoNum type="arabicPeriod"/>
              <a:tabLst/>
              <a:defRPr/>
            </a:pP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Khi</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chuẩn</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bị</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em</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p>
          <a:p>
            <a:pPr marR="0" lvl="0" defTabSz="914126" rtl="0" eaLnBrk="1" fontAlgn="auto" latinLnBrk="0" hangingPunct="1">
              <a:lnSpc>
                <a:spcPct val="100000"/>
              </a:lnSpc>
              <a:spcBef>
                <a:spcPts val="0"/>
              </a:spcBef>
              <a:spcAft>
                <a:spcPts val="0"/>
              </a:spcAft>
              <a:buClrTx/>
              <a:buSzTx/>
              <a:tabLst/>
              <a:defRPr/>
            </a:pP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cần</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làm</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gì</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a:t>
            </a:r>
          </a:p>
        </p:txBody>
      </p:sp>
      <p:pic>
        <p:nvPicPr>
          <p:cNvPr id="5" name="Picture 4">
            <a:extLst>
              <a:ext uri="{FF2B5EF4-FFF2-40B4-BE49-F238E27FC236}">
                <a16:creationId xmlns:a16="http://schemas.microsoft.com/office/drawing/2014/main" id="{BB65C40D-6118-4A98-8EE1-2FE516459D85}"/>
              </a:ext>
            </a:extLst>
          </p:cNvPr>
          <p:cNvPicPr>
            <a:picLocks noChangeAspect="1"/>
          </p:cNvPicPr>
          <p:nvPr/>
        </p:nvPicPr>
        <p:blipFill>
          <a:blip r:embed="rId8"/>
          <a:stretch>
            <a:fillRect/>
          </a:stretch>
        </p:blipFill>
        <p:spPr>
          <a:xfrm>
            <a:off x="198654" y="2104940"/>
            <a:ext cx="3595364" cy="4372060"/>
          </a:xfrm>
          <a:prstGeom prst="rect">
            <a:avLst/>
          </a:prstGeom>
        </p:spPr>
      </p:pic>
    </p:spTree>
    <p:extLst>
      <p:ext uri="{BB962C8B-B14F-4D97-AF65-F5344CB8AC3E}">
        <p14:creationId xmlns:p14="http://schemas.microsoft.com/office/powerpoint/2010/main" val="279160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746695" cy="1638108"/>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675497" y="2276871"/>
              <a:ext cx="6336704"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476920" y="333766"/>
            <a:ext cx="7364749" cy="1200329"/>
          </a:xfrm>
          <a:prstGeom prst="rect">
            <a:avLst/>
          </a:prstGeom>
          <a:noFill/>
        </p:spPr>
        <p:txBody>
          <a:bodyPr wrap="square" rtlCol="0">
            <a:spAutoFit/>
          </a:bodyPr>
          <a:lstStyle/>
          <a:p>
            <a:pPr marL="0" marR="0" lvl="0" indent="0" defTabSz="914126"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2. </a:t>
            </a:r>
            <a:r>
              <a:rPr kumimoji="0" lang="vi-VN" altLang="zh-CN" sz="36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Khi chào cờ, em cần giữ tư thế như thế nào?</a:t>
            </a:r>
            <a:endParaRPr kumimoji="0" lang="en-US" altLang="zh-CN" sz="36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endParaRPr>
          </a:p>
        </p:txBody>
      </p:sp>
      <p:pic>
        <p:nvPicPr>
          <p:cNvPr id="6" name="Picture 5">
            <a:extLst>
              <a:ext uri="{FF2B5EF4-FFF2-40B4-BE49-F238E27FC236}">
                <a16:creationId xmlns:a16="http://schemas.microsoft.com/office/drawing/2014/main" id="{3ED6224E-0635-47D4-BDE3-33A0F05E7B13}"/>
              </a:ext>
            </a:extLst>
          </p:cNvPr>
          <p:cNvPicPr>
            <a:picLocks noChangeAspect="1"/>
          </p:cNvPicPr>
          <p:nvPr/>
        </p:nvPicPr>
        <p:blipFill>
          <a:blip r:embed="rId8"/>
          <a:stretch>
            <a:fillRect/>
          </a:stretch>
        </p:blipFill>
        <p:spPr>
          <a:xfrm>
            <a:off x="198654" y="1981200"/>
            <a:ext cx="3230346" cy="4424564"/>
          </a:xfrm>
          <a:prstGeom prst="rect">
            <a:avLst/>
          </a:prstGeom>
        </p:spPr>
      </p:pic>
    </p:spTree>
    <p:extLst>
      <p:ext uri="{BB962C8B-B14F-4D97-AF65-F5344CB8AC3E}">
        <p14:creationId xmlns:p14="http://schemas.microsoft.com/office/powerpoint/2010/main" val="88735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593751"/>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Times New Roman" pitchFamily="18" charset="0"/>
                  <a:cs typeface="Times New Roman" pitchFamily="18" charset="0"/>
                </a:rPr>
                <a:t>Khi </a:t>
              </a:r>
              <a:r>
                <a:rPr lang="en-US" sz="4400" dirty="0" err="1">
                  <a:solidFill>
                    <a:srgbClr val="C00000"/>
                  </a:solidFill>
                  <a:latin typeface="Times New Roman" pitchFamily="18" charset="0"/>
                  <a:cs typeface="Times New Roman" pitchFamily="18" charset="0"/>
                </a:rPr>
                <a:t>chào</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cờ</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em</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cần</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hát</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Quốc</a:t>
              </a:r>
              <a:r>
                <a:rPr lang="en-US" sz="4400" dirty="0">
                  <a:solidFill>
                    <a:srgbClr val="C00000"/>
                  </a:solidFill>
                  <a:latin typeface="Times New Roman" pitchFamily="18" charset="0"/>
                  <a:cs typeface="Times New Roman" pitchFamily="18" charset="0"/>
                </a:rPr>
                <a:t> ca to, </a:t>
              </a:r>
              <a:r>
                <a:rPr lang="en-US" sz="4400" dirty="0" err="1">
                  <a:solidFill>
                    <a:srgbClr val="C00000"/>
                  </a:solidFill>
                  <a:latin typeface="Times New Roman" pitchFamily="18" charset="0"/>
                  <a:cs typeface="Times New Roman" pitchFamily="18" charset="0"/>
                </a:rPr>
                <a:t>rõ</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ràng</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trôi</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chảy</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diễn</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cảm</a:t>
              </a:r>
              <a:r>
                <a:rPr lang="en-US" sz="4400" dirty="0">
                  <a:solidFill>
                    <a:srgbClr val="C00000"/>
                  </a:solidFill>
                  <a:latin typeface="Times New Roman" pitchFamily="18" charset="0"/>
                  <a:cs typeface="Times New Roman"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65917" y="318534"/>
            <a:ext cx="6978106" cy="1323439"/>
          </a:xfrm>
          <a:prstGeom prst="rect">
            <a:avLst/>
          </a:prstGeom>
          <a:noFill/>
        </p:spPr>
        <p:txBody>
          <a:bodyPr wrap="square" rtlCol="0">
            <a:spAutoFit/>
          </a:bodyPr>
          <a:lstStyle/>
          <a:p>
            <a:pPr defTabSz="914126"/>
            <a:r>
              <a:rPr lang="en-US" altLang="zh-CN" sz="4000" b="1" dirty="0">
                <a:solidFill>
                  <a:prstClr val="black"/>
                </a:solidFill>
                <a:latin typeface="Times New Roman" pitchFamily="18" charset="0"/>
                <a:ea typeface="宋体" panose="02010600030101010101" pitchFamily="2" charset="-122"/>
                <a:cs typeface="Times New Roman" pitchFamily="18" charset="0"/>
              </a:rPr>
              <a:t>3. </a:t>
            </a:r>
            <a:r>
              <a:rPr lang="vi-VN" altLang="zh-CN" sz="4000" b="1" dirty="0">
                <a:solidFill>
                  <a:prstClr val="black"/>
                </a:solidFill>
                <a:latin typeface="Times New Roman" pitchFamily="18" charset="0"/>
                <a:ea typeface="宋体" panose="02010600030101010101" pitchFamily="2" charset="-122"/>
                <a:cs typeface="Times New Roman" pitchFamily="18" charset="0"/>
              </a:rPr>
              <a:t>Khi chào cờ, em cần hát </a:t>
            </a:r>
            <a:endParaRPr lang="en-US" altLang="zh-CN" sz="4000" b="1" dirty="0">
              <a:solidFill>
                <a:prstClr val="black"/>
              </a:solidFill>
              <a:latin typeface="Times New Roman" pitchFamily="18" charset="0"/>
              <a:ea typeface="宋体" panose="02010600030101010101" pitchFamily="2" charset="-122"/>
              <a:cs typeface="Times New Roman" pitchFamily="18" charset="0"/>
            </a:endParaRPr>
          </a:p>
          <a:p>
            <a:pPr defTabSz="914126"/>
            <a:r>
              <a:rPr lang="en-US" altLang="zh-CN" sz="4000" b="1" dirty="0">
                <a:solidFill>
                  <a:prstClr val="black"/>
                </a:solidFill>
                <a:latin typeface="Times New Roman" pitchFamily="18" charset="0"/>
                <a:ea typeface="宋体" panose="02010600030101010101" pitchFamily="2" charset="-122"/>
                <a:cs typeface="Times New Roman" pitchFamily="18" charset="0"/>
              </a:rPr>
              <a:t>Q</a:t>
            </a:r>
            <a:r>
              <a:rPr lang="vi-VN" altLang="zh-CN" sz="4000" b="1" dirty="0">
                <a:solidFill>
                  <a:prstClr val="black"/>
                </a:solidFill>
                <a:latin typeface="Times New Roman" pitchFamily="18" charset="0"/>
                <a:ea typeface="宋体" panose="02010600030101010101" pitchFamily="2" charset="-122"/>
                <a:cs typeface="Times New Roman" pitchFamily="18" charset="0"/>
              </a:rPr>
              <a:t>uốc ca như thế nào?</a:t>
            </a:r>
            <a:endParaRPr lang="en-US" altLang="zh-CN" sz="4000" b="1" dirty="0">
              <a:solidFill>
                <a:prstClr val="black"/>
              </a:solidFill>
              <a:latin typeface="Times New Roman" pitchFamily="18" charset="0"/>
              <a:ea typeface="宋体" panose="02010600030101010101" pitchFamily="2" charset="-122"/>
              <a:cs typeface="Times New Roman" pitchFamily="18" charset="0"/>
            </a:endParaRPr>
          </a:p>
        </p:txBody>
      </p:sp>
      <p:pic>
        <p:nvPicPr>
          <p:cNvPr id="17" name="Picture 16">
            <a:extLst>
              <a:ext uri="{FF2B5EF4-FFF2-40B4-BE49-F238E27FC236}">
                <a16:creationId xmlns:a16="http://schemas.microsoft.com/office/drawing/2014/main" id="{2600E3D5-AF33-4EC8-89D1-18054127A4A3}"/>
              </a:ext>
            </a:extLst>
          </p:cNvPr>
          <p:cNvPicPr>
            <a:picLocks noChangeAspect="1"/>
          </p:cNvPicPr>
          <p:nvPr/>
        </p:nvPicPr>
        <p:blipFill>
          <a:blip r:embed="rId8"/>
          <a:stretch>
            <a:fillRect/>
          </a:stretch>
        </p:blipFill>
        <p:spPr>
          <a:xfrm>
            <a:off x="293846" y="2321543"/>
            <a:ext cx="3230923" cy="3581417"/>
          </a:xfrm>
          <a:prstGeom prst="rect">
            <a:avLst/>
          </a:prstGeom>
        </p:spPr>
      </p:pic>
    </p:spTree>
    <p:extLst>
      <p:ext uri="{BB962C8B-B14F-4D97-AF65-F5344CB8AC3E}">
        <p14:creationId xmlns:p14="http://schemas.microsoft.com/office/powerpoint/2010/main" val="31951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Times New Roman" pitchFamily="18" charset="0"/>
                  <a:ea typeface="Times New Roman" panose="02020603050405020304" pitchFamily="18" charset="0"/>
                  <a:cs typeface="Times New Roman" pitchFamily="18"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7" name="Left Arrow 16">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a:ea typeface="+mn-ea"/>
                <a:cs typeface="+mn-cs"/>
              </a:rPr>
              <a:t>Quay </a:t>
            </a:r>
            <a:r>
              <a:rPr kumimoji="0" lang="en-US" sz="2399" b="0" i="0" u="none" strike="noStrike" kern="1200" cap="none" spc="0" normalizeH="0" baseline="0" noProof="0" dirty="0" err="1">
                <a:ln>
                  <a:noFill/>
                </a:ln>
                <a:solidFill>
                  <a:prstClr val="white"/>
                </a:solidFill>
                <a:effectLst/>
                <a:uLnTx/>
                <a:uFillTx/>
                <a:latin typeface="Calibri"/>
                <a:ea typeface="+mn-ea"/>
                <a:cs typeface="+mn-cs"/>
              </a:rPr>
              <a:t>về</a:t>
            </a:r>
            <a:endParaRPr kumimoji="0" lang="en-US" sz="2399"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462688" y="161853"/>
            <a:ext cx="7619057"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4.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Vì</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sao</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phải</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nghiêm</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trang</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khi</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và</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hát</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Quốc</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ca?</a:t>
            </a:r>
            <a:endParaRPr kumimoji="0" lang="zh-CN" altLang="en-US" sz="4000" b="0"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endParaRPr>
          </a:p>
        </p:txBody>
      </p:sp>
      <p:pic>
        <p:nvPicPr>
          <p:cNvPr id="5122" name="Picture 2" descr="chào cờ tranh vẽ paint - Tư liệu phim ảnh - Phạm Văn Phúc - Website của  Phạm Văn Phúc- Tuy Hòa- Phú Yên">
            <a:extLst>
              <a:ext uri="{FF2B5EF4-FFF2-40B4-BE49-F238E27FC236}">
                <a16:creationId xmlns:a16="http://schemas.microsoft.com/office/drawing/2014/main"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629" y="2244450"/>
            <a:ext cx="3206645" cy="32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2806065"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6163151" y="62221"/>
            <a:ext cx="1263015" cy="1826944"/>
          </a:xfrm>
          <a:prstGeom prst="rect">
            <a:avLst/>
          </a:prstGeom>
        </p:spPr>
      </p:pic>
      <p:grpSp>
        <p:nvGrpSpPr>
          <p:cNvPr id="5" name="Group 4"/>
          <p:cNvGrpSpPr/>
          <p:nvPr/>
        </p:nvGrpSpPr>
        <p:grpSpPr>
          <a:xfrm>
            <a:off x="898147" y="815964"/>
            <a:ext cx="7678100"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664976" y="1095348"/>
            <a:ext cx="947261"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7374" y="177461"/>
            <a:ext cx="1327309" cy="1663700"/>
          </a:xfrm>
          <a:prstGeom prst="rect">
            <a:avLst/>
          </a:prstGeom>
        </p:spPr>
      </p:pic>
      <p:pic>
        <p:nvPicPr>
          <p:cNvPr id="6" name="Picture 5">
            <a:extLst>
              <a:ext uri="{FF2B5EF4-FFF2-40B4-BE49-F238E27FC236}">
                <a16:creationId xmlns:a16="http://schemas.microsoft.com/office/drawing/2014/main" id="{52BFA389-7D9D-4F79-BE35-C4E81080B920}"/>
              </a:ext>
            </a:extLst>
          </p:cNvPr>
          <p:cNvPicPr>
            <a:picLocks noChangeAspect="1"/>
          </p:cNvPicPr>
          <p:nvPr/>
        </p:nvPicPr>
        <p:blipFill>
          <a:blip r:embed="rId6"/>
          <a:stretch>
            <a:fillRect/>
          </a:stretch>
        </p:blipFill>
        <p:spPr>
          <a:xfrm>
            <a:off x="1916786" y="1808862"/>
            <a:ext cx="5829806" cy="2566638"/>
          </a:xfrm>
          <a:prstGeom prst="rect">
            <a:avLst/>
          </a:prstGeom>
        </p:spPr>
      </p:pic>
    </p:spTree>
    <p:extLst>
      <p:ext uri="{BB962C8B-B14F-4D97-AF65-F5344CB8AC3E}">
        <p14:creationId xmlns:p14="http://schemas.microsoft.com/office/powerpoint/2010/main" val="427985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953" y="-932"/>
            <a:ext cx="9144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2806065"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3529965" y="124460"/>
            <a:ext cx="1263015" cy="1878330"/>
          </a:xfrm>
          <a:prstGeom prst="rect">
            <a:avLst/>
          </a:prstGeom>
        </p:spPr>
      </p:pic>
      <p:sp>
        <p:nvSpPr>
          <p:cNvPr id="104" name="矩形: 圆角 8"/>
          <p:cNvSpPr/>
          <p:nvPr/>
        </p:nvSpPr>
        <p:spPr>
          <a:xfrm>
            <a:off x="1063943" y="1895476"/>
            <a:ext cx="7095649"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001078" y="1715771"/>
            <a:ext cx="7221855"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pic>
        <p:nvPicPr>
          <p:cNvPr id="13" name="图片 12" descr="2e2443d50be4edde0f92218bf07fa4eb"/>
          <p:cNvPicPr>
            <a:picLocks noChangeAspect="1"/>
          </p:cNvPicPr>
          <p:nvPr/>
        </p:nvPicPr>
        <p:blipFill>
          <a:blip r:embed="rId5"/>
          <a:stretch>
            <a:fillRect/>
          </a:stretch>
        </p:blipFill>
        <p:spPr>
          <a:xfrm>
            <a:off x="2009776" y="704215"/>
            <a:ext cx="947261"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6167" y="231775"/>
            <a:ext cx="1327309" cy="1663700"/>
          </a:xfrm>
          <a:prstGeom prst="rect">
            <a:avLst/>
          </a:prstGeom>
        </p:spPr>
      </p:pic>
      <p:pic>
        <p:nvPicPr>
          <p:cNvPr id="5" name="Picture 4"/>
          <p:cNvPicPr>
            <a:picLocks noChangeAspect="1"/>
          </p:cNvPicPr>
          <p:nvPr/>
        </p:nvPicPr>
        <p:blipFill>
          <a:blip r:embed="rId7"/>
          <a:stretch>
            <a:fillRect/>
          </a:stretch>
        </p:blipFill>
        <p:spPr>
          <a:xfrm>
            <a:off x="2291327" y="2304711"/>
            <a:ext cx="4563251" cy="1969179"/>
          </a:xfrm>
          <a:prstGeom prst="rect">
            <a:avLst/>
          </a:prstGeom>
        </p:spPr>
      </p:pic>
    </p:spTree>
    <p:extLst>
      <p:ext uri="{BB962C8B-B14F-4D97-AF65-F5344CB8AC3E}">
        <p14:creationId xmlns:p14="http://schemas.microsoft.com/office/powerpoint/2010/main" val="2345272261"/>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a16="http://schemas.microsoft.com/office/drawing/2014/main" id="{DAF6ED06-4DC8-44FB-A100-AB23091700B7}"/>
              </a:ext>
            </a:extLst>
          </p:cNvPr>
          <p:cNvPicPr>
            <a:picLocks noChangeAspect="1"/>
          </p:cNvPicPr>
          <p:nvPr/>
        </p:nvPicPr>
        <p:blipFill>
          <a:blip r:embed="rId2"/>
          <a:stretch>
            <a:fillRect/>
          </a:stretch>
        </p:blipFill>
        <p:spPr>
          <a:xfrm>
            <a:off x="846776" y="363063"/>
            <a:ext cx="6124962" cy="6494937"/>
          </a:xfrm>
          <a:prstGeom prst="rect">
            <a:avLst/>
          </a:prstGeom>
          <a:noFill/>
          <a:ln w="9525">
            <a:noFill/>
          </a:ln>
        </p:spPr>
      </p:pic>
      <p:pic>
        <p:nvPicPr>
          <p:cNvPr id="6" name="Picture 5">
            <a:extLst>
              <a:ext uri="{FF2B5EF4-FFF2-40B4-BE49-F238E27FC236}">
                <a16:creationId xmlns:a16="http://schemas.microsoft.com/office/drawing/2014/main" id="{1C26BF8A-0EF5-4FA3-BDB4-8A0C6A01830B}"/>
              </a:ext>
            </a:extLst>
          </p:cNvPr>
          <p:cNvPicPr>
            <a:picLocks noChangeAspect="1"/>
          </p:cNvPicPr>
          <p:nvPr/>
        </p:nvPicPr>
        <p:blipFill>
          <a:blip r:embed="rId3"/>
          <a:stretch>
            <a:fillRect/>
          </a:stretch>
        </p:blipFill>
        <p:spPr>
          <a:xfrm>
            <a:off x="1315032" y="2273679"/>
            <a:ext cx="4151736" cy="298120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5875" y="3258306"/>
            <a:ext cx="2699771" cy="3599695"/>
          </a:xfrm>
          <a:prstGeom prst="rect">
            <a:avLst/>
          </a:prstGeom>
        </p:spPr>
      </p:pic>
    </p:spTree>
    <p:extLst>
      <p:ext uri="{BB962C8B-B14F-4D97-AF65-F5344CB8AC3E}">
        <p14:creationId xmlns:p14="http://schemas.microsoft.com/office/powerpoint/2010/main" val="2455145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8A661C-9D24-496D-973F-375F8B63460B}"/>
              </a:ext>
            </a:extLst>
          </p:cNvPr>
          <p:cNvGrpSpPr/>
          <p:nvPr/>
        </p:nvGrpSpPr>
        <p:grpSpPr>
          <a:xfrm>
            <a:off x="1467943" y="108025"/>
            <a:ext cx="5377348" cy="1720775"/>
            <a:chOff x="1957257" y="108024"/>
            <a:chExt cx="7169797" cy="1945503"/>
          </a:xfrm>
        </p:grpSpPr>
        <p:grpSp>
          <p:nvGrpSpPr>
            <p:cNvPr id="13" name="组合 559">
              <a:extLst>
                <a:ext uri="{FF2B5EF4-FFF2-40B4-BE49-F238E27FC236}">
                  <a16:creationId xmlns:a16="http://schemas.microsoft.com/office/drawing/2014/main"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a16="http://schemas.microsoft.com/office/drawing/2014/main"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sp>
            <p:nvSpPr>
              <p:cNvPr id="15" name="矩形 576">
                <a:extLst>
                  <a:ext uri="{FF2B5EF4-FFF2-40B4-BE49-F238E27FC236}">
                    <a16:creationId xmlns:a16="http://schemas.microsoft.com/office/drawing/2014/main"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grpSp>
        <p:sp>
          <p:nvSpPr>
            <p:cNvPr id="3" name="TextBox 2">
              <a:extLst>
                <a:ext uri="{FF2B5EF4-FFF2-40B4-BE49-F238E27FC236}">
                  <a16:creationId xmlns:a16="http://schemas.microsoft.com/office/drawing/2014/main" id="{DA54198A-84C3-4B87-AEC3-B8AFE69F4FF9}"/>
                </a:ext>
              </a:extLst>
            </p:cNvPr>
            <p:cNvSpPr txBox="1"/>
            <p:nvPr/>
          </p:nvSpPr>
          <p:spPr>
            <a:xfrm>
              <a:off x="3335854" y="325120"/>
              <a:ext cx="5791200" cy="1107996"/>
            </a:xfrm>
            <a:prstGeom prst="rect">
              <a:avLst/>
            </a:prstGeom>
            <a:noFill/>
          </p:spPr>
          <p:txBody>
            <a:bodyPr wrap="square" rtlCol="0">
              <a:spAutoFit/>
            </a:bodyPr>
            <a:lstStyle/>
            <a:p>
              <a:r>
                <a:rPr lang="en-US" sz="6600" b="1" dirty="0" err="1">
                  <a:solidFill>
                    <a:srgbClr val="FF0000"/>
                  </a:solidFill>
                  <a:latin typeface="Times New Roman" pitchFamily="18" charset="0"/>
                  <a:cs typeface="Times New Roman" pitchFamily="18" charset="0"/>
                </a:rPr>
                <a:t>Luật</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chơi</a:t>
              </a:r>
              <a:r>
                <a:rPr lang="en-US" sz="6600" b="1" dirty="0">
                  <a:solidFill>
                    <a:srgbClr val="FF0000"/>
                  </a:solidFill>
                  <a:latin typeface="Times New Roman" pitchFamily="18" charset="0"/>
                  <a:cs typeface="Times New Roman" pitchFamily="18" charset="0"/>
                </a:rPr>
                <a:t>:</a:t>
              </a:r>
            </a:p>
          </p:txBody>
        </p:sp>
      </p:grpSp>
      <p:pic>
        <p:nvPicPr>
          <p:cNvPr id="17" name="图片 40966" descr="1-39">
            <a:extLst>
              <a:ext uri="{FF2B5EF4-FFF2-40B4-BE49-F238E27FC236}">
                <a16:creationId xmlns:a16="http://schemas.microsoft.com/office/drawing/2014/main" id="{5037E4BA-8A40-4EE3-93EC-F4E510B70000}"/>
              </a:ext>
            </a:extLst>
          </p:cNvPr>
          <p:cNvPicPr>
            <a:picLocks noChangeAspect="1"/>
          </p:cNvPicPr>
          <p:nvPr/>
        </p:nvPicPr>
        <p:blipFill rotWithShape="1">
          <a:blip r:embed="rId2"/>
          <a:srcRect l="69028" t="9767" r="1858" b="14415"/>
          <a:stretch/>
        </p:blipFill>
        <p:spPr>
          <a:xfrm>
            <a:off x="504996" y="2122506"/>
            <a:ext cx="8168639" cy="4175089"/>
          </a:xfrm>
          <a:prstGeom prst="rect">
            <a:avLst/>
          </a:prstGeom>
          <a:noFill/>
          <a:ln w="9525">
            <a:noFill/>
          </a:ln>
        </p:spPr>
      </p:pic>
      <p:sp>
        <p:nvSpPr>
          <p:cNvPr id="19" name="TextBox 18">
            <a:extLst>
              <a:ext uri="{FF2B5EF4-FFF2-40B4-BE49-F238E27FC236}">
                <a16:creationId xmlns:a16="http://schemas.microsoft.com/office/drawing/2014/main" id="{E4F02FA0-956C-4019-AA61-997FC2722FB2}"/>
              </a:ext>
            </a:extLst>
          </p:cNvPr>
          <p:cNvSpPr txBox="1"/>
          <p:nvPr/>
        </p:nvSpPr>
        <p:spPr>
          <a:xfrm>
            <a:off x="660852" y="2337705"/>
            <a:ext cx="7581900" cy="353943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chia ra thành các nhóm (3</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4 nhóm). </a:t>
            </a:r>
            <a:r>
              <a:rPr lang="nl-NL" sz="3200" dirty="0">
                <a:latin typeface="Times New Roman" pitchFamily="18" charset="0"/>
                <a:ea typeface="Times New Roman" panose="02020603050405020304" pitchFamily="18" charset="0"/>
                <a:cs typeface="Times New Roman" pitchFamily="18" charset="0"/>
              </a:rPr>
              <a:t>Lớp trưởng điều hành lễ chào cờ.</a:t>
            </a:r>
            <a:endParaRPr lang="en-US" sz="3200" dirty="0">
              <a:latin typeface="Times New Roman" pitchFamily="18" charset="0"/>
              <a:ea typeface="Times New Roman" panose="02020603050405020304" pitchFamily="18" charset="0"/>
              <a:cs typeface="Times New Roman" pitchFamily="18" charset="0"/>
            </a:endParaRPr>
          </a:p>
          <a:p>
            <a:pPr marL="457200" indent="-457200" algn="just">
              <a:buFont typeface="Arial" panose="020B0604020202020204" pitchFamily="34" charset="0"/>
              <a:buChar char="•"/>
            </a:pPr>
            <a:r>
              <a:rPr lang="vi-VN" sz="3200" dirty="0">
                <a:latin typeface="Times New Roman" pitchFamily="18" charset="0"/>
                <a:cs typeface="Times New Roman" pitchFamily="18" charset="0"/>
              </a:rPr>
              <a:t>Mỗi nhóm thực hành l</a:t>
            </a:r>
            <a:r>
              <a:rPr lang="en-US" sz="3200" dirty="0" err="1">
                <a:latin typeface="Times New Roman" pitchFamily="18" charset="0"/>
                <a:cs typeface="Times New Roman" pitchFamily="18" charset="0"/>
              </a:rPr>
              <a:t>àm</a:t>
            </a:r>
            <a:r>
              <a:rPr lang="vi-VN" sz="3200" dirty="0">
                <a:latin typeface="Times New Roman" pitchFamily="18" charset="0"/>
                <a:cs typeface="Times New Roman" pitchFamily="18" charset="0"/>
              </a:rPr>
              <a:t> lễ chào cờ và hát Quốc ca 1 lượt.</a:t>
            </a:r>
            <a:endParaRPr lang="en-US" sz="3200" dirty="0">
              <a:latin typeface="Times New Roman" pitchFamily="18" charset="0"/>
              <a:cs typeface="Times New Roman" pitchFamily="18" charset="0"/>
            </a:endParaRPr>
          </a:p>
          <a:p>
            <a:pPr marL="457200" indent="-457200" algn="just">
              <a:buFont typeface="Arial" panose="020B0604020202020204" pitchFamily="34" charset="0"/>
              <a:buChar char="•"/>
            </a:pPr>
            <a:r>
              <a:rPr lang="nl-NL" sz="3200" dirty="0">
                <a:effectLst/>
                <a:latin typeface="Times New Roman" pitchFamily="18" charset="0"/>
                <a:ea typeface="Times New Roman" panose="02020603050405020304" pitchFamily="18" charset="0"/>
                <a:cs typeface="Times New Roman" pitchFamily="18" charset="0"/>
              </a:rPr>
              <a:t>Mời các thành viên trong lớp nhận xét trao giải cho nhóm chào cờ tốt nhất, hát Quốc ca đúng và hay nhất.</a:t>
            </a:r>
            <a:endParaRPr lang="en-US" sz="3200" dirty="0">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613205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vely_illustration_of_Happy_family_behide_a_star_wallcoo_com"/>
          <p:cNvPicPr>
            <a:picLocks noChangeAspect="1" noChangeArrowheads="1"/>
          </p:cNvPicPr>
          <p:nvPr/>
        </p:nvPicPr>
        <p:blipFill rotWithShape="1">
          <a:blip r:embed="rId2">
            <a:extLst>
              <a:ext uri="{28A0092B-C50C-407E-A947-70E740481C1C}">
                <a14:useLocalDpi xmlns:a14="http://schemas.microsoft.com/office/drawing/2010/main" val="0"/>
              </a:ext>
            </a:extLst>
          </a:blip>
          <a:srcRect l="8633" t="7408" r="10358" b="9602"/>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7915" y="2028885"/>
            <a:ext cx="8915400"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Chào</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tạm</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biệt</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các</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Ch</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úc</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các</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con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chăm</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ngoan</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học</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tập</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tốt</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301231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953" y="-932"/>
            <a:ext cx="9144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2806065"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6163151" y="62221"/>
            <a:ext cx="1263015" cy="1826944"/>
          </a:xfrm>
          <a:prstGeom prst="rect">
            <a:avLst/>
          </a:prstGeom>
        </p:spPr>
      </p:pic>
      <p:grpSp>
        <p:nvGrpSpPr>
          <p:cNvPr id="5" name="Group 4"/>
          <p:cNvGrpSpPr/>
          <p:nvPr/>
        </p:nvGrpSpPr>
        <p:grpSpPr>
          <a:xfrm>
            <a:off x="718973" y="1813474"/>
            <a:ext cx="7570104"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664976" y="1095348"/>
            <a:ext cx="947261"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6167" y="231775"/>
            <a:ext cx="1327309" cy="1663700"/>
          </a:xfrm>
          <a:prstGeom prst="rect">
            <a:avLst/>
          </a:prstGeom>
        </p:spPr>
      </p:pic>
      <p:pic>
        <p:nvPicPr>
          <p:cNvPr id="6" name="Picture 5">
            <a:extLst>
              <a:ext uri="{FF2B5EF4-FFF2-40B4-BE49-F238E27FC236}">
                <a16:creationId xmlns:a16="http://schemas.microsoft.com/office/drawing/2014/main" id="{9EB918E3-9326-4E5A-85C4-939B42C30BFB}"/>
              </a:ext>
            </a:extLst>
          </p:cNvPr>
          <p:cNvPicPr>
            <a:picLocks noChangeAspect="1"/>
          </p:cNvPicPr>
          <p:nvPr/>
        </p:nvPicPr>
        <p:blipFill>
          <a:blip r:embed="rId7"/>
          <a:stretch>
            <a:fillRect/>
          </a:stretch>
        </p:blipFill>
        <p:spPr>
          <a:xfrm>
            <a:off x="1615946" y="2286608"/>
            <a:ext cx="5912108" cy="2566638"/>
          </a:xfrm>
          <a:prstGeom prst="rect">
            <a:avLst/>
          </a:prstGeom>
        </p:spPr>
      </p:pic>
    </p:spTree>
    <p:extLst>
      <p:ext uri="{BB962C8B-B14F-4D97-AF65-F5344CB8AC3E}">
        <p14:creationId xmlns:p14="http://schemas.microsoft.com/office/powerpoint/2010/main" val="42899264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0" y="150342"/>
            <a:ext cx="3597012" cy="992658"/>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285790" y="2471811"/>
            <a:ext cx="5418210" cy="5136463"/>
          </a:xfrm>
          <a:prstGeom prst="rect">
            <a:avLst/>
          </a:prstGeom>
        </p:spPr>
      </p:pic>
      <p:grpSp>
        <p:nvGrpSpPr>
          <p:cNvPr id="4" name="Group 3"/>
          <p:cNvGrpSpPr/>
          <p:nvPr/>
        </p:nvGrpSpPr>
        <p:grpSpPr>
          <a:xfrm>
            <a:off x="1195532" y="144968"/>
            <a:ext cx="8012571" cy="4382151"/>
            <a:chOff x="5209197" y="640894"/>
            <a:chExt cx="6558993" cy="542664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9197" y="640894"/>
              <a:ext cx="6558993" cy="5426643"/>
            </a:xfrm>
            <a:prstGeom prst="rect">
              <a:avLst/>
            </a:prstGeom>
          </p:spPr>
        </p:pic>
        <p:sp>
          <p:nvSpPr>
            <p:cNvPr id="10" name="TextBox 9"/>
            <p:cNvSpPr txBox="1"/>
            <p:nvPr/>
          </p:nvSpPr>
          <p:spPr>
            <a:xfrm>
              <a:off x="6261907" y="2654839"/>
              <a:ext cx="5054498" cy="13339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200" b="1" dirty="0">
                  <a:solidFill>
                    <a:srgbClr val="92D050"/>
                  </a:solidFill>
                  <a:effectLst/>
                  <a:latin typeface="Times New Roman" pitchFamily="18" charset="0"/>
                  <a:ea typeface="Times New Roman" panose="02020603050405020304" pitchFamily="18" charset="0"/>
                  <a:cs typeface="Times New Roman" pitchFamily="18" charset="0"/>
                </a:rPr>
                <a:t>1. Tìm hiểu Quốc hiệu, Quốc kì, Quốc ca Việt Nam</a:t>
              </a:r>
              <a:endParaRPr kumimoji="0" lang="en-US" sz="3200" b="1" i="0" u="none" strike="noStrike" kern="1200" cap="none" spc="0" normalizeH="0" baseline="0" noProof="0" dirty="0">
                <a:ln>
                  <a:noFill/>
                </a:ln>
                <a:solidFill>
                  <a:srgbClr val="92D050"/>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305465129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2534" y="185565"/>
            <a:ext cx="9324114" cy="657222"/>
            <a:chOff x="2480022" y="367955"/>
            <a:chExt cx="7350437" cy="657222"/>
          </a:xfrm>
        </p:grpSpPr>
        <p:sp>
          <p:nvSpPr>
            <p:cNvPr id="16" name="Google Shape;1244;p45"/>
            <p:cNvSpPr/>
            <p:nvPr/>
          </p:nvSpPr>
          <p:spPr>
            <a:xfrm>
              <a:off x="3194980" y="440401"/>
              <a:ext cx="6324204"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2480022" y="367955"/>
              <a:ext cx="7350437"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FF0000"/>
                  </a:solidFill>
                  <a:effectLst/>
                  <a:latin typeface="Arial" panose="020B0604020202020204" pitchFamily="34" charset="0"/>
                  <a:cs typeface="Arial" panose="020B0604020202020204" pitchFamily="34" charset="0"/>
                </a:rPr>
                <a:t>Đọc</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đoạn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hội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thoại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18" name="矩形: 圆角 7">
            <a:extLst>
              <a:ext uri="{FF2B5EF4-FFF2-40B4-BE49-F238E27FC236}">
                <a16:creationId xmlns:a16="http://schemas.microsoft.com/office/drawing/2014/main" id="{D9AE66E5-158D-4928-8F70-23759B0C5F11}"/>
              </a:ext>
            </a:extLst>
          </p:cNvPr>
          <p:cNvSpPr/>
          <p:nvPr/>
        </p:nvSpPr>
        <p:spPr>
          <a:xfrm>
            <a:off x="228600" y="925914"/>
            <a:ext cx="8614265"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20" name="Rectangle 19">
            <a:extLst>
              <a:ext uri="{FF2B5EF4-FFF2-40B4-BE49-F238E27FC236}">
                <a16:creationId xmlns:a16="http://schemas.microsoft.com/office/drawing/2014/main" id="{9011D242-FE08-4E02-81D3-ADDD90A1F234}"/>
              </a:ext>
            </a:extLst>
          </p:cNvPr>
          <p:cNvSpPr/>
          <p:nvPr/>
        </p:nvSpPr>
        <p:spPr>
          <a:xfrm>
            <a:off x="457200" y="1008212"/>
            <a:ext cx="8385665" cy="560153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Con được học về Quốc hiệu, Quốc kì Việt Nam. Thầy giáo khen con tích cực phát biểu</a:t>
            </a:r>
            <a:r>
              <a:rPr kumimoji="0" lang="en-US" sz="2100" b="0" i="0" u="none" strike="noStrike" kern="1200" cap="none" spc="0" normalizeH="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Nghiêm trang khi chào cờ và hát Quốc ca là thể hiện tình yêu Tổ quốc</a:t>
            </a: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niềm tự hào dân tộc, con ạ!</a:t>
            </a:r>
          </a:p>
        </p:txBody>
      </p:sp>
    </p:spTree>
    <p:extLst>
      <p:ext uri="{BB962C8B-B14F-4D97-AF65-F5344CB8AC3E}">
        <p14:creationId xmlns:p14="http://schemas.microsoft.com/office/powerpoint/2010/main" val="360255239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5478B-71CC-493D-88DE-CF436D171A1D}"/>
              </a:ext>
            </a:extLst>
          </p:cNvPr>
          <p:cNvPicPr>
            <a:picLocks noChangeAspect="1"/>
          </p:cNvPicPr>
          <p:nvPr/>
        </p:nvPicPr>
        <p:blipFill>
          <a:blip r:embed="rId2"/>
          <a:stretch>
            <a:fillRect/>
          </a:stretch>
        </p:blipFill>
        <p:spPr>
          <a:xfrm>
            <a:off x="304800" y="2362200"/>
            <a:ext cx="1828800" cy="3054154"/>
          </a:xfrm>
          <a:prstGeom prst="rect">
            <a:avLst/>
          </a:prstGeom>
        </p:spPr>
      </p:pic>
      <p:sp>
        <p:nvSpPr>
          <p:cNvPr id="8" name="Speech Bubble: Rectangle with Corners Rounded 7">
            <a:extLst>
              <a:ext uri="{FF2B5EF4-FFF2-40B4-BE49-F238E27FC236}">
                <a16:creationId xmlns:a16="http://schemas.microsoft.com/office/drawing/2014/main" id="{6C6B9BEC-41F3-4BBF-9936-03CA2845F570}"/>
              </a:ext>
            </a:extLst>
          </p:cNvPr>
          <p:cNvSpPr/>
          <p:nvPr/>
        </p:nvSpPr>
        <p:spPr>
          <a:xfrm flipH="1">
            <a:off x="2540646" y="1241113"/>
            <a:ext cx="6083801" cy="1121087"/>
          </a:xfrm>
          <a:prstGeom prst="wedgeRoundRectCallout">
            <a:avLst>
              <a:gd name="adj1" fmla="val 41708"/>
              <a:gd name="adj2" fmla="val 74920"/>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B050"/>
                </a:solidFill>
                <a:latin typeface="Times New Roman" pitchFamily="18" charset="0"/>
                <a:cs typeface="Times New Roman" pitchFamily="18" charset="0"/>
              </a:rPr>
              <a:t>Quốc hiệu của nước ta là gì?</a:t>
            </a:r>
            <a:endParaRPr lang="en-US" sz="3200" dirty="0">
              <a:solidFill>
                <a:srgbClr val="00B050"/>
              </a:solidFill>
              <a:latin typeface="Times New Roman" pitchFamily="18" charset="0"/>
              <a:cs typeface="Times New Roman" pitchFamily="18" charset="0"/>
            </a:endParaRPr>
          </a:p>
        </p:txBody>
      </p:sp>
      <p:sp>
        <p:nvSpPr>
          <p:cNvPr id="9" name="Speech Bubble: Rectangle with Corners Rounded 8">
            <a:extLst>
              <a:ext uri="{FF2B5EF4-FFF2-40B4-BE49-F238E27FC236}">
                <a16:creationId xmlns:a16="http://schemas.microsoft.com/office/drawing/2014/main" id="{E84C2716-8BF7-4298-B8B4-CE703E267A3A}"/>
              </a:ext>
            </a:extLst>
          </p:cNvPr>
          <p:cNvSpPr/>
          <p:nvPr/>
        </p:nvSpPr>
        <p:spPr>
          <a:xfrm flipH="1">
            <a:off x="2540646" y="2767695"/>
            <a:ext cx="6083803"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Times New Roman" pitchFamily="18" charset="0"/>
                <a:cs typeface="Times New Roman" pitchFamily="18" charset="0"/>
              </a:rPr>
              <a:t>Hãy</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mô</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tả</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Quốc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kì</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Việt</a:t>
            </a:r>
            <a:r>
              <a:rPr lang="en-US" sz="3200" dirty="0">
                <a:solidFill>
                  <a:srgbClr val="00B050"/>
                </a:solidFill>
                <a:latin typeface="Times New Roman" pitchFamily="18" charset="0"/>
                <a:cs typeface="Times New Roman" pitchFamily="18" charset="0"/>
              </a:rPr>
              <a:t> Nam.</a:t>
            </a:r>
          </a:p>
        </p:txBody>
      </p:sp>
      <p:sp>
        <p:nvSpPr>
          <p:cNvPr id="10" name="Speech Bubble: Rectangle with Corners Rounded 9">
            <a:extLst>
              <a:ext uri="{FF2B5EF4-FFF2-40B4-BE49-F238E27FC236}">
                <a16:creationId xmlns:a16="http://schemas.microsoft.com/office/drawing/2014/main" id="{EA6C0BDF-5ED3-496B-BCDD-9320256FC87B}"/>
              </a:ext>
            </a:extLst>
          </p:cNvPr>
          <p:cNvSpPr/>
          <p:nvPr/>
        </p:nvSpPr>
        <p:spPr>
          <a:xfrm flipH="1">
            <a:off x="2590800" y="4350345"/>
            <a:ext cx="6083804"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B050"/>
                </a:solidFill>
                <a:latin typeface="Times New Roman" pitchFamily="18" charset="0"/>
                <a:cs typeface="Times New Roman" pitchFamily="18" charset="0"/>
              </a:rPr>
              <a:t>Nêu</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tên</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bài</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hát</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và</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tác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giả</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Quốc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ca</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Việt</a:t>
            </a:r>
            <a:r>
              <a:rPr lang="en-US" sz="3200" dirty="0">
                <a:solidFill>
                  <a:srgbClr val="00B050"/>
                </a:solidFill>
                <a:latin typeface="Times New Roman" pitchFamily="18" charset="0"/>
                <a:cs typeface="Times New Roman" pitchFamily="18" charset="0"/>
              </a:rPr>
              <a:t> Nam.</a:t>
            </a:r>
          </a:p>
        </p:txBody>
      </p:sp>
    </p:spTree>
    <p:extLst>
      <p:ext uri="{BB962C8B-B14F-4D97-AF65-F5344CB8AC3E}">
        <p14:creationId xmlns:p14="http://schemas.microsoft.com/office/powerpoint/2010/main" val="278839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a16="http://schemas.microsoft.com/office/drawing/2014/main"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4419600"/>
            <a:ext cx="1186937" cy="2320032"/>
          </a:xfrm>
          <a:prstGeom prst="rect">
            <a:avLst/>
          </a:prstGeom>
        </p:spPr>
      </p:pic>
      <p:pic>
        <p:nvPicPr>
          <p:cNvPr id="15" name="图片 96">
            <a:extLst>
              <a:ext uri="{FF2B5EF4-FFF2-40B4-BE49-F238E27FC236}">
                <a16:creationId xmlns:a16="http://schemas.microsoft.com/office/drawing/2014/main"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54" y="4800600"/>
            <a:ext cx="4189654" cy="2057400"/>
          </a:xfrm>
          <a:prstGeom prst="rect">
            <a:avLst/>
          </a:prstGeom>
        </p:spPr>
      </p:pic>
      <p:pic>
        <p:nvPicPr>
          <p:cNvPr id="17" name="Picture 2" descr="Cute Kids Thai Students Uniform Vector Stock Vector (Royalty Free)  1650159838">
            <a:extLst>
              <a:ext uri="{FF2B5EF4-FFF2-40B4-BE49-F238E27FC236}">
                <a16:creationId xmlns:a16="http://schemas.microsoft.com/office/drawing/2014/main"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2362200" y="2092612"/>
            <a:ext cx="1450808" cy="31136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a16="http://schemas.microsoft.com/office/drawing/2014/main"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4430300" y="2205878"/>
            <a:ext cx="1447768" cy="289952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D1801D04-50FD-4D37-AFFC-6EBE5FB30F3B}"/>
              </a:ext>
            </a:extLst>
          </p:cNvPr>
          <p:cNvGrpSpPr/>
          <p:nvPr/>
        </p:nvGrpSpPr>
        <p:grpSpPr>
          <a:xfrm>
            <a:off x="2722472" y="533400"/>
            <a:ext cx="3962400" cy="1828800"/>
            <a:chOff x="1936266" y="1295400"/>
            <a:chExt cx="2616000" cy="1828800"/>
          </a:xfrm>
        </p:grpSpPr>
        <p:pic>
          <p:nvPicPr>
            <p:cNvPr id="23" name="Picture 22" descr="Shape&#10;&#10;Description automatically generated">
              <a:extLst>
                <a:ext uri="{FF2B5EF4-FFF2-40B4-BE49-F238E27FC236}">
                  <a16:creationId xmlns:a16="http://schemas.microsoft.com/office/drawing/2014/main"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a16="http://schemas.microsoft.com/office/drawing/2014/main" id="{985786A0-C5AA-4A12-B52E-8624661E20B3}"/>
                </a:ext>
              </a:extLst>
            </p:cNvPr>
            <p:cNvSpPr txBox="1"/>
            <p:nvPr/>
          </p:nvSpPr>
          <p:spPr>
            <a:xfrm>
              <a:off x="2075945" y="1686529"/>
              <a:ext cx="197567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A23AEA"/>
                  </a:solidFill>
                  <a:effectLst/>
                  <a:uLnTx/>
                  <a:uFillTx/>
                  <a:latin typeface="Times New Roman" pitchFamily="18" charset="0"/>
                  <a:cs typeface="Times New Roman" pitchFamily="18" charset="0"/>
                </a:rPr>
                <a:t>Trình</a:t>
              </a:r>
              <a:r>
                <a:rPr kumimoji="0" lang="en-US" sz="4400" b="1" i="0" u="none" strike="noStrike" kern="1200" cap="none" spc="0" normalizeH="0" baseline="0" noProof="0" dirty="0">
                  <a:ln>
                    <a:noFill/>
                  </a:ln>
                  <a:solidFill>
                    <a:srgbClr val="A23AEA"/>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A23AEA"/>
                  </a:solidFill>
                  <a:effectLst/>
                  <a:uLnTx/>
                  <a:uFillTx/>
                  <a:latin typeface="Times New Roman" pitchFamily="18" charset="0"/>
                  <a:cs typeface="Times New Roman" pitchFamily="18" charset="0"/>
                </a:rPr>
                <a:t>bày</a:t>
              </a:r>
              <a:endParaRPr kumimoji="0" lang="en-US" sz="4400" b="1" i="0" u="none" strike="noStrike" kern="1200" cap="none" spc="0" normalizeH="0" baseline="0" noProof="0" dirty="0">
                <a:ln>
                  <a:noFill/>
                </a:ln>
                <a:solidFill>
                  <a:srgbClr val="A23AEA"/>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525541299"/>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192" y="3852663"/>
            <a:ext cx="9152633"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190" y="4707953"/>
            <a:ext cx="9141620"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199444" y="4077532"/>
            <a:ext cx="8952341" cy="2786205"/>
          </a:xfrm>
          <a:prstGeom prst="rect">
            <a:avLst/>
          </a:prstGeom>
        </p:spPr>
      </p:pic>
      <p:pic>
        <p:nvPicPr>
          <p:cNvPr id="15" name="图片 14"/>
          <p:cNvPicPr>
            <a:picLocks noChangeAspect="1"/>
          </p:cNvPicPr>
          <p:nvPr/>
        </p:nvPicPr>
        <p:blipFill>
          <a:blip r:embed="rId6" cstate="screen"/>
          <a:stretch>
            <a:fillRect/>
          </a:stretch>
        </p:blipFill>
        <p:spPr>
          <a:xfrm>
            <a:off x="21181" y="2844921"/>
            <a:ext cx="607807" cy="956924"/>
          </a:xfrm>
          <a:prstGeom prst="rect">
            <a:avLst/>
          </a:prstGeom>
        </p:spPr>
      </p:pic>
      <p:pic>
        <p:nvPicPr>
          <p:cNvPr id="7" name="图片 11268" descr="24"/>
          <p:cNvPicPr>
            <a:picLocks noChangeAspect="1"/>
          </p:cNvPicPr>
          <p:nvPr/>
        </p:nvPicPr>
        <p:blipFill>
          <a:blip r:embed="rId7"/>
          <a:stretch>
            <a:fillRect/>
          </a:stretch>
        </p:blipFill>
        <p:spPr>
          <a:xfrm>
            <a:off x="225816" y="48702"/>
            <a:ext cx="2195222"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2421038" y="771236"/>
            <a:ext cx="4895367" cy="830997"/>
          </a:xfrm>
          <a:prstGeom prst="rect">
            <a:avLst/>
          </a:prstGeom>
          <a:noFill/>
        </p:spPr>
        <p:txBody>
          <a:bodyPr wrap="square" rtlCol="0">
            <a:spAutoFit/>
          </a:bodyPr>
          <a:lstStyle/>
          <a:p>
            <a:pPr algn="ctr" defTabSz="914126"/>
            <a:r>
              <a:rPr lang="en-US" altLang="zh-CN" sz="4800" b="1" dirty="0" err="1">
                <a:solidFill>
                  <a:srgbClr val="C00000"/>
                </a:solidFill>
                <a:latin typeface="Times New Roman" pitchFamily="18" charset="0"/>
                <a:ea typeface="仓耳今楷05-6763 W05" panose="02020400000000000000" pitchFamily="18" charset="-122"/>
                <a:cs typeface="Times New Roman" pitchFamily="18" charset="0"/>
              </a:rPr>
              <a:t>Quả</a:t>
            </a:r>
            <a:r>
              <a:rPr lang="en-US" altLang="zh-CN" sz="4800" b="1" dirty="0">
                <a:solidFill>
                  <a:srgbClr val="C00000"/>
                </a:solidFill>
                <a:latin typeface="Times New Roman" pitchFamily="18" charset="0"/>
                <a:ea typeface="仓耳今楷05-6763 W05" panose="02020400000000000000" pitchFamily="18" charset="-122"/>
                <a:cs typeface="Times New Roman" pitchFamily="18" charset="0"/>
              </a:rPr>
              <a:t> </a:t>
            </a:r>
            <a:r>
              <a:rPr lang="en-US" altLang="zh-CN" sz="4800" b="1" dirty="0" err="1">
                <a:solidFill>
                  <a:srgbClr val="C00000"/>
                </a:solidFill>
                <a:latin typeface="Times New Roman" pitchFamily="18" charset="0"/>
                <a:ea typeface="仓耳今楷05-6763 W05" panose="02020400000000000000" pitchFamily="18" charset="-122"/>
                <a:cs typeface="Times New Roman" pitchFamily="18" charset="0"/>
              </a:rPr>
              <a:t>trứng</a:t>
            </a:r>
            <a:r>
              <a:rPr lang="en-US" altLang="zh-CN" sz="4800" b="1" dirty="0">
                <a:solidFill>
                  <a:srgbClr val="C00000"/>
                </a:solidFill>
                <a:latin typeface="Times New Roman" pitchFamily="18" charset="0"/>
                <a:ea typeface="仓耳今楷05-6763 W05" panose="02020400000000000000" pitchFamily="18" charset="-122"/>
                <a:cs typeface="Times New Roman" pitchFamily="18" charset="0"/>
              </a:rPr>
              <a:t> </a:t>
            </a:r>
            <a:r>
              <a:rPr lang="en-US" altLang="zh-CN" sz="4800" b="1" dirty="0" err="1">
                <a:solidFill>
                  <a:srgbClr val="C00000"/>
                </a:solidFill>
                <a:latin typeface="Times New Roman" pitchFamily="18" charset="0"/>
                <a:ea typeface="仓耳今楷05-6763 W05" panose="02020400000000000000" pitchFamily="18" charset="-122"/>
                <a:cs typeface="Times New Roman" pitchFamily="18" charset="0"/>
              </a:rPr>
              <a:t>bí</a:t>
            </a:r>
            <a:r>
              <a:rPr lang="en-US" altLang="zh-CN" sz="4800" b="1" dirty="0">
                <a:solidFill>
                  <a:srgbClr val="C00000"/>
                </a:solidFill>
                <a:latin typeface="Times New Roman" pitchFamily="18" charset="0"/>
                <a:ea typeface="仓耳今楷05-6763 W05" panose="02020400000000000000" pitchFamily="18" charset="-122"/>
                <a:cs typeface="Times New Roman" pitchFamily="18" charset="0"/>
              </a:rPr>
              <a:t> </a:t>
            </a:r>
            <a:r>
              <a:rPr lang="en-US" altLang="zh-CN" sz="4800" b="1" dirty="0" err="1">
                <a:solidFill>
                  <a:srgbClr val="C00000"/>
                </a:solidFill>
                <a:latin typeface="Times New Roman" pitchFamily="18" charset="0"/>
                <a:ea typeface="仓耳今楷05-6763 W05" panose="02020400000000000000" pitchFamily="18" charset="-122"/>
                <a:cs typeface="Times New Roman" pitchFamily="18" charset="0"/>
              </a:rPr>
              <a:t>ẩn</a:t>
            </a:r>
            <a:endParaRPr lang="zh-CN" altLang="en-US" sz="3599" dirty="0">
              <a:solidFill>
                <a:srgbClr val="C00000"/>
              </a:solidFill>
              <a:latin typeface="Times New Roman" pitchFamily="18" charset="0"/>
              <a:ea typeface="仓耳今楷05-6763 W05" panose="02020400000000000000" pitchFamily="18" charset="-122"/>
              <a:cs typeface="Times New Roman" pitchFamily="18" charset="0"/>
            </a:endParaRPr>
          </a:p>
        </p:txBody>
      </p:sp>
      <p:pic>
        <p:nvPicPr>
          <p:cNvPr id="2" name="Picture 1">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1883755" y="1985053"/>
            <a:ext cx="2025167" cy="2149157"/>
          </a:xfrm>
          <a:prstGeom prst="rect">
            <a:avLst/>
          </a:prstGeom>
        </p:spPr>
      </p:pic>
      <p:sp>
        <p:nvSpPr>
          <p:cNvPr id="11" name="文本框 18">
            <a:hlinkClick r:id="rId11" action="ppaction://hlinksldjump"/>
            <a:extLst>
              <a:ext uri="{FF2B5EF4-FFF2-40B4-BE49-F238E27FC236}">
                <a16:creationId xmlns:a16="http://schemas.microsoft.com/office/drawing/2014/main" id="{94AAAAED-4D83-41E3-BB60-D604328DBD4C}"/>
              </a:ext>
            </a:extLst>
          </p:cNvPr>
          <p:cNvSpPr txBox="1"/>
          <p:nvPr/>
        </p:nvSpPr>
        <p:spPr>
          <a:xfrm>
            <a:off x="2609626" y="3132033"/>
            <a:ext cx="485927"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3" name="Picture 22">
            <a:hlinkClick r:id="rId11"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3800302" y="2031669"/>
            <a:ext cx="1937312" cy="2055922"/>
          </a:xfrm>
          <a:prstGeom prst="rect">
            <a:avLst/>
          </a:prstGeom>
        </p:spPr>
      </p:pic>
      <p:sp>
        <p:nvSpPr>
          <p:cNvPr id="24" name="文本框 18">
            <a:hlinkClick r:id="rId12" action="ppaction://hlinksldjump"/>
            <a:extLst>
              <a:ext uri="{FF2B5EF4-FFF2-40B4-BE49-F238E27FC236}">
                <a16:creationId xmlns:a16="http://schemas.microsoft.com/office/drawing/2014/main" id="{94AAAAED-4D83-41E3-BB60-D604328DBD4C}"/>
              </a:ext>
            </a:extLst>
          </p:cNvPr>
          <p:cNvSpPr txBox="1"/>
          <p:nvPr/>
        </p:nvSpPr>
        <p:spPr>
          <a:xfrm>
            <a:off x="4525994" y="3103448"/>
            <a:ext cx="485927"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5" name="Picture 24">
            <a:hlinkClick r:id="rId12"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599804" y="2065907"/>
            <a:ext cx="1905049" cy="2021684"/>
          </a:xfrm>
          <a:prstGeom prst="rect">
            <a:avLst/>
          </a:prstGeom>
        </p:spPr>
      </p:pic>
      <p:sp>
        <p:nvSpPr>
          <p:cNvPr id="26" name="文本框 18">
            <a:hlinkClick r:id="rId8" action="ppaction://hlinksldjump"/>
            <a:extLst>
              <a:ext uri="{FF2B5EF4-FFF2-40B4-BE49-F238E27FC236}">
                <a16:creationId xmlns:a16="http://schemas.microsoft.com/office/drawing/2014/main" id="{94AAAAED-4D83-41E3-BB60-D604328DBD4C}"/>
              </a:ext>
            </a:extLst>
          </p:cNvPr>
          <p:cNvSpPr txBox="1"/>
          <p:nvPr/>
        </p:nvSpPr>
        <p:spPr>
          <a:xfrm>
            <a:off x="6216877" y="3167815"/>
            <a:ext cx="485927"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6" name="Picture 15">
            <a:hlinkClick r:id="rId8" action="ppaction://hlinksldjump"/>
            <a:extLst>
              <a:ext uri="{FF2B5EF4-FFF2-40B4-BE49-F238E27FC236}">
                <a16:creationId xmlns:a16="http://schemas.microsoft.com/office/drawing/2014/main" id="{D725C4DA-8596-4FEF-9409-393F6802F0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7316405" y="2096831"/>
            <a:ext cx="1905049" cy="2021684"/>
          </a:xfrm>
          <a:prstGeom prst="rect">
            <a:avLst/>
          </a:prstGeom>
        </p:spPr>
      </p:pic>
      <p:sp>
        <p:nvSpPr>
          <p:cNvPr id="17" name="文本框 18">
            <a:hlinkClick r:id="rId8" action="ppaction://hlinksldjump"/>
            <a:extLst>
              <a:ext uri="{FF2B5EF4-FFF2-40B4-BE49-F238E27FC236}">
                <a16:creationId xmlns:a16="http://schemas.microsoft.com/office/drawing/2014/main" id="{885E4CD2-AC19-498D-860F-E034642ACB68}"/>
              </a:ext>
            </a:extLst>
          </p:cNvPr>
          <p:cNvSpPr txBox="1"/>
          <p:nvPr/>
        </p:nvSpPr>
        <p:spPr>
          <a:xfrm>
            <a:off x="7933477" y="3198739"/>
            <a:ext cx="485927"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4</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9" name="图片 20">
            <a:extLst>
              <a:ext uri="{FF2B5EF4-FFF2-40B4-BE49-F238E27FC236}">
                <a16:creationId xmlns:a16="http://schemas.microsoft.com/office/drawing/2014/main" id="{D66C54B3-672B-459E-BB82-9EE546EBADE0}"/>
              </a:ext>
            </a:extLst>
          </p:cNvPr>
          <p:cNvPicPr>
            <a:picLocks noChangeAspect="1"/>
          </p:cNvPicPr>
          <p:nvPr/>
        </p:nvPicPr>
        <p:blipFill rotWithShape="1">
          <a:blip r:embed="rId5" cstate="screen"/>
          <a:srcRect/>
          <a:stretch>
            <a:fillRect/>
          </a:stretch>
        </p:blipFill>
        <p:spPr>
          <a:xfrm>
            <a:off x="199444" y="4134210"/>
            <a:ext cx="8952341" cy="2770167"/>
          </a:xfrm>
          <a:prstGeom prst="rect">
            <a:avLst/>
          </a:prstGeom>
        </p:spPr>
      </p:pic>
      <p:sp>
        <p:nvSpPr>
          <p:cNvPr id="3" name="Rectangle: Rounded Corners 2">
            <a:hlinkClick r:id="rId13" action="ppaction://hlinksldjump"/>
            <a:extLst>
              <a:ext uri="{FF2B5EF4-FFF2-40B4-BE49-F238E27FC236}">
                <a16:creationId xmlns:a16="http://schemas.microsoft.com/office/drawing/2014/main" id="{6E7899DA-25B8-49DE-8161-7086E18DB401}"/>
              </a:ext>
            </a:extLst>
          </p:cNvPr>
          <p:cNvSpPr/>
          <p:nvPr/>
        </p:nvSpPr>
        <p:spPr>
          <a:xfrm>
            <a:off x="7504853" y="142240"/>
            <a:ext cx="1479127" cy="5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t>Học</a:t>
            </a:r>
            <a:r>
              <a:rPr lang="en-US" sz="2200" dirty="0"/>
              <a:t> </a:t>
            </a:r>
            <a:r>
              <a:rPr lang="en-US" sz="2200" dirty="0" err="1"/>
              <a:t>tiếp</a:t>
            </a:r>
            <a:endParaRPr lang="en-US" sz="2200" dirty="0"/>
          </a:p>
        </p:txBody>
      </p:sp>
    </p:spTree>
    <p:extLst>
      <p:ext uri="{BB962C8B-B14F-4D97-AF65-F5344CB8AC3E}">
        <p14:creationId xmlns:p14="http://schemas.microsoft.com/office/powerpoint/2010/main" val="1426040849"/>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24" grpId="0"/>
      <p:bldP spid="2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746695"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Times New Roman" pitchFamily="18" charset="0"/>
                  <a:cs typeface="Times New Roman" pitchFamily="18" charset="0"/>
                </a:rPr>
                <a:t>Quốc hiệu là tên một nước.</a:t>
              </a:r>
              <a:endParaRPr lang="en-US" sz="3600" dirty="0">
                <a:solidFill>
                  <a:srgbClr val="C00000"/>
                </a:solidFill>
                <a:latin typeface="Times New Roman" pitchFamily="18" charset="0"/>
                <a:cs typeface="Times New Roman" pitchFamily="18" charset="0"/>
              </a:endParaRPr>
            </a:p>
            <a:p>
              <a:pPr marL="457200" indent="-457200" defTabSz="914126">
                <a:buFont typeface="Arial" panose="020B0604020202020204" pitchFamily="34" charset="0"/>
                <a:buChar char="•"/>
              </a:pPr>
              <a:r>
                <a:rPr lang="vi-VN" sz="3600" dirty="0">
                  <a:solidFill>
                    <a:srgbClr val="C00000"/>
                  </a:solidFill>
                  <a:latin typeface="Times New Roman" pitchFamily="18" charset="0"/>
                  <a:cs typeface="Times New Roman" pitchFamily="18" charset="0"/>
                </a:rPr>
                <a:t>Quốc hiệu của nước ta là</a:t>
              </a:r>
              <a:r>
                <a:rPr lang="en-US" sz="3600" dirty="0">
                  <a:solidFill>
                    <a:srgbClr val="C00000"/>
                  </a:solidFill>
                  <a:latin typeface="Times New Roman" pitchFamily="18" charset="0"/>
                  <a:cs typeface="Times New Roman" pitchFamily="18" charset="0"/>
                </a:rPr>
                <a:t>: </a:t>
              </a:r>
              <a:r>
                <a:rPr lang="vi-VN" sz="3600" dirty="0">
                  <a:solidFill>
                    <a:srgbClr val="C00000"/>
                  </a:solidFill>
                  <a:latin typeface="Times New Roman" pitchFamily="18" charset="0"/>
                  <a:cs typeface="Times New Roman" pitchFamily="18" charset="0"/>
                </a:rPr>
                <a:t>nước Cộng hoà xã hội chủ nghĩa Việt Nam</a:t>
              </a:r>
              <a:r>
                <a:rPr lang="en-US" sz="3600" dirty="0">
                  <a:solidFill>
                    <a:srgbClr val="C00000"/>
                  </a:solidFill>
                  <a:latin typeface="Times New Roman" pitchFamily="18" charset="0"/>
                  <a:cs typeface="Times New Roman" pitchFamily="18" charset="0"/>
                </a:rPr>
                <a:t>.</a:t>
              </a:r>
            </a:p>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4" name="Left Arrow 3">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152400" y="417087"/>
            <a:ext cx="7619057" cy="769441"/>
          </a:xfrm>
          <a:prstGeom prst="rect">
            <a:avLst/>
          </a:prstGeom>
          <a:noFill/>
        </p:spPr>
        <p:txBody>
          <a:bodyPr wrap="square" rtlCol="0">
            <a:spAutoFit/>
          </a:bodyPr>
          <a:lstStyle/>
          <a:p>
            <a:pPr algn="ctr" defTabSz="914126"/>
            <a:r>
              <a:rPr lang="en-US" altLang="zh-CN" sz="3600" b="1" dirty="0">
                <a:solidFill>
                  <a:prstClr val="black"/>
                </a:solidFill>
                <a:latin typeface="Times New Roman" pitchFamily="18" charset="0"/>
                <a:ea typeface="宋体" panose="02010600030101010101" pitchFamily="2" charset="-122"/>
                <a:cs typeface="Times New Roman" pitchFamily="18" charset="0"/>
              </a:rPr>
              <a:t>1. </a:t>
            </a:r>
            <a:r>
              <a:rPr lang="vi-VN" altLang="zh-CN" sz="3600" b="1" dirty="0">
                <a:solidFill>
                  <a:prstClr val="black"/>
                </a:solidFill>
                <a:latin typeface="Times New Roman" pitchFamily="18" charset="0"/>
                <a:ea typeface="宋体" panose="02010600030101010101" pitchFamily="2" charset="-122"/>
                <a:cs typeface="Times New Roman" pitchFamily="18" charset="0"/>
              </a:rPr>
              <a:t>Quốc hiệu của nước ta là gì</a:t>
            </a:r>
            <a:r>
              <a:rPr lang="vi-VN" altLang="zh-CN" sz="4400" b="1" dirty="0">
                <a:solidFill>
                  <a:prstClr val="black"/>
                </a:solidFill>
                <a:latin typeface="Times New Roman" pitchFamily="18" charset="0"/>
                <a:ea typeface="宋体" panose="02010600030101010101" pitchFamily="2" charset="-122"/>
                <a:cs typeface="Times New Roman" pitchFamily="18" charset="0"/>
              </a:rPr>
              <a:t>?</a:t>
            </a:r>
          </a:p>
        </p:txBody>
      </p:sp>
      <p:pic>
        <p:nvPicPr>
          <p:cNvPr id="1026" name="Picture 2" descr="Quốc hiệu Việt Nam qua các thời kỳ lịch sử">
            <a:extLst>
              <a:ext uri="{FF2B5EF4-FFF2-40B4-BE49-F238E27FC236}">
                <a16:creationId xmlns:a16="http://schemas.microsoft.com/office/drawing/2014/main"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6519" y="1815493"/>
            <a:ext cx="24003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92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854</Words>
  <Application>Microsoft Office PowerPoint</Application>
  <PresentationFormat>On-screen Show (4:3)</PresentationFormat>
  <Paragraphs>78</Paragraphs>
  <Slides>22</Slides>
  <Notes>9</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等线</vt:lpstr>
      <vt:lpstr>Arial</vt:lpstr>
      <vt:lpstr>Calibri</vt:lpstr>
      <vt:lpstr>iCiel Cadena</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Administrator</cp:lastModifiedBy>
  <cp:revision>59</cp:revision>
  <dcterms:created xsi:type="dcterms:W3CDTF">2022-08-28T07:52:01Z</dcterms:created>
  <dcterms:modified xsi:type="dcterms:W3CDTF">2024-09-18T05:47:41Z</dcterms:modified>
</cp:coreProperties>
</file>