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85" r:id="rId2"/>
    <p:sldId id="283" r:id="rId3"/>
    <p:sldId id="284" r:id="rId4"/>
    <p:sldId id="269" r:id="rId5"/>
    <p:sldId id="262" r:id="rId6"/>
    <p:sldId id="271" r:id="rId7"/>
    <p:sldId id="268" r:id="rId8"/>
    <p:sldId id="263" r:id="rId9"/>
    <p:sldId id="264" r:id="rId10"/>
    <p:sldId id="265" r:id="rId11"/>
    <p:sldId id="267" r:id="rId12"/>
    <p:sldId id="266" r:id="rId13"/>
    <p:sldId id="272" r:id="rId14"/>
  </p:sldIdLst>
  <p:sldSz cx="9144000" cy="5143500" type="screen16x9"/>
  <p:notesSz cx="6858000" cy="9144000"/>
  <p:embeddedFontLst>
    <p:embeddedFont>
      <p:font typeface="#9Slide03 Ample" panose="020B0604020202020204" charset="0"/>
      <p:regular r:id="rId16"/>
    </p:embeddedFont>
    <p:embeddedFont>
      <p:font typeface="#9Slide03 AmpleSoft Bold" panose="020B0604020202020204" charset="0"/>
      <p:regular r:id="rId17"/>
      <p:bold r:id="rId18"/>
    </p:embeddedFont>
    <p:embeddedFont>
      <p:font typeface="#9Slide03 Arima Madurai Black" panose="020B0604020202020204" charset="0"/>
      <p:bold r:id="rId19"/>
    </p:embeddedFont>
    <p:embeddedFont>
      <p:font typeface="#9Slide03 Arima Madurai ExtraBo" panose="020B0604020202020204" charset="0"/>
      <p:bold r:id="rId20"/>
    </p:embeddedFont>
    <p:embeddedFont>
      <p:font typeface="#9Slide03 Cabin SemiBold" panose="020B0604020202020204" charset="0"/>
      <p:regular r:id="rId21"/>
      <p:bold r:id="rId22"/>
    </p:embeddedFont>
    <p:embeddedFont>
      <p:font typeface="#9Slide07 SVNPosterizer KG Inli" panose="02000503000000020003" charset="0"/>
      <p:regular r:id="rId23"/>
    </p:embeddedFont>
    <p:embeddedFont>
      <p:font typeface="Cambria Math" panose="02040503050406030204" pitchFamily="18" charset="0"/>
      <p:regular r:id="rId24"/>
    </p:embeddedFont>
    <p:embeddedFont>
      <p:font typeface="KaiTi" panose="02010609060101010101" pitchFamily="49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949FE07-0A81-4AA5-981B-9C67E1FA49A7}">
          <p14:sldIdLst>
            <p14:sldId id="285"/>
            <p14:sldId id="283"/>
            <p14:sldId id="284"/>
          </p14:sldIdLst>
        </p14:section>
        <p14:section name="Bài 1" id="{B7268E26-F51C-44E0-AA13-4F1F3DE0F504}">
          <p14:sldIdLst>
            <p14:sldId id="269"/>
            <p14:sldId id="262"/>
            <p14:sldId id="271"/>
            <p14:sldId id="268"/>
            <p14:sldId id="263"/>
          </p14:sldIdLst>
        </p14:section>
        <p14:section name="Bài 2" id="{DCCD9537-3803-4AF1-9BD2-AA08E05EF06D}">
          <p14:sldIdLst>
            <p14:sldId id="264"/>
            <p14:sldId id="265"/>
            <p14:sldId id="267"/>
          </p14:sldIdLst>
        </p14:section>
        <p14:section name="Bài 3" id="{812B98E5-AA1F-49BB-A986-8FBE60A05EAA}">
          <p14:sldIdLst>
            <p14:sldId id="266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9933"/>
    <a:srgbClr val="2FB793"/>
    <a:srgbClr val="FF0066"/>
    <a:srgbClr val="FA9D9B"/>
    <a:srgbClr val="93CBED"/>
    <a:srgbClr val="8EDCFA"/>
    <a:srgbClr val="CCCC00"/>
    <a:srgbClr val="FBCDE1"/>
    <a:srgbClr val="FCB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70" autoAdjust="0"/>
    <p:restoredTop sz="94558" autoAdjust="0"/>
  </p:normalViewPr>
  <p:slideViewPr>
    <p:cSldViewPr>
      <p:cViewPr varScale="1">
        <p:scale>
          <a:sx n="82" d="100"/>
          <a:sy n="82" d="100"/>
        </p:scale>
        <p:origin x="1008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5417-6C6A-47EB-AB83-7B3CB73ABC5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F9739-4379-4A8A-BA8D-40944C4BD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1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(1) </a:t>
            </a:r>
            <a:r>
              <a:rPr lang="en-US" baseline="0" dirty="0" err="1"/>
              <a:t>hoặc</a:t>
            </a:r>
            <a:r>
              <a:rPr lang="en-US" baseline="0" dirty="0"/>
              <a:t> (2)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DTXQ-DTTP-V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F9739-4379-4A8A-BA8D-40944C4BDF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1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(1) </a:t>
            </a:r>
            <a:r>
              <a:rPr lang="en-US" baseline="0" dirty="0" err="1"/>
              <a:t>hoặc</a:t>
            </a:r>
            <a:r>
              <a:rPr lang="en-US" baseline="0" dirty="0"/>
              <a:t> (2)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DTXQ-DTTP-V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ký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Home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F9739-4379-4A8A-BA8D-40944C4BDF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5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F9739-4379-4A8A-BA8D-40944C4BDF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3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3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6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3394710"/>
            <a:ext cx="9144000" cy="17487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3953"/>
            <a:ext cx="1995926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2379415" y="0"/>
            <a:ext cx="6764585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383491" y="405229"/>
            <a:ext cx="8377019" cy="4333043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422" y="4131526"/>
            <a:ext cx="1198304" cy="11749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5746" y="4131527"/>
            <a:ext cx="1064720" cy="100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52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37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1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2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3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E726-FD03-466F-9721-AC55DE5DFC0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C1FC-DE18-4737-9098-26654523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80.png"/><Relationship Id="rId3" Type="http://schemas.openxmlformats.org/officeDocument/2006/relationships/image" Target="../media/image420.png"/><Relationship Id="rId7" Type="http://schemas.openxmlformats.org/officeDocument/2006/relationships/image" Target="../media/image430.png"/><Relationship Id="rId12" Type="http://schemas.microsoft.com/office/2007/relationships/hdphoto" Target="../media/hdphoto6.wdp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image" Target="../media/image17.png"/><Relationship Id="rId5" Type="http://schemas.openxmlformats.org/officeDocument/2006/relationships/image" Target="../media/image440.png"/><Relationship Id="rId10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3.wdp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5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0.png"/><Relationship Id="rId4" Type="http://schemas.openxmlformats.org/officeDocument/2006/relationships/image" Target="../media/image20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13.png"/><Relationship Id="rId5" Type="http://schemas.openxmlformats.org/officeDocument/2006/relationships/image" Target="../media/image40.png"/><Relationship Id="rId10" Type="http://schemas.openxmlformats.org/officeDocument/2006/relationships/slide" Target="slide5.xml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0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6"/>
          <a:stretch/>
        </p:blipFill>
        <p:spPr>
          <a:xfrm>
            <a:off x="0" y="0"/>
            <a:ext cx="9144000" cy="5153025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AEA4B35-A786-47FB-9A48-ABBD54DA1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76512"/>
            <a:ext cx="4313800" cy="246545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3400" y="1393596"/>
            <a:ext cx="7751634" cy="3220871"/>
            <a:chOff x="2220182" y="1641346"/>
            <a:chExt cx="7751634" cy="322087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944" b="96111" l="3021" r="44167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" t="67022" r="55338" b="2105"/>
            <a:stretch/>
          </p:blipFill>
          <p:spPr bwMode="auto">
            <a:xfrm>
              <a:off x="2220182" y="1641346"/>
              <a:ext cx="7751634" cy="32208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506182" y="2836282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Ample" panose="020B0604020202020204" charset="0"/>
                </a:rPr>
                <a:t>Luyện</a:t>
              </a:r>
              <a:r>
                <a:rPr lang="en-US" sz="4800" dirty="0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Ample" panose="020B0604020202020204" charset="0"/>
                </a:rPr>
                <a:t> </a:t>
              </a:r>
              <a:r>
                <a:rPr lang="en-US" sz="4800" dirty="0" err="1">
                  <a:solidFill>
                    <a:srgbClr val="29BB77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#9Slide03 Ample" panose="020B0604020202020204" charset="0"/>
                </a:rPr>
                <a:t>tập</a:t>
              </a:r>
              <a:endParaRPr lang="en-US" sz="4800" dirty="0">
                <a:solidFill>
                  <a:srgbClr val="29BB77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Ample" panose="020B060402020202020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76800" y="350146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Sáu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4534" y="590550"/>
            <a:ext cx="62663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</p:txBody>
      </p:sp>
    </p:spTree>
    <p:extLst>
      <p:ext uri="{BB962C8B-B14F-4D97-AF65-F5344CB8AC3E}">
        <p14:creationId xmlns:p14="http://schemas.microsoft.com/office/powerpoint/2010/main" val="161732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93590" y="485545"/>
            <a:ext cx="1981200" cy="943205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Thể</a:t>
            </a:r>
            <a:r>
              <a:rPr lang="en-US" sz="28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tích</a:t>
            </a:r>
            <a:endParaRPr lang="en-US" sz="28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29400" y="637754"/>
                <a:ext cx="5709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637754"/>
                <a:ext cx="570990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3124200" y="463416"/>
            <a:ext cx="1371600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Chiều</a:t>
            </a:r>
            <a:r>
              <a:rPr lang="en-US" sz="28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cao</a:t>
            </a:r>
            <a:endParaRPr lang="en-US" sz="28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56567" y="463416"/>
            <a:ext cx="1371600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Chiều</a:t>
            </a:r>
            <a:r>
              <a:rPr lang="en-US" sz="28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rộng</a:t>
            </a:r>
            <a:endParaRPr lang="en-US" sz="28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90383" y="463416"/>
            <a:ext cx="1371600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Chiều</a:t>
            </a:r>
            <a:r>
              <a:rPr lang="en-US" sz="28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dài</a:t>
            </a:r>
            <a:endParaRPr lang="en-US" sz="28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34177" y="637753"/>
                <a:ext cx="5709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177" y="637753"/>
                <a:ext cx="570990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400577" y="634545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577" y="634545"/>
                <a:ext cx="583813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/>
          <p:cNvSpPr/>
          <p:nvPr/>
        </p:nvSpPr>
        <p:spPr>
          <a:xfrm>
            <a:off x="377098" y="485545"/>
            <a:ext cx="1997691" cy="943205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66"/>
                </a:solidFill>
                <a:latin typeface="#9Slide03 Arima Madurai Black" pitchFamily="2" charset="0"/>
                <a:cs typeface="#9Slide03 Arima Madurai Black" pitchFamily="2" charset="0"/>
              </a:rPr>
              <a:t>1,8</a:t>
            </a:r>
            <a:endParaRPr lang="en-US" sz="2800" dirty="0">
              <a:latin typeface="#9Slide03 Arima Madurai Black" pitchFamily="2" charset="0"/>
              <a:cs typeface="#9Slide03 Arima Madurai Black" pitchFamily="2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124200" y="460207"/>
            <a:ext cx="1371600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238999" y="468582"/>
            <a:ext cx="1389167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0,8</a:t>
            </a:r>
            <a:endParaRPr lang="en-US" sz="2800" dirty="0">
              <a:latin typeface="#9Slide03 Arima Madurai Black" pitchFamily="2" charset="0"/>
              <a:cs typeface="#9Slide03 Arima Madurai Black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181599" y="468582"/>
            <a:ext cx="1380383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1,5</a:t>
            </a:r>
            <a:endParaRPr lang="en-US" sz="2800" dirty="0">
              <a:latin typeface="#9Slide03 Arima Madurai Black" pitchFamily="2" charset="0"/>
              <a:cs typeface="#9Slide03 Arima Madurai Black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83309" y="2266950"/>
            <a:ext cx="5410200" cy="2620174"/>
            <a:chOff x="1897334" y="1994770"/>
            <a:chExt cx="5410200" cy="2620174"/>
          </a:xfrm>
        </p:grpSpPr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DE5BD13-6F91-4568-B6E5-4E7DE7333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67" y="1994770"/>
              <a:ext cx="2242420" cy="2242420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1897334" y="3624788"/>
              <a:ext cx="5410200" cy="99015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93CB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Bạn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hãy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nêu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công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thức</a:t>
              </a:r>
              <a:endParaRPr lang="en-US" sz="28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endParaRPr>
            </a:p>
            <a:p>
              <a:pPr algn="ctr"/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tính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thể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tích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của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 </a:t>
              </a:r>
              <a:r>
                <a:rPr lang="en-US" sz="2800" b="1" dirty="0" err="1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bể</a:t>
              </a:r>
              <a:r>
                <a:rPr lang="en-US" sz="2800" b="1" dirty="0">
                  <a:solidFill>
                    <a:srgbClr val="93CBED"/>
                  </a:solidFill>
                  <a:latin typeface="#9Slide03 Arima Madurai ExtraBo" pitchFamily="2" charset="0"/>
                  <a:cs typeface="#9Slide03 Arima Madurai ExtraBo" pitchFamily="2" charset="0"/>
                </a:rPr>
                <a:t>.</a:t>
              </a: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5105400" y="1790700"/>
            <a:ext cx="3505200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Diện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đáy</a:t>
            </a:r>
            <a:endParaRPr lang="en-US" sz="2800" dirty="0">
              <a:latin typeface="#9Slide03 Arima Madurai Black" pitchFamily="2" charset="0"/>
              <a:cs typeface="#9Slide03 Arima Madurai Black" pitchFamily="2" charset="0"/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6667500" y="478639"/>
            <a:ext cx="381000" cy="224312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665260" y="1965037"/>
                <a:ext cx="3866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60" y="1965037"/>
                <a:ext cx="386644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/>
          <p:cNvSpPr/>
          <p:nvPr/>
        </p:nvSpPr>
        <p:spPr>
          <a:xfrm>
            <a:off x="466867" y="1794030"/>
            <a:ext cx="1371600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659039" y="1784275"/>
            <a:ext cx="1981200" cy="943205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Thể</a:t>
            </a:r>
            <a:r>
              <a:rPr lang="en-US" sz="28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tích</a:t>
            </a:r>
            <a:endParaRPr lang="en-US" sz="28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923751" y="1971981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3751" y="1971981"/>
                <a:ext cx="583813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/>
          <p:cNvSpPr/>
          <p:nvPr/>
        </p:nvSpPr>
        <p:spPr>
          <a:xfrm>
            <a:off x="531148" y="3335543"/>
            <a:ext cx="275117" cy="1190575"/>
          </a:xfrm>
          <a:prstGeom prst="leftBrac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83965" y="3271598"/>
            <a:ext cx="2576738" cy="1318467"/>
            <a:chOff x="1191620" y="2800350"/>
            <a:chExt cx="3912781" cy="2126512"/>
          </a:xfrm>
        </p:grpSpPr>
        <p:pic>
          <p:nvPicPr>
            <p:cNvPr id="25" name="Picture 2" descr="5 quyển sách hay về thủy sinh giúp bạn tạo góc thiên nhiên ngay tại ngôi  nhà của mình - Readvii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870" b="95304" l="5594" r="94749">
                          <a14:foregroundMark x1="10731" y1="22087" x2="10731" y2="22087"/>
                          <a14:foregroundMark x1="24543" y1="23652" x2="24543" y2="23652"/>
                          <a14:foregroundMark x1="27283" y1="85739" x2="27283" y2="85739"/>
                          <a14:foregroundMark x1="89840" y1="99826" x2="89840" y2="99826"/>
                          <a14:backgroundMark x1="26484" y1="22087" x2="26484" y2="22087"/>
                          <a14:backgroundMark x1="22374" y1="22435" x2="22374" y2="22435"/>
                          <a14:backgroundMark x1="24315" y1="23652" x2="24315" y2="23652"/>
                          <a14:backgroundMark x1="27968" y1="23304" x2="27968" y2="23304"/>
                          <a14:backgroundMark x1="20662" y1="23304" x2="28881" y2="22783"/>
                          <a14:backgroundMark x1="72374" y1="23304" x2="81164" y2="22783"/>
                          <a14:backgroundMark x1="68493" y1="22435" x2="29224" y2="22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1" t="15362" r="20328" b="79585"/>
            <a:stretch/>
          </p:blipFill>
          <p:spPr bwMode="auto">
            <a:xfrm>
              <a:off x="1476374" y="2990850"/>
              <a:ext cx="3248025" cy="123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5 quyển sách hay về thủy sinh giúp bạn tạo góc thiên nhiên ngay tại ngôi  nhà của mình - Readvii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2870" b="95304" l="5594" r="94749">
                          <a14:foregroundMark x1="10731" y1="22087" x2="10731" y2="22087"/>
                          <a14:foregroundMark x1="24543" y1="23652" x2="24543" y2="23652"/>
                          <a14:foregroundMark x1="27283" y1="85739" x2="27283" y2="85739"/>
                          <a14:foregroundMark x1="89840" y1="99826" x2="89840" y2="99826"/>
                          <a14:backgroundMark x1="26484" y1="22087" x2="26484" y2="22087"/>
                          <a14:backgroundMark x1="22374" y1="22435" x2="22374" y2="22435"/>
                          <a14:backgroundMark x1="24315" y1="23652" x2="24315" y2="23652"/>
                          <a14:backgroundMark x1="27968" y1="23304" x2="27968" y2="23304"/>
                          <a14:backgroundMark x1="20662" y1="23304" x2="28881" y2="22783"/>
                          <a14:backgroundMark x1="72374" y1="23304" x2="81164" y2="22783"/>
                          <a14:backgroundMark x1="68493" y1="22435" x2="29224" y2="22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1" t="15362" r="5157" b="10698"/>
            <a:stretch/>
          </p:blipFill>
          <p:spPr bwMode="auto">
            <a:xfrm>
              <a:off x="1191620" y="2800350"/>
              <a:ext cx="3912781" cy="2126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Left Brace 33"/>
          <p:cNvSpPr/>
          <p:nvPr/>
        </p:nvSpPr>
        <p:spPr>
          <a:xfrm rot="16200000">
            <a:off x="1923960" y="3453793"/>
            <a:ext cx="259021" cy="2434659"/>
          </a:xfrm>
          <a:prstGeom prst="leftBrac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666299" y="4705350"/>
            <a:ext cx="848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</a:rPr>
              <a:t>1,5m</a:t>
            </a:r>
          </a:p>
        </p:txBody>
      </p:sp>
      <p:sp>
        <p:nvSpPr>
          <p:cNvPr id="39" name="Rectangle 38"/>
          <p:cNvSpPr/>
          <p:nvPr/>
        </p:nvSpPr>
        <p:spPr>
          <a:xfrm flipH="1">
            <a:off x="-37230" y="3699997"/>
            <a:ext cx="705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</a:rPr>
              <a:t>? 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507564" y="2809933"/>
            <a:ext cx="853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66"/>
                </a:solidFill>
              </a:rPr>
              <a:t>0,8m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913845" y="2844145"/>
                <a:ext cx="1593719" cy="47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FF0066"/>
                    </a:solidFill>
                  </a:rPr>
                  <a:t>V= 1,8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>
                            <a:solidFill>
                              <a:srgbClr val="FF0066"/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sz="2400" b="1" i="0">
                            <a:solidFill>
                              <a:srgbClr val="FF0066"/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endParaRPr lang="en-US" sz="2400" b="1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45" y="2844145"/>
                <a:ext cx="1593719" cy="470000"/>
              </a:xfrm>
              <a:prstGeom prst="rect">
                <a:avLst/>
              </a:prstGeom>
              <a:blipFill rotWithShape="1">
                <a:blip r:embed="rId13"/>
                <a:stretch>
                  <a:fillRect l="-6130"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Left Brace 41"/>
          <p:cNvSpPr/>
          <p:nvPr/>
        </p:nvSpPr>
        <p:spPr>
          <a:xfrm rot="3544946">
            <a:off x="2950893" y="3168632"/>
            <a:ext cx="285323" cy="242322"/>
          </a:xfrm>
          <a:prstGeom prst="leftBrace">
            <a:avLst>
              <a:gd name="adj1" fmla="val 8333"/>
              <a:gd name="adj2" fmla="val 48107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9301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accel="16000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/>
          <p:bldP spid="11" grpId="0" animBg="1"/>
          <p:bldP spid="12" grpId="0" animBg="1"/>
          <p:bldP spid="13" grpId="0" animBg="1"/>
          <p:bldP spid="15" grpId="0"/>
          <p:bldP spid="20" grpId="0"/>
          <p:bldP spid="29" grpId="0" animBg="1"/>
          <p:bldP spid="30" grpId="0" animBg="1"/>
          <p:bldP spid="31" grpId="0" animBg="1"/>
          <p:bldP spid="32" grpId="0" animBg="1"/>
          <p:bldP spid="36" grpId="0" animBg="1"/>
          <p:bldP spid="5" grpId="0" animBg="1"/>
          <p:bldP spid="26" grpId="0"/>
          <p:bldP spid="27" grpId="0" animBg="1"/>
          <p:bldP spid="37" grpId="0" animBg="1"/>
          <p:bldP spid="38" grpId="0"/>
          <p:bldP spid="23" grpId="0" animBg="1"/>
          <p:bldP spid="34" grpId="0" animBg="1"/>
          <p:bldP spid="35" grpId="0"/>
          <p:bldP spid="39" grpId="0"/>
          <p:bldP spid="40" grpId="0"/>
          <p:bldP spid="41" grpId="0"/>
          <p:bldP spid="4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4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/>
          <p:bldP spid="11" grpId="0" animBg="1"/>
          <p:bldP spid="12" grpId="0" animBg="1"/>
          <p:bldP spid="13" grpId="0" animBg="1"/>
          <p:bldP spid="15" grpId="0"/>
          <p:bldP spid="20" grpId="0"/>
          <p:bldP spid="29" grpId="0" animBg="1"/>
          <p:bldP spid="30" grpId="0" animBg="1"/>
          <p:bldP spid="31" grpId="0" animBg="1"/>
          <p:bldP spid="32" grpId="0" animBg="1"/>
          <p:bldP spid="36" grpId="0" animBg="1"/>
          <p:bldP spid="5" grpId="0" animBg="1"/>
          <p:bldP spid="26" grpId="0"/>
          <p:bldP spid="27" grpId="0" animBg="1"/>
          <p:bldP spid="37" grpId="0" animBg="1"/>
          <p:bldP spid="38" grpId="0"/>
          <p:bldP spid="23" grpId="0" animBg="1"/>
          <p:bldP spid="34" grpId="0" animBg="1"/>
          <p:bldP spid="35" grpId="0"/>
          <p:bldP spid="39" grpId="0"/>
          <p:bldP spid="40" grpId="0"/>
          <p:bldP spid="41" grpId="0"/>
          <p:bldP spid="4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-矩形 24">
            <a:extLst>
              <a:ext uri="{FF2B5EF4-FFF2-40B4-BE49-F238E27FC236}">
                <a16:creationId xmlns:a16="http://schemas.microsoft.com/office/drawing/2014/main" id="{CD080745-ABE0-ED4C-B626-B2F7284B6E31}"/>
              </a:ext>
            </a:extLst>
          </p:cNvPr>
          <p:cNvSpPr/>
          <p:nvPr/>
        </p:nvSpPr>
        <p:spPr>
          <a:xfrm>
            <a:off x="5497360" y="3303466"/>
            <a:ext cx="1724025" cy="304800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dirty="0">
                <a:cs typeface="+mn-ea"/>
                <a:sym typeface="+mn-lt"/>
              </a:rPr>
              <a:t>Add title text</a:t>
            </a:r>
            <a:endParaRPr lang="zh-CN" altLang="en-US" sz="1500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62200" y="2190750"/>
                <a:ext cx="4452886" cy="2565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/>
                    </a:solidFill>
                  </a:rPr>
                  <a:t>Diện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tích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đáy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của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bể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là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:</a:t>
                </a:r>
              </a:p>
              <a:p>
                <a:r>
                  <a:rPr lang="en-US" sz="3200" b="1" dirty="0">
                    <a:solidFill>
                      <a:schemeClr val="accent4"/>
                    </a:solidFill>
                  </a:rPr>
                  <a:t>	1,8 x 1,5 =  1,2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sz="3200" b="1" i="0" smtClean="0">
                            <a:solidFill>
                              <a:schemeClr val="accent4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chemeClr val="accent4"/>
                    </a:solidFill>
                  </a:rPr>
                  <a:t>)</a:t>
                </a:r>
              </a:p>
              <a:p>
                <a:r>
                  <a:rPr lang="en-US" sz="3200" b="1" dirty="0" err="1">
                    <a:solidFill>
                      <a:schemeClr val="accent4"/>
                    </a:solidFill>
                  </a:rPr>
                  <a:t>Chiều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cao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của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bể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là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:</a:t>
                </a:r>
              </a:p>
              <a:p>
                <a:r>
                  <a:rPr lang="en-US" sz="3200" b="1" dirty="0">
                    <a:solidFill>
                      <a:schemeClr val="accent4"/>
                    </a:solidFill>
                  </a:rPr>
                  <a:t>	1,8 : 1,2 =  1,5 (m)</a:t>
                </a:r>
              </a:p>
              <a:p>
                <a:r>
                  <a:rPr lang="en-US" sz="3200" b="1" dirty="0">
                    <a:solidFill>
                      <a:schemeClr val="accent4"/>
                    </a:solidFill>
                  </a:rPr>
                  <a:t>		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Đáp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b="1" dirty="0" err="1">
                    <a:solidFill>
                      <a:schemeClr val="accent4"/>
                    </a:solidFill>
                  </a:rPr>
                  <a:t>số</a:t>
                </a:r>
                <a:r>
                  <a:rPr lang="en-US" sz="3200" b="1" dirty="0">
                    <a:solidFill>
                      <a:schemeClr val="accent4"/>
                    </a:solidFill>
                  </a:rPr>
                  <a:t>: 1,5 m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2190750"/>
                <a:ext cx="4452886" cy="2565702"/>
              </a:xfrm>
              <a:prstGeom prst="rect">
                <a:avLst/>
              </a:prstGeom>
              <a:blipFill rotWithShape="1">
                <a:blip r:embed="rId2"/>
                <a:stretch>
                  <a:fillRect l="-3562" t="-3088" r="-2466" b="-6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A-矩形 24">
            <a:extLst>
              <a:ext uri="{FF2B5EF4-FFF2-40B4-BE49-F238E27FC236}">
                <a16:creationId xmlns:a16="http://schemas.microsoft.com/office/drawing/2014/main" id="{CD080745-ABE0-ED4C-B626-B2F7284B6E31}"/>
              </a:ext>
            </a:extLst>
          </p:cNvPr>
          <p:cNvSpPr/>
          <p:nvPr/>
        </p:nvSpPr>
        <p:spPr>
          <a:xfrm>
            <a:off x="3709987" y="1657350"/>
            <a:ext cx="1724025" cy="457200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3200" dirty="0" err="1">
                <a:solidFill>
                  <a:srgbClr val="FF0066"/>
                </a:solidFill>
                <a:latin typeface="#9Slide03 AmpleSoft Bold" pitchFamily="2" charset="0"/>
                <a:cs typeface="+mn-ea"/>
                <a:sym typeface="+mn-lt"/>
              </a:rPr>
              <a:t>Bài</a:t>
            </a:r>
            <a:r>
              <a:rPr lang="en-US" altLang="zh-CN" sz="3200" dirty="0">
                <a:solidFill>
                  <a:srgbClr val="FF0066"/>
                </a:solidFill>
                <a:latin typeface="#9Slide03 AmpleSoft Bold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66"/>
                </a:solidFill>
                <a:latin typeface="#9Slide03 AmpleSoft Bold" pitchFamily="2" charset="0"/>
                <a:cs typeface="+mn-ea"/>
                <a:sym typeface="+mn-lt"/>
              </a:rPr>
              <a:t>giải</a:t>
            </a:r>
            <a:endParaRPr lang="zh-CN" altLang="en-US" sz="3200" dirty="0">
              <a:solidFill>
                <a:srgbClr val="FF0066"/>
              </a:solidFill>
              <a:latin typeface="#9Slide03 AmpleSoft Bold" pitchFamily="2" charset="0"/>
              <a:cs typeface="+mn-ea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63803" y="590550"/>
            <a:ext cx="1981200" cy="943205"/>
          </a:xfrm>
          <a:prstGeom prst="roundRect">
            <a:avLst/>
          </a:prstGeom>
          <a:ln>
            <a:solidFill>
              <a:schemeClr val="accent6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Thể</a:t>
            </a:r>
            <a:r>
              <a:rPr lang="en-US" sz="2800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800" dirty="0" err="1">
                <a:latin typeface="#9Slide03 Arima Madurai ExtraBo" pitchFamily="2" charset="0"/>
                <a:cs typeface="#9Slide03 Arima Madurai ExtraBo" pitchFamily="2" charset="0"/>
              </a:rPr>
              <a:t>tích</a:t>
            </a:r>
            <a:endParaRPr lang="en-US" sz="2800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79990" y="769765"/>
                <a:ext cx="5838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990" y="769765"/>
                <a:ext cx="583813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50972" y="764887"/>
                <a:ext cx="3866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/>
                        </a:rPr>
                        <m:t>: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972" y="764887"/>
                <a:ext cx="386644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526333" y="590550"/>
            <a:ext cx="1371600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29200" y="590550"/>
            <a:ext cx="3505200" cy="933450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Diện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Arima Madurai Black" pitchFamily="2" charset="0"/>
                <a:cs typeface="#9Slide03 Arima Madurai Black" pitchFamily="2" charset="0"/>
              </a:rPr>
              <a:t>đáy</a:t>
            </a:r>
            <a:endParaRPr lang="en-US" sz="2800" dirty="0">
              <a:latin typeface="#9Slide03 Arima Madurai Black" pitchFamily="2" charset="0"/>
              <a:cs typeface="#9Slide03 Arima Madurai Black" pitchFamily="2" charset="0"/>
            </a:endParaRPr>
          </a:p>
        </p:txBody>
      </p:sp>
      <p:pic>
        <p:nvPicPr>
          <p:cNvPr id="11" name="Picture 2" descr="Home-icon - Thành lập công ty, Phần mềm kế toán, dịch vụ kế toán, thiết kế  websit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4667" l="3556" r="97778">
                        <a14:foregroundMark x1="39556" y1="33778" x2="55556" y2="78222"/>
                        <a14:foregroundMark x1="50667" y1="29778" x2="62222" y2="76889"/>
                        <a14:foregroundMark x1="59556" y1="28444" x2="68889" y2="64444"/>
                        <a14:foregroundMark x1="33333" y1="42667" x2="36444" y2="76000"/>
                        <a14:foregroundMark x1="34222" y1="44000" x2="34222" y2="44000"/>
                        <a14:foregroundMark x1="35556" y1="38667" x2="28000" y2="43111"/>
                        <a14:foregroundMark x1="61333" y1="27556" x2="68444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35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693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9050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3.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khối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nhựa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dạng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lập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phương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có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dài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10cm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và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gấp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đôi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cạnh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khối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gỗ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cũng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hình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lập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phương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. </a:t>
            </a:r>
          </a:p>
          <a:p>
            <a:pPr algn="just"/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Hỏi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diện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toàn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phần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của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khối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nhựa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gấp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mấy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lần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diện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tích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toàn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phần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của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khối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#9Slide03 Cabin SemiBold" pitchFamily="2" charset="0"/>
              </a:rPr>
              <a:t>gỗ</a:t>
            </a:r>
            <a:r>
              <a:rPr lang="en-US" sz="2800" dirty="0">
                <a:solidFill>
                  <a:srgbClr val="FF0066"/>
                </a:solidFill>
                <a:latin typeface="#9Slide03 Cabin SemiBold" pitchFamily="2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41" b="82407" l="59479" r="90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34" t="26360" r="9310" b="14483"/>
          <a:stretch/>
        </p:blipFill>
        <p:spPr bwMode="auto">
          <a:xfrm>
            <a:off x="5026145" y="2571750"/>
            <a:ext cx="1333227" cy="128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15" b="75926" l="16458" r="49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16490" r="47960" b="23269"/>
          <a:stretch/>
        </p:blipFill>
        <p:spPr bwMode="auto">
          <a:xfrm>
            <a:off x="1802254" y="2023306"/>
            <a:ext cx="2748725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9200" y="43755"/>
            <a:ext cx="5029200" cy="394395"/>
          </a:xfrm>
          <a:prstGeom prst="rect">
            <a:avLst/>
          </a:prstGeom>
          <a:solidFill>
            <a:srgbClr val="FFFF00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81800" y="43755"/>
            <a:ext cx="2286000" cy="394395"/>
          </a:xfrm>
          <a:prstGeom prst="rect">
            <a:avLst/>
          </a:prstGeom>
          <a:solidFill>
            <a:srgbClr val="FFFF00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438150"/>
            <a:ext cx="6477000" cy="394395"/>
          </a:xfrm>
          <a:prstGeom prst="rect">
            <a:avLst/>
          </a:prstGeom>
          <a:solidFill>
            <a:srgbClr val="FFFF00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888891"/>
            <a:ext cx="8382000" cy="394395"/>
          </a:xfrm>
          <a:prstGeom prst="rect">
            <a:avLst/>
          </a:prstGeom>
          <a:solidFill>
            <a:srgbClr val="FA9D9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352550"/>
            <a:ext cx="4343400" cy="394395"/>
          </a:xfrm>
          <a:prstGeom prst="rect">
            <a:avLst/>
          </a:prstGeom>
          <a:solidFill>
            <a:srgbClr val="FA9D9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95187" y="-121804"/>
            <a:ext cx="6629399" cy="2102145"/>
            <a:chOff x="1275907" y="2512799"/>
            <a:chExt cx="6629399" cy="2102145"/>
          </a:xfrm>
        </p:grpSpPr>
        <p:pic>
          <p:nvPicPr>
            <p:cNvPr id="18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286" b="88505" l="5143" r="96429">
                          <a14:foregroundMark x1="18571" y1="72428" x2="18571" y2="72428"/>
                          <a14:foregroundMark x1="81571" y1="72830" x2="81571" y2="72830"/>
                          <a14:foregroundMark x1="83714" y1="71222" x2="83714" y2="71222"/>
                          <a14:foregroundMark x1="61143" y1="86415" x2="61143" y2="86415"/>
                          <a14:foregroundMark x1="48286" y1="86415" x2="48286" y2="86415"/>
                          <a14:foregroundMark x1="53286" y1="86013" x2="53286" y2="86013"/>
                          <a14:foregroundMark x1="43429" y1="85611" x2="43429" y2="85611"/>
                          <a14:foregroundMark x1="37714" y1="86817" x2="37714" y2="86817"/>
                          <a14:foregroundMark x1="66000" y1="86415" x2="66000" y2="86415"/>
                          <a14:foregroundMark x1="57571" y1="86013" x2="57571" y2="86013"/>
                          <a14:foregroundMark x1="46286" y1="86415" x2="46286" y2="86415"/>
                          <a14:foregroundMark x1="35571" y1="88344" x2="71000" y2="871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7098"/>
            <a:stretch/>
          </p:blipFill>
          <p:spPr bwMode="auto">
            <a:xfrm>
              <a:off x="3733800" y="2512799"/>
              <a:ext cx="1676400" cy="1278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ounded Rectangle 13"/>
                <p:cNvSpPr/>
                <p:nvPr/>
              </p:nvSpPr>
              <p:spPr>
                <a:xfrm>
                  <a:off x="1275907" y="3624788"/>
                  <a:ext cx="6629399" cy="990156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6633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Muốn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tìm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tỷ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lệ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663300"/>
                              </a:solidFill>
                              <a:latin typeface="Cambria Math" panose="02040503050406030204" pitchFamily="18" charset="0"/>
                              <a:cs typeface="#9Slide03 Arima Madurai ExtraBo" pitchFamily="2" charset="0"/>
                            </a:rPr>
                          </m:ctrlPr>
                        </m:sSubPr>
                        <m:e>
                          <m:r>
                            <a:rPr lang="en-US" sz="2800" b="1" i="0" smtClean="0">
                              <a:solidFill>
                                <a:srgbClr val="663300"/>
                              </a:solidFill>
                              <a:latin typeface="Cambria Math"/>
                              <a:cs typeface="#9Slide03 Arima Madurai ExtraBo" pitchFamily="2" charset="0"/>
                            </a:rPr>
                            <m:t>𝐒</m:t>
                          </m:r>
                        </m:e>
                        <m:sub>
                          <m:r>
                            <a:rPr lang="en-US" sz="2800" b="1" i="0" smtClean="0">
                              <a:solidFill>
                                <a:srgbClr val="663300"/>
                              </a:solidFill>
                              <a:latin typeface="Cambria Math"/>
                              <a:cs typeface="#9Slide03 Arima Madurai ExtraBo" pitchFamily="2" charset="0"/>
                            </a:rPr>
                            <m:t>𝐭𝐩</m:t>
                          </m:r>
                        </m:sub>
                      </m:sSub>
                    </m:oMath>
                  </a14:m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khối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nhựa</a:t>
                  </a:r>
                  <a:endParaRPr lang="en-US" sz="2800" b="1" dirty="0">
                    <a:solidFill>
                      <a:srgbClr val="663300"/>
                    </a:solidFill>
                    <a:latin typeface="#9Slide03 Arima Madurai ExtraBo" pitchFamily="2" charset="0"/>
                    <a:cs typeface="#9Slide03 Arima Madurai ExtraBo" pitchFamily="2" charset="0"/>
                  </a:endParaRPr>
                </a:p>
                <a:p>
                  <a:pPr algn="ctr"/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và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rgbClr val="663300"/>
                              </a:solidFill>
                              <a:latin typeface="Cambria Math" panose="02040503050406030204" pitchFamily="18" charset="0"/>
                              <a:cs typeface="#9Slide03 Arima Madurai ExtraBo" pitchFamily="2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663300"/>
                              </a:solidFill>
                              <a:latin typeface="Cambria Math"/>
                              <a:cs typeface="#9Slide03 Arima Madurai ExtraBo" pitchFamily="2" charset="0"/>
                            </a:rPr>
                            <m:t>𝐒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663300"/>
                              </a:solidFill>
                              <a:latin typeface="Cambria Math"/>
                              <a:cs typeface="#9Slide03 Arima Madurai ExtraBo" pitchFamily="2" charset="0"/>
                            </a:rPr>
                            <m:t>𝐭𝐩</m:t>
                          </m:r>
                        </m:sub>
                      </m:sSub>
                      <m:r>
                        <a:rPr lang="en-US" sz="2800" b="1" i="1">
                          <a:solidFill>
                            <a:srgbClr val="663300"/>
                          </a:solidFill>
                          <a:latin typeface="Cambria Math"/>
                          <a:cs typeface="#9Slide03 Arima Madurai ExtraBo" pitchFamily="2" charset="0"/>
                        </a:rPr>
                        <m:t> </m:t>
                      </m:r>
                    </m:oMath>
                  </a14:m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khối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gỗ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,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bạn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làm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thế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 </a:t>
                  </a:r>
                  <a:r>
                    <a:rPr lang="en-US" sz="2800" b="1" dirty="0" err="1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nào</a:t>
                  </a:r>
                  <a:r>
                    <a:rPr lang="en-US" sz="2800" b="1" dirty="0">
                      <a:solidFill>
                        <a:srgbClr val="663300"/>
                      </a:solidFill>
                      <a:latin typeface="#9Slide03 Arima Madurai ExtraBo" pitchFamily="2" charset="0"/>
                      <a:cs typeface="#9Slide03 Arima Madurai ExtraBo" pitchFamily="2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4" name="Rounded 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907" y="3624788"/>
                  <a:ext cx="6629399" cy="990156"/>
                </a:xfrm>
                <a:prstGeom prst="roundRect">
                  <a:avLst/>
                </a:prstGeom>
                <a:blipFill rotWithShape="1">
                  <a:blip r:embed="rId8"/>
                  <a:stretch>
                    <a:fillRect b="-14205"/>
                  </a:stretch>
                </a:blipFill>
                <a:ln w="76200">
                  <a:solidFill>
                    <a:srgbClr val="6633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AutoShape 2" descr="55+ ảnh nền điện thoại cute dành cho fan của We Bare Bears - BlogAnCho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55+ ảnh nền điện thoại cute dành cho fan của We Bare Bears - BlogAnCho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eft Brace 14"/>
          <p:cNvSpPr/>
          <p:nvPr/>
        </p:nvSpPr>
        <p:spPr>
          <a:xfrm>
            <a:off x="1333500" y="2495550"/>
            <a:ext cx="533400" cy="1493716"/>
          </a:xfrm>
          <a:prstGeom prst="leftBrace">
            <a:avLst/>
          </a:prstGeom>
          <a:ln w="38100">
            <a:solidFill>
              <a:srgbClr val="2FB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6883" y="2952751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#9Slide03 Ample" pitchFamily="2" charset="0"/>
              </a:rPr>
              <a:t>10cm</a:t>
            </a:r>
          </a:p>
        </p:txBody>
      </p:sp>
      <p:sp>
        <p:nvSpPr>
          <p:cNvPr id="22" name="Left Brace 21"/>
          <p:cNvSpPr/>
          <p:nvPr/>
        </p:nvSpPr>
        <p:spPr>
          <a:xfrm rot="10800000">
            <a:off x="6324600" y="2861408"/>
            <a:ext cx="457200" cy="746858"/>
          </a:xfrm>
          <a:prstGeom prst="leftBrace">
            <a:avLst/>
          </a:prstGeom>
          <a:ln w="38100">
            <a:solidFill>
              <a:srgbClr val="2FB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858000" y="2952750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#9Slide03 Ample" pitchFamily="2" charset="0"/>
              </a:rPr>
              <a:t>?cm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4924613" y="1621163"/>
                <a:ext cx="3705667" cy="6215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7030A0"/>
                </a:solidFill>
                <a:prstDash val="dash"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FF9933"/>
                    </a:solidFill>
                  </a:rPr>
                  <a:t>Gợi</a:t>
                </a:r>
                <a:r>
                  <a:rPr lang="en-US" sz="2800" b="1" dirty="0">
                    <a:solidFill>
                      <a:srgbClr val="FF9933"/>
                    </a:solidFill>
                  </a:rPr>
                  <a:t> ý: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>
                            <a:solidFill>
                              <a:srgbClr val="663300"/>
                            </a:solidFill>
                            <a:latin typeface="Cambria Math"/>
                          </a:rPr>
                          <m:t>𝐒</m:t>
                        </m:r>
                      </m:e>
                      <m:sub>
                        <m:r>
                          <a:rPr lang="en-US" sz="2800" b="1" i="0">
                            <a:solidFill>
                              <a:srgbClr val="663300"/>
                            </a:solidFill>
                            <a:latin typeface="Cambria Math"/>
                          </a:rPr>
                          <m:t>𝐭𝐩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66330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663300"/>
                    </a:solidFill>
                  </a:rPr>
                  <a:t>nhựa</a:t>
                </a:r>
                <a:r>
                  <a:rPr lang="en-US" sz="2800" b="1" dirty="0">
                    <a:solidFill>
                      <a:srgbClr val="663300"/>
                    </a:solidFill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rgbClr val="663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>
                            <a:solidFill>
                              <a:srgbClr val="663300"/>
                            </a:solidFill>
                            <a:latin typeface="Cambria Math"/>
                          </a:rPr>
                          <m:t>𝐒</m:t>
                        </m:r>
                      </m:e>
                      <m:sub>
                        <m:r>
                          <a:rPr lang="en-US" sz="2800" b="1" i="0">
                            <a:solidFill>
                              <a:srgbClr val="663300"/>
                            </a:solidFill>
                            <a:latin typeface="Cambria Math"/>
                          </a:rPr>
                          <m:t>𝐭𝐩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663300"/>
                    </a:solidFill>
                  </a:rPr>
                  <a:t> gỗ</a:t>
                </a: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613" y="1621163"/>
                <a:ext cx="3705667" cy="621589"/>
              </a:xfrm>
              <a:prstGeom prst="roundRect">
                <a:avLst/>
              </a:prstGeom>
              <a:blipFill rotWithShape="1">
                <a:blip r:embed="rId9"/>
                <a:stretch>
                  <a:fillRect l="-2117" t="-926" r="-1466" b="-12963"/>
                </a:stretch>
              </a:blipFill>
              <a:ln w="38100">
                <a:solidFill>
                  <a:srgbClr val="7030A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693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/>
      <p:bldP spid="22" grpId="0" animBg="1"/>
      <p:bldP spid="23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-矩形 24">
            <a:extLst>
              <a:ext uri="{FF2B5EF4-FFF2-40B4-BE49-F238E27FC236}">
                <a16:creationId xmlns:a16="http://schemas.microsoft.com/office/drawing/2014/main" id="{CD080745-ABE0-ED4C-B626-B2F7284B6E31}"/>
              </a:ext>
            </a:extLst>
          </p:cNvPr>
          <p:cNvSpPr/>
          <p:nvPr/>
        </p:nvSpPr>
        <p:spPr>
          <a:xfrm>
            <a:off x="5497360" y="3303466"/>
            <a:ext cx="1724025" cy="304800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dirty="0">
                <a:cs typeface="+mn-ea"/>
                <a:sym typeface="+mn-lt"/>
              </a:rPr>
              <a:t>Add title text</a:t>
            </a:r>
            <a:endParaRPr lang="zh-CN" altLang="en-US" sz="1500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514350"/>
                <a:ext cx="861060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Di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t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ch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to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ph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ủ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a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kh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i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nh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ự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a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l</m:t>
                      </m:r>
                      <m:r>
                        <a:rPr lang="en-US" sz="2800" i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à:</m:t>
                      </m:r>
                    </m:oMath>
                  </m:oMathPara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10 ×10×6=600 </m:t>
                    </m:r>
                    <m:d>
                      <m:d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m</m:t>
                            </m:r>
                          </m:e>
                          <m:sup>
                            <m:r>
                              <a:rPr lang="en-US" sz="2800" i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ạ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ủ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a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kh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i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g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ỗ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l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à:</m:t>
                      </m:r>
                    </m:oMath>
                  </m:oMathPara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10÷2=5 (</m:t>
                    </m:r>
                    <m:r>
                      <m:rPr>
                        <m:sty m:val="p"/>
                      </m:rP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m</m:t>
                    </m:r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Di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t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to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ph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ủ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a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kh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i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g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ỗ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l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à:</m:t>
                      </m:r>
                    </m:oMath>
                  </m:oMathPara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5</m:t>
                    </m:r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×5×6=150 </m:t>
                    </m:r>
                    <m:d>
                      <m:d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m</m:t>
                            </m:r>
                          </m:e>
                          <m:sup>
                            <m:r>
                              <a:rPr lang="en-US" sz="2800" i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Di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t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to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ph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ủ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a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kh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i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ự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a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g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ấ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p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s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l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di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ệ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t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i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to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ph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ầ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n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c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ủ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a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kh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ố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i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g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ỗ </m:t>
                      </m:r>
                      <m:r>
                        <m:rPr>
                          <m:sty m:val="p"/>
                        </m:rP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l</m:t>
                      </m:r>
                      <m:r>
                        <a:rPr lang="en-US" sz="2800" i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à:</m:t>
                      </m:r>
                    </m:oMath>
                  </m:oMathPara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</a:t>
                </a:r>
                <a14:m>
                  <m:oMath xmlns:m="http://schemas.openxmlformats.org/officeDocument/2006/math"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600÷150=4 (</m:t>
                    </m:r>
                    <m:r>
                      <m:rPr>
                        <m:sty m:val="p"/>
                      </m:rP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l</m:t>
                    </m:r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ầ</m:t>
                    </m:r>
                    <m:r>
                      <m:rPr>
                        <m:sty m:val="p"/>
                      </m:rP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n</m:t>
                    </m:r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		</a:t>
                </a:r>
                <a14:m>
                  <m:oMath xmlns:m="http://schemas.openxmlformats.org/officeDocument/2006/math"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Đá</m:t>
                    </m:r>
                    <m:r>
                      <m:rPr>
                        <m:sty m:val="p"/>
                      </m:rP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p</m:t>
                    </m:r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s</m:t>
                    </m:r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ố:4 </m:t>
                    </m:r>
                    <m:r>
                      <m:rPr>
                        <m:sty m:val="p"/>
                      </m:rP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l</m:t>
                    </m:r>
                    <m: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ầ</m:t>
                    </m:r>
                    <m:r>
                      <m:rPr>
                        <m:sty m:val="p"/>
                      </m:rPr>
                      <a:rPr lang="en-US" sz="2800" i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n</m:t>
                    </m:r>
                  </m:oMath>
                </a14:m>
                <a:endPara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4350"/>
                <a:ext cx="8610600" cy="44012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A-矩形 24">
            <a:extLst>
              <a:ext uri="{FF2B5EF4-FFF2-40B4-BE49-F238E27FC236}">
                <a16:creationId xmlns:a16="http://schemas.microsoft.com/office/drawing/2014/main" id="{CD080745-ABE0-ED4C-B626-B2F7284B6E31}"/>
              </a:ext>
            </a:extLst>
          </p:cNvPr>
          <p:cNvSpPr/>
          <p:nvPr/>
        </p:nvSpPr>
        <p:spPr>
          <a:xfrm>
            <a:off x="3709987" y="134092"/>
            <a:ext cx="1724025" cy="457200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3200" dirty="0" err="1">
                <a:solidFill>
                  <a:srgbClr val="FF0066"/>
                </a:solidFill>
                <a:latin typeface="#9Slide03 AmpleSoft Bold" pitchFamily="2" charset="0"/>
                <a:cs typeface="+mn-ea"/>
                <a:sym typeface="+mn-lt"/>
              </a:rPr>
              <a:t>Bài</a:t>
            </a:r>
            <a:r>
              <a:rPr lang="en-US" altLang="zh-CN" sz="3200" dirty="0">
                <a:solidFill>
                  <a:srgbClr val="FF0066"/>
                </a:solidFill>
                <a:latin typeface="#9Slide03 AmpleSoft Bold" pitchFamily="2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66"/>
                </a:solidFill>
                <a:latin typeface="#9Slide03 AmpleSoft Bold" pitchFamily="2" charset="0"/>
                <a:cs typeface="+mn-ea"/>
                <a:sym typeface="+mn-lt"/>
              </a:rPr>
              <a:t>giải</a:t>
            </a:r>
            <a:endParaRPr lang="zh-CN" altLang="en-US" sz="3200" dirty="0">
              <a:solidFill>
                <a:srgbClr val="FF0066"/>
              </a:solidFill>
              <a:latin typeface="#9Slide03 AmpleSoft Bold" pitchFamily="2" charset="0"/>
              <a:cs typeface="+mn-ea"/>
              <a:sym typeface="+mn-lt"/>
            </a:endParaRPr>
          </a:p>
        </p:txBody>
      </p:sp>
      <p:pic>
        <p:nvPicPr>
          <p:cNvPr id="6" name="Picture 2" descr="Home-icon - Thành lập công ty, Phần mềm kế toán, dịch vụ kế toán, thiết kế  website">
            <a:hlinkClick r:id="rId4" action="ppaction://hlinksldjump"/>
            <a:extLst>
              <a:ext uri="{FF2B5EF4-FFF2-40B4-BE49-F238E27FC236}">
                <a16:creationId xmlns:a16="http://schemas.microsoft.com/office/drawing/2014/main" id="{9245E86C-5C4F-CF29-7FFB-222D38D6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4667" l="3556" r="97778">
                        <a14:foregroundMark x1="39556" y1="33778" x2="55556" y2="78222"/>
                        <a14:foregroundMark x1="50667" y1="29778" x2="62222" y2="76889"/>
                        <a14:foregroundMark x1="59556" y1="28444" x2="68889" y2="64444"/>
                        <a14:foregroundMark x1="33333" y1="42667" x2="36444" y2="76000"/>
                        <a14:foregroundMark x1="34222" y1="44000" x2="34222" y2="44000"/>
                        <a14:foregroundMark x1="35556" y1="38667" x2="28000" y2="43111"/>
                        <a14:foregroundMark x1="61333" y1="27556" x2="68444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35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86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uiExpand="1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ừng Xanh Tươi Phim Hoạt Hình Mất Yếu Tố Nền Thỏ, Tươi, Màu Xanh Lá, Rừng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247567-C3DC-40E2-B61F-57BC80699FF1}"/>
              </a:ext>
            </a:extLst>
          </p:cNvPr>
          <p:cNvGrpSpPr/>
          <p:nvPr/>
        </p:nvGrpSpPr>
        <p:grpSpPr>
          <a:xfrm>
            <a:off x="914400" y="122960"/>
            <a:ext cx="7259705" cy="1077190"/>
            <a:chOff x="914400" y="258071"/>
            <a:chExt cx="7259705" cy="8312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B9EB54-A0AA-4EA3-ADF3-32B244665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400" y="258071"/>
              <a:ext cx="7259705" cy="8312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8729C0-46C5-4E3F-A213-5CE953F5FC41}"/>
                </a:ext>
              </a:extLst>
            </p:cNvPr>
            <p:cNvSpPr txBox="1"/>
            <p:nvPr/>
          </p:nvSpPr>
          <p:spPr>
            <a:xfrm>
              <a:off x="1993885" y="437905"/>
              <a:ext cx="5100755" cy="475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Mục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tiêu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học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này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:</a:t>
              </a:r>
            </a:p>
          </p:txBody>
        </p:sp>
      </p:grp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9B3C070F-1197-4E8D-B880-81AC26C36C6C}"/>
              </a:ext>
            </a:extLst>
          </p:cNvPr>
          <p:cNvSpPr/>
          <p:nvPr/>
        </p:nvSpPr>
        <p:spPr>
          <a:xfrm>
            <a:off x="647700" y="1608373"/>
            <a:ext cx="7848600" cy="3340686"/>
          </a:xfrm>
          <a:prstGeom prst="roundRect">
            <a:avLst/>
          </a:prstGeom>
          <a:solidFill>
            <a:schemeClr val="bg1">
              <a:alpha val="91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2303443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Nhớ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được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cách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tính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diện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,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thể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một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số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hình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5609" y="348615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Vận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dụng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được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công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thức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tính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diện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,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thể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để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giải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một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số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bài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toán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31760-790F-4696-A524-A2A7A5F48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064508"/>
            <a:ext cx="1690774" cy="24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6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2.49846E-6 L 1.1658 0.01789 " pathEditMode="relative" rAng="0" ptsTypes="AA">
                                          <p:cBhvr>
                                            <p:cTn id="12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81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2.49846E-6 L 1.1658 0.01789 " pathEditMode="relative" rAng="0" ptsTypes="AA">
                                          <p:cBhvr>
                                            <p:cTn id="12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81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ừng Xanh Tươi Phim Hoạt Hình Mất Yếu Tố Nền Thỏ, Tươi, Màu Xanh Lá, Rừng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247567-C3DC-40E2-B61F-57BC80699FF1}"/>
              </a:ext>
            </a:extLst>
          </p:cNvPr>
          <p:cNvGrpSpPr/>
          <p:nvPr/>
        </p:nvGrpSpPr>
        <p:grpSpPr>
          <a:xfrm>
            <a:off x="914400" y="122960"/>
            <a:ext cx="7259705" cy="1077190"/>
            <a:chOff x="914400" y="258071"/>
            <a:chExt cx="7259705" cy="8312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B9EB54-A0AA-4EA3-ADF3-32B244665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4400" y="258071"/>
              <a:ext cx="7259705" cy="8312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8729C0-46C5-4E3F-A213-5CE953F5FC41}"/>
                </a:ext>
              </a:extLst>
            </p:cNvPr>
            <p:cNvSpPr txBox="1"/>
            <p:nvPr/>
          </p:nvSpPr>
          <p:spPr>
            <a:xfrm>
              <a:off x="1226854" y="437905"/>
              <a:ext cx="6634830" cy="475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Sau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học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này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,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bạn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đã</a:t>
              </a:r>
              <a:r>
                <a:rPr lang="en-US" sz="4000" dirty="0">
                  <a:solidFill>
                    <a:schemeClr val="bg1"/>
                  </a:solidFill>
                  <a:latin typeface="#9Slide07 SVNPosterizer KG Inli" panose="02000503000000020003" pitchFamily="2" charset="0"/>
                </a:rPr>
                <a:t>:</a:t>
              </a:r>
            </a:p>
          </p:txBody>
        </p:sp>
      </p:grp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9B3C070F-1197-4E8D-B880-81AC26C36C6C}"/>
              </a:ext>
            </a:extLst>
          </p:cNvPr>
          <p:cNvSpPr/>
          <p:nvPr/>
        </p:nvSpPr>
        <p:spPr>
          <a:xfrm>
            <a:off x="647700" y="1608373"/>
            <a:ext cx="7848600" cy="3340686"/>
          </a:xfrm>
          <a:prstGeom prst="roundRect">
            <a:avLst/>
          </a:prstGeom>
          <a:solidFill>
            <a:schemeClr val="bg1">
              <a:alpha val="91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2303443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Nhớ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được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cách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tính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diện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,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thể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một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số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hình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5609" y="348615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Vận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dụng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được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công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thức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tính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diện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,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thể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tích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để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giải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một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số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bài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 </a:t>
            </a:r>
            <a:r>
              <a:rPr lang="en-US" sz="2800" dirty="0" err="1">
                <a:latin typeface="#9Slide03 Arima Madurai Black" pitchFamily="2" charset="0"/>
                <a:cs typeface="#9Slide03 Arima Madurai Black" pitchFamily="2" charset="0"/>
              </a:rPr>
              <a:t>toán</a:t>
            </a:r>
            <a:r>
              <a:rPr lang="en-US" sz="2800" dirty="0">
                <a:latin typeface="#9Slide03 Arima Madurai Black" pitchFamily="2" charset="0"/>
                <a:cs typeface="#9Slide03 Arima Madurai Black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31760-790F-4696-A524-A2A7A5F48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2064508"/>
            <a:ext cx="1690774" cy="24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2.49846E-6 L 1.1658 0.01789 " pathEditMode="relative" rAng="0" ptsTypes="AA">
                                          <p:cBhvr>
                                            <p:cTn id="12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81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2.49846E-6 L 1.1658 0.01789 " pathEditMode="relative" rAng="0" ptsTypes="AA">
                                          <p:cBhvr>
                                            <p:cTn id="12" dur="3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81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-矩形 24">
            <a:extLst>
              <a:ext uri="{FF2B5EF4-FFF2-40B4-BE49-F238E27FC236}">
                <a16:creationId xmlns:a16="http://schemas.microsoft.com/office/drawing/2014/main" id="{CD080745-ABE0-ED4C-B626-B2F7284B6E31}"/>
              </a:ext>
            </a:extLst>
          </p:cNvPr>
          <p:cNvSpPr/>
          <p:nvPr/>
        </p:nvSpPr>
        <p:spPr>
          <a:xfrm>
            <a:off x="5497360" y="3303466"/>
            <a:ext cx="1724025" cy="304800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dirty="0">
                <a:cs typeface="+mn-ea"/>
                <a:sym typeface="+mn-lt"/>
              </a:rPr>
              <a:t>Add title text</a:t>
            </a:r>
            <a:endParaRPr lang="zh-CN" altLang="en-US" sz="1500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1275309"/>
                  </p:ext>
                </p:extLst>
              </p:nvPr>
            </p:nvGraphicFramePr>
            <p:xfrm>
              <a:off x="1066800" y="2005022"/>
              <a:ext cx="7010400" cy="3081328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8886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Hình</a:t>
                          </a:r>
                          <a:r>
                            <a:rPr lang="en-US" sz="2800" baseline="0" dirty="0"/>
                            <a:t> </a:t>
                          </a:r>
                        </a:p>
                        <a:p>
                          <a:pPr algn="ctr"/>
                          <a:r>
                            <a:rPr lang="en-US" sz="2800" baseline="0" dirty="0" err="1"/>
                            <a:t>lập</a:t>
                          </a:r>
                          <a:r>
                            <a:rPr lang="en-US" sz="2800" baseline="0" dirty="0"/>
                            <a:t> </a:t>
                          </a:r>
                          <a:r>
                            <a:rPr lang="en-US" sz="2800" baseline="0" dirty="0" err="1"/>
                            <a:t>phương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98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Độ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dài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cạnh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/>
                                  </a:rPr>
                                  <m:t>𝟏𝟐</m:t>
                                </m:r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1" i="0" smtClean="0">
                                    <a:latin typeface="Cambria Math"/>
                                  </a:rPr>
                                  <m:t>𝐜𝐦</m:t>
                                </m:r>
                              </m:oMath>
                            </m:oMathPara>
                          </a14:m>
                          <a:endParaRPr lang="en-US" sz="2400" b="1" i="0" dirty="0">
                            <a:latin typeface="Calibri Math"/>
                          </a:endParaRP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0" smtClean="0"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en-US" sz="2400" b="1" i="0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2400" b="1" i="0" smtClean="0">
                                    <a:latin typeface="Cambria Math"/>
                                  </a:rPr>
                                  <m:t>𝟓</m:t>
                                </m:r>
                                <m:r>
                                  <a:rPr lang="en-US" sz="2400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1" i="0" smtClean="0">
                                    <a:latin typeface="Cambria Math"/>
                                  </a:rPr>
                                  <m:t>𝐦</m:t>
                                </m:r>
                              </m:oMath>
                            </m:oMathPara>
                          </a14:m>
                          <a:endParaRPr lang="en-US" sz="2400" b="1" i="0" dirty="0">
                            <a:latin typeface="Calibri Math"/>
                          </a:endParaRP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3982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xung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quanh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39827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to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n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ph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ầ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398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Thể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tích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1275309"/>
                  </p:ext>
                </p:extLst>
              </p:nvPr>
            </p:nvGraphicFramePr>
            <p:xfrm>
              <a:off x="1066800" y="2005022"/>
              <a:ext cx="7010400" cy="3081328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922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Hình</a:t>
                          </a:r>
                          <a:r>
                            <a:rPr lang="en-US" sz="2800" baseline="0" dirty="0"/>
                            <a:t> </a:t>
                          </a:r>
                        </a:p>
                        <a:p>
                          <a:pPr algn="ctr"/>
                          <a:r>
                            <a:rPr lang="en-US" sz="2800" baseline="0" dirty="0" err="1"/>
                            <a:t>lập</a:t>
                          </a:r>
                          <a:r>
                            <a:rPr lang="en-US" sz="2800" baseline="0" dirty="0"/>
                            <a:t> </a:t>
                          </a:r>
                          <a:r>
                            <a:rPr lang="en-US" sz="2800" baseline="0" dirty="0" err="1"/>
                            <a:t>phương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398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Độ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dài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cạnh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2"/>
                          <a:stretch>
                            <a:fillRect l="-107222" t="-183721" r="-101667" b="-325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2"/>
                          <a:stretch>
                            <a:fillRect l="-207222" t="-183721" r="-1667" b="-325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39827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2"/>
                          <a:stretch>
                            <a:fillRect l="-521" t="-283721" r="-189063" b="-225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39827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2"/>
                          <a:stretch>
                            <a:fillRect l="-521" t="-392857" r="-189063" b="-13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398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Thể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tích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1799186" y="5775"/>
            <a:ext cx="608852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1.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Viết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đo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thích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hợp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vào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 ô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#9Slide03 Cabin SemiBold" pitchFamily="2" charset="0"/>
              </a:rPr>
              <a:t>trống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#9Slide03 Cabin Semi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143000" y="718125"/>
                <a:ext cx="3350745" cy="5582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 i="0">
                              <a:latin typeface="Cambria Math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𝐪</m:t>
                          </m:r>
                        </m:sub>
                      </m:sSub>
                      <m:r>
                        <a:rPr lang="en-US" sz="2400" b="1" i="0" smtClean="0">
                          <a:latin typeface="Cambria Math"/>
                        </a:rPr>
                        <m:t>=</m:t>
                      </m:r>
                      <m:r>
                        <a:rPr lang="en-US" sz="2400" b="1" i="0" smtClean="0">
                          <a:latin typeface="Cambria Math"/>
                        </a:rPr>
                        <m:t>𝐜</m:t>
                      </m:r>
                      <m:r>
                        <a:rPr lang="en-US" sz="2400" b="1" i="0" smtClean="0">
                          <a:latin typeface="Cambria Math"/>
                        </a:rPr>
                        <m:t>ạ</m:t>
                      </m:r>
                      <m:r>
                        <a:rPr lang="en-US" sz="2400" b="1" i="0" smtClean="0">
                          <a:latin typeface="Cambria Math"/>
                        </a:rPr>
                        <m:t>𝐧𝐡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𝐜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𝐧𝐡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𝟒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718125"/>
                <a:ext cx="3350745" cy="558225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650255" y="718125"/>
                <a:ext cx="3350745" cy="5582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</a:rPr>
                            <m:t>𝐭𝐩</m:t>
                          </m:r>
                        </m:sub>
                      </m:sSub>
                      <m:r>
                        <a:rPr lang="en-US" sz="2400" b="1" i="0" smtClean="0">
                          <a:latin typeface="Cambria Math"/>
                        </a:rPr>
                        <m:t>=</m:t>
                      </m:r>
                      <m:r>
                        <a:rPr lang="en-US" sz="2400" b="1" i="0" smtClean="0">
                          <a:latin typeface="Cambria Math"/>
                        </a:rPr>
                        <m:t>𝐜</m:t>
                      </m:r>
                      <m:r>
                        <a:rPr lang="en-US" sz="2400" b="1" i="0" smtClean="0">
                          <a:latin typeface="Cambria Math"/>
                        </a:rPr>
                        <m:t>ạ</m:t>
                      </m:r>
                      <m:r>
                        <a:rPr lang="en-US" sz="2400" b="1" i="0" smtClean="0">
                          <a:latin typeface="Cambria Math"/>
                        </a:rPr>
                        <m:t>𝐧𝐡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𝐜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𝐧𝐡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𝟔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255" y="718125"/>
                <a:ext cx="3350745" cy="558225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2670048" y="1352550"/>
                <a:ext cx="3806952" cy="5582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𝐕</m:t>
                      </m:r>
                      <m:r>
                        <a:rPr lang="en-US" sz="2400" b="1" i="0" smtClean="0">
                          <a:latin typeface="Cambria Math"/>
                        </a:rPr>
                        <m:t>=</m:t>
                      </m:r>
                      <m:r>
                        <a:rPr lang="en-US" sz="2400" b="1" i="0" smtClean="0">
                          <a:latin typeface="Cambria Math"/>
                        </a:rPr>
                        <m:t>𝐜</m:t>
                      </m:r>
                      <m:r>
                        <a:rPr lang="en-US" sz="2400" b="1" i="0" smtClean="0">
                          <a:latin typeface="Cambria Math"/>
                        </a:rPr>
                        <m:t>ạ</m:t>
                      </m:r>
                      <m:r>
                        <a:rPr lang="en-US" sz="2400" b="1" i="0" smtClean="0">
                          <a:latin typeface="Cambria Math"/>
                        </a:rPr>
                        <m:t>𝐧𝐡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𝐜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𝐧𝐡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𝐜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ạ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𝐧𝐡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048" y="1352550"/>
                <a:ext cx="3806952" cy="558225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409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-矩形 24">
            <a:extLst>
              <a:ext uri="{FF2B5EF4-FFF2-40B4-BE49-F238E27FC236}">
                <a16:creationId xmlns:a16="http://schemas.microsoft.com/office/drawing/2014/main" id="{CD080745-ABE0-ED4C-B626-B2F7284B6E31}"/>
              </a:ext>
            </a:extLst>
          </p:cNvPr>
          <p:cNvSpPr/>
          <p:nvPr/>
        </p:nvSpPr>
        <p:spPr>
          <a:xfrm>
            <a:off x="5497360" y="3303466"/>
            <a:ext cx="1724025" cy="304800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dirty="0">
                <a:cs typeface="+mn-ea"/>
                <a:sym typeface="+mn-lt"/>
              </a:rPr>
              <a:t>Add title text</a:t>
            </a:r>
            <a:endParaRPr lang="zh-CN" altLang="en-US" sz="1500" dirty="0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8127994"/>
                  </p:ext>
                </p:extLst>
              </p:nvPr>
            </p:nvGraphicFramePr>
            <p:xfrm>
              <a:off x="914400" y="1238250"/>
              <a:ext cx="7543800" cy="31623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514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14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514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086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Hình</a:t>
                          </a:r>
                          <a:r>
                            <a:rPr lang="en-US" sz="2800" baseline="0" dirty="0"/>
                            <a:t> </a:t>
                          </a:r>
                        </a:p>
                        <a:p>
                          <a:pPr algn="ctr"/>
                          <a:r>
                            <a:rPr lang="en-US" sz="2800" baseline="0" dirty="0" err="1"/>
                            <a:t>lập</a:t>
                          </a:r>
                          <a:r>
                            <a:rPr lang="en-US" sz="2800" baseline="0" dirty="0"/>
                            <a:t> </a:t>
                          </a:r>
                          <a:r>
                            <a:rPr lang="en-US" sz="2800" baseline="0" dirty="0" err="1"/>
                            <a:t>phương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60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Độ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dài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cạnh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latin typeface="Cambria Math"/>
                                  </a:rPr>
                                  <m:t>𝟏𝟐</m:t>
                                </m:r>
                                <m:r>
                                  <a:rPr lang="en-US" sz="2800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0" smtClean="0">
                                    <a:latin typeface="Cambria Math"/>
                                  </a:rPr>
                                  <m:t>𝐜𝐦</m:t>
                                </m:r>
                              </m:oMath>
                            </m:oMathPara>
                          </a14:m>
                          <a:endParaRPr lang="en-US" sz="2800" b="1" i="0" dirty="0">
                            <a:latin typeface="Calibri Math"/>
                          </a:endParaRP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0" smtClean="0">
                                    <a:latin typeface="Cambria Math"/>
                                  </a:rPr>
                                  <m:t>𝟑</m:t>
                                </m:r>
                                <m:r>
                                  <a:rPr lang="en-US" sz="2800" b="1" i="0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sz="2800" b="1" i="0" smtClean="0">
                                    <a:latin typeface="Cambria Math"/>
                                  </a:rPr>
                                  <m:t>𝟓</m:t>
                                </m:r>
                                <m:r>
                                  <a:rPr lang="en-US" sz="2800" b="1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0" smtClean="0">
                                    <a:latin typeface="Cambria Math"/>
                                  </a:rPr>
                                  <m:t>𝐦</m:t>
                                </m:r>
                              </m:oMath>
                            </m:oMathPara>
                          </a14:m>
                          <a:endParaRPr lang="en-US" sz="2800" b="1" i="0" dirty="0">
                            <a:latin typeface="Calibri Math"/>
                          </a:endParaRP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6007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xung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quanh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6007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to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n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ph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ầ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60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Thể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tích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8127994"/>
                  </p:ext>
                </p:extLst>
              </p:nvPr>
            </p:nvGraphicFramePr>
            <p:xfrm>
              <a:off x="914400" y="1238250"/>
              <a:ext cx="7543800" cy="3162300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5146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514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514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922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Hình</a:t>
                          </a:r>
                          <a:r>
                            <a:rPr lang="en-US" sz="2800" baseline="0" dirty="0"/>
                            <a:t> </a:t>
                          </a:r>
                        </a:p>
                        <a:p>
                          <a:pPr algn="ctr"/>
                          <a:r>
                            <a:rPr lang="en-US" sz="2800" baseline="0" dirty="0" err="1"/>
                            <a:t>lập</a:t>
                          </a:r>
                          <a:r>
                            <a:rPr lang="en-US" sz="2800" baseline="0" dirty="0"/>
                            <a:t> </a:t>
                          </a:r>
                          <a:r>
                            <a:rPr lang="en-US" sz="2800" baseline="0" dirty="0" err="1"/>
                            <a:t>phương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60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Độ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dài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cạnh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3"/>
                          <a:stretch>
                            <a:fillRect l="-100505" t="-179545" r="-101515" b="-32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3"/>
                          <a:stretch>
                            <a:fillRect l="-200505" t="-179545" r="-1515" b="-329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60070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3"/>
                          <a:stretch>
                            <a:fillRect l="-505" t="-279545" r="-201515" b="-22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60070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3"/>
                          <a:stretch>
                            <a:fillRect l="-505" t="-371111" r="-201515" b="-12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600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Thể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tích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962400" y="2743525"/>
                <a:ext cx="1659878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𝟓𝟕𝟔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𝐜𝐦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743525"/>
                <a:ext cx="1659878" cy="532966"/>
              </a:xfrm>
              <a:prstGeom prst="rect">
                <a:avLst/>
              </a:prstGeom>
              <a:blipFill>
                <a:blip r:embed="rId4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59231" y="3303466"/>
                <a:ext cx="1620315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𝟕𝟑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𝟓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231" y="3303466"/>
                <a:ext cx="1620315" cy="532966"/>
              </a:xfrm>
              <a:prstGeom prst="rect">
                <a:avLst/>
              </a:prstGeom>
              <a:blipFill>
                <a:blip r:embed="rId5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17401" y="3303466"/>
                <a:ext cx="1659878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𝟖𝟔𝟒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𝐜𝐦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1" y="3303466"/>
                <a:ext cx="1659878" cy="532966"/>
              </a:xfrm>
              <a:prstGeom prst="rect">
                <a:avLst/>
              </a:prstGeom>
              <a:blipFill>
                <a:blip r:embed="rId6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53200" y="2743525"/>
                <a:ext cx="1271950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𝟒𝟗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2743525"/>
                <a:ext cx="1271950" cy="532966"/>
              </a:xfrm>
              <a:prstGeom prst="rect">
                <a:avLst/>
              </a:prstGeom>
              <a:blipFill>
                <a:blip r:embed="rId7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248400" y="3836432"/>
                <a:ext cx="2049920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𝟒𝟐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𝟖𝟕𝟓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3836432"/>
                <a:ext cx="2049920" cy="532966"/>
              </a:xfrm>
              <a:prstGeom prst="rect">
                <a:avLst/>
              </a:prstGeom>
              <a:blipFill>
                <a:blip r:embed="rId8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0" y="3836432"/>
                <a:ext cx="1874679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𝟏𝟕𝟐𝟖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𝐜𝐦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836432"/>
                <a:ext cx="1874679" cy="532966"/>
              </a:xfrm>
              <a:prstGeom prst="rect">
                <a:avLst/>
              </a:prstGeom>
              <a:blipFill>
                <a:blip r:embed="rId9"/>
                <a:stretch>
                  <a:fillRect b="-2045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412151" y="1528557"/>
            <a:ext cx="591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3987" y="1504950"/>
            <a:ext cx="591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9464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A-矩形 24">
            <a:extLst>
              <a:ext uri="{FF2B5EF4-FFF2-40B4-BE49-F238E27FC236}">
                <a16:creationId xmlns:a16="http://schemas.microsoft.com/office/drawing/2014/main" id="{CD080745-ABE0-ED4C-B626-B2F7284B6E31}"/>
              </a:ext>
            </a:extLst>
          </p:cNvPr>
          <p:cNvSpPr/>
          <p:nvPr/>
        </p:nvSpPr>
        <p:spPr>
          <a:xfrm>
            <a:off x="5497360" y="3303466"/>
            <a:ext cx="1724025" cy="304800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dirty="0">
                <a:cs typeface="+mn-ea"/>
                <a:sym typeface="+mn-lt"/>
              </a:rPr>
              <a:t>Add title text</a:t>
            </a:r>
            <a:endParaRPr lang="zh-CN" altLang="en-US" sz="1500" dirty="0">
              <a:cs typeface="+mn-ea"/>
              <a:sym typeface="+mn-lt"/>
            </a:endParaRPr>
          </a:p>
        </p:txBody>
      </p:sp>
      <p:sp>
        <p:nvSpPr>
          <p:cNvPr id="2" name="Cube 1"/>
          <p:cNvSpPr/>
          <p:nvPr/>
        </p:nvSpPr>
        <p:spPr>
          <a:xfrm>
            <a:off x="685800" y="2541466"/>
            <a:ext cx="2667000" cy="1524000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3810001" y="2048991"/>
                <a:ext cx="4952999" cy="6344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x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q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d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i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r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ng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)×2×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cao</m:t>
                      </m:r>
                    </m:oMath>
                  </m:oMathPara>
                </a14:m>
                <a:endParaRPr lang="en-US" sz="2800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1" y="2048991"/>
                <a:ext cx="4952999" cy="634425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3810092" y="2968307"/>
                <a:ext cx="4951784" cy="6344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tp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1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xq</m:t>
                          </m:r>
                        </m:sub>
                      </m:sSub>
                      <m:r>
                        <a:rPr lang="en-US" sz="2800" b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1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S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đá</m:t>
                          </m:r>
                          <m:r>
                            <a:rPr lang="en-US" sz="2800" b="0" i="1" smtClean="0">
                              <a:solidFill>
                                <a:srgbClr val="6633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×2</m:t>
                      </m:r>
                    </m:oMath>
                  </m:oMathPara>
                </a14:m>
                <a:endParaRPr lang="en-US" sz="2800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92" y="2968307"/>
                <a:ext cx="4951784" cy="634425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3843565" y="3887623"/>
                <a:ext cx="4918311" cy="6344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V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d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i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r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ng</m:t>
                      </m:r>
                      <m: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cao</m:t>
                      </m:r>
                    </m:oMath>
                  </m:oMathPara>
                </a14:m>
                <a:endParaRPr lang="en-US" sz="2800" dirty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565" y="3887623"/>
                <a:ext cx="4918311" cy="634425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1866900" y="754285"/>
            <a:ext cx="5410200" cy="9901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3CB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Bạn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hãy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nêu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công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thức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tính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DTXQ, DTTP,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thể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tích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hình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hộp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chữ</a:t>
            </a:r>
            <a:r>
              <a:rPr lang="en-US" sz="2400" b="1" dirty="0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sz="2400" b="1" dirty="0" err="1">
                <a:solidFill>
                  <a:srgbClr val="93CBED"/>
                </a:solidFill>
                <a:latin typeface="#9Slide03 Arima Madurai ExtraBo" pitchFamily="2" charset="0"/>
                <a:cs typeface="#9Slide03 Arima Madurai ExtraBo" pitchFamily="2" charset="0"/>
              </a:rPr>
              <a:t>nhật</a:t>
            </a:r>
            <a:endParaRPr lang="en-US" sz="2400" b="1" dirty="0">
              <a:solidFill>
                <a:srgbClr val="93CBED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687653-2EC0-6347-D75E-84DE1AF60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833" l="10000" r="90000">
                        <a14:foregroundMark x1="63796" y1="13426" x2="64630" y2="13889"/>
                        <a14:foregroundMark x1="61019" y1="13704" x2="61481" y2="13981"/>
                        <a14:foregroundMark x1="51667" y1="13333" x2="51667" y2="13333"/>
                        <a14:foregroundMark x1="67315" y1="90833" x2="67315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722" y="-121543"/>
            <a:ext cx="1142556" cy="11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5750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16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1664915"/>
                  </p:ext>
                </p:extLst>
              </p:nvPr>
            </p:nvGraphicFramePr>
            <p:xfrm>
              <a:off x="914400" y="1704262"/>
              <a:ext cx="7315200" cy="3382088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7432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089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Hình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hộp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chữ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nhật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Chiều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cao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5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0,6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Chiều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dài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1,2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Chiều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rộng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6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0,5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smtClean="0">
                                        <a:latin typeface="Cambria Math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smtClean="0">
                                        <a:latin typeface="Cambria Math"/>
                                      </a:rPr>
                                      <m:t>xung</m:t>
                                    </m:r>
                                    <m:r>
                                      <a:rPr lang="en-US" sz="2400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smtClean="0">
                                        <a:latin typeface="Cambria Math"/>
                                      </a:rPr>
                                      <m:t>quanh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smtClean="0">
                                        <a:latin typeface="Cambria Math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smtClean="0">
                                        <a:latin typeface="Cambria Math"/>
                                      </a:rPr>
                                      <m:t>to</m:t>
                                    </m:r>
                                    <m:r>
                                      <a:rPr lang="en-US" sz="2400" smtClean="0">
                                        <a:latin typeface="Cambria Math"/>
                                      </a:rPr>
                                      <m:t>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smtClean="0">
                                        <a:latin typeface="Cambria Math"/>
                                      </a:rPr>
                                      <m:t>n</m:t>
                                    </m:r>
                                    <m:r>
                                      <a:rPr lang="en-US" sz="2400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smtClean="0">
                                        <a:latin typeface="Cambria Math"/>
                                      </a:rPr>
                                      <m:t>ph</m:t>
                                    </m:r>
                                    <m:r>
                                      <a:rPr lang="en-US" sz="2400" smtClean="0">
                                        <a:latin typeface="Cambria Math"/>
                                      </a:rPr>
                                      <m:t>ầ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smtClean="0">
                                        <a:latin typeface="Cambria Math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Thể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tích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1664915"/>
                  </p:ext>
                </p:extLst>
              </p:nvPr>
            </p:nvGraphicFramePr>
            <p:xfrm>
              <a:off x="914400" y="1704262"/>
              <a:ext cx="7315200" cy="3382088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7432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860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089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Hình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hộp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chữ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nhật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(1)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(2)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Chiều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cao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5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0,6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Chiều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dài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1,2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Chiều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rộng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6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0,5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8884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2"/>
                          <a:stretch>
                            <a:fillRect l="-463" t="-432432" r="-168056" b="-2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6916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2"/>
                          <a:stretch>
                            <a:fillRect l="-463" t="-532432" r="-168056" b="-1216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343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 err="1"/>
                            <a:t>Thể</a:t>
                          </a:r>
                          <a:r>
                            <a:rPr lang="en-US" sz="2400" dirty="0"/>
                            <a:t> </a:t>
                          </a:r>
                          <a:r>
                            <a:rPr lang="en-US" sz="2400" dirty="0" err="1"/>
                            <a:t>tích</a:t>
                          </a:r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4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228600" y="108525"/>
                <a:ext cx="4191001" cy="6344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 i="0">
                              <a:latin typeface="Cambria Math"/>
                            </a:rPr>
                            <m:t>𝐱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𝐪</m:t>
                          </m:r>
                        </m:sub>
                      </m:sSub>
                      <m:r>
                        <a:rPr lang="en-US" sz="2400" b="1" i="0" smtClean="0">
                          <a:latin typeface="Cambria Math"/>
                        </a:rPr>
                        <m:t>=(</m:t>
                      </m:r>
                      <m:r>
                        <a:rPr lang="en-US" sz="2400" b="1" i="0" smtClean="0">
                          <a:latin typeface="Cambria Math"/>
                        </a:rPr>
                        <m:t>𝐝</m:t>
                      </m:r>
                      <m:r>
                        <a:rPr lang="en-US" sz="2400" b="1" i="0" smtClean="0">
                          <a:latin typeface="Cambria Math"/>
                        </a:rPr>
                        <m:t>à</m:t>
                      </m:r>
                      <m:r>
                        <a:rPr lang="en-US" sz="2400" b="1" i="0" smtClean="0">
                          <a:latin typeface="Cambria Math"/>
                        </a:rPr>
                        <m:t>𝐢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𝐫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ộ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𝐧𝐠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)×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𝐜𝐚𝐨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8525"/>
                <a:ext cx="4191001" cy="634425"/>
              </a:xfrm>
              <a:prstGeom prst="round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724400" y="108525"/>
                <a:ext cx="4189973" cy="6344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 i="0" smtClean="0">
                              <a:latin typeface="Cambria Math"/>
                            </a:rPr>
                            <m:t>𝐭𝐩</m:t>
                          </m:r>
                        </m:sub>
                      </m:sSub>
                      <m:r>
                        <a:rPr lang="en-US" sz="2400" b="1" i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>
                              <a:latin typeface="Cambria Math"/>
                            </a:rPr>
                            <m:t>𝐱𝐪</m:t>
                          </m:r>
                        </m:sub>
                      </m:sSub>
                      <m:r>
                        <a:rPr lang="en-US" sz="2400" b="1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/>
                            </a:rPr>
                            <m:t>𝐒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/>
                            </a:rPr>
                            <m:t>đá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𝒚</m:t>
                          </m:r>
                        </m:sub>
                      </m:sSub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𝟐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08525"/>
                <a:ext cx="4189973" cy="634425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670048" y="895350"/>
                <a:ext cx="3806952" cy="634425"/>
              </a:xfrm>
              <a:prstGeom prst="roundRect">
                <a:avLst/>
              </a:prstGeom>
              <a:solidFill>
                <a:srgbClr val="FBCDE1"/>
              </a:solidFill>
              <a:ln w="76200">
                <a:solidFill>
                  <a:srgbClr val="93CB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𝐕</m:t>
                      </m:r>
                      <m:r>
                        <a:rPr lang="en-US" sz="2400" b="1" i="0" smtClean="0">
                          <a:latin typeface="Cambria Math"/>
                        </a:rPr>
                        <m:t>=</m:t>
                      </m:r>
                      <m:r>
                        <a:rPr lang="en-US" sz="2400" b="1" i="0" smtClean="0">
                          <a:latin typeface="Cambria Math"/>
                        </a:rPr>
                        <m:t>𝐝</m:t>
                      </m:r>
                      <m:r>
                        <a:rPr lang="en-US" sz="2400" b="1" i="0" smtClean="0">
                          <a:latin typeface="Cambria Math"/>
                        </a:rPr>
                        <m:t>à</m:t>
                      </m:r>
                      <m:r>
                        <a:rPr lang="en-US" sz="2400" b="1" i="0" smtClean="0">
                          <a:latin typeface="Cambria Math"/>
                        </a:rPr>
                        <m:t>𝐢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𝐫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ộ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𝐧𝐠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1" i="0" smtClean="0">
                          <a:latin typeface="Cambria Math"/>
                          <a:ea typeface="Cambria Math"/>
                        </a:rPr>
                        <m:t>𝐜𝐚𝐨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048" y="895350"/>
                <a:ext cx="3806952" cy="634425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76200">
                <a:solidFill>
                  <a:srgbClr val="93CBE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693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2769653"/>
                  </p:ext>
                </p:extLst>
              </p:nvPr>
            </p:nvGraphicFramePr>
            <p:xfrm>
              <a:off x="838199" y="590550"/>
              <a:ext cx="7391401" cy="429476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77177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09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098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8944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Hình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hộp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chữ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nhật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8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Chiều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cao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5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0,6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8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Chiều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dài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8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1,2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8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Chiều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rộng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6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0,5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9159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xung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quanh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8911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S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to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n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ph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ầ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800" smtClean="0">
                                        <a:latin typeface="Cambria Math"/>
                                      </a:rPr>
                                      <m:t>n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8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Thể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tích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2769653"/>
                  </p:ext>
                </p:extLst>
              </p:nvPr>
            </p:nvGraphicFramePr>
            <p:xfrm>
              <a:off x="838199" y="590550"/>
              <a:ext cx="7391401" cy="429476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277177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30981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098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922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Hình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hộp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chữ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nhật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48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Chiều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cao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5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0,6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48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Chiều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dài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8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1,2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8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Chiều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rộng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6 cm</a:t>
                          </a:r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dirty="0"/>
                            <a:t>0,5 m</a:t>
                          </a:r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91594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3"/>
                          <a:stretch>
                            <a:fillRect t="-454348" r="-167580" b="-2217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89111"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 marT="34290" marB="34290" anchor="ctr">
                        <a:blipFill>
                          <a:blip r:embed="rId3"/>
                          <a:stretch>
                            <a:fillRect t="-542553" r="-167580" b="-1170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4800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Thể</a:t>
                          </a:r>
                          <a:r>
                            <a:rPr lang="en-US" sz="2800" dirty="0"/>
                            <a:t> </a:t>
                          </a:r>
                          <a:r>
                            <a:rPr lang="en-US" sz="2800" dirty="0" err="1"/>
                            <a:t>tích</a:t>
                          </a:r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dirty="0"/>
                        </a:p>
                      </a:txBody>
                      <a:tcPr marT="34290" marB="34290"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981270" y="3181784"/>
                <a:ext cx="1659878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𝟏𝟒𝟗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𝐜𝐦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270" y="3181784"/>
                <a:ext cx="1659878" cy="532966"/>
              </a:xfrm>
              <a:prstGeom prst="rect">
                <a:avLst/>
              </a:prstGeom>
              <a:blipFill>
                <a:blip r:embed="rId4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459231" y="3810434"/>
                <a:ext cx="1620315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𝟐𝟒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231" y="3810434"/>
                <a:ext cx="1620315" cy="532966"/>
              </a:xfrm>
              <a:prstGeom prst="rect">
                <a:avLst/>
              </a:prstGeom>
              <a:blipFill>
                <a:blip r:embed="rId5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981270" y="3790950"/>
                <a:ext cx="1659878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𝟐𝟑𝟔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𝐜𝐦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270" y="3790950"/>
                <a:ext cx="1659878" cy="532966"/>
              </a:xfrm>
              <a:prstGeom prst="rect">
                <a:avLst/>
              </a:prstGeom>
              <a:blipFill>
                <a:blip r:embed="rId6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59231" y="3181784"/>
                <a:ext cx="1620315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𝟎𝟒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231" y="3181784"/>
                <a:ext cx="1620315" cy="532966"/>
              </a:xfrm>
              <a:prstGeom prst="rect">
                <a:avLst/>
              </a:prstGeom>
              <a:blipFill>
                <a:blip r:embed="rId7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477000" y="4324784"/>
                <a:ext cx="1620315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𝟑𝟔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324784"/>
                <a:ext cx="1620315" cy="532966"/>
              </a:xfrm>
              <a:prstGeom prst="rect">
                <a:avLst/>
              </a:prstGeom>
              <a:blipFill>
                <a:blip r:embed="rId8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038600" y="4324784"/>
                <a:ext cx="1659878" cy="532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𝟐𝟒𝟎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𝐜𝐦</m:t>
                          </m:r>
                        </m:e>
                        <m:sup>
                          <m:r>
                            <a:rPr lang="en-US" sz="2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324784"/>
                <a:ext cx="1659878" cy="532966"/>
              </a:xfrm>
              <a:prstGeom prst="rect">
                <a:avLst/>
              </a:prstGeom>
              <a:blipFill>
                <a:blip r:embed="rId9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476020" y="819150"/>
            <a:ext cx="591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3" name="Rectangle 2"/>
          <p:cNvSpPr/>
          <p:nvPr/>
        </p:nvSpPr>
        <p:spPr>
          <a:xfrm>
            <a:off x="6799902" y="819150"/>
            <a:ext cx="591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(2)</a:t>
            </a:r>
          </a:p>
        </p:txBody>
      </p:sp>
      <p:pic>
        <p:nvPicPr>
          <p:cNvPr id="1026" name="Picture 2" descr="Home-icon - Thành lập công ty, Phần mềm kế toán, dịch vụ kế toán, thiết kế  website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4667" l="3556" r="97778">
                        <a14:foregroundMark x1="39556" y1="33778" x2="55556" y2="78222"/>
                        <a14:foregroundMark x1="50667" y1="29778" x2="62222" y2="76889"/>
                        <a14:foregroundMark x1="59556" y1="28444" x2="68889" y2="64444"/>
                        <a14:foregroundMark x1="33333" y1="42667" x2="36444" y2="76000"/>
                        <a14:foregroundMark x1="34222" y1="44000" x2="34222" y2="44000"/>
                        <a14:foregroundMark x1="35556" y1="38667" x2="28000" y2="43111"/>
                        <a14:foregroundMark x1="61333" y1="27556" x2="68444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732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79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5401" y="110209"/>
                <a:ext cx="6629399" cy="13947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2.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Một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bể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nước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dạng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hình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hộp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chữ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nhật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có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</a:p>
              <a:p>
                <a:pPr algn="just"/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thể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tích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1,8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.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Đáy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bể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có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chiều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dài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1,5m, </a:t>
                </a:r>
              </a:p>
              <a:p>
                <a:pPr algn="just"/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chiều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rộng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0,8m.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Tính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chiều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cao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của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 </a:t>
                </a:r>
                <a:r>
                  <a:rPr lang="en-US" sz="2800" b="1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bể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#9Slide03 Cabin SemiBold" pitchFamily="2" charset="0"/>
                    <a:cs typeface="#9Slide03 Arima Madurai ExtraBo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1" y="110209"/>
                <a:ext cx="6629399" cy="1394741"/>
              </a:xfrm>
              <a:prstGeom prst="rect">
                <a:avLst/>
              </a:prstGeom>
              <a:blipFill rotWithShape="1">
                <a:blip r:embed="rId2"/>
                <a:stretch>
                  <a:fillRect l="-1932" t="-4367" r="-276" b="-10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1412668" y="590550"/>
            <a:ext cx="2179394" cy="394395"/>
          </a:xfrm>
          <a:prstGeom prst="rect">
            <a:avLst/>
          </a:prstGeom>
          <a:solidFill>
            <a:srgbClr val="FFFF00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285848" y="570457"/>
            <a:ext cx="2181752" cy="394395"/>
          </a:xfrm>
          <a:prstGeom prst="rect">
            <a:avLst/>
          </a:prstGeom>
          <a:solidFill>
            <a:srgbClr val="FFFF00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040006" y="1034355"/>
            <a:ext cx="2336718" cy="394395"/>
          </a:xfrm>
          <a:prstGeom prst="rect">
            <a:avLst/>
          </a:prstGeom>
          <a:solidFill>
            <a:srgbClr val="FA9D9B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382096" y="1026795"/>
            <a:ext cx="2554358" cy="394395"/>
          </a:xfrm>
          <a:prstGeom prst="rect">
            <a:avLst/>
          </a:prstGeom>
          <a:solidFill>
            <a:srgbClr val="FFFF00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-矩形 24">
            <a:extLst>
              <a:ext uri="{FF2B5EF4-FFF2-40B4-BE49-F238E27FC236}">
                <a16:creationId xmlns:a16="http://schemas.microsoft.com/office/drawing/2014/main" id="{CD080745-ABE0-ED4C-B626-B2F7284B6E31}"/>
              </a:ext>
            </a:extLst>
          </p:cNvPr>
          <p:cNvSpPr/>
          <p:nvPr/>
        </p:nvSpPr>
        <p:spPr>
          <a:xfrm>
            <a:off x="5497360" y="3303466"/>
            <a:ext cx="1724025" cy="304800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spcCol="0" rtlCol="0" fromWordArt="0" anchor="ctr" anchorCtr="0" forceAA="0" compatLnSpc="1"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en-US" altLang="zh-CN" sz="1500" dirty="0">
                <a:cs typeface="+mn-ea"/>
                <a:sym typeface="+mn-lt"/>
              </a:rPr>
              <a:t>Add title text</a:t>
            </a:r>
            <a:endParaRPr lang="zh-CN" altLang="en-US" sz="1500" dirty="0">
              <a:cs typeface="+mn-ea"/>
              <a:sym typeface="+mn-lt"/>
            </a:endParaRPr>
          </a:p>
        </p:txBody>
      </p:sp>
      <p:sp>
        <p:nvSpPr>
          <p:cNvPr id="31" name="Left Brace 30"/>
          <p:cNvSpPr/>
          <p:nvPr/>
        </p:nvSpPr>
        <p:spPr>
          <a:xfrm>
            <a:off x="2084792" y="2161717"/>
            <a:ext cx="417766" cy="1920240"/>
          </a:xfrm>
          <a:prstGeom prst="leftBrac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2475166" y="2058581"/>
            <a:ext cx="3912781" cy="2126512"/>
            <a:chOff x="1191620" y="2800350"/>
            <a:chExt cx="3912781" cy="2126512"/>
          </a:xfrm>
        </p:grpSpPr>
        <p:pic>
          <p:nvPicPr>
            <p:cNvPr id="29" name="Picture 2" descr="5 quyển sách hay về thủy sinh giúp bạn tạo góc thiên nhiên ngay tại ngôi  nhà của mình - Readvi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870" b="95304" l="5594" r="94749">
                          <a14:foregroundMark x1="10731" y1="22087" x2="10731" y2="22087"/>
                          <a14:foregroundMark x1="24543" y1="23652" x2="24543" y2="23652"/>
                          <a14:foregroundMark x1="27283" y1="85739" x2="27283" y2="85739"/>
                          <a14:foregroundMark x1="89840" y1="99826" x2="89840" y2="99826"/>
                          <a14:backgroundMark x1="26484" y1="22087" x2="26484" y2="22087"/>
                          <a14:backgroundMark x1="22374" y1="22435" x2="22374" y2="22435"/>
                          <a14:backgroundMark x1="24315" y1="23652" x2="24315" y2="23652"/>
                          <a14:backgroundMark x1="27968" y1="23304" x2="27968" y2="23304"/>
                          <a14:backgroundMark x1="20662" y1="23304" x2="28881" y2="22783"/>
                          <a14:backgroundMark x1="72374" y1="23304" x2="81164" y2="22783"/>
                          <a14:backgroundMark x1="68493" y1="22435" x2="29224" y2="22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1" t="15362" r="20328" b="79585"/>
            <a:stretch/>
          </p:blipFill>
          <p:spPr bwMode="auto">
            <a:xfrm>
              <a:off x="1476374" y="2990850"/>
              <a:ext cx="3248025" cy="123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5 quyển sách hay về thủy sinh giúp bạn tạo góc thiên nhiên ngay tại ngôi  nhà của mình - Readvi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870" b="95304" l="5594" r="94749">
                          <a14:foregroundMark x1="10731" y1="22087" x2="10731" y2="22087"/>
                          <a14:foregroundMark x1="24543" y1="23652" x2="24543" y2="23652"/>
                          <a14:foregroundMark x1="27283" y1="85739" x2="27283" y2="85739"/>
                          <a14:foregroundMark x1="89840" y1="99826" x2="89840" y2="99826"/>
                          <a14:backgroundMark x1="26484" y1="22087" x2="26484" y2="22087"/>
                          <a14:backgroundMark x1="22374" y1="22435" x2="22374" y2="22435"/>
                          <a14:backgroundMark x1="24315" y1="23652" x2="24315" y2="23652"/>
                          <a14:backgroundMark x1="27968" y1="23304" x2="27968" y2="23304"/>
                          <a14:backgroundMark x1="20662" y1="23304" x2="28881" y2="22783"/>
                          <a14:backgroundMark x1="72374" y1="23304" x2="81164" y2="22783"/>
                          <a14:backgroundMark x1="68493" y1="22435" x2="29224" y2="227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1" t="15362" r="5157" b="10698"/>
            <a:stretch/>
          </p:blipFill>
          <p:spPr bwMode="auto">
            <a:xfrm>
              <a:off x="1191620" y="2800350"/>
              <a:ext cx="3912781" cy="2126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Left Brace 32"/>
          <p:cNvSpPr/>
          <p:nvPr/>
        </p:nvSpPr>
        <p:spPr>
          <a:xfrm rot="16200000">
            <a:off x="4191000" y="2429530"/>
            <a:ext cx="417766" cy="3697034"/>
          </a:xfrm>
          <a:prstGeom prst="leftBrac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 rot="3544946">
            <a:off x="5862164" y="1933106"/>
            <a:ext cx="349385" cy="363778"/>
          </a:xfrm>
          <a:prstGeom prst="leftBrace">
            <a:avLst>
              <a:gd name="adj1" fmla="val 8333"/>
              <a:gd name="adj2" fmla="val 48107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936454" y="4410730"/>
            <a:ext cx="934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1,5m</a:t>
            </a:r>
          </a:p>
        </p:txBody>
      </p:sp>
      <p:sp>
        <p:nvSpPr>
          <p:cNvPr id="37" name="Rectangle 36"/>
          <p:cNvSpPr/>
          <p:nvPr/>
        </p:nvSpPr>
        <p:spPr>
          <a:xfrm flipH="1">
            <a:off x="1293610" y="2866626"/>
            <a:ext cx="724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? 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392814" y="1539511"/>
            <a:ext cx="934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0,8m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6417635" y="2962930"/>
                <a:ext cx="1621406" cy="532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</a:rPr>
                  <a:t>V= 1,8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0">
                            <a:solidFill>
                              <a:srgbClr val="FF0066"/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sz="2800" b="1" i="0">
                            <a:solidFill>
                              <a:srgbClr val="FF0066"/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FF0066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35" y="2962930"/>
                <a:ext cx="1621406" cy="532966"/>
              </a:xfrm>
              <a:prstGeom prst="rect">
                <a:avLst/>
              </a:prstGeom>
              <a:blipFill rotWithShape="1">
                <a:blip r:embed="rId5"/>
                <a:stretch>
                  <a:fillRect l="-7895" t="-804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3733098" y="146094"/>
            <a:ext cx="3582102" cy="394395"/>
          </a:xfrm>
          <a:prstGeom prst="rect">
            <a:avLst/>
          </a:prstGeom>
          <a:solidFill>
            <a:srgbClr val="FFFF00">
              <a:alpha val="1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93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38" grpId="0" animBg="1"/>
      <p:bldP spid="27" grpId="0"/>
      <p:bldP spid="31" grpId="0" animBg="1"/>
      <p:bldP spid="33" grpId="0" animBg="1"/>
      <p:bldP spid="34" grpId="0" animBg="1"/>
      <p:bldP spid="32" grpId="0"/>
      <p:bldP spid="37" grpId="0"/>
      <p:bldP spid="35" grpId="0"/>
      <p:bldP spid="36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664</Words>
  <Application>Microsoft Office PowerPoint</Application>
  <PresentationFormat>On-screen Show (16:9)</PresentationFormat>
  <Paragraphs>152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#9Slide03 Ample</vt:lpstr>
      <vt:lpstr>#9Slide03 AmpleSoft Bold</vt:lpstr>
      <vt:lpstr>Arial</vt:lpstr>
      <vt:lpstr>Times New Roman</vt:lpstr>
      <vt:lpstr>#9Slide03 Cabin SemiBold</vt:lpstr>
      <vt:lpstr>#9Slide03 Arima Madurai ExtraBo</vt:lpstr>
      <vt:lpstr>Calibri</vt:lpstr>
      <vt:lpstr>#9Slide03 Arima Madurai Black</vt:lpstr>
      <vt:lpstr>Cambria Math</vt:lpstr>
      <vt:lpstr>KaiTi</vt:lpstr>
      <vt:lpstr>Calibri Math</vt:lpstr>
      <vt:lpstr>#9Slide07 SVNPosterizer KG Inli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Sáu Đặng</cp:lastModifiedBy>
  <cp:revision>62</cp:revision>
  <dcterms:created xsi:type="dcterms:W3CDTF">2022-04-03T13:31:22Z</dcterms:created>
  <dcterms:modified xsi:type="dcterms:W3CDTF">2024-05-07T04:39:51Z</dcterms:modified>
</cp:coreProperties>
</file>