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71" r:id="rId6"/>
    <p:sldId id="269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3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AEE95-A30C-4AEC-96D2-D100B69F3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A8542-1927-FE76-0B55-9156F3851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0FDAD-80AA-DDBE-9BFA-2A72FF943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06/05/2024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C0F40-8176-49AC-7238-C17E7D43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DDB37-1A2D-B43A-C75C-9A2963A1D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33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EF185-F89C-B063-68A0-308C5A52F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CC86A-19D9-C78B-8CF2-EA0BFB3EC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09026-A89A-8E74-A051-D9CF351B7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06/05/2024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F68B3-A4A4-207D-FFDA-BCD3F4375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91574-A572-856D-DC63-F24102ED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6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C25C4D-5CCD-F30B-3F85-66C2B7CA9C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713DC-1238-CEF5-D51A-87E60E381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5B056-9F0F-5BD0-6E7A-64B01D69A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06/05/2024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11546-A052-DF40-EFD8-1F8E745CD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1CADC-92CE-9485-B3D6-B52CE4F2D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39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09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52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86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80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39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62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96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28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920FB-9726-3A20-46F0-69048D39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9DA25-AB75-F436-3829-F9F4AA5DF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A7D43-C0AF-75A3-B45B-3A4EA397F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06/05/2024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47E10-6B54-34FE-0F14-A0E056C9E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93784-3EF4-4F24-EBE0-78D93607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52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80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37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0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A9DB2-D6F5-EE16-A3B1-9FE6C5E23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722DD-AEFA-AD70-289D-6E406A7E5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7493B-721B-DD20-75AC-2E69C826E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06/05/2024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88321-B469-BC94-54E0-F0B43034F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43068-C1D4-F9BF-B6A0-7B6D9B067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43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D6722-A30E-46C8-0858-089D375D3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0925D-E54D-9DF4-8D91-CFAB1D01B8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D0A1E-0AC4-02C3-4296-DDCF2BEF6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35F3D-5CB8-3ACE-E922-328CF9480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06/05/2024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48FC6-62F4-6CB5-F7EA-00B8FF3C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9BAC2-186B-E8DD-1348-3F230924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50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4725A-CAFE-E5B1-77A5-5A6B73DD6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22D92-5FC4-3870-AED1-99F763ED2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C81A1-5D71-B1CC-F120-20C1ED825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51221-8DB0-871B-199D-2AF3981D4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83365-1B8A-908D-E116-37E1140396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4E123D-B399-A3F3-3AD1-C26BEC5B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06/05/2024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CB1374-5014-A22A-7535-441981E2E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FACD7A-3F7E-FEBC-63D4-608A0F64D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18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C7065-3F92-3FA9-20F6-344DB9BF3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13DB2B-C5A3-3F7C-9B4C-84D350950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06/05/2024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D14DC-AA80-1B08-075C-0FCED1E6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0C79E-F0B1-3185-980A-1F97E4CB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40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86AAC8-7AB2-5BF1-56C5-9494CD71B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06/05/2024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539AD-03B5-FB9C-6CF4-989E76E3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4AD1F-9EB2-3EE9-11F9-4B67CF5CC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00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84020-1C46-E20C-FAC5-69567FC5D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17844-33C4-AC21-EB22-70C26983C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2DC42-E6B6-1094-6B0A-073411F37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75842-9541-178D-20C4-A53EF42BF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06/05/2024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E64F5-0168-1B3D-972A-41CCF65FF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6590B-CAE3-F653-4A50-BDE50740D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63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B5FAB-C768-D74C-94E2-C428E2ED9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3B2A9F-8076-F859-BDE3-F8E434C6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A8F75-FB32-63D9-E13B-2C7B10184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A77F7-4E52-A4B2-2DF0-B30135F33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5361-E310-4C33-8489-5E7C5391F764}" type="datetimeFigureOut">
              <a:rPr lang="en-US" smtClean="0"/>
              <a:t>06/05/2024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E3873-7916-5EC8-3BA9-91D11F4A8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4BF69-0682-E75F-F0B3-F337905A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15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1E8AE9-87A5-4E9E-02BF-A2313EA5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4334C-0720-EA50-B322-E2C64C07E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12E8B-86DE-182E-7FAB-A22F838913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45361-E310-4C33-8489-5E7C5391F764}" type="datetimeFigureOut">
              <a:rPr lang="en-US" smtClean="0"/>
              <a:t>06/05/2024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32225-1758-16EC-3D8A-61F731FA96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3FCA9-D8FF-6D5F-241E-6EB893E76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32641-9582-4C21-B25E-C53386F5CA9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11E07873-91C9-1940-7FFE-8E2047262970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06A09D3-E4EA-A08A-997E-EB61CBB13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-6363868"/>
            <a:ext cx="1706580" cy="1808962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312B1191-BBFF-9B76-BF51-E20DF0B3D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-5459387"/>
            <a:ext cx="1706580" cy="180896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02A2BE15-C972-1F7B-8147-C7F1C4A9A1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19010732"/>
            <a:ext cx="1706580" cy="180896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A95F8309-E337-7B4F-A654-25A590313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19915213"/>
            <a:ext cx="1706580" cy="1808962"/>
          </a:xfrm>
          <a:prstGeom prst="rect">
            <a:avLst/>
          </a:prstGeom>
        </p:spPr>
      </p:pic>
      <p:pic>
        <p:nvPicPr>
          <p:cNvPr id="12" name="Hình ảnh 31">
            <a:extLst>
              <a:ext uri="{FF2B5EF4-FFF2-40B4-BE49-F238E27FC236}">
                <a16:creationId xmlns:a16="http://schemas.microsoft.com/office/drawing/2014/main" id="{849E491A-8CA6-1E67-EE94-34D03DC671A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3" name="Hình ảnh 32">
            <a:extLst>
              <a:ext uri="{FF2B5EF4-FFF2-40B4-BE49-F238E27FC236}">
                <a16:creationId xmlns:a16="http://schemas.microsoft.com/office/drawing/2014/main" id="{0041FCCB-C2A1-A88B-41F4-AF21E8FB5B2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2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85C79D2-0846-0E73-1B54-6D2B6F63D164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0D646425-EE54-73A7-14F2-0CE75C1AEF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-6363868"/>
            <a:ext cx="1706580" cy="1808962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099F2162-77F8-59C8-6C3C-92D598E4F5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-5459387"/>
            <a:ext cx="1706580" cy="180896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E6947C4A-7942-C27D-4F9E-B1B8E5A8B5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19010732"/>
            <a:ext cx="1706580" cy="180896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49033BA5-A557-712E-F4D3-6D9EBD733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19915213"/>
            <a:ext cx="1706580" cy="1808962"/>
          </a:xfrm>
          <a:prstGeom prst="rect">
            <a:avLst/>
          </a:prstGeom>
        </p:spPr>
      </p:pic>
      <p:pic>
        <p:nvPicPr>
          <p:cNvPr id="12" name="Hình ảnh 31">
            <a:extLst>
              <a:ext uri="{FF2B5EF4-FFF2-40B4-BE49-F238E27FC236}">
                <a16:creationId xmlns:a16="http://schemas.microsoft.com/office/drawing/2014/main" id="{10DEDCF8-C6B3-7916-6ACD-9E3688A9FE4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3" name="Hình ảnh 32">
            <a:extLst>
              <a:ext uri="{FF2B5EF4-FFF2-40B4-BE49-F238E27FC236}">
                <a16:creationId xmlns:a16="http://schemas.microsoft.com/office/drawing/2014/main" id="{6D0350B3-E966-91B9-BFC3-7EB377787BB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7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svg"/><Relationship Id="rId18" Type="http://schemas.openxmlformats.org/officeDocument/2006/relationships/image" Target="../media/image15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3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3.sv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5.sv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svg"/><Relationship Id="rId7" Type="http://schemas.openxmlformats.org/officeDocument/2006/relationships/image" Target="../media/image3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svg"/><Relationship Id="rId7" Type="http://schemas.openxmlformats.org/officeDocument/2006/relationships/image" Target="../media/image4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23.sv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13.sv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2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9.svg"/><Relationship Id="rId10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23.svg"/><Relationship Id="rId12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13.sv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svg"/><Relationship Id="rId7" Type="http://schemas.openxmlformats.org/officeDocument/2006/relationships/image" Target="../media/image3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sv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3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5.svg"/><Relationship Id="rId7" Type="http://schemas.openxmlformats.org/officeDocument/2006/relationships/image" Target="../media/image3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5" name="TextBox 5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9468" y="887781"/>
            <a:ext cx="1519745" cy="794390"/>
            <a:chOff x="0" y="0"/>
            <a:chExt cx="3039489" cy="158878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0109468" y="1745391"/>
            <a:ext cx="1519745" cy="794390"/>
            <a:chOff x="0" y="0"/>
            <a:chExt cx="3039489" cy="1588780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0109468" y="2603000"/>
            <a:ext cx="1519745" cy="794390"/>
            <a:chOff x="0" y="0"/>
            <a:chExt cx="3039489" cy="1588780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56" name="Freeform 5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3" name="TextBox 6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2461" y="682550"/>
            <a:ext cx="9970759" cy="5486400"/>
            <a:chOff x="0" y="0"/>
            <a:chExt cx="3939065" cy="2167467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90" name="TextBox 90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4" name="Freeform 94"/>
          <p:cNvSpPr/>
          <p:nvPr/>
        </p:nvSpPr>
        <p:spPr>
          <a:xfrm>
            <a:off x="3210840" y="3884159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95" name="Freeform 95"/>
          <p:cNvSpPr/>
          <p:nvPr/>
        </p:nvSpPr>
        <p:spPr>
          <a:xfrm rot="-244622">
            <a:off x="9985879" y="4872436"/>
            <a:ext cx="1058563" cy="1460087"/>
          </a:xfrm>
          <a:custGeom>
            <a:avLst/>
            <a:gdLst/>
            <a:ahLst/>
            <a:cxnLst/>
            <a:rect l="l" t="t" r="r" b="b"/>
            <a:pathLst>
              <a:path w="1587845" h="2190131">
                <a:moveTo>
                  <a:pt x="0" y="0"/>
                </a:moveTo>
                <a:lnTo>
                  <a:pt x="1587845" y="0"/>
                </a:lnTo>
                <a:lnTo>
                  <a:pt x="1587845" y="2190131"/>
                </a:lnTo>
                <a:lnTo>
                  <a:pt x="0" y="21901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6" name="Freeform 96"/>
          <p:cNvSpPr/>
          <p:nvPr/>
        </p:nvSpPr>
        <p:spPr>
          <a:xfrm rot="254373">
            <a:off x="9145571" y="5173477"/>
            <a:ext cx="840309" cy="1159046"/>
          </a:xfrm>
          <a:custGeom>
            <a:avLst/>
            <a:gdLst/>
            <a:ahLst/>
            <a:cxnLst/>
            <a:rect l="l" t="t" r="r" b="b"/>
            <a:pathLst>
              <a:path w="1260463" h="1738569">
                <a:moveTo>
                  <a:pt x="0" y="0"/>
                </a:moveTo>
                <a:lnTo>
                  <a:pt x="1260462" y="0"/>
                </a:lnTo>
                <a:lnTo>
                  <a:pt x="1260462" y="1738569"/>
                </a:lnTo>
                <a:lnTo>
                  <a:pt x="0" y="17385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7" name="Freeform 97"/>
          <p:cNvSpPr/>
          <p:nvPr/>
        </p:nvSpPr>
        <p:spPr>
          <a:xfrm>
            <a:off x="9282476" y="2109009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98" name="Freeform 98"/>
          <p:cNvSpPr/>
          <p:nvPr/>
        </p:nvSpPr>
        <p:spPr>
          <a:xfrm rot="1255237">
            <a:off x="1634328" y="5072547"/>
            <a:ext cx="786695" cy="541733"/>
          </a:xfrm>
          <a:custGeom>
            <a:avLst/>
            <a:gdLst/>
            <a:ahLst/>
            <a:cxnLst/>
            <a:rect l="l" t="t" r="r" b="b"/>
            <a:pathLst>
              <a:path w="1180043" h="812600">
                <a:moveTo>
                  <a:pt x="0" y="0"/>
                </a:moveTo>
                <a:lnTo>
                  <a:pt x="1180044" y="0"/>
                </a:lnTo>
                <a:lnTo>
                  <a:pt x="1180044" y="812600"/>
                </a:lnTo>
                <a:lnTo>
                  <a:pt x="0" y="812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62571" r="-193516" b="-197067"/>
            </a:stretch>
          </a:blipFill>
        </p:spPr>
      </p:sp>
      <p:sp>
        <p:nvSpPr>
          <p:cNvPr id="99" name="Freeform 99"/>
          <p:cNvSpPr/>
          <p:nvPr/>
        </p:nvSpPr>
        <p:spPr>
          <a:xfrm rot="-1453828" flipH="1">
            <a:off x="2494854" y="5405738"/>
            <a:ext cx="485862" cy="334574"/>
          </a:xfrm>
          <a:custGeom>
            <a:avLst/>
            <a:gdLst/>
            <a:ahLst/>
            <a:cxnLst/>
            <a:rect l="l" t="t" r="r" b="b"/>
            <a:pathLst>
              <a:path w="728793" h="501861">
                <a:moveTo>
                  <a:pt x="728794" y="0"/>
                </a:moveTo>
                <a:lnTo>
                  <a:pt x="0" y="0"/>
                </a:lnTo>
                <a:lnTo>
                  <a:pt x="0" y="501861"/>
                </a:lnTo>
                <a:lnTo>
                  <a:pt x="728794" y="501861"/>
                </a:lnTo>
                <a:lnTo>
                  <a:pt x="728794" y="0"/>
                </a:lnTo>
                <a:close/>
              </a:path>
            </a:pathLst>
          </a:custGeom>
          <a:blipFill>
            <a:blip r:embed="rId9"/>
            <a:stretch>
              <a:fillRect t="-62571" r="-193516" b="-197067"/>
            </a:stretch>
          </a:blipFill>
        </p:spPr>
      </p:sp>
      <p:sp>
        <p:nvSpPr>
          <p:cNvPr id="100" name="Freeform 100"/>
          <p:cNvSpPr/>
          <p:nvPr/>
        </p:nvSpPr>
        <p:spPr>
          <a:xfrm rot="-6902382" flipH="1">
            <a:off x="9440972" y="1282456"/>
            <a:ext cx="674530" cy="464494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0"/>
                </a:moveTo>
                <a:lnTo>
                  <a:pt x="0" y="0"/>
                </a:lnTo>
                <a:lnTo>
                  <a:pt x="0" y="696740"/>
                </a:lnTo>
                <a:lnTo>
                  <a:pt x="1011795" y="696740"/>
                </a:lnTo>
                <a:lnTo>
                  <a:pt x="1011795" y="0"/>
                </a:lnTo>
                <a:close/>
              </a:path>
            </a:pathLst>
          </a:custGeom>
          <a:blipFill>
            <a:blip r:embed="rId9"/>
            <a:stretch>
              <a:fillRect t="-62571" r="-193516" b="-197067"/>
            </a:stretch>
          </a:blipFill>
        </p:spPr>
      </p:sp>
      <p:sp>
        <p:nvSpPr>
          <p:cNvPr id="101" name="Freeform 101"/>
          <p:cNvSpPr/>
          <p:nvPr/>
        </p:nvSpPr>
        <p:spPr>
          <a:xfrm>
            <a:off x="4821435" y="5411788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102" name="Freeform 102"/>
          <p:cNvSpPr/>
          <p:nvPr/>
        </p:nvSpPr>
        <p:spPr>
          <a:xfrm>
            <a:off x="3163183" y="4504812"/>
            <a:ext cx="1303488" cy="1519494"/>
          </a:xfrm>
          <a:custGeom>
            <a:avLst/>
            <a:gdLst/>
            <a:ahLst/>
            <a:cxnLst/>
            <a:rect l="l" t="t" r="r" b="b"/>
            <a:pathLst>
              <a:path w="1672771" h="1797873">
                <a:moveTo>
                  <a:pt x="0" y="0"/>
                </a:moveTo>
                <a:lnTo>
                  <a:pt x="1672771" y="0"/>
                </a:lnTo>
                <a:lnTo>
                  <a:pt x="1672771" y="1797873"/>
                </a:lnTo>
                <a:lnTo>
                  <a:pt x="0" y="17978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3" name="Freeform 103"/>
          <p:cNvSpPr/>
          <p:nvPr/>
        </p:nvSpPr>
        <p:spPr>
          <a:xfrm>
            <a:off x="6680251" y="4369644"/>
            <a:ext cx="1764284" cy="1584342"/>
          </a:xfrm>
          <a:custGeom>
            <a:avLst/>
            <a:gdLst/>
            <a:ahLst/>
            <a:cxnLst/>
            <a:rect l="l" t="t" r="r" b="b"/>
            <a:pathLst>
              <a:path w="2270234" h="2057400">
                <a:moveTo>
                  <a:pt x="0" y="0"/>
                </a:moveTo>
                <a:lnTo>
                  <a:pt x="2270234" y="0"/>
                </a:lnTo>
                <a:lnTo>
                  <a:pt x="227023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06" name="Group 106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107" name="TextBox 107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8" name="TextBox 108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0" name="TextBox 110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1" name="TextBox 111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2" name="TextBox 112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3" name="TextBox 113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4" name="TextBox 114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5" name="TextBox 115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16" name="Freeform 116"/>
          <p:cNvSpPr/>
          <p:nvPr/>
        </p:nvSpPr>
        <p:spPr>
          <a:xfrm>
            <a:off x="9513" y="2729713"/>
            <a:ext cx="2490577" cy="3906787"/>
          </a:xfrm>
          <a:custGeom>
            <a:avLst/>
            <a:gdLst/>
            <a:ahLst/>
            <a:cxnLst/>
            <a:rect l="l" t="t" r="r" b="b"/>
            <a:pathLst>
              <a:path w="3735866" h="5860181">
                <a:moveTo>
                  <a:pt x="0" y="0"/>
                </a:moveTo>
                <a:lnTo>
                  <a:pt x="3735865" y="0"/>
                </a:lnTo>
                <a:lnTo>
                  <a:pt x="3735865" y="5860181"/>
                </a:lnTo>
                <a:lnTo>
                  <a:pt x="0" y="586018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17" name="Freeform 117"/>
          <p:cNvSpPr/>
          <p:nvPr/>
        </p:nvSpPr>
        <p:spPr>
          <a:xfrm flipH="1">
            <a:off x="8749709" y="3057551"/>
            <a:ext cx="3483985" cy="3784795"/>
          </a:xfrm>
          <a:custGeom>
            <a:avLst/>
            <a:gdLst/>
            <a:ahLst/>
            <a:cxnLst/>
            <a:rect l="l" t="t" r="r" b="b"/>
            <a:pathLst>
              <a:path w="5225978" h="5677192">
                <a:moveTo>
                  <a:pt x="5225979" y="0"/>
                </a:moveTo>
                <a:lnTo>
                  <a:pt x="0" y="0"/>
                </a:lnTo>
                <a:lnTo>
                  <a:pt x="0" y="5677192"/>
                </a:lnTo>
                <a:lnTo>
                  <a:pt x="5225979" y="5677192"/>
                </a:lnTo>
                <a:lnTo>
                  <a:pt x="5225979" y="0"/>
                </a:lnTo>
                <a:close/>
              </a:path>
            </a:pathLst>
          </a:custGeom>
          <a:blipFill>
            <a:blip r:embed="rId15"/>
            <a:stretch>
              <a:fillRect t="-439" b="-439"/>
            </a:stretch>
          </a:blipFill>
        </p:spPr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471ABBED-85F8-D1A8-5508-F68E77D2519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88" y="536148"/>
            <a:ext cx="1472011" cy="1472011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B36D728B-6243-1BD9-950C-D07607A5712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7519" y="1478725"/>
            <a:ext cx="3279932" cy="1091279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2B351FD9-42DE-A739-1898-D746F898603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23101" y="1964659"/>
            <a:ext cx="9955631" cy="2511770"/>
          </a:xfrm>
          <a:prstGeom prst="rect">
            <a:avLst/>
          </a:prstGeom>
        </p:spPr>
      </p:pic>
      <p:sp>
        <p:nvSpPr>
          <p:cNvPr id="91" name="Rectangle 90"/>
          <p:cNvSpPr/>
          <p:nvPr/>
        </p:nvSpPr>
        <p:spPr>
          <a:xfrm>
            <a:off x="2330745" y="771195"/>
            <a:ext cx="73802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 TIỂU HỌC ÁI MỘ A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91396" y="652376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3" name="TextBox 93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02" name="TextBox 102"/>
          <p:cNvSpPr txBox="1"/>
          <p:nvPr/>
        </p:nvSpPr>
        <p:spPr>
          <a:xfrm>
            <a:off x="1646680" y="777915"/>
            <a:ext cx="1583847" cy="462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564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503D36"/>
                </a:solidFill>
                <a:latin typeface="Cambria Bold"/>
              </a:rPr>
              <a:t>Gợi</a:t>
            </a:r>
            <a:r>
              <a:rPr lang="en-US" sz="4000" dirty="0">
                <a:solidFill>
                  <a:srgbClr val="503D36"/>
                </a:solidFill>
                <a:latin typeface="Cambria Bold"/>
              </a:rPr>
              <a:t> ý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DE11400-8A93-1E90-3F55-FDBAE57549D2}"/>
              </a:ext>
            </a:extLst>
          </p:cNvPr>
          <p:cNvGrpSpPr/>
          <p:nvPr/>
        </p:nvGrpSpPr>
        <p:grpSpPr>
          <a:xfrm>
            <a:off x="931274" y="822928"/>
            <a:ext cx="10281461" cy="5812134"/>
            <a:chOff x="527456" y="-1056988"/>
            <a:chExt cx="10281461" cy="5812134"/>
          </a:xfrm>
        </p:grpSpPr>
        <p:sp>
          <p:nvSpPr>
            <p:cNvPr id="91" name="Freeform 91"/>
            <p:cNvSpPr/>
            <p:nvPr/>
          </p:nvSpPr>
          <p:spPr>
            <a:xfrm rot="16200000" flipH="1">
              <a:off x="2762120" y="-3291652"/>
              <a:ext cx="5812134" cy="10281461"/>
            </a:xfrm>
            <a:custGeom>
              <a:avLst/>
              <a:gdLst/>
              <a:ahLst/>
              <a:cxnLst/>
              <a:rect l="l" t="t" r="r" b="b"/>
              <a:pathLst>
                <a:path w="6482089" h="8515060">
                  <a:moveTo>
                    <a:pt x="6482090" y="0"/>
                  </a:moveTo>
                  <a:lnTo>
                    <a:pt x="0" y="0"/>
                  </a:lnTo>
                  <a:lnTo>
                    <a:pt x="0" y="8515060"/>
                  </a:lnTo>
                  <a:lnTo>
                    <a:pt x="6482090" y="8515060"/>
                  </a:lnTo>
                  <a:lnTo>
                    <a:pt x="648209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03" name="TextBox 103"/>
            <p:cNvSpPr txBox="1"/>
            <p:nvPr/>
          </p:nvSpPr>
          <p:spPr>
            <a:xfrm>
              <a:off x="1950386" y="-218569"/>
              <a:ext cx="7456173" cy="43088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b="1" dirty="0">
                  <a:solidFill>
                    <a:srgbClr val="503D36"/>
                  </a:solidFill>
                  <a:latin typeface="Cambria"/>
                </a:rPr>
                <a:t>GIẤY MỜI</a:t>
              </a:r>
            </a:p>
            <a:p>
              <a:pPr algn="ctr"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b="1" dirty="0">
                  <a:solidFill>
                    <a:srgbClr val="503D36"/>
                  </a:solidFill>
                  <a:latin typeface="Cambria"/>
                </a:rPr>
                <a:t>THAM DỰ BUỔI THI HÙNG BIỆN TIẾNG VIỆT</a:t>
              </a:r>
            </a:p>
            <a:p>
              <a:pPr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Thân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mời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: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Bạn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Nguyễn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Ngọc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Anh,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trưởng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4A1</a:t>
              </a:r>
            </a:p>
            <a:p>
              <a:pPr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Đến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sự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buổi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thi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Hùng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biện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tiếng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Việt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của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4A2</a:t>
              </a:r>
            </a:p>
            <a:p>
              <a:pPr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-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Thời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gian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: 14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giờ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30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phút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,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thứ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Hai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ngày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12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tháng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4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năm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2024</a:t>
              </a:r>
            </a:p>
            <a:p>
              <a:pPr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-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Địa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điểm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: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Phòng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học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4A2</a:t>
              </a:r>
            </a:p>
            <a:p>
              <a:pPr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Rất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vui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đươc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đón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tiếp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bạn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! </a:t>
              </a:r>
            </a:p>
            <a:p>
              <a:pPr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Thay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mặt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tập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thể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4A2</a:t>
              </a:r>
            </a:p>
            <a:p>
              <a:pPr algn="r"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Lớp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trưởng</a:t>
              </a:r>
              <a:endParaRPr lang="en-US" sz="2400" dirty="0">
                <a:solidFill>
                  <a:srgbClr val="503D36"/>
                </a:solidFill>
                <a:latin typeface="Cambria"/>
              </a:endParaRPr>
            </a:p>
            <a:p>
              <a:pPr algn="r" defTabSz="609630">
                <a:lnSpc>
                  <a:spcPts val="2841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(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Kí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tên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)</a:t>
              </a:r>
            </a:p>
            <a:p>
              <a:pPr algn="r" defTabSz="609630">
                <a:lnSpc>
                  <a:spcPts val="2841"/>
                </a:lnSpc>
                <a:spcBef>
                  <a:spcPct val="0"/>
                </a:spcBef>
                <a:tabLst>
                  <a:tab pos="6286500" algn="l"/>
                </a:tabLst>
              </a:pP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NguyễN</a:t>
              </a:r>
              <a:r>
                <a:rPr lang="en-US" sz="2400" dirty="0">
                  <a:solidFill>
                    <a:srgbClr val="503D36"/>
                  </a:solidFill>
                  <a:latin typeface="Cambria"/>
                </a:rPr>
                <a:t> Mai </a:t>
              </a:r>
              <a:r>
                <a:rPr lang="en-US" sz="2400" dirty="0" err="1">
                  <a:solidFill>
                    <a:srgbClr val="503D36"/>
                  </a:solidFill>
                  <a:latin typeface="Cambria"/>
                </a:rPr>
                <a:t>Huyền</a:t>
              </a:r>
              <a:endParaRPr lang="en-US" sz="2400" dirty="0">
                <a:solidFill>
                  <a:srgbClr val="503D36"/>
                </a:solidFill>
                <a:latin typeface="Cambria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1091491" y="704448"/>
            <a:ext cx="675039" cy="676300"/>
          </a:xfrm>
          <a:custGeom>
            <a:avLst/>
            <a:gdLst/>
            <a:ahLst/>
            <a:cxnLst/>
            <a:rect l="l" t="t" r="r" b="b"/>
            <a:pathLst>
              <a:path w="1012559" h="1014450">
                <a:moveTo>
                  <a:pt x="0" y="0"/>
                </a:moveTo>
                <a:lnTo>
                  <a:pt x="1012560" y="0"/>
                </a:lnTo>
                <a:lnTo>
                  <a:pt x="1012560" y="1014451"/>
                </a:lnTo>
                <a:lnTo>
                  <a:pt x="0" y="10144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1391518" y="876824"/>
            <a:ext cx="708423" cy="868566"/>
          </a:xfrm>
          <a:custGeom>
            <a:avLst/>
            <a:gdLst/>
            <a:ahLst/>
            <a:cxnLst/>
            <a:rect l="l" t="t" r="r" b="b"/>
            <a:pathLst>
              <a:path w="1062634" h="1302849">
                <a:moveTo>
                  <a:pt x="0" y="0"/>
                </a:moveTo>
                <a:lnTo>
                  <a:pt x="1062634" y="0"/>
                </a:lnTo>
                <a:lnTo>
                  <a:pt x="1062634" y="1302850"/>
                </a:lnTo>
                <a:lnTo>
                  <a:pt x="0" y="13028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1" name="Group 91"/>
          <p:cNvGrpSpPr/>
          <p:nvPr/>
        </p:nvGrpSpPr>
        <p:grpSpPr>
          <a:xfrm>
            <a:off x="1706207" y="2374705"/>
            <a:ext cx="3523360" cy="2273023"/>
            <a:chOff x="0" y="0"/>
            <a:chExt cx="7046720" cy="4546045"/>
          </a:xfrm>
        </p:grpSpPr>
        <p:grpSp>
          <p:nvGrpSpPr>
            <p:cNvPr id="92" name="Group 92"/>
            <p:cNvGrpSpPr/>
            <p:nvPr/>
          </p:nvGrpSpPr>
          <p:grpSpPr>
            <a:xfrm>
              <a:off x="0" y="0"/>
              <a:ext cx="7046720" cy="4546045"/>
              <a:chOff x="0" y="0"/>
              <a:chExt cx="1391945" cy="897984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1391945" cy="897984"/>
              </a:xfrm>
              <a:custGeom>
                <a:avLst/>
                <a:gdLst/>
                <a:ahLst/>
                <a:cxnLst/>
                <a:rect l="l" t="t" r="r" b="b"/>
                <a:pathLst>
                  <a:path w="1391945" h="897984">
                    <a:moveTo>
                      <a:pt x="73244" y="0"/>
                    </a:moveTo>
                    <a:lnTo>
                      <a:pt x="1318701" y="0"/>
                    </a:lnTo>
                    <a:cubicBezTo>
                      <a:pt x="1338126" y="0"/>
                      <a:pt x="1356756" y="7717"/>
                      <a:pt x="1370492" y="21453"/>
                    </a:cubicBezTo>
                    <a:cubicBezTo>
                      <a:pt x="1384228" y="35188"/>
                      <a:pt x="1391945" y="53818"/>
                      <a:pt x="1391945" y="73244"/>
                    </a:cubicBezTo>
                    <a:lnTo>
                      <a:pt x="1391945" y="824740"/>
                    </a:lnTo>
                    <a:cubicBezTo>
                      <a:pt x="1391945" y="844166"/>
                      <a:pt x="1384228" y="862796"/>
                      <a:pt x="1370492" y="876532"/>
                    </a:cubicBezTo>
                    <a:cubicBezTo>
                      <a:pt x="1356756" y="890267"/>
                      <a:pt x="1338126" y="897984"/>
                      <a:pt x="1318701" y="897984"/>
                    </a:cubicBezTo>
                    <a:lnTo>
                      <a:pt x="73244" y="897984"/>
                    </a:lnTo>
                    <a:cubicBezTo>
                      <a:pt x="53818" y="897984"/>
                      <a:pt x="35188" y="890267"/>
                      <a:pt x="21453" y="876532"/>
                    </a:cubicBezTo>
                    <a:cubicBezTo>
                      <a:pt x="7717" y="862796"/>
                      <a:pt x="0" y="844166"/>
                      <a:pt x="0" y="824740"/>
                    </a:cubicBezTo>
                    <a:lnTo>
                      <a:pt x="0" y="73244"/>
                    </a:lnTo>
                    <a:cubicBezTo>
                      <a:pt x="0" y="53818"/>
                      <a:pt x="7717" y="35188"/>
                      <a:pt x="21453" y="21453"/>
                    </a:cubicBezTo>
                    <a:cubicBezTo>
                      <a:pt x="35188" y="7717"/>
                      <a:pt x="53818" y="0"/>
                      <a:pt x="7324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94" name="TextBox 94"/>
              <p:cNvSpPr txBox="1"/>
              <p:nvPr/>
            </p:nvSpPr>
            <p:spPr>
              <a:xfrm>
                <a:off x="0" y="-38100"/>
                <a:ext cx="1391945" cy="93608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5" name="TextBox 95"/>
            <p:cNvSpPr txBox="1"/>
            <p:nvPr/>
          </p:nvSpPr>
          <p:spPr>
            <a:xfrm>
              <a:off x="346972" y="554754"/>
              <a:ext cx="6428980" cy="33085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298"/>
                </a:lnSpc>
              </a:pP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Trao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đổi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giấy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 smtClean="0">
                  <a:solidFill>
                    <a:srgbClr val="000000"/>
                  </a:solidFill>
                  <a:latin typeface="Cambria"/>
                </a:rPr>
                <a:t>mời</a:t>
              </a:r>
              <a:r>
                <a:rPr lang="en-US" sz="3552" dirty="0" smtClean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bên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soát</a:t>
              </a:r>
              <a:r>
                <a:rPr lang="en-US" sz="3552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552" dirty="0" err="1">
                  <a:solidFill>
                    <a:srgbClr val="000000"/>
                  </a:solidFill>
                  <a:latin typeface="Cambria"/>
                </a:rPr>
                <a:t>lỗi</a:t>
              </a:r>
              <a:endParaRPr lang="en-US" sz="3552" dirty="0">
                <a:solidFill>
                  <a:srgbClr val="000000"/>
                </a:solidFill>
                <a:latin typeface="Cambria"/>
              </a:endParaRPr>
            </a:p>
          </p:txBody>
        </p:sp>
      </p:grpSp>
      <p:sp>
        <p:nvSpPr>
          <p:cNvPr id="96" name="Freeform 96"/>
          <p:cNvSpPr/>
          <p:nvPr/>
        </p:nvSpPr>
        <p:spPr>
          <a:xfrm>
            <a:off x="5960685" y="1822325"/>
            <a:ext cx="4148783" cy="4289017"/>
          </a:xfrm>
          <a:custGeom>
            <a:avLst/>
            <a:gdLst/>
            <a:ahLst/>
            <a:cxnLst/>
            <a:rect l="l" t="t" r="r" b="b"/>
            <a:pathLst>
              <a:path w="6223174" h="6433525">
                <a:moveTo>
                  <a:pt x="0" y="0"/>
                </a:moveTo>
                <a:lnTo>
                  <a:pt x="6223173" y="0"/>
                </a:lnTo>
                <a:lnTo>
                  <a:pt x="6223173" y="6433524"/>
                </a:lnTo>
                <a:lnTo>
                  <a:pt x="0" y="64335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9569" r="-74395"/>
            </a:stretch>
          </a:blipFill>
        </p:spPr>
      </p:sp>
      <p:grpSp>
        <p:nvGrpSpPr>
          <p:cNvPr id="97" name="Group 97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8" name="TextBox 98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4" name="TextBox 104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6" name="TextBox 106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07" name="TextBox 107"/>
          <p:cNvSpPr txBox="1"/>
          <p:nvPr/>
        </p:nvSpPr>
        <p:spPr>
          <a:xfrm>
            <a:off x="2228612" y="703230"/>
            <a:ext cx="7623186" cy="1097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518"/>
              </a:lnSpc>
              <a:spcBef>
                <a:spcPct val="0"/>
              </a:spcBef>
            </a:pPr>
            <a:r>
              <a:rPr lang="en-US" sz="3200" dirty="0">
                <a:solidFill>
                  <a:srgbClr val="503D36"/>
                </a:solidFill>
                <a:latin typeface="Cambria Bold"/>
              </a:rPr>
              <a:t>Trao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đổi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giấy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mời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em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vừa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viết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với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các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bạn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để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cùng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soát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503D36"/>
                </a:solidFill>
                <a:latin typeface="Cambria Bold"/>
              </a:rPr>
              <a:t>lỗi</a:t>
            </a:r>
            <a:r>
              <a:rPr lang="en-US" sz="3200" dirty="0">
                <a:solidFill>
                  <a:srgbClr val="503D36"/>
                </a:solidFill>
                <a:latin typeface="Cambria Bold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1262847" y="887781"/>
            <a:ext cx="1033840" cy="1227685"/>
          </a:xfrm>
          <a:custGeom>
            <a:avLst/>
            <a:gdLst/>
            <a:ahLst/>
            <a:cxnLst/>
            <a:rect l="l" t="t" r="r" b="b"/>
            <a:pathLst>
              <a:path w="1550760" h="1841527">
                <a:moveTo>
                  <a:pt x="0" y="0"/>
                </a:moveTo>
                <a:lnTo>
                  <a:pt x="1550760" y="0"/>
                </a:lnTo>
                <a:lnTo>
                  <a:pt x="1550760" y="1841527"/>
                </a:lnTo>
                <a:lnTo>
                  <a:pt x="0" y="18415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1" name="Freeform 91"/>
          <p:cNvSpPr/>
          <p:nvPr/>
        </p:nvSpPr>
        <p:spPr>
          <a:xfrm>
            <a:off x="4838490" y="1854165"/>
            <a:ext cx="6030850" cy="4116055"/>
          </a:xfrm>
          <a:custGeom>
            <a:avLst/>
            <a:gdLst/>
            <a:ahLst/>
            <a:cxnLst/>
            <a:rect l="l" t="t" r="r" b="b"/>
            <a:pathLst>
              <a:path w="9046275" h="6174083">
                <a:moveTo>
                  <a:pt x="0" y="0"/>
                </a:moveTo>
                <a:lnTo>
                  <a:pt x="9046276" y="0"/>
                </a:lnTo>
                <a:lnTo>
                  <a:pt x="9046276" y="6174083"/>
                </a:lnTo>
                <a:lnTo>
                  <a:pt x="0" y="61740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92" name="Group 92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3" name="TextBox 93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 dirty="0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02" name="TextBox 102"/>
          <p:cNvSpPr txBox="1"/>
          <p:nvPr/>
        </p:nvSpPr>
        <p:spPr>
          <a:xfrm>
            <a:off x="2228612" y="703230"/>
            <a:ext cx="7623186" cy="1097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518"/>
              </a:lnSpc>
              <a:spcBef>
                <a:spcPct val="0"/>
              </a:spcBef>
            </a:pPr>
            <a:r>
              <a:rPr lang="en-US" sz="3011">
                <a:solidFill>
                  <a:srgbClr val="503D36"/>
                </a:solidFill>
                <a:latin typeface="Cambria Bold"/>
              </a:rPr>
              <a:t>Nghe thầy cô nhận xét và chỉnh sửa giấy mời theo hướng dẫn. </a:t>
            </a:r>
          </a:p>
        </p:txBody>
      </p:sp>
      <p:grpSp>
        <p:nvGrpSpPr>
          <p:cNvPr id="103" name="Group 103"/>
          <p:cNvGrpSpPr/>
          <p:nvPr/>
        </p:nvGrpSpPr>
        <p:grpSpPr>
          <a:xfrm>
            <a:off x="1427152" y="2349297"/>
            <a:ext cx="3404153" cy="3115881"/>
            <a:chOff x="0" y="0"/>
            <a:chExt cx="6808306" cy="6231761"/>
          </a:xfrm>
        </p:grpSpPr>
        <p:grpSp>
          <p:nvGrpSpPr>
            <p:cNvPr id="104" name="Group 104"/>
            <p:cNvGrpSpPr/>
            <p:nvPr/>
          </p:nvGrpSpPr>
          <p:grpSpPr>
            <a:xfrm>
              <a:off x="0" y="0"/>
              <a:ext cx="6808306" cy="6231761"/>
              <a:chOff x="0" y="0"/>
              <a:chExt cx="1446988" cy="1324453"/>
            </a:xfrm>
          </p:grpSpPr>
          <p:sp>
            <p:nvSpPr>
              <p:cNvPr id="105" name="Freeform 105"/>
              <p:cNvSpPr/>
              <p:nvPr/>
            </p:nvSpPr>
            <p:spPr>
              <a:xfrm>
                <a:off x="0" y="0"/>
                <a:ext cx="1446988" cy="1324453"/>
              </a:xfrm>
              <a:custGeom>
                <a:avLst/>
                <a:gdLst/>
                <a:ahLst/>
                <a:cxnLst/>
                <a:rect l="l" t="t" r="r" b="b"/>
                <a:pathLst>
                  <a:path w="1446988" h="1324453">
                    <a:moveTo>
                      <a:pt x="70458" y="0"/>
                    </a:moveTo>
                    <a:lnTo>
                      <a:pt x="1376530" y="0"/>
                    </a:lnTo>
                    <a:cubicBezTo>
                      <a:pt x="1395217" y="0"/>
                      <a:pt x="1413138" y="7423"/>
                      <a:pt x="1426351" y="20637"/>
                    </a:cubicBezTo>
                    <a:cubicBezTo>
                      <a:pt x="1439565" y="33850"/>
                      <a:pt x="1446988" y="51771"/>
                      <a:pt x="1446988" y="70458"/>
                    </a:cubicBezTo>
                    <a:lnTo>
                      <a:pt x="1446988" y="1253996"/>
                    </a:lnTo>
                    <a:cubicBezTo>
                      <a:pt x="1446988" y="1272682"/>
                      <a:pt x="1439565" y="1290603"/>
                      <a:pt x="1426351" y="1303817"/>
                    </a:cubicBezTo>
                    <a:cubicBezTo>
                      <a:pt x="1413138" y="1317030"/>
                      <a:pt x="1395217" y="1324453"/>
                      <a:pt x="1376530" y="1324453"/>
                    </a:cubicBezTo>
                    <a:lnTo>
                      <a:pt x="70458" y="1324453"/>
                    </a:lnTo>
                    <a:cubicBezTo>
                      <a:pt x="51771" y="1324453"/>
                      <a:pt x="33850" y="1317030"/>
                      <a:pt x="20637" y="1303817"/>
                    </a:cubicBezTo>
                    <a:cubicBezTo>
                      <a:pt x="7423" y="1290603"/>
                      <a:pt x="0" y="1272682"/>
                      <a:pt x="0" y="1253996"/>
                    </a:cubicBezTo>
                    <a:lnTo>
                      <a:pt x="0" y="70458"/>
                    </a:lnTo>
                    <a:cubicBezTo>
                      <a:pt x="0" y="51771"/>
                      <a:pt x="7423" y="33850"/>
                      <a:pt x="20637" y="20637"/>
                    </a:cubicBezTo>
                    <a:cubicBezTo>
                      <a:pt x="33850" y="7423"/>
                      <a:pt x="51771" y="0"/>
                      <a:pt x="7045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857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06" name="TextBox 106"/>
              <p:cNvSpPr txBox="1"/>
              <p:nvPr/>
            </p:nvSpPr>
            <p:spPr>
              <a:xfrm>
                <a:off x="0" y="-38100"/>
                <a:ext cx="1446988" cy="136255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7" name="TextBox 107"/>
            <p:cNvSpPr txBox="1"/>
            <p:nvPr/>
          </p:nvSpPr>
          <p:spPr>
            <a:xfrm>
              <a:off x="335232" y="523776"/>
              <a:ext cx="6211466" cy="5065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94"/>
                </a:lnSpc>
              </a:pP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Em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lắng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nghe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thầy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cô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nhận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xét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chỉnh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sửa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giấy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mời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theo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hướng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01" dirty="0" err="1">
                  <a:solidFill>
                    <a:srgbClr val="000000"/>
                  </a:solidFill>
                  <a:latin typeface="Cambria"/>
                </a:rPr>
                <a:t>dẫn</a:t>
              </a:r>
              <a:r>
                <a:rPr lang="en-US" sz="3301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1745391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260300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2" name="TextBox 6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376362" y="887781"/>
            <a:ext cx="1457913" cy="794390"/>
            <a:chOff x="0" y="0"/>
            <a:chExt cx="595553" cy="324506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E76262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444215" y="946388"/>
            <a:ext cx="1332205" cy="677177"/>
            <a:chOff x="0" y="0"/>
            <a:chExt cx="544201" cy="276625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E76262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89" name="TextBox 89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9276870" y="2299700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112263"/>
            </a:stretch>
          </a:blipFill>
        </p:spPr>
      </p:sp>
      <p:sp>
        <p:nvSpPr>
          <p:cNvPr id="91" name="Freeform 91"/>
          <p:cNvSpPr/>
          <p:nvPr/>
        </p:nvSpPr>
        <p:spPr>
          <a:xfrm rot="1255237">
            <a:off x="1242879" y="5400390"/>
            <a:ext cx="786695" cy="541733"/>
          </a:xfrm>
          <a:custGeom>
            <a:avLst/>
            <a:gdLst/>
            <a:ahLst/>
            <a:cxnLst/>
            <a:rect l="l" t="t" r="r" b="b"/>
            <a:pathLst>
              <a:path w="1180043" h="812600">
                <a:moveTo>
                  <a:pt x="0" y="0"/>
                </a:moveTo>
                <a:lnTo>
                  <a:pt x="1180043" y="0"/>
                </a:lnTo>
                <a:lnTo>
                  <a:pt x="1180043" y="812600"/>
                </a:lnTo>
                <a:lnTo>
                  <a:pt x="0" y="812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sp>
        <p:nvSpPr>
          <p:cNvPr id="92" name="Freeform 92"/>
          <p:cNvSpPr/>
          <p:nvPr/>
        </p:nvSpPr>
        <p:spPr>
          <a:xfrm rot="-298565" flipH="1">
            <a:off x="1866434" y="5588576"/>
            <a:ext cx="485862" cy="334574"/>
          </a:xfrm>
          <a:custGeom>
            <a:avLst/>
            <a:gdLst/>
            <a:ahLst/>
            <a:cxnLst/>
            <a:rect l="l" t="t" r="r" b="b"/>
            <a:pathLst>
              <a:path w="728793" h="501861">
                <a:moveTo>
                  <a:pt x="728793" y="0"/>
                </a:moveTo>
                <a:lnTo>
                  <a:pt x="0" y="0"/>
                </a:lnTo>
                <a:lnTo>
                  <a:pt x="0" y="501861"/>
                </a:lnTo>
                <a:lnTo>
                  <a:pt x="728793" y="501861"/>
                </a:lnTo>
                <a:lnTo>
                  <a:pt x="728793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4821435" y="5411788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D124D5F1-6447-C848-4428-D24EB78264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6442" y="1019152"/>
            <a:ext cx="6291617" cy="1219306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0CA1D98E-7D01-F137-1869-8463F014B962}"/>
              </a:ext>
            </a:extLst>
          </p:cNvPr>
          <p:cNvSpPr txBox="1"/>
          <p:nvPr/>
        </p:nvSpPr>
        <p:spPr>
          <a:xfrm>
            <a:off x="1407865" y="1936113"/>
            <a:ext cx="90644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mời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tiễn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mời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mời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Hùng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09468" y="1745391"/>
            <a:ext cx="1519745" cy="794390"/>
            <a:chOff x="0" y="0"/>
            <a:chExt cx="3039489" cy="158878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0109468" y="2603000"/>
            <a:ext cx="1519745" cy="794390"/>
            <a:chOff x="0" y="0"/>
            <a:chExt cx="3039489" cy="158878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3" name="Group 23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0376362" y="887781"/>
            <a:ext cx="1457913" cy="794390"/>
            <a:chOff x="0" y="0"/>
            <a:chExt cx="2915827" cy="1588780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44" name="Freeform 44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5" name="Group 45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6" name="TextBox 46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5" name="Freeform 55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6" name="Group 56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7" name="TextBox 6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2" name="TextBox 8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5" name="TextBox 8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6" name="Freeform 86"/>
          <p:cNvSpPr/>
          <p:nvPr/>
        </p:nvSpPr>
        <p:spPr>
          <a:xfrm>
            <a:off x="4023126" y="5824538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112263"/>
            </a:stretch>
          </a:blipFill>
        </p:spPr>
      </p:sp>
      <p:sp>
        <p:nvSpPr>
          <p:cNvPr id="87" name="Freeform 87"/>
          <p:cNvSpPr/>
          <p:nvPr/>
        </p:nvSpPr>
        <p:spPr>
          <a:xfrm rot="1743030">
            <a:off x="2411245" y="1221517"/>
            <a:ext cx="905458" cy="885527"/>
          </a:xfrm>
          <a:custGeom>
            <a:avLst/>
            <a:gdLst/>
            <a:ahLst/>
            <a:cxnLst/>
            <a:rect l="l" t="t" r="r" b="b"/>
            <a:pathLst>
              <a:path w="1070845" h="926501">
                <a:moveTo>
                  <a:pt x="0" y="0"/>
                </a:moveTo>
                <a:lnTo>
                  <a:pt x="1070845" y="0"/>
                </a:lnTo>
                <a:lnTo>
                  <a:pt x="1070845" y="926501"/>
                </a:lnTo>
                <a:lnTo>
                  <a:pt x="0" y="9265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58022" b="-75336"/>
            </a:stretch>
          </a:blipFill>
        </p:spPr>
      </p:sp>
      <p:sp>
        <p:nvSpPr>
          <p:cNvPr id="88" name="Freeform 88"/>
          <p:cNvSpPr/>
          <p:nvPr/>
        </p:nvSpPr>
        <p:spPr>
          <a:xfrm rot="-2375794" flipH="1">
            <a:off x="6700927" y="1414150"/>
            <a:ext cx="1121059" cy="980507"/>
          </a:xfrm>
          <a:custGeom>
            <a:avLst/>
            <a:gdLst/>
            <a:ahLst/>
            <a:cxnLst/>
            <a:rect l="l" t="t" r="r" b="b"/>
            <a:pathLst>
              <a:path w="1070845" h="926501">
                <a:moveTo>
                  <a:pt x="1070846" y="0"/>
                </a:moveTo>
                <a:lnTo>
                  <a:pt x="0" y="0"/>
                </a:lnTo>
                <a:lnTo>
                  <a:pt x="0" y="926501"/>
                </a:lnTo>
                <a:lnTo>
                  <a:pt x="1070846" y="926501"/>
                </a:lnTo>
                <a:lnTo>
                  <a:pt x="107084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58022" b="-75336"/>
            </a:stretch>
          </a:blipFill>
        </p:spPr>
      </p:sp>
      <p:sp>
        <p:nvSpPr>
          <p:cNvPr id="89" name="Freeform 89"/>
          <p:cNvSpPr/>
          <p:nvPr/>
        </p:nvSpPr>
        <p:spPr>
          <a:xfrm rot="-6877315" flipH="1">
            <a:off x="1935756" y="3573744"/>
            <a:ext cx="674530" cy="464494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0"/>
                </a:moveTo>
                <a:lnTo>
                  <a:pt x="0" y="0"/>
                </a:lnTo>
                <a:lnTo>
                  <a:pt x="0" y="696741"/>
                </a:lnTo>
                <a:lnTo>
                  <a:pt x="1011795" y="696741"/>
                </a:lnTo>
                <a:lnTo>
                  <a:pt x="1011795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grpSp>
        <p:nvGrpSpPr>
          <p:cNvPr id="90" name="Group 90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1" name="TextBox 91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2" name="TextBox 92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3" name="TextBox 93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00" name="Freeform 100"/>
          <p:cNvSpPr/>
          <p:nvPr/>
        </p:nvSpPr>
        <p:spPr>
          <a:xfrm>
            <a:off x="1327995" y="1507761"/>
            <a:ext cx="1186761" cy="1275516"/>
          </a:xfrm>
          <a:custGeom>
            <a:avLst/>
            <a:gdLst/>
            <a:ahLst/>
            <a:cxnLst/>
            <a:rect l="l" t="t" r="r" b="b"/>
            <a:pathLst>
              <a:path w="1780142" h="1913274">
                <a:moveTo>
                  <a:pt x="0" y="0"/>
                </a:moveTo>
                <a:lnTo>
                  <a:pt x="1780142" y="0"/>
                </a:lnTo>
                <a:lnTo>
                  <a:pt x="1780142" y="1913274"/>
                </a:lnTo>
                <a:lnTo>
                  <a:pt x="0" y="19132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2" name="Freeform 102"/>
          <p:cNvSpPr/>
          <p:nvPr/>
        </p:nvSpPr>
        <p:spPr>
          <a:xfrm flipH="1">
            <a:off x="7641348" y="1688261"/>
            <a:ext cx="4346647" cy="4721939"/>
          </a:xfrm>
          <a:custGeom>
            <a:avLst/>
            <a:gdLst/>
            <a:ahLst/>
            <a:cxnLst/>
            <a:rect l="l" t="t" r="r" b="b"/>
            <a:pathLst>
              <a:path w="6519971" h="7082909">
                <a:moveTo>
                  <a:pt x="6519971" y="0"/>
                </a:moveTo>
                <a:lnTo>
                  <a:pt x="0" y="0"/>
                </a:lnTo>
                <a:lnTo>
                  <a:pt x="0" y="7082909"/>
                </a:lnTo>
                <a:lnTo>
                  <a:pt x="6519971" y="7082909"/>
                </a:lnTo>
                <a:lnTo>
                  <a:pt x="6519971" y="0"/>
                </a:lnTo>
                <a:close/>
              </a:path>
            </a:pathLst>
          </a:custGeom>
          <a:blipFill>
            <a:blip r:embed="rId11"/>
            <a:stretch>
              <a:fillRect t="-439" b="-439"/>
            </a:stretch>
          </a:blipFill>
        </p:spPr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7F0D2414-0735-2928-E584-71B2EFCF42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11421" y="478818"/>
            <a:ext cx="7260965" cy="5907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09468" y="1745391"/>
            <a:ext cx="1519745" cy="794390"/>
            <a:chOff x="0" y="0"/>
            <a:chExt cx="3039489" cy="158878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0109468" y="2603000"/>
            <a:ext cx="1519745" cy="794390"/>
            <a:chOff x="0" y="0"/>
            <a:chExt cx="3039489" cy="158878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" name="Group 23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0376362" y="887781"/>
            <a:ext cx="1457913" cy="794390"/>
            <a:chOff x="0" y="0"/>
            <a:chExt cx="2915827" cy="1588780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4" name="Freeform 44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5" name="Group 45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6" name="TextBox 46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55" name="Freeform 55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6" name="Group 56"/>
          <p:cNvGrpSpPr/>
          <p:nvPr/>
        </p:nvGrpSpPr>
        <p:grpSpPr>
          <a:xfrm>
            <a:off x="676181" y="495493"/>
            <a:ext cx="10409207" cy="5867013"/>
            <a:chOff x="0" y="0"/>
            <a:chExt cx="4112279" cy="2317832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y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7" name="TextBox 6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2" name="TextBox 8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5" name="TextBox 8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6" name="Freeform 86"/>
          <p:cNvSpPr/>
          <p:nvPr/>
        </p:nvSpPr>
        <p:spPr>
          <a:xfrm>
            <a:off x="4561546" y="5470121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112263"/>
            </a:stretch>
          </a:blipFill>
        </p:spPr>
      </p:sp>
      <p:sp>
        <p:nvSpPr>
          <p:cNvPr id="87" name="Freeform 87"/>
          <p:cNvSpPr/>
          <p:nvPr/>
        </p:nvSpPr>
        <p:spPr>
          <a:xfrm rot="1743030">
            <a:off x="2411245" y="1221517"/>
            <a:ext cx="905458" cy="885527"/>
          </a:xfrm>
          <a:custGeom>
            <a:avLst/>
            <a:gdLst/>
            <a:ahLst/>
            <a:cxnLst/>
            <a:rect l="l" t="t" r="r" b="b"/>
            <a:pathLst>
              <a:path w="1070845" h="926501">
                <a:moveTo>
                  <a:pt x="0" y="0"/>
                </a:moveTo>
                <a:lnTo>
                  <a:pt x="1070845" y="0"/>
                </a:lnTo>
                <a:lnTo>
                  <a:pt x="1070845" y="926501"/>
                </a:lnTo>
                <a:lnTo>
                  <a:pt x="0" y="9265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58022" b="-75336"/>
            </a:stretch>
          </a:blipFill>
        </p:spPr>
      </p:sp>
      <p:sp>
        <p:nvSpPr>
          <p:cNvPr id="88" name="Freeform 88"/>
          <p:cNvSpPr/>
          <p:nvPr/>
        </p:nvSpPr>
        <p:spPr>
          <a:xfrm rot="-2375794" flipH="1">
            <a:off x="7320390" y="1055239"/>
            <a:ext cx="1121059" cy="980507"/>
          </a:xfrm>
          <a:custGeom>
            <a:avLst/>
            <a:gdLst/>
            <a:ahLst/>
            <a:cxnLst/>
            <a:rect l="l" t="t" r="r" b="b"/>
            <a:pathLst>
              <a:path w="1070845" h="926501">
                <a:moveTo>
                  <a:pt x="1070846" y="0"/>
                </a:moveTo>
                <a:lnTo>
                  <a:pt x="0" y="0"/>
                </a:lnTo>
                <a:lnTo>
                  <a:pt x="0" y="926501"/>
                </a:lnTo>
                <a:lnTo>
                  <a:pt x="1070846" y="926501"/>
                </a:lnTo>
                <a:lnTo>
                  <a:pt x="107084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58022" b="-75336"/>
            </a:stretch>
          </a:blipFill>
        </p:spPr>
      </p:sp>
      <p:sp>
        <p:nvSpPr>
          <p:cNvPr id="89" name="Freeform 89"/>
          <p:cNvSpPr/>
          <p:nvPr/>
        </p:nvSpPr>
        <p:spPr>
          <a:xfrm rot="-6877315" flipH="1">
            <a:off x="1935756" y="3573744"/>
            <a:ext cx="674530" cy="464494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0"/>
                </a:moveTo>
                <a:lnTo>
                  <a:pt x="0" y="0"/>
                </a:lnTo>
                <a:lnTo>
                  <a:pt x="0" y="696741"/>
                </a:lnTo>
                <a:lnTo>
                  <a:pt x="1011795" y="696741"/>
                </a:lnTo>
                <a:lnTo>
                  <a:pt x="1011795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grpSp>
        <p:nvGrpSpPr>
          <p:cNvPr id="90" name="Group 90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1" name="TextBox 91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2" name="TextBox 92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3" name="TextBox 93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</p:grpSp>
      <p:pic>
        <p:nvPicPr>
          <p:cNvPr id="103" name="Picture 102">
            <a:extLst>
              <a:ext uri="{FF2B5EF4-FFF2-40B4-BE49-F238E27FC236}">
                <a16:creationId xmlns:a16="http://schemas.microsoft.com/office/drawing/2014/main" id="{D52F75DC-5A8A-8B73-C74C-0B805F7EC9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4527" y="600841"/>
            <a:ext cx="4228489" cy="2517273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945457D3-775F-F8D4-322D-E660D79EFA3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500" t="5505" r="13470" b="212"/>
          <a:stretch/>
        </p:blipFill>
        <p:spPr>
          <a:xfrm>
            <a:off x="6552996" y="3126078"/>
            <a:ext cx="3910074" cy="2843782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EA6CFBD8-F342-0BF2-035E-6A7835136B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9980" y="3062281"/>
            <a:ext cx="4384888" cy="2927756"/>
          </a:xfrm>
          <a:prstGeom prst="rect">
            <a:avLst/>
          </a:prstGeom>
        </p:spPr>
      </p:pic>
      <p:grpSp>
        <p:nvGrpSpPr>
          <p:cNvPr id="106" name="Group 96">
            <a:extLst>
              <a:ext uri="{FF2B5EF4-FFF2-40B4-BE49-F238E27FC236}">
                <a16:creationId xmlns:a16="http://schemas.microsoft.com/office/drawing/2014/main" id="{0BED58CF-D726-E6A2-82CD-07A513E5B174}"/>
              </a:ext>
            </a:extLst>
          </p:cNvPr>
          <p:cNvGrpSpPr/>
          <p:nvPr/>
        </p:nvGrpSpPr>
        <p:grpSpPr>
          <a:xfrm>
            <a:off x="2008575" y="828186"/>
            <a:ext cx="4302507" cy="982191"/>
            <a:chOff x="0" y="-167120"/>
            <a:chExt cx="4528425" cy="1205577"/>
          </a:xfrm>
        </p:grpSpPr>
        <p:grpSp>
          <p:nvGrpSpPr>
            <p:cNvPr id="107" name="Group 97">
              <a:extLst>
                <a:ext uri="{FF2B5EF4-FFF2-40B4-BE49-F238E27FC236}">
                  <a16:creationId xmlns:a16="http://schemas.microsoft.com/office/drawing/2014/main" id="{EC17BA33-C9EC-1203-473D-122D260BBFE1}"/>
                </a:ext>
              </a:extLst>
            </p:cNvPr>
            <p:cNvGrpSpPr/>
            <p:nvPr/>
          </p:nvGrpSpPr>
          <p:grpSpPr>
            <a:xfrm>
              <a:off x="0" y="-167120"/>
              <a:ext cx="4528425" cy="1205577"/>
              <a:chOff x="0" y="-77895"/>
              <a:chExt cx="2110711" cy="561923"/>
            </a:xfrm>
          </p:grpSpPr>
          <p:sp>
            <p:nvSpPr>
              <p:cNvPr id="109" name="Freeform 98">
                <a:extLst>
                  <a:ext uri="{FF2B5EF4-FFF2-40B4-BE49-F238E27FC236}">
                    <a16:creationId xmlns:a16="http://schemas.microsoft.com/office/drawing/2014/main" id="{8A10D005-D923-CD78-3A80-678A70EBD68C}"/>
                  </a:ext>
                </a:extLst>
              </p:cNvPr>
              <p:cNvSpPr/>
              <p:nvPr/>
            </p:nvSpPr>
            <p:spPr>
              <a:xfrm>
                <a:off x="152223" y="-77895"/>
                <a:ext cx="1838080" cy="561923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10" name="TextBox 99">
                <a:extLst>
                  <a:ext uri="{FF2B5EF4-FFF2-40B4-BE49-F238E27FC236}">
                    <a16:creationId xmlns:a16="http://schemas.microsoft.com/office/drawing/2014/main" id="{69507F62-3142-606D-A6B0-249ECE05FA2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8" name="TextBox 100">
              <a:extLst>
                <a:ext uri="{FF2B5EF4-FFF2-40B4-BE49-F238E27FC236}">
                  <a16:creationId xmlns:a16="http://schemas.microsoft.com/office/drawing/2014/main" id="{6E49C9EA-7D1B-FF3D-508E-5C6348AA0935}"/>
                </a:ext>
              </a:extLst>
            </p:cNvPr>
            <p:cNvSpPr txBox="1"/>
            <p:nvPr/>
          </p:nvSpPr>
          <p:spPr>
            <a:xfrm>
              <a:off x="168438" y="430420"/>
              <a:ext cx="4187123" cy="4766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5400" dirty="0" err="1">
                  <a:solidFill>
                    <a:srgbClr val="503D36"/>
                  </a:solidFill>
                  <a:latin typeface="Cambria Bold"/>
                </a:rPr>
                <a:t>Đây</a:t>
              </a:r>
              <a:r>
                <a:rPr lang="en-US" sz="5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5400" dirty="0" err="1">
                  <a:solidFill>
                    <a:srgbClr val="503D36"/>
                  </a:solidFill>
                  <a:latin typeface="Cambria Bold"/>
                </a:rPr>
                <a:t>là</a:t>
              </a:r>
              <a:r>
                <a:rPr lang="en-US" sz="5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5400" dirty="0" err="1">
                  <a:solidFill>
                    <a:srgbClr val="503D36"/>
                  </a:solidFill>
                  <a:latin typeface="Cambria Bold"/>
                </a:rPr>
                <a:t>gì</a:t>
              </a:r>
              <a:r>
                <a:rPr lang="en-US" sz="5400" dirty="0">
                  <a:solidFill>
                    <a:srgbClr val="503D36"/>
                  </a:solidFill>
                  <a:latin typeface="Cambria Bold"/>
                </a:rPr>
                <a:t>?</a:t>
              </a:r>
            </a:p>
          </p:txBody>
        </p:sp>
      </p:grpSp>
      <p:sp>
        <p:nvSpPr>
          <p:cNvPr id="111" name="TextBox 100">
            <a:extLst>
              <a:ext uri="{FF2B5EF4-FFF2-40B4-BE49-F238E27FC236}">
                <a16:creationId xmlns:a16="http://schemas.microsoft.com/office/drawing/2014/main" id="{430A57F5-1A57-E7BB-A14B-703E35245CD0}"/>
              </a:ext>
            </a:extLst>
          </p:cNvPr>
          <p:cNvSpPr txBox="1"/>
          <p:nvPr/>
        </p:nvSpPr>
        <p:spPr>
          <a:xfrm>
            <a:off x="2186493" y="2510933"/>
            <a:ext cx="3978232" cy="38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366"/>
              </a:lnSpc>
              <a:spcBef>
                <a:spcPct val="0"/>
              </a:spcBef>
            </a:pPr>
            <a:r>
              <a:rPr lang="en-US" sz="5400" dirty="0">
                <a:solidFill>
                  <a:srgbClr val="503D36"/>
                </a:solidFill>
                <a:latin typeface="Cambria Bold"/>
              </a:rPr>
              <a:t>GIẤY MỜI</a:t>
            </a:r>
          </a:p>
        </p:txBody>
      </p:sp>
    </p:spTree>
    <p:extLst>
      <p:ext uri="{BB962C8B-B14F-4D97-AF65-F5344CB8AC3E}">
        <p14:creationId xmlns:p14="http://schemas.microsoft.com/office/powerpoint/2010/main" val="1033099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09468" y="1745391"/>
            <a:ext cx="1519745" cy="794390"/>
            <a:chOff x="0" y="0"/>
            <a:chExt cx="3039489" cy="158878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0109468" y="2603000"/>
            <a:ext cx="1519745" cy="794390"/>
            <a:chOff x="0" y="0"/>
            <a:chExt cx="3039489" cy="158878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" name="Group 23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0376362" y="887781"/>
            <a:ext cx="1457913" cy="794390"/>
            <a:chOff x="0" y="0"/>
            <a:chExt cx="2915827" cy="1588780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4" name="Freeform 44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5" name="Group 45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6" name="TextBox 46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55" name="Freeform 55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6" name="Group 56"/>
          <p:cNvGrpSpPr/>
          <p:nvPr/>
        </p:nvGrpSpPr>
        <p:grpSpPr>
          <a:xfrm>
            <a:off x="676181" y="495493"/>
            <a:ext cx="10409207" cy="5867013"/>
            <a:chOff x="0" y="0"/>
            <a:chExt cx="4112279" cy="2317832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7" name="TextBox 6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2" name="TextBox 8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5" name="TextBox 8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6" name="Freeform 86"/>
          <p:cNvSpPr/>
          <p:nvPr/>
        </p:nvSpPr>
        <p:spPr>
          <a:xfrm>
            <a:off x="4561546" y="5470121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112263"/>
            </a:stretch>
          </a:blipFill>
        </p:spPr>
      </p:sp>
      <p:sp>
        <p:nvSpPr>
          <p:cNvPr id="87" name="Freeform 87"/>
          <p:cNvSpPr/>
          <p:nvPr/>
        </p:nvSpPr>
        <p:spPr>
          <a:xfrm rot="1743030">
            <a:off x="2411245" y="1221517"/>
            <a:ext cx="905458" cy="885527"/>
          </a:xfrm>
          <a:custGeom>
            <a:avLst/>
            <a:gdLst/>
            <a:ahLst/>
            <a:cxnLst/>
            <a:rect l="l" t="t" r="r" b="b"/>
            <a:pathLst>
              <a:path w="1070845" h="926501">
                <a:moveTo>
                  <a:pt x="0" y="0"/>
                </a:moveTo>
                <a:lnTo>
                  <a:pt x="1070845" y="0"/>
                </a:lnTo>
                <a:lnTo>
                  <a:pt x="1070845" y="926501"/>
                </a:lnTo>
                <a:lnTo>
                  <a:pt x="0" y="9265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58022" b="-75336"/>
            </a:stretch>
          </a:blipFill>
        </p:spPr>
      </p:sp>
      <p:sp>
        <p:nvSpPr>
          <p:cNvPr id="88" name="Freeform 88"/>
          <p:cNvSpPr/>
          <p:nvPr/>
        </p:nvSpPr>
        <p:spPr>
          <a:xfrm rot="-2375794" flipH="1">
            <a:off x="7320390" y="1055239"/>
            <a:ext cx="1121059" cy="980507"/>
          </a:xfrm>
          <a:custGeom>
            <a:avLst/>
            <a:gdLst/>
            <a:ahLst/>
            <a:cxnLst/>
            <a:rect l="l" t="t" r="r" b="b"/>
            <a:pathLst>
              <a:path w="1070845" h="926501">
                <a:moveTo>
                  <a:pt x="1070846" y="0"/>
                </a:moveTo>
                <a:lnTo>
                  <a:pt x="0" y="0"/>
                </a:lnTo>
                <a:lnTo>
                  <a:pt x="0" y="926501"/>
                </a:lnTo>
                <a:lnTo>
                  <a:pt x="1070846" y="926501"/>
                </a:lnTo>
                <a:lnTo>
                  <a:pt x="107084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r="-58022" b="-75336"/>
            </a:stretch>
          </a:blipFill>
        </p:spPr>
      </p:sp>
      <p:sp>
        <p:nvSpPr>
          <p:cNvPr id="89" name="Freeform 89"/>
          <p:cNvSpPr/>
          <p:nvPr/>
        </p:nvSpPr>
        <p:spPr>
          <a:xfrm rot="-6877315" flipH="1">
            <a:off x="1935756" y="3573744"/>
            <a:ext cx="674530" cy="464494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0"/>
                </a:moveTo>
                <a:lnTo>
                  <a:pt x="0" y="0"/>
                </a:lnTo>
                <a:lnTo>
                  <a:pt x="0" y="696741"/>
                </a:lnTo>
                <a:lnTo>
                  <a:pt x="1011795" y="696741"/>
                </a:lnTo>
                <a:lnTo>
                  <a:pt x="1011795" y="0"/>
                </a:lnTo>
                <a:close/>
              </a:path>
            </a:pathLst>
          </a:custGeom>
          <a:blipFill>
            <a:blip r:embed="rId8"/>
            <a:stretch>
              <a:fillRect t="-62571" r="-193516" b="-197067"/>
            </a:stretch>
          </a:blipFill>
        </p:spPr>
      </p:sp>
      <p:grpSp>
        <p:nvGrpSpPr>
          <p:cNvPr id="90" name="Group 90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1" name="TextBox 91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2" name="TextBox 92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3" name="TextBox 93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75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22" b="0" i="0" u="none" strike="noStrike" kern="1200" cap="none" spc="0" normalizeH="0" baseline="0" noProof="0">
                  <a:ln>
                    <a:noFill/>
                  </a:ln>
                  <a:solidFill>
                    <a:srgbClr val="503D36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100" name="Freeform 100"/>
          <p:cNvSpPr/>
          <p:nvPr/>
        </p:nvSpPr>
        <p:spPr>
          <a:xfrm>
            <a:off x="1327995" y="1507761"/>
            <a:ext cx="1186761" cy="1275516"/>
          </a:xfrm>
          <a:custGeom>
            <a:avLst/>
            <a:gdLst/>
            <a:ahLst/>
            <a:cxnLst/>
            <a:rect l="l" t="t" r="r" b="b"/>
            <a:pathLst>
              <a:path w="1780142" h="1913274">
                <a:moveTo>
                  <a:pt x="0" y="0"/>
                </a:moveTo>
                <a:lnTo>
                  <a:pt x="1780142" y="0"/>
                </a:lnTo>
                <a:lnTo>
                  <a:pt x="1780142" y="1913274"/>
                </a:lnTo>
                <a:lnTo>
                  <a:pt x="0" y="19132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2" name="Freeform 102"/>
          <p:cNvSpPr/>
          <p:nvPr/>
        </p:nvSpPr>
        <p:spPr>
          <a:xfrm flipH="1">
            <a:off x="7366266" y="1691589"/>
            <a:ext cx="4346647" cy="4721939"/>
          </a:xfrm>
          <a:custGeom>
            <a:avLst/>
            <a:gdLst/>
            <a:ahLst/>
            <a:cxnLst/>
            <a:rect l="l" t="t" r="r" b="b"/>
            <a:pathLst>
              <a:path w="6519971" h="7082909">
                <a:moveTo>
                  <a:pt x="6519971" y="0"/>
                </a:moveTo>
                <a:lnTo>
                  <a:pt x="0" y="0"/>
                </a:lnTo>
                <a:lnTo>
                  <a:pt x="0" y="7082909"/>
                </a:lnTo>
                <a:lnTo>
                  <a:pt x="6519971" y="7082909"/>
                </a:lnTo>
                <a:lnTo>
                  <a:pt x="6519971" y="0"/>
                </a:lnTo>
                <a:close/>
              </a:path>
            </a:pathLst>
          </a:custGeom>
          <a:blipFill>
            <a:blip r:embed="rId11"/>
            <a:stretch>
              <a:fillRect t="-439" b="-439"/>
            </a:stretch>
          </a:blipFill>
        </p:spPr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6BF9F26E-913D-70B7-41BD-E9470924C6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34176" y="568393"/>
            <a:ext cx="8144962" cy="591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83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030483" y="68580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1242013" y="876920"/>
            <a:ext cx="609323" cy="834755"/>
          </a:xfrm>
          <a:custGeom>
            <a:avLst/>
            <a:gdLst/>
            <a:ahLst/>
            <a:cxnLst/>
            <a:rect l="l" t="t" r="r" b="b"/>
            <a:pathLst>
              <a:path w="913985" h="1252132">
                <a:moveTo>
                  <a:pt x="0" y="0"/>
                </a:moveTo>
                <a:lnTo>
                  <a:pt x="913985" y="0"/>
                </a:lnTo>
                <a:lnTo>
                  <a:pt x="913985" y="1252132"/>
                </a:lnTo>
                <a:lnTo>
                  <a:pt x="0" y="12521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1" name="Group 91"/>
          <p:cNvGrpSpPr/>
          <p:nvPr/>
        </p:nvGrpSpPr>
        <p:grpSpPr>
          <a:xfrm>
            <a:off x="7341814" y="1734620"/>
            <a:ext cx="2264213" cy="440047"/>
            <a:chOff x="0" y="0"/>
            <a:chExt cx="4528425" cy="880095"/>
          </a:xfrm>
        </p:grpSpPr>
        <p:grpSp>
          <p:nvGrpSpPr>
            <p:cNvPr id="92" name="Group 92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94" name="TextBox 94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5" name="TextBox 95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Tiêu đề giấy mời</a:t>
              </a:r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7341814" y="2272334"/>
            <a:ext cx="2264213" cy="440047"/>
            <a:chOff x="0" y="0"/>
            <a:chExt cx="4528425" cy="880095"/>
          </a:xfrm>
        </p:grpSpPr>
        <p:grpSp>
          <p:nvGrpSpPr>
            <p:cNvPr id="97" name="Group 97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98" name="Freeform 98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99" name="TextBox 99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0" name="TextBox 100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Người mời</a:t>
              </a:r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7341814" y="2864781"/>
            <a:ext cx="2264213" cy="440047"/>
            <a:chOff x="0" y="0"/>
            <a:chExt cx="4528425" cy="880095"/>
          </a:xfrm>
        </p:grpSpPr>
        <p:grpSp>
          <p:nvGrpSpPr>
            <p:cNvPr id="102" name="Group 102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03" name="Freeform 103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04" name="TextBox 104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5" name="TextBox 105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Người được mời</a:t>
              </a:r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107" name="TextBox 107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 dirty="0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8" name="TextBox 108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0" name="TextBox 110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1" name="TextBox 111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2" name="TextBox 112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3" name="TextBox 113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4" name="TextBox 114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15" name="TextBox 115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16" name="TextBox 116"/>
          <p:cNvSpPr txBox="1"/>
          <p:nvPr/>
        </p:nvSpPr>
        <p:spPr>
          <a:xfrm>
            <a:off x="1768626" y="962871"/>
            <a:ext cx="9126290" cy="450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870"/>
              </a:lnSpc>
              <a:spcBef>
                <a:spcPct val="0"/>
              </a:spcBef>
            </a:pPr>
            <a:r>
              <a:rPr lang="en-US" sz="2580">
                <a:solidFill>
                  <a:srgbClr val="503D36"/>
                </a:solidFill>
                <a:latin typeface="Cambria Bold"/>
              </a:rPr>
              <a:t>Đọc giấy mời sau và tìm thông tin ứng với các mục tiêu ở bên</a:t>
            </a:r>
          </a:p>
        </p:txBody>
      </p:sp>
      <p:sp>
        <p:nvSpPr>
          <p:cNvPr id="117" name="Freeform 117"/>
          <p:cNvSpPr/>
          <p:nvPr/>
        </p:nvSpPr>
        <p:spPr>
          <a:xfrm>
            <a:off x="2040527" y="1584681"/>
            <a:ext cx="4291243" cy="4385539"/>
          </a:xfrm>
          <a:custGeom>
            <a:avLst/>
            <a:gdLst/>
            <a:ahLst/>
            <a:cxnLst/>
            <a:rect l="l" t="t" r="r" b="b"/>
            <a:pathLst>
              <a:path w="6436865" h="6578309">
                <a:moveTo>
                  <a:pt x="0" y="0"/>
                </a:moveTo>
                <a:lnTo>
                  <a:pt x="6436865" y="0"/>
                </a:lnTo>
                <a:lnTo>
                  <a:pt x="6436865" y="6578309"/>
                </a:lnTo>
                <a:lnTo>
                  <a:pt x="0" y="657830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098" r="-1098"/>
            </a:stretch>
          </a:blipFill>
        </p:spPr>
      </p:sp>
      <p:grpSp>
        <p:nvGrpSpPr>
          <p:cNvPr id="118" name="Group 118"/>
          <p:cNvGrpSpPr/>
          <p:nvPr/>
        </p:nvGrpSpPr>
        <p:grpSpPr>
          <a:xfrm>
            <a:off x="7341814" y="3429862"/>
            <a:ext cx="2264213" cy="440047"/>
            <a:chOff x="0" y="0"/>
            <a:chExt cx="4528425" cy="880095"/>
          </a:xfrm>
        </p:grpSpPr>
        <p:grpSp>
          <p:nvGrpSpPr>
            <p:cNvPr id="119" name="Group 119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20" name="Freeform 120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21" name="TextBox 121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2" name="TextBox 122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Sự kiện mời</a:t>
              </a:r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7280517" y="3965159"/>
            <a:ext cx="3619739" cy="440047"/>
            <a:chOff x="0" y="0"/>
            <a:chExt cx="7239479" cy="880095"/>
          </a:xfrm>
        </p:grpSpPr>
        <p:grpSp>
          <p:nvGrpSpPr>
            <p:cNvPr id="124" name="Group 124"/>
            <p:cNvGrpSpPr/>
            <p:nvPr/>
          </p:nvGrpSpPr>
          <p:grpSpPr>
            <a:xfrm>
              <a:off x="0" y="0"/>
              <a:ext cx="7239479" cy="880095"/>
              <a:chOff x="0" y="0"/>
              <a:chExt cx="3374341" cy="410215"/>
            </a:xfrm>
          </p:grpSpPr>
          <p:sp>
            <p:nvSpPr>
              <p:cNvPr id="125" name="Freeform 125"/>
              <p:cNvSpPr/>
              <p:nvPr/>
            </p:nvSpPr>
            <p:spPr>
              <a:xfrm>
                <a:off x="0" y="0"/>
                <a:ext cx="337434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3374341" h="410215">
                    <a:moveTo>
                      <a:pt x="60427" y="0"/>
                    </a:moveTo>
                    <a:lnTo>
                      <a:pt x="3313913" y="0"/>
                    </a:lnTo>
                    <a:cubicBezTo>
                      <a:pt x="3329939" y="0"/>
                      <a:pt x="3345309" y="6366"/>
                      <a:pt x="3356642" y="17699"/>
                    </a:cubicBezTo>
                    <a:cubicBezTo>
                      <a:pt x="3367974" y="29031"/>
                      <a:pt x="3374341" y="44401"/>
                      <a:pt x="3374341" y="60427"/>
                    </a:cubicBezTo>
                    <a:lnTo>
                      <a:pt x="3374341" y="349787"/>
                    </a:lnTo>
                    <a:cubicBezTo>
                      <a:pt x="3374341" y="383160"/>
                      <a:pt x="3347286" y="410215"/>
                      <a:pt x="3313913" y="410215"/>
                    </a:cubicBezTo>
                    <a:lnTo>
                      <a:pt x="60427" y="410215"/>
                    </a:lnTo>
                    <a:cubicBezTo>
                      <a:pt x="44401" y="410215"/>
                      <a:pt x="29031" y="403848"/>
                      <a:pt x="17699" y="392516"/>
                    </a:cubicBezTo>
                    <a:cubicBezTo>
                      <a:pt x="6366" y="381184"/>
                      <a:pt x="0" y="365814"/>
                      <a:pt x="0" y="349787"/>
                    </a:cubicBezTo>
                    <a:lnTo>
                      <a:pt x="0" y="60427"/>
                    </a:lnTo>
                    <a:cubicBezTo>
                      <a:pt x="0" y="44401"/>
                      <a:pt x="6366" y="29031"/>
                      <a:pt x="17699" y="17699"/>
                    </a:cubicBezTo>
                    <a:cubicBezTo>
                      <a:pt x="29031" y="6366"/>
                      <a:pt x="44401" y="0"/>
                      <a:pt x="60427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26" name="TextBox 126"/>
              <p:cNvSpPr txBox="1"/>
              <p:nvPr/>
            </p:nvSpPr>
            <p:spPr>
              <a:xfrm>
                <a:off x="0" y="-47625"/>
                <a:ext cx="337434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7" name="TextBox 127"/>
            <p:cNvSpPr txBox="1"/>
            <p:nvPr/>
          </p:nvSpPr>
          <p:spPr>
            <a:xfrm>
              <a:off x="287322" y="162492"/>
              <a:ext cx="6693851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Thời gian và tổ chức sự kiện</a:t>
              </a:r>
            </a:p>
          </p:txBody>
        </p:sp>
      </p:grpSp>
      <p:grpSp>
        <p:nvGrpSpPr>
          <p:cNvPr id="128" name="Group 128"/>
          <p:cNvGrpSpPr/>
          <p:nvPr/>
        </p:nvGrpSpPr>
        <p:grpSpPr>
          <a:xfrm>
            <a:off x="7280516" y="4560023"/>
            <a:ext cx="3163699" cy="441077"/>
            <a:chOff x="0" y="0"/>
            <a:chExt cx="6327398" cy="882155"/>
          </a:xfrm>
        </p:grpSpPr>
        <p:grpSp>
          <p:nvGrpSpPr>
            <p:cNvPr id="129" name="Group 129"/>
            <p:cNvGrpSpPr/>
            <p:nvPr/>
          </p:nvGrpSpPr>
          <p:grpSpPr>
            <a:xfrm>
              <a:off x="0" y="0"/>
              <a:ext cx="6327398" cy="882155"/>
              <a:chOff x="0" y="0"/>
              <a:chExt cx="2949217" cy="411175"/>
            </a:xfrm>
          </p:grpSpPr>
          <p:sp>
            <p:nvSpPr>
              <p:cNvPr id="130" name="Freeform 130"/>
              <p:cNvSpPr/>
              <p:nvPr/>
            </p:nvSpPr>
            <p:spPr>
              <a:xfrm>
                <a:off x="0" y="0"/>
                <a:ext cx="2949217" cy="411175"/>
              </a:xfrm>
              <a:custGeom>
                <a:avLst/>
                <a:gdLst/>
                <a:ahLst/>
                <a:cxnLst/>
                <a:rect l="l" t="t" r="r" b="b"/>
                <a:pathLst>
                  <a:path w="2949217" h="411175">
                    <a:moveTo>
                      <a:pt x="69138" y="0"/>
                    </a:moveTo>
                    <a:lnTo>
                      <a:pt x="2880079" y="0"/>
                    </a:lnTo>
                    <a:cubicBezTo>
                      <a:pt x="2898416" y="0"/>
                      <a:pt x="2916001" y="7284"/>
                      <a:pt x="2928967" y="20250"/>
                    </a:cubicBezTo>
                    <a:cubicBezTo>
                      <a:pt x="2941933" y="33216"/>
                      <a:pt x="2949217" y="50801"/>
                      <a:pt x="2949217" y="69138"/>
                    </a:cubicBezTo>
                    <a:lnTo>
                      <a:pt x="2949217" y="342037"/>
                    </a:lnTo>
                    <a:cubicBezTo>
                      <a:pt x="2949217" y="380221"/>
                      <a:pt x="2918263" y="411175"/>
                      <a:pt x="2880079" y="411175"/>
                    </a:cubicBezTo>
                    <a:lnTo>
                      <a:pt x="69138" y="411175"/>
                    </a:lnTo>
                    <a:cubicBezTo>
                      <a:pt x="30954" y="411175"/>
                      <a:pt x="0" y="380221"/>
                      <a:pt x="0" y="342037"/>
                    </a:cubicBezTo>
                    <a:lnTo>
                      <a:pt x="0" y="69138"/>
                    </a:lnTo>
                    <a:cubicBezTo>
                      <a:pt x="0" y="30954"/>
                      <a:pt x="30954" y="0"/>
                      <a:pt x="69138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31" name="TextBox 131"/>
              <p:cNvSpPr txBox="1"/>
              <p:nvPr/>
            </p:nvSpPr>
            <p:spPr>
              <a:xfrm>
                <a:off x="0" y="-47625"/>
                <a:ext cx="2949217" cy="4588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2" name="TextBox 132"/>
            <p:cNvSpPr txBox="1"/>
            <p:nvPr/>
          </p:nvSpPr>
          <p:spPr>
            <a:xfrm>
              <a:off x="251124" y="162492"/>
              <a:ext cx="5850510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Địa điểm tổ chức sự kiện</a:t>
              </a:r>
            </a:p>
          </p:txBody>
        </p:sp>
      </p:grpSp>
      <p:grpSp>
        <p:nvGrpSpPr>
          <p:cNvPr id="133" name="Group 133"/>
          <p:cNvGrpSpPr/>
          <p:nvPr/>
        </p:nvGrpSpPr>
        <p:grpSpPr>
          <a:xfrm>
            <a:off x="7280516" y="5131947"/>
            <a:ext cx="3163699" cy="441077"/>
            <a:chOff x="0" y="0"/>
            <a:chExt cx="6327398" cy="882155"/>
          </a:xfrm>
        </p:grpSpPr>
        <p:grpSp>
          <p:nvGrpSpPr>
            <p:cNvPr id="134" name="Group 134"/>
            <p:cNvGrpSpPr/>
            <p:nvPr/>
          </p:nvGrpSpPr>
          <p:grpSpPr>
            <a:xfrm>
              <a:off x="0" y="0"/>
              <a:ext cx="6327398" cy="882155"/>
              <a:chOff x="0" y="0"/>
              <a:chExt cx="2949217" cy="411175"/>
            </a:xfrm>
          </p:grpSpPr>
          <p:sp>
            <p:nvSpPr>
              <p:cNvPr id="135" name="Freeform 135"/>
              <p:cNvSpPr/>
              <p:nvPr/>
            </p:nvSpPr>
            <p:spPr>
              <a:xfrm>
                <a:off x="0" y="0"/>
                <a:ext cx="2949217" cy="411175"/>
              </a:xfrm>
              <a:custGeom>
                <a:avLst/>
                <a:gdLst/>
                <a:ahLst/>
                <a:cxnLst/>
                <a:rect l="l" t="t" r="r" b="b"/>
                <a:pathLst>
                  <a:path w="2949217" h="411175">
                    <a:moveTo>
                      <a:pt x="69138" y="0"/>
                    </a:moveTo>
                    <a:lnTo>
                      <a:pt x="2880079" y="0"/>
                    </a:lnTo>
                    <a:cubicBezTo>
                      <a:pt x="2898416" y="0"/>
                      <a:pt x="2916001" y="7284"/>
                      <a:pt x="2928967" y="20250"/>
                    </a:cubicBezTo>
                    <a:cubicBezTo>
                      <a:pt x="2941933" y="33216"/>
                      <a:pt x="2949217" y="50801"/>
                      <a:pt x="2949217" y="69138"/>
                    </a:cubicBezTo>
                    <a:lnTo>
                      <a:pt x="2949217" y="342037"/>
                    </a:lnTo>
                    <a:cubicBezTo>
                      <a:pt x="2949217" y="380221"/>
                      <a:pt x="2918263" y="411175"/>
                      <a:pt x="2880079" y="411175"/>
                    </a:cubicBezTo>
                    <a:lnTo>
                      <a:pt x="69138" y="411175"/>
                    </a:lnTo>
                    <a:cubicBezTo>
                      <a:pt x="30954" y="411175"/>
                      <a:pt x="0" y="380221"/>
                      <a:pt x="0" y="342037"/>
                    </a:cubicBezTo>
                    <a:lnTo>
                      <a:pt x="0" y="69138"/>
                    </a:lnTo>
                    <a:cubicBezTo>
                      <a:pt x="0" y="30954"/>
                      <a:pt x="30954" y="0"/>
                      <a:pt x="69138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36" name="TextBox 136"/>
              <p:cNvSpPr txBox="1"/>
              <p:nvPr/>
            </p:nvSpPr>
            <p:spPr>
              <a:xfrm>
                <a:off x="0" y="-47625"/>
                <a:ext cx="2949217" cy="4588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7" name="TextBox 137"/>
            <p:cNvSpPr txBox="1"/>
            <p:nvPr/>
          </p:nvSpPr>
          <p:spPr>
            <a:xfrm>
              <a:off x="251124" y="162492"/>
              <a:ext cx="5850510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Mong muốn và đề nghị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1262847" y="1822325"/>
            <a:ext cx="4291243" cy="4385539"/>
          </a:xfrm>
          <a:custGeom>
            <a:avLst/>
            <a:gdLst/>
            <a:ahLst/>
            <a:cxnLst/>
            <a:rect l="l" t="t" r="r" b="b"/>
            <a:pathLst>
              <a:path w="6436865" h="6578309">
                <a:moveTo>
                  <a:pt x="0" y="0"/>
                </a:moveTo>
                <a:lnTo>
                  <a:pt x="6436865" y="0"/>
                </a:lnTo>
                <a:lnTo>
                  <a:pt x="6436865" y="6578309"/>
                </a:lnTo>
                <a:lnTo>
                  <a:pt x="0" y="65783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98" r="-1098"/>
            </a:stretch>
          </a:blipFill>
        </p:spPr>
      </p:sp>
      <p:sp>
        <p:nvSpPr>
          <p:cNvPr id="91" name="Freeform 91"/>
          <p:cNvSpPr/>
          <p:nvPr/>
        </p:nvSpPr>
        <p:spPr>
          <a:xfrm>
            <a:off x="5900264" y="2952486"/>
            <a:ext cx="4129924" cy="3102605"/>
          </a:xfrm>
          <a:custGeom>
            <a:avLst/>
            <a:gdLst/>
            <a:ahLst/>
            <a:cxnLst/>
            <a:rect l="l" t="t" r="r" b="b"/>
            <a:pathLst>
              <a:path w="6194886" h="4653908">
                <a:moveTo>
                  <a:pt x="0" y="0"/>
                </a:moveTo>
                <a:lnTo>
                  <a:pt x="6194886" y="0"/>
                </a:lnTo>
                <a:lnTo>
                  <a:pt x="6194886" y="4653909"/>
                </a:lnTo>
                <a:lnTo>
                  <a:pt x="0" y="465390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92" name="Group 92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3" name="TextBox 93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03" name="TextBox 103"/>
          <p:cNvSpPr txBox="1"/>
          <p:nvPr/>
        </p:nvSpPr>
        <p:spPr>
          <a:xfrm>
            <a:off x="5900264" y="1996584"/>
            <a:ext cx="4353549" cy="877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564"/>
              </a:lnSpc>
              <a:spcBef>
                <a:spcPct val="0"/>
              </a:spcBef>
            </a:pP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Thảo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luận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nhóm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để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tìm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thông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tin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tương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ứng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trên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giấy</a:t>
            </a:r>
            <a:r>
              <a:rPr lang="en-US" sz="2375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375" dirty="0" err="1">
                <a:solidFill>
                  <a:srgbClr val="503D36"/>
                </a:solidFill>
                <a:latin typeface="Cambria Bold"/>
              </a:rPr>
              <a:t>mời</a:t>
            </a:r>
            <a:endParaRPr lang="en-US" sz="2375" dirty="0">
              <a:solidFill>
                <a:srgbClr val="503D36"/>
              </a:solidFill>
              <a:latin typeface="Cambria Bold"/>
            </a:endParaRP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0A93BA60-8F12-8017-37BD-30F07CE164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1889" y="455806"/>
            <a:ext cx="7480440" cy="1841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91" name="TextBox 91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2" name="TextBox 92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3" name="TextBox 93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00" name="Freeform 100"/>
          <p:cNvSpPr/>
          <p:nvPr/>
        </p:nvSpPr>
        <p:spPr>
          <a:xfrm>
            <a:off x="1262847" y="812160"/>
            <a:ext cx="421471" cy="577403"/>
          </a:xfrm>
          <a:custGeom>
            <a:avLst/>
            <a:gdLst/>
            <a:ahLst/>
            <a:cxnLst/>
            <a:rect l="l" t="t" r="r" b="b"/>
            <a:pathLst>
              <a:path w="632207" h="866104">
                <a:moveTo>
                  <a:pt x="0" y="0"/>
                </a:moveTo>
                <a:lnTo>
                  <a:pt x="632207" y="0"/>
                </a:lnTo>
                <a:lnTo>
                  <a:pt x="632207" y="866104"/>
                </a:lnTo>
                <a:lnTo>
                  <a:pt x="0" y="8661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01" name="Group 101"/>
          <p:cNvGrpSpPr/>
          <p:nvPr/>
        </p:nvGrpSpPr>
        <p:grpSpPr>
          <a:xfrm>
            <a:off x="1431204" y="1514597"/>
            <a:ext cx="2264213" cy="440047"/>
            <a:chOff x="0" y="0"/>
            <a:chExt cx="4528425" cy="880095"/>
          </a:xfrm>
        </p:grpSpPr>
        <p:grpSp>
          <p:nvGrpSpPr>
            <p:cNvPr id="102" name="Group 102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03" name="Freeform 103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04" name="TextBox 104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5" name="TextBox 105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 dirty="0" err="1">
                  <a:solidFill>
                    <a:srgbClr val="503D36"/>
                  </a:solidFill>
                  <a:latin typeface="Cambria Bold"/>
                </a:rPr>
                <a:t>Tiêu</a:t>
              </a:r>
              <a:r>
                <a:rPr lang="en-US" sz="1972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1972" dirty="0" err="1">
                  <a:solidFill>
                    <a:srgbClr val="503D36"/>
                  </a:solidFill>
                  <a:latin typeface="Cambria Bold"/>
                </a:rPr>
                <a:t>đề</a:t>
              </a:r>
              <a:r>
                <a:rPr lang="en-US" sz="1972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1972" dirty="0" err="1">
                  <a:solidFill>
                    <a:srgbClr val="503D36"/>
                  </a:solidFill>
                  <a:latin typeface="Cambria Bold"/>
                </a:rPr>
                <a:t>giấy</a:t>
              </a:r>
              <a:r>
                <a:rPr lang="en-US" sz="1972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1972" dirty="0" err="1">
                  <a:solidFill>
                    <a:srgbClr val="503D36"/>
                  </a:solidFill>
                  <a:latin typeface="Cambria Bold"/>
                </a:rPr>
                <a:t>mời</a:t>
              </a:r>
              <a:endParaRPr lang="en-US" sz="1972" dirty="0">
                <a:solidFill>
                  <a:srgbClr val="503D36"/>
                </a:solidFill>
                <a:latin typeface="Cambria Bold"/>
              </a:endParaRPr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1381272" y="2131484"/>
            <a:ext cx="2264213" cy="440047"/>
            <a:chOff x="0" y="0"/>
            <a:chExt cx="4528425" cy="880095"/>
          </a:xfrm>
        </p:grpSpPr>
        <p:grpSp>
          <p:nvGrpSpPr>
            <p:cNvPr id="107" name="Group 107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08" name="Freeform 108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09" name="TextBox 109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0" name="TextBox 110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Người mời</a:t>
              </a:r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1381272" y="2717581"/>
            <a:ext cx="2264213" cy="440047"/>
            <a:chOff x="0" y="0"/>
            <a:chExt cx="4528425" cy="880095"/>
          </a:xfrm>
        </p:grpSpPr>
        <p:grpSp>
          <p:nvGrpSpPr>
            <p:cNvPr id="112" name="Group 112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13" name="Freeform 113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14" name="TextBox 114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5" name="TextBox 115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Người được mời</a:t>
              </a:r>
            </a:p>
          </p:txBody>
        </p:sp>
      </p:grpSp>
      <p:grpSp>
        <p:nvGrpSpPr>
          <p:cNvPr id="116" name="Group 116"/>
          <p:cNvGrpSpPr/>
          <p:nvPr/>
        </p:nvGrpSpPr>
        <p:grpSpPr>
          <a:xfrm>
            <a:off x="1411394" y="3274480"/>
            <a:ext cx="2264213" cy="440047"/>
            <a:chOff x="0" y="0"/>
            <a:chExt cx="4528425" cy="880095"/>
          </a:xfrm>
        </p:grpSpPr>
        <p:grpSp>
          <p:nvGrpSpPr>
            <p:cNvPr id="117" name="Group 117"/>
            <p:cNvGrpSpPr/>
            <p:nvPr/>
          </p:nvGrpSpPr>
          <p:grpSpPr>
            <a:xfrm>
              <a:off x="0" y="0"/>
              <a:ext cx="4528425" cy="880095"/>
              <a:chOff x="0" y="0"/>
              <a:chExt cx="2110711" cy="410215"/>
            </a:xfrm>
          </p:grpSpPr>
          <p:sp>
            <p:nvSpPr>
              <p:cNvPr id="118" name="Freeform 118"/>
              <p:cNvSpPr/>
              <p:nvPr/>
            </p:nvSpPr>
            <p:spPr>
              <a:xfrm>
                <a:off x="0" y="0"/>
                <a:ext cx="211071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2110711" h="410215">
                    <a:moveTo>
                      <a:pt x="96604" y="0"/>
                    </a:moveTo>
                    <a:lnTo>
                      <a:pt x="2014108" y="0"/>
                    </a:lnTo>
                    <a:cubicBezTo>
                      <a:pt x="2039729" y="0"/>
                      <a:pt x="2064300" y="10178"/>
                      <a:pt x="2082417" y="28295"/>
                    </a:cubicBezTo>
                    <a:cubicBezTo>
                      <a:pt x="2100533" y="46411"/>
                      <a:pt x="2110711" y="70983"/>
                      <a:pt x="2110711" y="96604"/>
                    </a:cubicBezTo>
                    <a:lnTo>
                      <a:pt x="2110711" y="313611"/>
                    </a:lnTo>
                    <a:cubicBezTo>
                      <a:pt x="2110711" y="366964"/>
                      <a:pt x="2067460" y="410215"/>
                      <a:pt x="2014108" y="410215"/>
                    </a:cubicBezTo>
                    <a:lnTo>
                      <a:pt x="96604" y="410215"/>
                    </a:lnTo>
                    <a:cubicBezTo>
                      <a:pt x="70983" y="410215"/>
                      <a:pt x="46411" y="400037"/>
                      <a:pt x="28295" y="381920"/>
                    </a:cubicBezTo>
                    <a:cubicBezTo>
                      <a:pt x="10178" y="363803"/>
                      <a:pt x="0" y="339232"/>
                      <a:pt x="0" y="313611"/>
                    </a:cubicBezTo>
                    <a:lnTo>
                      <a:pt x="0" y="96604"/>
                    </a:lnTo>
                    <a:cubicBezTo>
                      <a:pt x="0" y="70983"/>
                      <a:pt x="10178" y="46411"/>
                      <a:pt x="28295" y="28295"/>
                    </a:cubicBezTo>
                    <a:cubicBezTo>
                      <a:pt x="46411" y="10178"/>
                      <a:pt x="70983" y="0"/>
                      <a:pt x="96604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19" name="TextBox 119"/>
              <p:cNvSpPr txBox="1"/>
              <p:nvPr/>
            </p:nvSpPr>
            <p:spPr>
              <a:xfrm>
                <a:off x="0" y="-47625"/>
                <a:ext cx="211071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0" name="TextBox 120"/>
            <p:cNvSpPr txBox="1"/>
            <p:nvPr/>
          </p:nvSpPr>
          <p:spPr>
            <a:xfrm>
              <a:off x="179728" y="162492"/>
              <a:ext cx="4187123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Sự kiện mời</a:t>
              </a:r>
            </a:p>
          </p:txBody>
        </p:sp>
      </p:grpSp>
      <p:grpSp>
        <p:nvGrpSpPr>
          <p:cNvPr id="121" name="Group 121"/>
          <p:cNvGrpSpPr/>
          <p:nvPr/>
        </p:nvGrpSpPr>
        <p:grpSpPr>
          <a:xfrm>
            <a:off x="1262847" y="3911377"/>
            <a:ext cx="3619739" cy="440047"/>
            <a:chOff x="0" y="0"/>
            <a:chExt cx="7239479" cy="880095"/>
          </a:xfrm>
        </p:grpSpPr>
        <p:grpSp>
          <p:nvGrpSpPr>
            <p:cNvPr id="122" name="Group 122"/>
            <p:cNvGrpSpPr/>
            <p:nvPr/>
          </p:nvGrpSpPr>
          <p:grpSpPr>
            <a:xfrm>
              <a:off x="0" y="0"/>
              <a:ext cx="7239479" cy="880095"/>
              <a:chOff x="0" y="0"/>
              <a:chExt cx="3374341" cy="410215"/>
            </a:xfrm>
          </p:grpSpPr>
          <p:sp>
            <p:nvSpPr>
              <p:cNvPr id="123" name="Freeform 123"/>
              <p:cNvSpPr/>
              <p:nvPr/>
            </p:nvSpPr>
            <p:spPr>
              <a:xfrm>
                <a:off x="0" y="0"/>
                <a:ext cx="3374341" cy="410215"/>
              </a:xfrm>
              <a:custGeom>
                <a:avLst/>
                <a:gdLst/>
                <a:ahLst/>
                <a:cxnLst/>
                <a:rect l="l" t="t" r="r" b="b"/>
                <a:pathLst>
                  <a:path w="3374341" h="410215">
                    <a:moveTo>
                      <a:pt x="60427" y="0"/>
                    </a:moveTo>
                    <a:lnTo>
                      <a:pt x="3313913" y="0"/>
                    </a:lnTo>
                    <a:cubicBezTo>
                      <a:pt x="3329939" y="0"/>
                      <a:pt x="3345309" y="6366"/>
                      <a:pt x="3356642" y="17699"/>
                    </a:cubicBezTo>
                    <a:cubicBezTo>
                      <a:pt x="3367974" y="29031"/>
                      <a:pt x="3374341" y="44401"/>
                      <a:pt x="3374341" y="60427"/>
                    </a:cubicBezTo>
                    <a:lnTo>
                      <a:pt x="3374341" y="349787"/>
                    </a:lnTo>
                    <a:cubicBezTo>
                      <a:pt x="3374341" y="383160"/>
                      <a:pt x="3347286" y="410215"/>
                      <a:pt x="3313913" y="410215"/>
                    </a:cubicBezTo>
                    <a:lnTo>
                      <a:pt x="60427" y="410215"/>
                    </a:lnTo>
                    <a:cubicBezTo>
                      <a:pt x="44401" y="410215"/>
                      <a:pt x="29031" y="403848"/>
                      <a:pt x="17699" y="392516"/>
                    </a:cubicBezTo>
                    <a:cubicBezTo>
                      <a:pt x="6366" y="381184"/>
                      <a:pt x="0" y="365814"/>
                      <a:pt x="0" y="349787"/>
                    </a:cubicBezTo>
                    <a:lnTo>
                      <a:pt x="0" y="60427"/>
                    </a:lnTo>
                    <a:cubicBezTo>
                      <a:pt x="0" y="44401"/>
                      <a:pt x="6366" y="29031"/>
                      <a:pt x="17699" y="17699"/>
                    </a:cubicBezTo>
                    <a:cubicBezTo>
                      <a:pt x="29031" y="6366"/>
                      <a:pt x="44401" y="0"/>
                      <a:pt x="60427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24" name="TextBox 124"/>
              <p:cNvSpPr txBox="1"/>
              <p:nvPr/>
            </p:nvSpPr>
            <p:spPr>
              <a:xfrm>
                <a:off x="0" y="-47625"/>
                <a:ext cx="3374341" cy="45784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5" name="TextBox 125"/>
            <p:cNvSpPr txBox="1"/>
            <p:nvPr/>
          </p:nvSpPr>
          <p:spPr>
            <a:xfrm>
              <a:off x="287322" y="162492"/>
              <a:ext cx="6693851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Thời gian và tổ chức sự kiện</a:t>
              </a:r>
            </a:p>
          </p:txBody>
        </p:sp>
      </p:grpSp>
      <p:grpSp>
        <p:nvGrpSpPr>
          <p:cNvPr id="126" name="Group 126"/>
          <p:cNvGrpSpPr/>
          <p:nvPr/>
        </p:nvGrpSpPr>
        <p:grpSpPr>
          <a:xfrm>
            <a:off x="1431203" y="4548275"/>
            <a:ext cx="3163699" cy="441077"/>
            <a:chOff x="0" y="0"/>
            <a:chExt cx="6327398" cy="882155"/>
          </a:xfrm>
        </p:grpSpPr>
        <p:grpSp>
          <p:nvGrpSpPr>
            <p:cNvPr id="127" name="Group 127"/>
            <p:cNvGrpSpPr/>
            <p:nvPr/>
          </p:nvGrpSpPr>
          <p:grpSpPr>
            <a:xfrm>
              <a:off x="0" y="0"/>
              <a:ext cx="6327398" cy="882155"/>
              <a:chOff x="0" y="0"/>
              <a:chExt cx="2949217" cy="411175"/>
            </a:xfrm>
          </p:grpSpPr>
          <p:sp>
            <p:nvSpPr>
              <p:cNvPr id="128" name="Freeform 128"/>
              <p:cNvSpPr/>
              <p:nvPr/>
            </p:nvSpPr>
            <p:spPr>
              <a:xfrm>
                <a:off x="0" y="0"/>
                <a:ext cx="2949217" cy="411175"/>
              </a:xfrm>
              <a:custGeom>
                <a:avLst/>
                <a:gdLst/>
                <a:ahLst/>
                <a:cxnLst/>
                <a:rect l="l" t="t" r="r" b="b"/>
                <a:pathLst>
                  <a:path w="2949217" h="411175">
                    <a:moveTo>
                      <a:pt x="69138" y="0"/>
                    </a:moveTo>
                    <a:lnTo>
                      <a:pt x="2880079" y="0"/>
                    </a:lnTo>
                    <a:cubicBezTo>
                      <a:pt x="2898416" y="0"/>
                      <a:pt x="2916001" y="7284"/>
                      <a:pt x="2928967" y="20250"/>
                    </a:cubicBezTo>
                    <a:cubicBezTo>
                      <a:pt x="2941933" y="33216"/>
                      <a:pt x="2949217" y="50801"/>
                      <a:pt x="2949217" y="69138"/>
                    </a:cubicBezTo>
                    <a:lnTo>
                      <a:pt x="2949217" y="342037"/>
                    </a:lnTo>
                    <a:cubicBezTo>
                      <a:pt x="2949217" y="380221"/>
                      <a:pt x="2918263" y="411175"/>
                      <a:pt x="2880079" y="411175"/>
                    </a:cubicBezTo>
                    <a:lnTo>
                      <a:pt x="69138" y="411175"/>
                    </a:lnTo>
                    <a:cubicBezTo>
                      <a:pt x="30954" y="411175"/>
                      <a:pt x="0" y="380221"/>
                      <a:pt x="0" y="342037"/>
                    </a:cubicBezTo>
                    <a:lnTo>
                      <a:pt x="0" y="69138"/>
                    </a:lnTo>
                    <a:cubicBezTo>
                      <a:pt x="0" y="30954"/>
                      <a:pt x="30954" y="0"/>
                      <a:pt x="69138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29" name="TextBox 129"/>
              <p:cNvSpPr txBox="1"/>
              <p:nvPr/>
            </p:nvSpPr>
            <p:spPr>
              <a:xfrm>
                <a:off x="0" y="-47625"/>
                <a:ext cx="2949217" cy="4588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0" name="TextBox 130"/>
            <p:cNvSpPr txBox="1"/>
            <p:nvPr/>
          </p:nvSpPr>
          <p:spPr>
            <a:xfrm>
              <a:off x="251124" y="162492"/>
              <a:ext cx="5850510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Địa điểm tổ chức sự kiện</a:t>
              </a:r>
            </a:p>
          </p:txBody>
        </p:sp>
      </p:grpSp>
      <p:grpSp>
        <p:nvGrpSpPr>
          <p:cNvPr id="131" name="Group 131"/>
          <p:cNvGrpSpPr/>
          <p:nvPr/>
        </p:nvGrpSpPr>
        <p:grpSpPr>
          <a:xfrm>
            <a:off x="1431203" y="5219652"/>
            <a:ext cx="3163699" cy="441077"/>
            <a:chOff x="0" y="0"/>
            <a:chExt cx="6327398" cy="882155"/>
          </a:xfrm>
        </p:grpSpPr>
        <p:grpSp>
          <p:nvGrpSpPr>
            <p:cNvPr id="132" name="Group 132"/>
            <p:cNvGrpSpPr/>
            <p:nvPr/>
          </p:nvGrpSpPr>
          <p:grpSpPr>
            <a:xfrm>
              <a:off x="0" y="0"/>
              <a:ext cx="6327398" cy="882155"/>
              <a:chOff x="0" y="0"/>
              <a:chExt cx="2949217" cy="411175"/>
            </a:xfrm>
          </p:grpSpPr>
          <p:sp>
            <p:nvSpPr>
              <p:cNvPr id="133" name="Freeform 133"/>
              <p:cNvSpPr/>
              <p:nvPr/>
            </p:nvSpPr>
            <p:spPr>
              <a:xfrm>
                <a:off x="0" y="0"/>
                <a:ext cx="2949217" cy="411175"/>
              </a:xfrm>
              <a:custGeom>
                <a:avLst/>
                <a:gdLst/>
                <a:ahLst/>
                <a:cxnLst/>
                <a:rect l="l" t="t" r="r" b="b"/>
                <a:pathLst>
                  <a:path w="2949217" h="411175">
                    <a:moveTo>
                      <a:pt x="69138" y="0"/>
                    </a:moveTo>
                    <a:lnTo>
                      <a:pt x="2880079" y="0"/>
                    </a:lnTo>
                    <a:cubicBezTo>
                      <a:pt x="2898416" y="0"/>
                      <a:pt x="2916001" y="7284"/>
                      <a:pt x="2928967" y="20250"/>
                    </a:cubicBezTo>
                    <a:cubicBezTo>
                      <a:pt x="2941933" y="33216"/>
                      <a:pt x="2949217" y="50801"/>
                      <a:pt x="2949217" y="69138"/>
                    </a:cubicBezTo>
                    <a:lnTo>
                      <a:pt x="2949217" y="342037"/>
                    </a:lnTo>
                    <a:cubicBezTo>
                      <a:pt x="2949217" y="380221"/>
                      <a:pt x="2918263" y="411175"/>
                      <a:pt x="2880079" y="411175"/>
                    </a:cubicBezTo>
                    <a:lnTo>
                      <a:pt x="69138" y="411175"/>
                    </a:lnTo>
                    <a:cubicBezTo>
                      <a:pt x="30954" y="411175"/>
                      <a:pt x="0" y="380221"/>
                      <a:pt x="0" y="342037"/>
                    </a:cubicBezTo>
                    <a:lnTo>
                      <a:pt x="0" y="69138"/>
                    </a:lnTo>
                    <a:cubicBezTo>
                      <a:pt x="0" y="30954"/>
                      <a:pt x="30954" y="0"/>
                      <a:pt x="69138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47625" cap="rnd">
                <a:solidFill>
                  <a:srgbClr val="E76262"/>
                </a:solidFill>
                <a:prstDash val="lgDash"/>
                <a:round/>
              </a:ln>
            </p:spPr>
          </p:sp>
          <p:sp>
            <p:nvSpPr>
              <p:cNvPr id="134" name="TextBox 134"/>
              <p:cNvSpPr txBox="1"/>
              <p:nvPr/>
            </p:nvSpPr>
            <p:spPr>
              <a:xfrm>
                <a:off x="0" y="-47625"/>
                <a:ext cx="2949217" cy="4588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5" name="TextBox 135"/>
            <p:cNvSpPr txBox="1"/>
            <p:nvPr/>
          </p:nvSpPr>
          <p:spPr>
            <a:xfrm>
              <a:off x="251124" y="162492"/>
              <a:ext cx="5850510" cy="576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6"/>
                </a:lnSpc>
                <a:spcBef>
                  <a:spcPct val="0"/>
                </a:spcBef>
              </a:pPr>
              <a:r>
                <a:rPr lang="en-US" sz="1972">
                  <a:solidFill>
                    <a:srgbClr val="503D36"/>
                  </a:solidFill>
                  <a:latin typeface="Cambria Bold"/>
                </a:rPr>
                <a:t>Mong muốn và đề nghị</a:t>
              </a:r>
            </a:p>
          </p:txBody>
        </p:sp>
      </p:grpSp>
      <p:sp>
        <p:nvSpPr>
          <p:cNvPr id="136" name="TextBox 136"/>
          <p:cNvSpPr txBox="1"/>
          <p:nvPr/>
        </p:nvSpPr>
        <p:spPr>
          <a:xfrm>
            <a:off x="3909246" y="1553940"/>
            <a:ext cx="5488899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3"/>
              </a:lnSpc>
            </a:pPr>
            <a:r>
              <a:rPr lang="en-US" sz="2052" dirty="0" err="1">
                <a:solidFill>
                  <a:srgbClr val="503D36"/>
                </a:solidFill>
                <a:latin typeface="Cambria"/>
              </a:rPr>
              <a:t>Giấy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mời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Tham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dự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buổi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thi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kể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chuyện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sáng</a:t>
            </a:r>
            <a:r>
              <a:rPr lang="en-US" sz="2052" dirty="0">
                <a:solidFill>
                  <a:srgbClr val="503D36"/>
                </a:solidFill>
                <a:latin typeface="Cambria"/>
              </a:rPr>
              <a:t> </a:t>
            </a:r>
            <a:r>
              <a:rPr lang="en-US" sz="2052" dirty="0" err="1">
                <a:solidFill>
                  <a:srgbClr val="503D36"/>
                </a:solidFill>
                <a:latin typeface="Cambria"/>
              </a:rPr>
              <a:t>tạo</a:t>
            </a:r>
            <a:endParaRPr lang="en-US" sz="2052" dirty="0">
              <a:solidFill>
                <a:srgbClr val="503D36"/>
              </a:solidFill>
              <a:latin typeface="Cambria"/>
            </a:endParaRPr>
          </a:p>
        </p:txBody>
      </p:sp>
      <p:sp>
        <p:nvSpPr>
          <p:cNvPr id="137" name="TextBox 137"/>
          <p:cNvSpPr txBox="1"/>
          <p:nvPr/>
        </p:nvSpPr>
        <p:spPr>
          <a:xfrm>
            <a:off x="3866867" y="2156319"/>
            <a:ext cx="5488899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3"/>
              </a:lnSpc>
            </a:pPr>
            <a:r>
              <a:rPr lang="en-US" sz="2052">
                <a:solidFill>
                  <a:srgbClr val="503D36"/>
                </a:solidFill>
                <a:latin typeface="Cambria"/>
              </a:rPr>
              <a:t>Lớp trưởng lớp 4A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3866867" y="2783067"/>
            <a:ext cx="5488899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3"/>
              </a:lnSpc>
            </a:pPr>
            <a:r>
              <a:rPr lang="en-US" sz="2052">
                <a:solidFill>
                  <a:srgbClr val="503D36"/>
                </a:solidFill>
                <a:latin typeface="Cambria"/>
              </a:rPr>
              <a:t>Bạn Ngô Minh Loan, lớp trưởng lớp 4B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3866867" y="3376635"/>
            <a:ext cx="5488899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3"/>
              </a:lnSpc>
            </a:pPr>
            <a:r>
              <a:rPr lang="en-US" sz="2052">
                <a:solidFill>
                  <a:srgbClr val="503D36"/>
                </a:solidFill>
                <a:latin typeface="Cambria"/>
              </a:rPr>
              <a:t>Buổi thi kể chuyện sáng tạo của lớp 4A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4882587" y="3954215"/>
            <a:ext cx="609924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5"/>
              </a:lnSpc>
            </a:pPr>
            <a:r>
              <a:rPr lang="en-US" sz="2055">
                <a:solidFill>
                  <a:srgbClr val="503D36"/>
                </a:solidFill>
                <a:latin typeface="Cambria"/>
              </a:rPr>
              <a:t> 15 giờ 30 phút thứ Năm, ngày 11 tháng 4 năm 2024.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4762910" y="4655681"/>
            <a:ext cx="2162017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5"/>
              </a:lnSpc>
            </a:pPr>
            <a:r>
              <a:rPr lang="en-US" sz="2055">
                <a:solidFill>
                  <a:srgbClr val="503D36"/>
                </a:solidFill>
                <a:latin typeface="Cambria"/>
              </a:rPr>
              <a:t>Phòng học lớp 4A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4882587" y="5255445"/>
            <a:ext cx="3049623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95"/>
              </a:lnSpc>
            </a:pPr>
            <a:r>
              <a:rPr lang="en-US" sz="2055">
                <a:solidFill>
                  <a:srgbClr val="503D36"/>
                </a:solidFill>
                <a:latin typeface="Cambria"/>
              </a:rPr>
              <a:t>Rất vui được đón tiếp bạn!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1861165" y="799325"/>
            <a:ext cx="8865778" cy="416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564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Đọc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giấy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mời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sau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và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tìm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thông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tin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ứng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với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các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mục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tiêu</a:t>
            </a:r>
            <a:r>
              <a:rPr lang="en-US" sz="2400" dirty="0">
                <a:solidFill>
                  <a:srgbClr val="503D36"/>
                </a:solidFill>
                <a:latin typeface="Cambria Bold"/>
              </a:rPr>
              <a:t> ở </a:t>
            </a:r>
            <a:r>
              <a:rPr lang="en-US" sz="2400" dirty="0" err="1">
                <a:solidFill>
                  <a:srgbClr val="503D36"/>
                </a:solidFill>
                <a:latin typeface="Cambria Bold"/>
              </a:rPr>
              <a:t>bên</a:t>
            </a:r>
            <a:endParaRPr lang="en-US" sz="2400" dirty="0">
              <a:solidFill>
                <a:srgbClr val="503D36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9" name="Freeform 39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369292" y="980662"/>
            <a:ext cx="889091" cy="4756218"/>
            <a:chOff x="-143471" y="1"/>
            <a:chExt cx="1778183" cy="9512434"/>
          </a:xfrm>
        </p:grpSpPr>
        <p:sp>
          <p:nvSpPr>
            <p:cNvPr id="41" name="TextBox 41"/>
            <p:cNvSpPr txBox="1"/>
            <p:nvPr/>
          </p:nvSpPr>
          <p:spPr>
            <a:xfrm rot="16200000">
              <a:off x="508044" y="6126450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16200000">
              <a:off x="508046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16200000">
              <a:off x="5080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16200000">
              <a:off x="5080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16200000">
              <a:off x="5080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16200000">
              <a:off x="5080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16200000">
              <a:off x="5080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16200000">
              <a:off x="5080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1" name="Group 51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4112279" cy="23559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139558" y="654190"/>
            <a:ext cx="9970759" cy="5486400"/>
            <a:chOff x="0" y="0"/>
            <a:chExt cx="3939065" cy="216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3939065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6362" y="2603000"/>
            <a:ext cx="1457913" cy="794390"/>
            <a:chOff x="0" y="0"/>
            <a:chExt cx="595553" cy="3245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FFCF9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38100"/>
              <a:ext cx="595553" cy="362606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444215" y="2661607"/>
            <a:ext cx="1332205" cy="677177"/>
            <a:chOff x="0" y="0"/>
            <a:chExt cx="544201" cy="276625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76200"/>
              <a:ext cx="544201" cy="352825"/>
            </a:xfrm>
            <a:prstGeom prst="rect">
              <a:avLst/>
            </a:prstGeom>
          </p:spPr>
          <p:txBody>
            <a:bodyPr lIns="34657" tIns="34657" rIns="34657" bIns="34657" rtlCol="0" anchor="ctr"/>
            <a:lstStyle/>
            <a:p>
              <a:pPr algn="ctr" defTabSz="609630">
                <a:lnSpc>
                  <a:spcPts val="28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6" name="TextBox 8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9" name="TextBox 8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Freeform 90"/>
          <p:cNvSpPr/>
          <p:nvPr/>
        </p:nvSpPr>
        <p:spPr>
          <a:xfrm>
            <a:off x="1674251" y="887781"/>
            <a:ext cx="675039" cy="676300"/>
          </a:xfrm>
          <a:custGeom>
            <a:avLst/>
            <a:gdLst/>
            <a:ahLst/>
            <a:cxnLst/>
            <a:rect l="l" t="t" r="r" b="b"/>
            <a:pathLst>
              <a:path w="1012559" h="1014450">
                <a:moveTo>
                  <a:pt x="0" y="0"/>
                </a:moveTo>
                <a:lnTo>
                  <a:pt x="1012560" y="0"/>
                </a:lnTo>
                <a:lnTo>
                  <a:pt x="1012560" y="1014451"/>
                </a:lnTo>
                <a:lnTo>
                  <a:pt x="0" y="10144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1" name="Group 91"/>
          <p:cNvGrpSpPr/>
          <p:nvPr/>
        </p:nvGrpSpPr>
        <p:grpSpPr>
          <a:xfrm>
            <a:off x="1938513" y="2235863"/>
            <a:ext cx="3825855" cy="3649978"/>
            <a:chOff x="0" y="0"/>
            <a:chExt cx="7145309" cy="6816837"/>
          </a:xfrm>
        </p:grpSpPr>
        <p:grpSp>
          <p:nvGrpSpPr>
            <p:cNvPr id="92" name="Group 92"/>
            <p:cNvGrpSpPr/>
            <p:nvPr/>
          </p:nvGrpSpPr>
          <p:grpSpPr>
            <a:xfrm>
              <a:off x="199937" y="0"/>
              <a:ext cx="6945372" cy="6816837"/>
              <a:chOff x="0" y="0"/>
              <a:chExt cx="1731859" cy="1699808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1731859" cy="1699808"/>
              </a:xfrm>
              <a:custGeom>
                <a:avLst/>
                <a:gdLst/>
                <a:ahLst/>
                <a:cxnLst/>
                <a:rect l="l" t="t" r="r" b="b"/>
                <a:pathLst>
                  <a:path w="1731859" h="1699808">
                    <a:moveTo>
                      <a:pt x="74313" y="0"/>
                    </a:moveTo>
                    <a:lnTo>
                      <a:pt x="1657547" y="0"/>
                    </a:lnTo>
                    <a:cubicBezTo>
                      <a:pt x="1677256" y="0"/>
                      <a:pt x="1696157" y="7829"/>
                      <a:pt x="1710094" y="21766"/>
                    </a:cubicBezTo>
                    <a:cubicBezTo>
                      <a:pt x="1724030" y="35702"/>
                      <a:pt x="1731859" y="54604"/>
                      <a:pt x="1731859" y="74313"/>
                    </a:cubicBezTo>
                    <a:lnTo>
                      <a:pt x="1731859" y="1625496"/>
                    </a:lnTo>
                    <a:cubicBezTo>
                      <a:pt x="1731859" y="1645205"/>
                      <a:pt x="1724030" y="1664106"/>
                      <a:pt x="1710094" y="1678043"/>
                    </a:cubicBezTo>
                    <a:cubicBezTo>
                      <a:pt x="1696157" y="1691979"/>
                      <a:pt x="1677256" y="1699808"/>
                      <a:pt x="1657547" y="1699808"/>
                    </a:cubicBezTo>
                    <a:lnTo>
                      <a:pt x="74313" y="1699808"/>
                    </a:lnTo>
                    <a:cubicBezTo>
                      <a:pt x="33271" y="1699808"/>
                      <a:pt x="0" y="1666537"/>
                      <a:pt x="0" y="1625496"/>
                    </a:cubicBezTo>
                    <a:lnTo>
                      <a:pt x="0" y="74313"/>
                    </a:lnTo>
                    <a:cubicBezTo>
                      <a:pt x="0" y="54604"/>
                      <a:pt x="7829" y="35702"/>
                      <a:pt x="21766" y="21766"/>
                    </a:cubicBezTo>
                    <a:cubicBezTo>
                      <a:pt x="35702" y="7829"/>
                      <a:pt x="54604" y="0"/>
                      <a:pt x="74313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cap="rnd">
                <a:noFill/>
                <a:prstDash val="lgDash"/>
                <a:round/>
              </a:ln>
            </p:spPr>
          </p:sp>
          <p:sp>
            <p:nvSpPr>
              <p:cNvPr id="94" name="TextBox 94"/>
              <p:cNvSpPr txBox="1"/>
              <p:nvPr/>
            </p:nvSpPr>
            <p:spPr>
              <a:xfrm>
                <a:off x="0" y="-28575"/>
                <a:ext cx="1731859" cy="1728383"/>
              </a:xfrm>
              <a:prstGeom prst="rect">
                <a:avLst/>
              </a:prstGeom>
            </p:spPr>
            <p:txBody>
              <a:bodyPr lIns="28098" tIns="28098" rIns="28098" bIns="28098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5" name="Group 95"/>
            <p:cNvGrpSpPr/>
            <p:nvPr/>
          </p:nvGrpSpPr>
          <p:grpSpPr>
            <a:xfrm>
              <a:off x="0" y="193258"/>
              <a:ext cx="6945372" cy="6504261"/>
              <a:chOff x="0" y="0"/>
              <a:chExt cx="1731859" cy="1621866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0" y="0"/>
                <a:ext cx="1731859" cy="1621866"/>
              </a:xfrm>
              <a:custGeom>
                <a:avLst/>
                <a:gdLst/>
                <a:ahLst/>
                <a:cxnLst/>
                <a:rect l="l" t="t" r="r" b="b"/>
                <a:pathLst>
                  <a:path w="1731859" h="1621866">
                    <a:moveTo>
                      <a:pt x="74313" y="0"/>
                    </a:moveTo>
                    <a:lnTo>
                      <a:pt x="1657547" y="0"/>
                    </a:lnTo>
                    <a:cubicBezTo>
                      <a:pt x="1677256" y="0"/>
                      <a:pt x="1696157" y="7829"/>
                      <a:pt x="1710094" y="21766"/>
                    </a:cubicBezTo>
                    <a:cubicBezTo>
                      <a:pt x="1724030" y="35702"/>
                      <a:pt x="1731859" y="54604"/>
                      <a:pt x="1731859" y="74313"/>
                    </a:cubicBezTo>
                    <a:lnTo>
                      <a:pt x="1731859" y="1547554"/>
                    </a:lnTo>
                    <a:cubicBezTo>
                      <a:pt x="1731859" y="1567262"/>
                      <a:pt x="1724030" y="1586164"/>
                      <a:pt x="1710094" y="1600100"/>
                    </a:cubicBezTo>
                    <a:cubicBezTo>
                      <a:pt x="1696157" y="1614037"/>
                      <a:pt x="1677256" y="1621866"/>
                      <a:pt x="1657547" y="1621866"/>
                    </a:cubicBezTo>
                    <a:lnTo>
                      <a:pt x="74313" y="1621866"/>
                    </a:lnTo>
                    <a:cubicBezTo>
                      <a:pt x="54604" y="1621866"/>
                      <a:pt x="35702" y="1614037"/>
                      <a:pt x="21766" y="1600100"/>
                    </a:cubicBezTo>
                    <a:cubicBezTo>
                      <a:pt x="7829" y="1586164"/>
                      <a:pt x="0" y="1567262"/>
                      <a:pt x="0" y="1547554"/>
                    </a:cubicBezTo>
                    <a:lnTo>
                      <a:pt x="0" y="74313"/>
                    </a:lnTo>
                    <a:cubicBezTo>
                      <a:pt x="0" y="54604"/>
                      <a:pt x="7829" y="35702"/>
                      <a:pt x="21766" y="21766"/>
                    </a:cubicBezTo>
                    <a:cubicBezTo>
                      <a:pt x="35702" y="7829"/>
                      <a:pt x="54604" y="0"/>
                      <a:pt x="74313" y="0"/>
                    </a:cubicBezTo>
                    <a:close/>
                  </a:path>
                </a:pathLst>
              </a:custGeom>
              <a:solidFill>
                <a:srgbClr val="FCF4E8"/>
              </a:solidFill>
              <a:ln w="47625" cap="rnd">
                <a:solidFill>
                  <a:srgbClr val="E76262"/>
                </a:solidFill>
                <a:prstDash val="solid"/>
                <a:round/>
              </a:ln>
            </p:spPr>
          </p:sp>
          <p:sp>
            <p:nvSpPr>
              <p:cNvPr id="97" name="TextBox 97"/>
              <p:cNvSpPr txBox="1"/>
              <p:nvPr/>
            </p:nvSpPr>
            <p:spPr>
              <a:xfrm>
                <a:off x="0" y="-28575"/>
                <a:ext cx="1731859" cy="1650441"/>
              </a:xfrm>
              <a:prstGeom prst="rect">
                <a:avLst/>
              </a:prstGeom>
            </p:spPr>
            <p:txBody>
              <a:bodyPr lIns="28098" tIns="28098" rIns="28098" bIns="28098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8" name="TextBox 98"/>
            <p:cNvSpPr txBox="1"/>
            <p:nvPr/>
          </p:nvSpPr>
          <p:spPr>
            <a:xfrm>
              <a:off x="697049" y="704708"/>
              <a:ext cx="5751213" cy="55135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2875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Lưu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ý: Em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có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thể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viết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giấy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mời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dựa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theo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mẫu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ở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bài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tập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1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nhưng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nội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dung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cụ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thể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cần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phù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hợp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với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sự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kiện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được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tổ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chức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;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lựa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chọn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cách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trang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trí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giấy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mời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đẹp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 </a:t>
              </a:r>
              <a:r>
                <a:rPr lang="en-US" sz="2400" dirty="0" err="1">
                  <a:solidFill>
                    <a:srgbClr val="503D36"/>
                  </a:solidFill>
                  <a:latin typeface="Cambria Bold"/>
                </a:rPr>
                <a:t>mắt</a:t>
              </a:r>
              <a:r>
                <a:rPr lang="en-US" sz="2400" dirty="0">
                  <a:solidFill>
                    <a:srgbClr val="503D36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99" name="Freeform 99"/>
          <p:cNvSpPr/>
          <p:nvPr/>
        </p:nvSpPr>
        <p:spPr>
          <a:xfrm>
            <a:off x="6422496" y="1958889"/>
            <a:ext cx="2838628" cy="3984039"/>
          </a:xfrm>
          <a:custGeom>
            <a:avLst/>
            <a:gdLst/>
            <a:ahLst/>
            <a:cxnLst/>
            <a:rect l="l" t="t" r="r" b="b"/>
            <a:pathLst>
              <a:path w="4257942" h="5976058">
                <a:moveTo>
                  <a:pt x="0" y="0"/>
                </a:moveTo>
                <a:lnTo>
                  <a:pt x="4257941" y="0"/>
                </a:lnTo>
                <a:lnTo>
                  <a:pt x="4257941" y="5976059"/>
                </a:lnTo>
                <a:lnTo>
                  <a:pt x="0" y="597605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100" name="Group 100"/>
          <p:cNvGrpSpPr/>
          <p:nvPr/>
        </p:nvGrpSpPr>
        <p:grpSpPr>
          <a:xfrm>
            <a:off x="401042" y="1126759"/>
            <a:ext cx="889091" cy="4756218"/>
            <a:chOff x="8929" y="1"/>
            <a:chExt cx="1778183" cy="9512434"/>
          </a:xfrm>
        </p:grpSpPr>
        <p:sp>
          <p:nvSpPr>
            <p:cNvPr id="101" name="TextBox 101"/>
            <p:cNvSpPr txBox="1"/>
            <p:nvPr/>
          </p:nvSpPr>
          <p:spPr>
            <a:xfrm rot="5400000">
              <a:off x="660444" y="-651514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47814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160780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4" name="TextBox 104"/>
            <p:cNvSpPr txBox="1"/>
            <p:nvPr/>
          </p:nvSpPr>
          <p:spPr>
            <a:xfrm rot="5400000">
              <a:off x="660446" y="273746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 rot="5400000">
              <a:off x="660446" y="386712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6" name="TextBox 106"/>
            <p:cNvSpPr txBox="1"/>
            <p:nvPr/>
          </p:nvSpPr>
          <p:spPr>
            <a:xfrm rot="5400000">
              <a:off x="660446" y="4996786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7" name="TextBox 107"/>
            <p:cNvSpPr txBox="1"/>
            <p:nvPr/>
          </p:nvSpPr>
          <p:spPr>
            <a:xfrm rot="5400000">
              <a:off x="660446" y="612644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8" name="TextBox 108"/>
            <p:cNvSpPr txBox="1"/>
            <p:nvPr/>
          </p:nvSpPr>
          <p:spPr>
            <a:xfrm rot="5400000">
              <a:off x="660446" y="725610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 rot="5400000">
              <a:off x="660446" y="8385768"/>
              <a:ext cx="475152" cy="1778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Cambria"/>
                </a:rPr>
                <a:t>)</a:t>
              </a:r>
            </a:p>
          </p:txBody>
        </p:sp>
      </p:grpSp>
      <p:sp>
        <p:nvSpPr>
          <p:cNvPr id="110" name="TextBox 110"/>
          <p:cNvSpPr txBox="1"/>
          <p:nvPr/>
        </p:nvSpPr>
        <p:spPr>
          <a:xfrm>
            <a:off x="2651238" y="805231"/>
            <a:ext cx="7552789" cy="999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70"/>
              </a:lnSpc>
              <a:spcBef>
                <a:spcPct val="0"/>
              </a:spcBef>
            </a:pPr>
            <a:r>
              <a:rPr lang="en-US" sz="2713">
                <a:solidFill>
                  <a:srgbClr val="503D36"/>
                </a:solidFill>
                <a:latin typeface="Cambria Bold"/>
              </a:rPr>
              <a:t>Viết giấy mời để mời một bạn lớp bên tới dự buổi thi Hùng biện tiếng Việt do lớp em tổ chức.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648</Words>
  <Application>Microsoft Office PowerPoint</Application>
  <PresentationFormat>Widescreen</PresentationFormat>
  <Paragraphs>266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Cambria Bold</vt:lpstr>
      <vt:lpstr>SVN-Newton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12</cp:revision>
  <dcterms:created xsi:type="dcterms:W3CDTF">2024-04-09T02:37:33Z</dcterms:created>
  <dcterms:modified xsi:type="dcterms:W3CDTF">2024-05-06T09:25:04Z</dcterms:modified>
</cp:coreProperties>
</file>