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59" r:id="rId5"/>
    <p:sldId id="282" r:id="rId6"/>
    <p:sldId id="283" r:id="rId7"/>
    <p:sldId id="264" r:id="rId8"/>
    <p:sldId id="296" r:id="rId9"/>
    <p:sldId id="292" r:id="rId10"/>
    <p:sldId id="297" r:id="rId11"/>
    <p:sldId id="298" r:id="rId12"/>
    <p:sldId id="284" r:id="rId13"/>
    <p:sldId id="299" r:id="rId14"/>
    <p:sldId id="288" r:id="rId15"/>
    <p:sldId id="281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  <a:srgbClr val="C33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-264" y="-29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C93DEDE-07B8-4FAC-9522-042787A7ACF7}" type="datetimeFigureOut">
              <a:rPr lang="zh-CN" altLang="en-US" smtClean="0"/>
              <a:pPr/>
              <a:t>2023/5/12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E7965A4-4F9B-42AD-97F6-5956B56DB1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7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2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80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708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44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07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4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38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77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28027BDE-594E-2697-AE52-67251830E0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A6E5F6AD-1DCF-4F18-9BBA-2BC622BDF2FB}" type="datetimeFigureOut">
              <a:rPr lang="zh-CN" altLang="en-US" smtClean="0"/>
              <a:pPr/>
              <a:t>2023/5/12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1B0D12B-A1F6-4D3F-98AE-9ADCFED71E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1.jpeg"/><Relationship Id="rId1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41452" y="2481222"/>
            <a:ext cx="821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accent5">
                    <a:lumMod val="75000"/>
                  </a:schemeClr>
                </a:solidFill>
                <a:latin typeface="SVN-Nexa Rust Slab Black Shadow" panose="020B0606040200020203" pitchFamily="34" charset="0"/>
                <a:ea typeface="inpin heiti" charset="-122"/>
              </a:rPr>
              <a:t>LUYỆN TẬP</a:t>
            </a:r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SVN-Nexa Rust Slab Black Shadow" panose="020B0606040200020203" pitchFamily="34" charset="0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358" y="724952"/>
            <a:ext cx="1544084" cy="152046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0832" y="869232"/>
            <a:ext cx="1573223" cy="109299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122100" y="3810134"/>
            <a:ext cx="269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3305A"/>
                </a:solidFill>
                <a:latin typeface="Jokerman" panose="04090605060D06020702" pitchFamily="82" charset="0"/>
                <a:ea typeface="inpin heiti" charset="-122"/>
              </a:rPr>
              <a:t>Trang 171</a:t>
            </a:r>
            <a:endParaRPr lang="zh-CN" altLang="en-US" sz="3200" dirty="0">
              <a:solidFill>
                <a:srgbClr val="C3305A"/>
              </a:solidFill>
              <a:latin typeface="Jokerman" panose="04090605060D06020702" pitchFamily="82" charset="0"/>
              <a:ea typeface="inpin heiti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27349" y="-148560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71F2EA-EE9E-4B30-AF6F-6F86851B4C2F}"/>
              </a:ext>
            </a:extLst>
          </p:cNvPr>
          <p:cNvSpPr txBox="1"/>
          <p:nvPr/>
        </p:nvSpPr>
        <p:spPr>
          <a:xfrm>
            <a:off x="847966" y="699881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TOÁN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C810E8-378F-4660-9172-4909139E86DC}"/>
              </a:ext>
            </a:extLst>
          </p:cNvPr>
          <p:cNvSpPr txBox="1"/>
          <p:nvPr/>
        </p:nvSpPr>
        <p:spPr>
          <a:xfrm>
            <a:off x="3042207" y="1192798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TUẦN 34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2207" y="63258"/>
            <a:ext cx="65277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 TIỂU HỌC ÁI MỘ A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1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xmlns="" id="{288A9358-E1AD-4884-B7D4-125FA37AFBB2}"/>
              </a:ext>
            </a:extLst>
          </p:cNvPr>
          <p:cNvSpPr/>
          <p:nvPr/>
        </p:nvSpPr>
        <p:spPr>
          <a:xfrm flipH="1">
            <a:off x="584845" y="2708260"/>
            <a:ext cx="5656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Trên cùng một quãng đường, thời gian và vận tốc là </a:t>
            </a:r>
            <a:r>
              <a:rPr lang="vi-VN" altLang="zh-CN" sz="3200">
                <a:solidFill>
                  <a:srgbClr val="C3305A"/>
                </a:solidFill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hai đại lượng tỉ lệ nghịch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với nhau. Vận tốc ô tô gấp 2 lần vận tốc xe máy thì thời gian xe máy đi từ A đến B gấp 2 lần thời gian ô tô đi từ A đến 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0DF6A94-74E7-4F8E-9DCD-0E21D8F32AC0}"/>
              </a:ext>
            </a:extLst>
          </p:cNvPr>
          <p:cNvSpPr txBox="1"/>
          <p:nvPr/>
        </p:nvSpPr>
        <p:spPr>
          <a:xfrm>
            <a:off x="6498318" y="2642612"/>
            <a:ext cx="52640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Ô tô đi từ A đến B mất 1,5 giờ thì xe máy đi từ A đến B hết số thời gian 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× 2 = 3 (giờ)</a:t>
            </a:r>
          </a:p>
          <a:p>
            <a:pPr algn="just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3 − 1,5 = 1,5 (giờ)</a:t>
            </a: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Đổi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giờ = 1 giờ 30 phút.</a:t>
            </a:r>
            <a:endParaRPr lang="en-US" altLang="zh-CN" sz="320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72230FD-B7AC-41A6-8BA2-8058DDB1E71A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6">
            <a:extLst>
              <a:ext uri="{FF2B5EF4-FFF2-40B4-BE49-F238E27FC236}">
                <a16:creationId xmlns:a16="http://schemas.microsoft.com/office/drawing/2014/main" xmlns="" id="{3ABD8E02-67AE-4497-9207-920AD13E2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46359" y="4893288"/>
            <a:ext cx="2892784" cy="20064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59AB571-AA0B-4505-9F52-AB1C71B70B58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D29D193-B930-4244-A440-5B69F841E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A713EDF-4EE8-4BF1-81AC-CB19CD30107E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62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987919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3 (T.172)</a:t>
            </a:r>
          </a:p>
        </p:txBody>
      </p:sp>
    </p:spTree>
    <p:extLst>
      <p:ext uri="{BB962C8B-B14F-4D97-AF65-F5344CB8AC3E}">
        <p14:creationId xmlns:p14="http://schemas.microsoft.com/office/powerpoint/2010/main" val="164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xmlns="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xmlns="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xmlns="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xmlns="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xmlns="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11">
            <a:extLst>
              <a:ext uri="{FF2B5EF4-FFF2-40B4-BE49-F238E27FC236}">
                <a16:creationId xmlns:a16="http://schemas.microsoft.com/office/drawing/2014/main" xmlns="" id="{0E68653F-E413-4866-83E0-C3A8A730F2C9}"/>
              </a:ext>
            </a:extLst>
          </p:cNvPr>
          <p:cNvGrpSpPr/>
          <p:nvPr/>
        </p:nvGrpSpPr>
        <p:grpSpPr>
          <a:xfrm>
            <a:off x="2435268" y="2526762"/>
            <a:ext cx="4249595" cy="945690"/>
            <a:chOff x="6973550" y="1672584"/>
            <a:chExt cx="4249595" cy="945690"/>
          </a:xfrm>
        </p:grpSpPr>
        <p:grpSp>
          <p:nvGrpSpPr>
            <p:cNvPr id="51" name="组合 12">
              <a:extLst>
                <a:ext uri="{FF2B5EF4-FFF2-40B4-BE49-F238E27FC236}">
                  <a16:creationId xmlns:a16="http://schemas.microsoft.com/office/drawing/2014/main" xmlns="" id="{9E3AC4E4-A9B1-4533-A62A-93AF585DEBA9}"/>
                </a:ext>
              </a:extLst>
            </p:cNvPr>
            <p:cNvGrpSpPr/>
            <p:nvPr/>
          </p:nvGrpSpPr>
          <p:grpSpPr>
            <a:xfrm flipH="1">
              <a:off x="6973550" y="1672584"/>
              <a:ext cx="4249594" cy="945690"/>
              <a:chOff x="3621376" y="1777845"/>
              <a:chExt cx="3017550" cy="671515"/>
            </a:xfrm>
          </p:grpSpPr>
          <p:sp>
            <p:nvSpPr>
              <p:cNvPr id="54" name="矩形 13">
                <a:extLst>
                  <a:ext uri="{FF2B5EF4-FFF2-40B4-BE49-F238E27FC236}">
                    <a16:creationId xmlns:a16="http://schemas.microsoft.com/office/drawing/2014/main" xmlns="" id="{0DE1F5D5-0B5C-4C1C-9D1D-4D32B998A743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5" name="梯形 18">
                <a:extLst>
                  <a:ext uri="{FF2B5EF4-FFF2-40B4-BE49-F238E27FC236}">
                    <a16:creationId xmlns:a16="http://schemas.microsoft.com/office/drawing/2014/main" xmlns="" id="{1165A5AE-67FE-4C62-A475-777B91323EFA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52" name="矩形 9">
              <a:extLst>
                <a:ext uri="{FF2B5EF4-FFF2-40B4-BE49-F238E27FC236}">
                  <a16:creationId xmlns:a16="http://schemas.microsoft.com/office/drawing/2014/main" xmlns="" id="{B393B922-947D-4EE7-B4E4-54383E556ECB}"/>
                </a:ext>
              </a:extLst>
            </p:cNvPr>
            <p:cNvSpPr/>
            <p:nvPr/>
          </p:nvSpPr>
          <p:spPr>
            <a:xfrm>
              <a:off x="7762334" y="1776095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t </a:t>
              </a:r>
              <a:r>
                <a:rPr lang="en-US" altLang="zh-CN" sz="2500" b="1" baseline="-25000"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 = quãng đường : tổng vận tốc</a:t>
              </a:r>
              <a:endParaRPr lang="zh-CN" altLang="en-US" sz="2500" b="1" dirty="0"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B0FAD8B-F97C-4E87-A5BA-3B56F24C7306}"/>
              </a:ext>
            </a:extLst>
          </p:cNvPr>
          <p:cNvGrpSpPr/>
          <p:nvPr/>
        </p:nvGrpSpPr>
        <p:grpSpPr>
          <a:xfrm>
            <a:off x="2975907" y="3851649"/>
            <a:ext cx="4309291" cy="945690"/>
            <a:chOff x="6608234" y="2526762"/>
            <a:chExt cx="4309291" cy="945690"/>
          </a:xfrm>
        </p:grpSpPr>
        <p:grpSp>
          <p:nvGrpSpPr>
            <p:cNvPr id="57" name="组合 40">
              <a:extLst>
                <a:ext uri="{FF2B5EF4-FFF2-40B4-BE49-F238E27FC236}">
                  <a16:creationId xmlns:a16="http://schemas.microsoft.com/office/drawing/2014/main" xmlns="" id="{8DFBC760-2026-4E4A-9601-77DB29DAEC7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0" name="矩形 43">
                <a:extLst>
                  <a:ext uri="{FF2B5EF4-FFF2-40B4-BE49-F238E27FC236}">
                    <a16:creationId xmlns:a16="http://schemas.microsoft.com/office/drawing/2014/main" xmlns="" id="{CEAADF57-F993-477E-AADB-36613BE42BCA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1" name="梯形 44">
                <a:extLst>
                  <a:ext uri="{FF2B5EF4-FFF2-40B4-BE49-F238E27FC236}">
                    <a16:creationId xmlns:a16="http://schemas.microsoft.com/office/drawing/2014/main" xmlns="" id="{E7BA4768-963D-4AD9-A5FC-D465EFC4D271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2" name="矩形 9">
              <a:extLst>
                <a:ext uri="{FF2B5EF4-FFF2-40B4-BE49-F238E27FC236}">
                  <a16:creationId xmlns:a16="http://schemas.microsoft.com/office/drawing/2014/main" xmlns="" id="{6D78167F-127B-41BB-9B33-562D34F847EB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tổng vận tốc = quãng đường : t </a:t>
              </a:r>
              <a:r>
                <a:rPr lang="en-US" altLang="zh-CN" sz="2500" b="1" baseline="-25000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sp>
        <p:nvSpPr>
          <p:cNvPr id="64" name="Arrow: Curved Right 63">
            <a:extLst>
              <a:ext uri="{FF2B5EF4-FFF2-40B4-BE49-F238E27FC236}">
                <a16:creationId xmlns:a16="http://schemas.microsoft.com/office/drawing/2014/main" xmlns="" id="{6BD5DB93-9C7A-4407-A40B-10724DDAD79D}"/>
              </a:ext>
            </a:extLst>
          </p:cNvPr>
          <p:cNvSpPr/>
          <p:nvPr/>
        </p:nvSpPr>
        <p:spPr>
          <a:xfrm rot="21440035">
            <a:off x="1741174" y="3042096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Arrow: Curved Right 64">
            <a:extLst>
              <a:ext uri="{FF2B5EF4-FFF2-40B4-BE49-F238E27FC236}">
                <a16:creationId xmlns:a16="http://schemas.microsoft.com/office/drawing/2014/main" xmlns="" id="{9E7739D3-CC1D-4848-8809-10BFDD660260}"/>
              </a:ext>
            </a:extLst>
          </p:cNvPr>
          <p:cNvSpPr/>
          <p:nvPr/>
        </p:nvSpPr>
        <p:spPr>
          <a:xfrm rot="21440035">
            <a:off x="2253888" y="4559930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F759EE3-D108-4668-97A3-091AE33EB26E}"/>
              </a:ext>
            </a:extLst>
          </p:cNvPr>
          <p:cNvGrpSpPr/>
          <p:nvPr/>
        </p:nvGrpSpPr>
        <p:grpSpPr>
          <a:xfrm>
            <a:off x="3370299" y="5176536"/>
            <a:ext cx="4309291" cy="945690"/>
            <a:chOff x="6608234" y="2526762"/>
            <a:chExt cx="4309291" cy="945690"/>
          </a:xfrm>
        </p:grpSpPr>
        <p:grpSp>
          <p:nvGrpSpPr>
            <p:cNvPr id="67" name="组合 40">
              <a:extLst>
                <a:ext uri="{FF2B5EF4-FFF2-40B4-BE49-F238E27FC236}">
                  <a16:creationId xmlns:a16="http://schemas.microsoft.com/office/drawing/2014/main" xmlns="" id="{A541E888-BD6A-45EF-9123-CFD60AC898D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9" name="矩形 43">
                <a:extLst>
                  <a:ext uri="{FF2B5EF4-FFF2-40B4-BE49-F238E27FC236}">
                    <a16:creationId xmlns:a16="http://schemas.microsoft.com/office/drawing/2014/main" xmlns="" id="{B14CB17E-E488-4FD4-806D-BBA43DF99930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0" name="梯形 44">
                <a:extLst>
                  <a:ext uri="{FF2B5EF4-FFF2-40B4-BE49-F238E27FC236}">
                    <a16:creationId xmlns:a16="http://schemas.microsoft.com/office/drawing/2014/main" xmlns="" id="{9E234DAA-F638-49F8-9CD5-646CB7310C34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8" name="矩形 9">
              <a:extLst>
                <a:ext uri="{FF2B5EF4-FFF2-40B4-BE49-F238E27FC236}">
                  <a16:creationId xmlns:a16="http://schemas.microsoft.com/office/drawing/2014/main" xmlns="" id="{B968A4FF-A751-4065-A2DB-14579B732BAC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Bài toán tìm 2 số khi biết tổng và tỉ số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pic>
        <p:nvPicPr>
          <p:cNvPr id="71" name="图片 6">
            <a:extLst>
              <a:ext uri="{FF2B5EF4-FFF2-40B4-BE49-F238E27FC236}">
                <a16:creationId xmlns:a16="http://schemas.microsoft.com/office/drawing/2014/main" xmlns="" id="{45C7FC80-B95F-4AE6-81DD-5330B494E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 flipH="1">
            <a:off x="6084839" y="2842689"/>
            <a:ext cx="5683539" cy="39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7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xmlns="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xmlns="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xmlns="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xmlns="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xmlns="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9FC9252-C9E5-4A06-8D81-854F4EDCFC44}"/>
              </a:ext>
            </a:extLst>
          </p:cNvPr>
          <p:cNvSpPr txBox="1"/>
          <p:nvPr/>
        </p:nvSpPr>
        <p:spPr>
          <a:xfrm>
            <a:off x="584221" y="24276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>
                <a:effectLst/>
                <a:latin typeface="#9Slide05 SVNLobster" panose="02040603050506020204" pitchFamily="18" charset="0"/>
              </a:rPr>
              <a:t>Bài giải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vận tốc của hai ô tô là: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	180 : 2 = 90 (km/giờ)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Ta có sơ đồ: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v</a:t>
            </a:r>
            <a:r>
              <a:rPr lang="en-US" sz="2800" b="0" i="0" baseline="-25000">
                <a:effectLst/>
                <a:latin typeface="#9Slide05 SVNLobster" panose="02040603050506020204" pitchFamily="18" charset="0"/>
              </a:rPr>
              <a:t>A</a:t>
            </a:r>
            <a:r>
              <a:rPr lang="en-US" sz="2800" b="0" i="0">
                <a:effectLst/>
                <a:latin typeface="#9Slide05 SVNLobster" panose="02040603050506020204" pitchFamily="18" charset="0"/>
              </a:rPr>
              <a:t> 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v</a:t>
            </a:r>
            <a:r>
              <a:rPr lang="en-US" sz="2800" baseline="-25000">
                <a:latin typeface="#9Slide05 SVNLobster" panose="02040603050506020204" pitchFamily="18" charset="0"/>
              </a:rPr>
              <a:t>B 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số phần bằng nhau là: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	2 + 3 = 5 (phần)</a:t>
            </a:r>
          </a:p>
          <a:p>
            <a:pPr algn="just"/>
            <a:endParaRPr lang="en-US" sz="2800" b="0" i="0">
              <a:effectLst/>
              <a:latin typeface="#9Slide05 SVNLobster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2734F63-C7DE-4FE0-B677-705F17BBEEEC}"/>
              </a:ext>
            </a:extLst>
          </p:cNvPr>
          <p:cNvGrpSpPr/>
          <p:nvPr/>
        </p:nvGrpSpPr>
        <p:grpSpPr>
          <a:xfrm>
            <a:off x="1218517" y="4371824"/>
            <a:ext cx="4609859" cy="608495"/>
            <a:chOff x="1218517" y="4371824"/>
            <a:chExt cx="4609859" cy="608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2B649B9-F40F-4276-9D2E-5F8246C17A5D}"/>
                </a:ext>
              </a:extLst>
            </p:cNvPr>
            <p:cNvGrpSpPr/>
            <p:nvPr/>
          </p:nvGrpSpPr>
          <p:grpSpPr>
            <a:xfrm>
              <a:off x="1218517" y="4371824"/>
              <a:ext cx="3073240" cy="187476"/>
              <a:chOff x="1218517" y="4371824"/>
              <a:chExt cx="3073240" cy="18747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xmlns="" id="{1F4694D4-F7A3-4388-9B29-9C3EC0D82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463143"/>
                <a:ext cx="30732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E19DD066-D4C2-4E69-82D3-A74697A8A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36D8579F-F261-43B6-A973-8B178FDF4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C8B78BA4-7B62-4766-B435-EA303553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075A345-06F2-4BEE-BB6A-AEF68A1F5519}"/>
                </a:ext>
              </a:extLst>
            </p:cNvPr>
            <p:cNvGrpSpPr/>
            <p:nvPr/>
          </p:nvGrpSpPr>
          <p:grpSpPr>
            <a:xfrm>
              <a:off x="1218517" y="4792843"/>
              <a:ext cx="4609859" cy="187476"/>
              <a:chOff x="1218517" y="4792843"/>
              <a:chExt cx="4609859" cy="18747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4CBFF720-4FC0-4CE0-82C4-8243C97E0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884162"/>
                <a:ext cx="460985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B5BE5F61-5B26-476F-98C4-99EF18D43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766B1AC9-49FE-4305-ADAA-7359383107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356480AF-EA54-4397-A463-316ED70C2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F7CDF9D9-65A8-4889-B092-5A15AB54D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8376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E7DE20A3-945E-423F-8A50-816FF2FA0097}"/>
              </a:ext>
            </a:extLst>
          </p:cNvPr>
          <p:cNvSpPr/>
          <p:nvPr/>
        </p:nvSpPr>
        <p:spPr>
          <a:xfrm>
            <a:off x="6050498" y="4197030"/>
            <a:ext cx="190767" cy="783289"/>
          </a:xfrm>
          <a:prstGeom prst="rightBrace">
            <a:avLst>
              <a:gd name="adj1" fmla="val 609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B95C90-4458-41F5-B535-52DDFED8418D}"/>
              </a:ext>
            </a:extLst>
          </p:cNvPr>
          <p:cNvSpPr txBox="1"/>
          <p:nvPr/>
        </p:nvSpPr>
        <p:spPr>
          <a:xfrm>
            <a:off x="6291554" y="4308863"/>
            <a:ext cx="125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5 SVNLobster" panose="02040603050506020204" pitchFamily="18" charset="0"/>
              </a:rPr>
              <a:t>90 km/giờ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2B21996-0C67-40A9-A86D-42F170899A41}"/>
              </a:ext>
            </a:extLst>
          </p:cNvPr>
          <p:cNvCxnSpPr/>
          <p:nvPr/>
        </p:nvCxnSpPr>
        <p:spPr>
          <a:xfrm>
            <a:off x="7543800" y="2590800"/>
            <a:ext cx="0" cy="3570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06C87B0-4F9E-4029-AE2D-776353D2A8E2}"/>
              </a:ext>
            </a:extLst>
          </p:cNvPr>
          <p:cNvSpPr txBox="1"/>
          <p:nvPr/>
        </p:nvSpPr>
        <p:spPr>
          <a:xfrm>
            <a:off x="7720529" y="2917910"/>
            <a:ext cx="4093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SVNLobster" panose="02040603050506020204" pitchFamily="18" charset="0"/>
              </a:rPr>
              <a:t>Vận tốc xe đi từ A là: 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: 5 x 2 = 36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Vận tốc xe đi từ B là: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90 - 36 = 54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              Đáp số: 36 km/giờ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	              54 km/giờ</a:t>
            </a:r>
          </a:p>
        </p:txBody>
      </p:sp>
    </p:spTree>
    <p:extLst>
      <p:ext uri="{BB962C8B-B14F-4D97-AF65-F5344CB8AC3E}">
        <p14:creationId xmlns:p14="http://schemas.microsoft.com/office/powerpoint/2010/main" val="3911064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1" grpId="0" animBg="1"/>
      <p:bldP spid="12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384171" y="55382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385" y="3049953"/>
            <a:ext cx="3092327" cy="330798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129413" y="2681703"/>
            <a:ext cx="4428926" cy="3102110"/>
            <a:chOff x="1485900" y="1972088"/>
            <a:chExt cx="4563803" cy="3262463"/>
          </a:xfrm>
        </p:grpSpPr>
        <p:grpSp>
          <p:nvGrpSpPr>
            <p:cNvPr id="11" name="组合 10"/>
            <p:cNvGrpSpPr/>
            <p:nvPr/>
          </p:nvGrpSpPr>
          <p:grpSpPr>
            <a:xfrm>
              <a:off x="1485900" y="2402056"/>
              <a:ext cx="4471988" cy="2832495"/>
              <a:chOff x="1485900" y="2402056"/>
              <a:chExt cx="4471988" cy="2832495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67705" y="3033875"/>
                <a:ext cx="3954998" cy="2200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Xin chào và hẹn gặp lại trong những tiết ôn tập tiếp theo nhé!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2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1114" y="1262478"/>
            <a:ext cx="4428926" cy="3771292"/>
            <a:chOff x="1485900" y="1972088"/>
            <a:chExt cx="4563803" cy="3966237"/>
          </a:xfrm>
        </p:grpSpPr>
        <p:grpSp>
          <p:nvGrpSpPr>
            <p:cNvPr id="17" name="组合 16"/>
            <p:cNvGrpSpPr/>
            <p:nvPr/>
          </p:nvGrpSpPr>
          <p:grpSpPr>
            <a:xfrm>
              <a:off x="1485900" y="2402056"/>
              <a:ext cx="4471988" cy="3536269"/>
              <a:chOff x="1485900" y="2402056"/>
              <a:chExt cx="4471988" cy="3536269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840206" y="2693261"/>
                <a:ext cx="3954998" cy="324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Các bạn đã ôn tập rất tốt về dạng toán chuyển động đều rồi đấy! Chúc mừng các bạn.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8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727" y="636774"/>
            <a:ext cx="1619293" cy="16983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1161581" y="4229411"/>
            <a:ext cx="2081516" cy="144612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716686" y="5124386"/>
            <a:ext cx="2731718" cy="781609"/>
            <a:chOff x="2797545" y="5290579"/>
            <a:chExt cx="2731718" cy="781609"/>
          </a:xfrm>
        </p:grpSpPr>
        <p:sp>
          <p:nvSpPr>
            <p:cNvPr id="25" name="任意多边形 24"/>
            <p:cNvSpPr/>
            <p:nvPr/>
          </p:nvSpPr>
          <p:spPr>
            <a:xfrm>
              <a:off x="2986088" y="5290579"/>
              <a:ext cx="2543175" cy="781609"/>
            </a:xfrm>
            <a:custGeom>
              <a:avLst/>
              <a:gdLst>
                <a:gd name="connsiteX0" fmla="*/ 0 w 2543175"/>
                <a:gd name="connsiteY0" fmla="*/ 367271 h 781609"/>
                <a:gd name="connsiteX1" fmla="*/ 1000125 w 2543175"/>
                <a:gd name="connsiteY1" fmla="*/ 753034 h 781609"/>
                <a:gd name="connsiteX2" fmla="*/ 1514475 w 2543175"/>
                <a:gd name="connsiteY2" fmla="*/ 10084 h 781609"/>
                <a:gd name="connsiteX3" fmla="*/ 542925 w 2543175"/>
                <a:gd name="connsiteY3" fmla="*/ 352984 h 781609"/>
                <a:gd name="connsiteX4" fmla="*/ 2543175 w 2543175"/>
                <a:gd name="connsiteY4" fmla="*/ 781609 h 78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75" h="781609">
                  <a:moveTo>
                    <a:pt x="0" y="367271"/>
                  </a:moveTo>
                  <a:cubicBezTo>
                    <a:pt x="373856" y="589918"/>
                    <a:pt x="747713" y="812565"/>
                    <a:pt x="1000125" y="753034"/>
                  </a:cubicBezTo>
                  <a:cubicBezTo>
                    <a:pt x="1252537" y="693503"/>
                    <a:pt x="1590675" y="76759"/>
                    <a:pt x="1514475" y="10084"/>
                  </a:cubicBezTo>
                  <a:cubicBezTo>
                    <a:pt x="1438275" y="-56591"/>
                    <a:pt x="371475" y="224396"/>
                    <a:pt x="542925" y="352984"/>
                  </a:cubicBezTo>
                  <a:cubicBezTo>
                    <a:pt x="714375" y="481572"/>
                    <a:pt x="1628775" y="631590"/>
                    <a:pt x="2543175" y="781609"/>
                  </a:cubicBezTo>
                </a:path>
              </a:pathLst>
            </a:custGeom>
            <a:noFill/>
            <a:ln w="28575">
              <a:solidFill>
                <a:srgbClr val="FF99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16200000">
              <a:off x="2774281" y="5535980"/>
              <a:ext cx="337334" cy="290805"/>
            </a:xfrm>
            <a:prstGeom prst="triangl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57667" y="2235209"/>
            <a:ext cx="1331319" cy="1315821"/>
          </a:xfrm>
          <a:prstGeom prst="rect">
            <a:avLst/>
          </a:prstGeom>
        </p:spPr>
      </p:pic>
      <p:sp>
        <p:nvSpPr>
          <p:cNvPr id="31" name="燕尾形 30"/>
          <p:cNvSpPr/>
          <p:nvPr/>
        </p:nvSpPr>
        <p:spPr>
          <a:xfrm>
            <a:off x="177047" y="666540"/>
            <a:ext cx="402134" cy="402134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7381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7443" y="2769858"/>
            <a:ext cx="924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6 SVNJonitha Script" panose="02000000000000000000" pitchFamily="2" charset="0"/>
                <a:ea typeface="inpin heiti" charset="-122"/>
              </a:rPr>
              <a:t>TIẾT HỌC KẾT THÚC!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6 SVNJonitha Script" panose="02000000000000000000" pitchFamily="2" charset="0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857214" cy="18288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5" y="414334"/>
            <a:ext cx="1573223" cy="109299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873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262" y="4068554"/>
            <a:ext cx="2501113" cy="246285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073900" y="637787"/>
            <a:ext cx="424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4 Yeseva One" panose="00000500000000000000" pitchFamily="2" charset="0"/>
                <a:ea typeface="inpin heiti" charset="-122"/>
              </a:rPr>
              <a:t>Mục tiêu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4 Yeseva One" panose="00000500000000000000" pitchFamily="2" charset="0"/>
              <a:ea typeface="inpin heiti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769037" y="2363949"/>
            <a:ext cx="1909437" cy="1932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533416" y="3360573"/>
            <a:ext cx="4571570" cy="31708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88078" y="2403066"/>
            <a:ext cx="8215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Củng cố về </a:t>
            </a:r>
          </a:p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dạng toán chuyển động đều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#9Slide07 SVNDessert Menu Scrip" panose="00000500000000000000" pitchFamily="2" charset="0"/>
              <a:ea typeface="inpin heiti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34408">
            <a:off x="4890670" y="4349817"/>
            <a:ext cx="2410659" cy="238259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7883084" y="4180369"/>
            <a:ext cx="1788111" cy="124228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81" y="209342"/>
            <a:ext cx="1585913" cy="1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536319" y="3082247"/>
            <a:ext cx="4486139" cy="4267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80911" y="2019101"/>
            <a:ext cx="676580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600">
                <a:latin typeface="#9Slide05 LP Bambus Light" pitchFamily="2" charset="0"/>
                <a:ea typeface="inpin heiti" charset="-122"/>
              </a:rPr>
              <a:t>Nào, hãy cùng các thành viên của học viện ngoài hành tinh Monstar ôn tập về dạng toán chuyển động đều nhé!</a:t>
            </a:r>
            <a:endParaRPr lang="zh-CN" altLang="en-US" sz="3600" dirty="0">
              <a:latin typeface="#9Slide05 LP Bambus Light" pitchFamily="2" charset="0"/>
              <a:ea typeface="inpin heiti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355585" y="4301948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33" y="-261652"/>
            <a:ext cx="2031278" cy="21304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5308082" y="4026533"/>
            <a:ext cx="2081516" cy="14461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431" y="1770410"/>
            <a:ext cx="1026528" cy="10542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31052" y="2604443"/>
            <a:ext cx="1331319" cy="131582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304417" y="1158347"/>
            <a:ext cx="664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#9Slide07 SVNGuerrilla" panose="00000500000000000000" pitchFamily="2" charset="0"/>
                <a:ea typeface="inpin heiti" charset="-122"/>
              </a:rPr>
              <a:t>Xin chào các bạn học sinh lớp 5 !</a:t>
            </a:r>
            <a:endParaRPr lang="zh-CN" altLang="en-US" sz="3600" dirty="0">
              <a:solidFill>
                <a:srgbClr val="0070C0"/>
              </a:solidFill>
              <a:latin typeface="#9Slide07 SVNGuerrilla" panose="00000500000000000000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9248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1 (T.171)</a:t>
            </a:r>
          </a:p>
        </p:txBody>
      </p: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>
              <a:gd name="adj" fmla="val 1666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166580" y="1002083"/>
            <a:ext cx="1705191" cy="16219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1453043" y="1433058"/>
            <a:ext cx="89101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AF7458-13BB-435E-9816-C9BF2E7CB94D}"/>
              </a:ext>
            </a:extLst>
          </p:cNvPr>
          <p:cNvSpPr/>
          <p:nvPr/>
        </p:nvSpPr>
        <p:spPr>
          <a:xfrm>
            <a:off x="579180" y="203091"/>
            <a:ext cx="11200359" cy="74322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glow rad="101600">
              <a:srgbClr val="C3305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a) Tìm vận tốc của một ô tô, biết ô tô đó đi được 120km trong 2 giờ 30 phút.</a:t>
            </a:r>
          </a:p>
        </p:txBody>
      </p:sp>
      <p:sp>
        <p:nvSpPr>
          <p:cNvPr id="18" name="燕尾形 17"/>
          <p:cNvSpPr/>
          <p:nvPr/>
        </p:nvSpPr>
        <p:spPr>
          <a:xfrm>
            <a:off x="266214" y="100943"/>
            <a:ext cx="625933" cy="871263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1EC206C-5B8D-4D18-BE2F-5A5E91A5A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150" y="1813069"/>
            <a:ext cx="1252289" cy="1339622"/>
          </a:xfrm>
          <a:prstGeom prst="rect">
            <a:avLst/>
          </a:prstGeom>
        </p:spPr>
      </p:pic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CB13EDFD-9521-40AF-8D3E-E0438666A0A0}"/>
              </a:ext>
            </a:extLst>
          </p:cNvPr>
          <p:cNvSpPr/>
          <p:nvPr/>
        </p:nvSpPr>
        <p:spPr>
          <a:xfrm flipH="1">
            <a:off x="2345676" y="2164414"/>
            <a:ext cx="858358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quãng đường chia cho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110A93-0C23-45A1-B149-8B8547B055AD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  <a:alpha val="89804"/>
            </a:schemeClr>
          </a:solidFill>
          <a:ln w="57150">
            <a:solidFill>
              <a:schemeClr val="bg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Đổi 2 giờ 30 phút = 2,5 giờ</a:t>
            </a:r>
          </a:p>
          <a:p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     Vận tốc của ô tô là: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120 : 2,5 = 48 (km/giờ)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		Đáp số: 48 km/giờ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166EEE9D-DA0B-43C3-BB48-47E825C023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851" y="2752453"/>
            <a:ext cx="1470441" cy="154224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E9E7DE4-4122-4E51-AA61-6F3A09A6DD9A}"/>
              </a:ext>
            </a:extLst>
          </p:cNvPr>
          <p:cNvCxnSpPr>
            <a:cxnSpLocks/>
          </p:cNvCxnSpPr>
          <p:nvPr/>
        </p:nvCxnSpPr>
        <p:spPr>
          <a:xfrm>
            <a:off x="6008914" y="794657"/>
            <a:ext cx="1948543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3158BF5-EE2F-4789-99D3-FEFD1E9B628A}"/>
              </a:ext>
            </a:extLst>
          </p:cNvPr>
          <p:cNvCxnSpPr>
            <a:cxnSpLocks/>
          </p:cNvCxnSpPr>
          <p:nvPr/>
        </p:nvCxnSpPr>
        <p:spPr>
          <a:xfrm>
            <a:off x="8795657" y="794657"/>
            <a:ext cx="1730829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30CD608-EA76-4CDA-97F2-FD51DB2FCA5D}"/>
              </a:ext>
            </a:extLst>
          </p:cNvPr>
          <p:cNvCxnSpPr>
            <a:cxnSpLocks/>
          </p:cNvCxnSpPr>
          <p:nvPr/>
        </p:nvCxnSpPr>
        <p:spPr>
          <a:xfrm>
            <a:off x="1371404" y="794657"/>
            <a:ext cx="140445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15">
            <a:extLst>
              <a:ext uri="{FF2B5EF4-FFF2-40B4-BE49-F238E27FC236}">
                <a16:creationId xmlns:a16="http://schemas.microsoft.com/office/drawing/2014/main" xmlns="" id="{46AEC651-5708-4F12-8548-9A03B717F181}"/>
              </a:ext>
            </a:extLst>
          </p:cNvPr>
          <p:cNvGrpSpPr/>
          <p:nvPr/>
        </p:nvGrpSpPr>
        <p:grpSpPr>
          <a:xfrm>
            <a:off x="632924" y="2519968"/>
            <a:ext cx="3765810" cy="2510781"/>
            <a:chOff x="1485900" y="1972088"/>
            <a:chExt cx="4563803" cy="3042824"/>
          </a:xfrm>
        </p:grpSpPr>
        <p:grpSp>
          <p:nvGrpSpPr>
            <p:cNvPr id="30" name="组合 16">
              <a:extLst>
                <a:ext uri="{FF2B5EF4-FFF2-40B4-BE49-F238E27FC236}">
                  <a16:creationId xmlns:a16="http://schemas.microsoft.com/office/drawing/2014/main" xmlns="" id="{D50342B1-4B3A-4410-8F05-D35E370E949C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3" name="圆角矩形 19">
                <a:extLst>
                  <a:ext uri="{FF2B5EF4-FFF2-40B4-BE49-F238E27FC236}">
                    <a16:creationId xmlns:a16="http://schemas.microsoft.com/office/drawing/2014/main" xmlns="" id="{E7A28CF9-A690-4DD3-9223-546F079A9F61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xmlns="" id="{C1D88106-12B6-473C-B730-415B25F49AFB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chemeClr val="bg1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120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2 giờ 30 phút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v = ...?</a:t>
                </a:r>
                <a:endParaRPr lang="zh-CN" altLang="en-US" sz="3200" dirty="0">
                  <a:solidFill>
                    <a:srgbClr val="C3305A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1" name="五角星 20">
              <a:extLst>
                <a:ext uri="{FF2B5EF4-FFF2-40B4-BE49-F238E27FC236}">
                  <a16:creationId xmlns:a16="http://schemas.microsoft.com/office/drawing/2014/main" xmlns="" id="{8237C572-D1FE-45BB-85F8-B7E494179F21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2" name="五角星 20">
              <a:extLst>
                <a:ext uri="{FF2B5EF4-FFF2-40B4-BE49-F238E27FC236}">
                  <a16:creationId xmlns:a16="http://schemas.microsoft.com/office/drawing/2014/main" xmlns="" id="{3A2A1D27-F075-4327-847B-1693DD5D480C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7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95287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58A229C-15D2-4A2E-8D70-BD492AFA72EC}"/>
              </a:ext>
            </a:extLst>
          </p:cNvPr>
          <p:cNvSpPr/>
          <p:nvPr/>
        </p:nvSpPr>
        <p:spPr>
          <a:xfrm>
            <a:off x="579180" y="203091"/>
            <a:ext cx="11200359" cy="1085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282575" algn="l"/>
              </a:tabLst>
            </a:pPr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b) Bình đi xe đạp với vận tốc 15km/giờ từ nhà đến bến xe mất nửa giờ. Hỏi nhà             	Bình cách bến xe bao nhiêu ki-lô-mét?</a:t>
            </a:r>
          </a:p>
        </p:txBody>
      </p:sp>
      <p:sp>
        <p:nvSpPr>
          <p:cNvPr id="24" name="燕尾形 17">
            <a:extLst>
              <a:ext uri="{FF2B5EF4-FFF2-40B4-BE49-F238E27FC236}">
                <a16:creationId xmlns:a16="http://schemas.microsoft.com/office/drawing/2014/main" xmlns="" id="{325836F8-8EB2-4AE5-9A53-4063CCCB2914}"/>
              </a:ext>
            </a:extLst>
          </p:cNvPr>
          <p:cNvSpPr/>
          <p:nvPr/>
        </p:nvSpPr>
        <p:spPr>
          <a:xfrm>
            <a:off x="206830" y="203091"/>
            <a:ext cx="674914" cy="108585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89154-38C2-4CA9-A226-9908CEE0E532}"/>
              </a:ext>
            </a:extLst>
          </p:cNvPr>
          <p:cNvCxnSpPr>
            <a:cxnSpLocks/>
          </p:cNvCxnSpPr>
          <p:nvPr/>
        </p:nvCxnSpPr>
        <p:spPr>
          <a:xfrm>
            <a:off x="3962400" y="751114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A84C744-5F81-4453-AAC5-ED9991300E37}"/>
              </a:ext>
            </a:extLst>
          </p:cNvPr>
          <p:cNvCxnSpPr>
            <a:cxnSpLocks/>
          </p:cNvCxnSpPr>
          <p:nvPr/>
        </p:nvCxnSpPr>
        <p:spPr>
          <a:xfrm>
            <a:off x="8719457" y="751114"/>
            <a:ext cx="16546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8A91F3A-ECB9-4E18-8D23-B1772029EDAC}"/>
              </a:ext>
            </a:extLst>
          </p:cNvPr>
          <p:cNvCxnSpPr>
            <a:cxnSpLocks/>
          </p:cNvCxnSpPr>
          <p:nvPr/>
        </p:nvCxnSpPr>
        <p:spPr>
          <a:xfrm>
            <a:off x="1001485" y="1208314"/>
            <a:ext cx="4669972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4">
            <a:extLst>
              <a:ext uri="{FF2B5EF4-FFF2-40B4-BE49-F238E27FC236}">
                <a16:creationId xmlns:a16="http://schemas.microsoft.com/office/drawing/2014/main" xmlns="" id="{43C7C635-160F-4624-85E3-1445C95C2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98723" y="1425395"/>
            <a:ext cx="1353123" cy="1287086"/>
          </a:xfrm>
          <a:prstGeom prst="rect">
            <a:avLst/>
          </a:prstGeom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xmlns="" id="{DA3041C9-5733-4A20-A9AB-33FF2B1CC255}"/>
              </a:ext>
            </a:extLst>
          </p:cNvPr>
          <p:cNvSpPr/>
          <p:nvPr/>
        </p:nvSpPr>
        <p:spPr>
          <a:xfrm flipH="1">
            <a:off x="1387728" y="1663722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quãng đường đi được của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9BC3DE1A-38F0-4BD4-A9F5-C6948C53B8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22" r="100000">
                        <a14:backgroundMark x1="91279" y1="0" x2="98250" y2="5094"/>
                        <a14:backgroundMark x1="66215" y1="0" x2="89416" y2="18900"/>
                        <a14:backgroundMark x1="98532" y1="38437" x2="99181" y2="41968"/>
                        <a14:backgroundMark x1="96641" y1="62229" x2="99831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898" y="2070986"/>
            <a:ext cx="1278641" cy="1246724"/>
          </a:xfrm>
          <a:prstGeom prst="rect">
            <a:avLst/>
          </a:prstGeom>
        </p:spPr>
      </p:pic>
      <p:sp>
        <p:nvSpPr>
          <p:cNvPr id="32" name="矩形 8">
            <a:extLst>
              <a:ext uri="{FF2B5EF4-FFF2-40B4-BE49-F238E27FC236}">
                <a16:creationId xmlns:a16="http://schemas.microsoft.com/office/drawing/2014/main" xmlns="" id="{54A7C142-FBF3-4ACD-B391-59F335FF6E4B}"/>
              </a:ext>
            </a:extLst>
          </p:cNvPr>
          <p:cNvSpPr/>
          <p:nvPr/>
        </p:nvSpPr>
        <p:spPr>
          <a:xfrm flipH="1">
            <a:off x="2323902" y="2622316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quãng đường,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vận tốc nhân với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46876B3-4E28-4C5D-881F-9E27D6BE2893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9804"/>
            </a:scheme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nửa giờ = 0,5 giờ</a:t>
            </a:r>
          </a:p>
          <a:p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    Quãng đường từ nhà Bình đến bến xe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15 x 0,5 = 7,5 (km)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7,5 km.</a:t>
            </a:r>
          </a:p>
        </p:txBody>
      </p:sp>
      <p:pic>
        <p:nvPicPr>
          <p:cNvPr id="34" name="图片 19">
            <a:extLst>
              <a:ext uri="{FF2B5EF4-FFF2-40B4-BE49-F238E27FC236}">
                <a16:creationId xmlns:a16="http://schemas.microsoft.com/office/drawing/2014/main" xmlns="" id="{7AF46070-D246-4DAF-B733-2F580D124A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217" y="2914669"/>
            <a:ext cx="1188680" cy="1246724"/>
          </a:xfrm>
          <a:prstGeom prst="rect">
            <a:avLst/>
          </a:prstGeom>
        </p:spPr>
      </p:pic>
      <p:grpSp>
        <p:nvGrpSpPr>
          <p:cNvPr id="35" name="组合 15">
            <a:extLst>
              <a:ext uri="{FF2B5EF4-FFF2-40B4-BE49-F238E27FC236}">
                <a16:creationId xmlns:a16="http://schemas.microsoft.com/office/drawing/2014/main" xmlns="" id="{820A1005-6855-4552-81BC-17B9C6DDEC39}"/>
              </a:ext>
            </a:extLst>
          </p:cNvPr>
          <p:cNvGrpSpPr/>
          <p:nvPr/>
        </p:nvGrpSpPr>
        <p:grpSpPr>
          <a:xfrm>
            <a:off x="728813" y="3138905"/>
            <a:ext cx="3765810" cy="2510781"/>
            <a:chOff x="1485900" y="1972088"/>
            <a:chExt cx="4563803" cy="3042824"/>
          </a:xfrm>
        </p:grpSpPr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xmlns="" id="{23089D33-640A-4098-A387-91A5B2A9414D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xmlns="" id="{0D250187-CC1E-4AE6-8FB6-2C94D92E23A9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0" name="矩形 20">
                <a:extLst>
                  <a:ext uri="{FF2B5EF4-FFF2-40B4-BE49-F238E27FC236}">
                    <a16:creationId xmlns:a16="http://schemas.microsoft.com/office/drawing/2014/main" xmlns="" id="{D4081DB6-9027-43FB-81E4-F230D15B5FA6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15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nửa 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...?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xmlns="" id="{EDA8382B-BAF8-4CB9-BBBA-83402549B0C3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8" name="五角星 20">
              <a:extLst>
                <a:ext uri="{FF2B5EF4-FFF2-40B4-BE49-F238E27FC236}">
                  <a16:creationId xmlns:a16="http://schemas.microsoft.com/office/drawing/2014/main" xmlns="" id="{5B5F2C89-B040-470D-80DB-A99FA4DBC80B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6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5287" y="53989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95375" y="1610227"/>
            <a:ext cx="1076099" cy="102358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16675" y="187198"/>
            <a:ext cx="11692296" cy="1521859"/>
            <a:chOff x="2978046" y="877736"/>
            <a:chExt cx="1903380" cy="34609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流程图: 离页连接符 1"/>
            <p:cNvSpPr/>
            <p:nvPr/>
          </p:nvSpPr>
          <p:spPr>
            <a:xfrm>
              <a:off x="2978046" y="946004"/>
              <a:ext cx="1903380" cy="339269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73 w 10173"/>
                <a:gd name="connsiteY0" fmla="*/ 0 h 10000"/>
                <a:gd name="connsiteX1" fmla="*/ 10173 w 10173"/>
                <a:gd name="connsiteY1" fmla="*/ 0 h 10000"/>
                <a:gd name="connsiteX2" fmla="*/ 10173 w 10173"/>
                <a:gd name="connsiteY2" fmla="*/ 8000 h 10000"/>
                <a:gd name="connsiteX3" fmla="*/ 5173 w 10173"/>
                <a:gd name="connsiteY3" fmla="*/ 10000 h 10000"/>
                <a:gd name="connsiteX4" fmla="*/ 173 w 10173"/>
                <a:gd name="connsiteY4" fmla="*/ 8000 h 10000"/>
                <a:gd name="connsiteX5" fmla="*/ 173 w 10173"/>
                <a:gd name="connsiteY5" fmla="*/ 0 h 10000"/>
                <a:gd name="connsiteX0" fmla="*/ 173 w 10173"/>
                <a:gd name="connsiteY0" fmla="*/ 325 h 10325"/>
                <a:gd name="connsiteX1" fmla="*/ 10173 w 10173"/>
                <a:gd name="connsiteY1" fmla="*/ 325 h 10325"/>
                <a:gd name="connsiteX2" fmla="*/ 10173 w 10173"/>
                <a:gd name="connsiteY2" fmla="*/ 8325 h 10325"/>
                <a:gd name="connsiteX3" fmla="*/ 5173 w 10173"/>
                <a:gd name="connsiteY3" fmla="*/ 10325 h 10325"/>
                <a:gd name="connsiteX4" fmla="*/ 173 w 10173"/>
                <a:gd name="connsiteY4" fmla="*/ 8325 h 10325"/>
                <a:gd name="connsiteX5" fmla="*/ 173 w 10173"/>
                <a:gd name="connsiteY5" fmla="*/ 325 h 10325"/>
                <a:gd name="connsiteX0" fmla="*/ 173 w 10380"/>
                <a:gd name="connsiteY0" fmla="*/ 325 h 10325"/>
                <a:gd name="connsiteX1" fmla="*/ 10173 w 10380"/>
                <a:gd name="connsiteY1" fmla="*/ 325 h 10325"/>
                <a:gd name="connsiteX2" fmla="*/ 10173 w 10380"/>
                <a:gd name="connsiteY2" fmla="*/ 8325 h 10325"/>
                <a:gd name="connsiteX3" fmla="*/ 5173 w 10380"/>
                <a:gd name="connsiteY3" fmla="*/ 10325 h 10325"/>
                <a:gd name="connsiteX4" fmla="*/ 173 w 10380"/>
                <a:gd name="connsiteY4" fmla="*/ 8325 h 10325"/>
                <a:gd name="connsiteX5" fmla="*/ 173 w 10380"/>
                <a:gd name="connsiteY5" fmla="*/ 325 h 10325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80" h="10441">
                  <a:moveTo>
                    <a:pt x="173" y="441"/>
                  </a:moveTo>
                  <a:cubicBezTo>
                    <a:pt x="3506" y="-291"/>
                    <a:pt x="6918" y="14"/>
                    <a:pt x="10173" y="441"/>
                  </a:cubicBezTo>
                  <a:cubicBezTo>
                    <a:pt x="10640" y="3413"/>
                    <a:pt x="10173" y="5774"/>
                    <a:pt x="10173" y="8441"/>
                  </a:cubicBezTo>
                  <a:cubicBezTo>
                    <a:pt x="8506" y="9657"/>
                    <a:pt x="6840" y="9774"/>
                    <a:pt x="5173" y="10441"/>
                  </a:cubicBezTo>
                  <a:cubicBezTo>
                    <a:pt x="3506" y="9774"/>
                    <a:pt x="1918" y="9657"/>
                    <a:pt x="173" y="8441"/>
                  </a:cubicBezTo>
                  <a:cubicBezTo>
                    <a:pt x="173" y="5774"/>
                    <a:pt x="-217" y="3474"/>
                    <a:pt x="173" y="44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44955" y="877736"/>
              <a:ext cx="1708254" cy="279021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>
                  <a:latin typeface="#9Slide05 SVNLobster" panose="02040603050506020204" pitchFamily="18" charset="0"/>
                  <a:ea typeface="inpin heiti" charset="-122"/>
                  <a:cs typeface="inpin heiti" charset="-122"/>
                  <a:sym typeface="+mn-lt"/>
                </a:rPr>
                <a:t>c) Một người đi bộ với vận tốc 5 km/giờ và đi được quãng đường 6 km. Hỏi người đó đã đi trong thời gian bao lâu?</a:t>
              </a:r>
              <a:endParaRPr lang="zh-CN" altLang="en-US" sz="3200" dirty="0">
                <a:latin typeface="#9Slide05 SVNLobster" panose="02040603050506020204" pitchFamily="18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10458077" y="114753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50" y="237836"/>
            <a:ext cx="1170874" cy="12280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210284" y="2004333"/>
            <a:ext cx="1331319" cy="131582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E88A990-FF3C-4BB2-8122-A1071D14094D}"/>
              </a:ext>
            </a:extLst>
          </p:cNvPr>
          <p:cNvCxnSpPr>
            <a:cxnSpLocks/>
          </p:cNvCxnSpPr>
          <p:nvPr/>
        </p:nvCxnSpPr>
        <p:spPr>
          <a:xfrm>
            <a:off x="3537857" y="783771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8504115-9A85-4B07-B7D9-933C762BD380}"/>
              </a:ext>
            </a:extLst>
          </p:cNvPr>
          <p:cNvCxnSpPr>
            <a:cxnSpLocks/>
          </p:cNvCxnSpPr>
          <p:nvPr/>
        </p:nvCxnSpPr>
        <p:spPr>
          <a:xfrm>
            <a:off x="7239000" y="761999"/>
            <a:ext cx="25690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17D92B7-58D4-4A63-973A-417BB4417190}"/>
              </a:ext>
            </a:extLst>
          </p:cNvPr>
          <p:cNvCxnSpPr>
            <a:cxnSpLocks/>
          </p:cNvCxnSpPr>
          <p:nvPr/>
        </p:nvCxnSpPr>
        <p:spPr>
          <a:xfrm>
            <a:off x="2394857" y="1360716"/>
            <a:ext cx="323305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3664D88-B7E2-44F2-905C-3D2D43FE71F2}"/>
              </a:ext>
            </a:extLst>
          </p:cNvPr>
          <p:cNvSpPr/>
          <p:nvPr/>
        </p:nvSpPr>
        <p:spPr>
          <a:xfrm>
            <a:off x="5146704" y="3381113"/>
            <a:ext cx="5936659" cy="2948449"/>
          </a:xfrm>
          <a:custGeom>
            <a:avLst/>
            <a:gdLst>
              <a:gd name="connsiteX0" fmla="*/ 0 w 5936659"/>
              <a:gd name="connsiteY0" fmla="*/ 0 h 2948449"/>
              <a:gd name="connsiteX1" fmla="*/ 5936659 w 5936659"/>
              <a:gd name="connsiteY1" fmla="*/ 0 h 2948449"/>
              <a:gd name="connsiteX2" fmla="*/ 5936659 w 5936659"/>
              <a:gd name="connsiteY2" fmla="*/ 2948449 h 2948449"/>
              <a:gd name="connsiteX3" fmla="*/ 0 w 5936659"/>
              <a:gd name="connsiteY3" fmla="*/ 2948449 h 2948449"/>
              <a:gd name="connsiteX4" fmla="*/ 0 w 5936659"/>
              <a:gd name="connsiteY4" fmla="*/ 0 h 294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948449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790392"/>
                  <a:pt x="6087245" y="2399409"/>
                  <a:pt x="5936659" y="2948449"/>
                </a:cubicBezTo>
                <a:cubicBezTo>
                  <a:pt x="3143791" y="2945285"/>
                  <a:pt x="1188843" y="2976049"/>
                  <a:pt x="0" y="2948449"/>
                </a:cubicBezTo>
                <a:cubicBezTo>
                  <a:pt x="149272" y="2358931"/>
                  <a:pt x="131858" y="837017"/>
                  <a:pt x="0" y="0"/>
                </a:cubicBezTo>
                <a:close/>
              </a:path>
              <a:path w="5936659" h="2948449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05048"/>
                  <a:pt x="5871285" y="1858266"/>
                  <a:pt x="5936659" y="2948449"/>
                </a:cubicBezTo>
                <a:cubicBezTo>
                  <a:pt x="3052184" y="2949091"/>
                  <a:pt x="1062056" y="2797376"/>
                  <a:pt x="0" y="2948449"/>
                </a:cubicBezTo>
                <a:cubicBezTo>
                  <a:pt x="106964" y="2304976"/>
                  <a:pt x="-55951" y="742367"/>
                  <a:pt x="0" y="0"/>
                </a:cubicBezTo>
                <a:close/>
              </a:path>
            </a:pathLst>
          </a:custGeom>
          <a:solidFill>
            <a:srgbClr val="FFCCCC">
              <a:alpha val="89804"/>
            </a:srgb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Thời gian người đó đã đi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6 : 5 =        (giờ)</a:t>
            </a:r>
          </a:p>
          <a:p>
            <a:pPr algn="ctr"/>
            <a:endParaRPr lang="en-US" sz="3200">
              <a:solidFill>
                <a:srgbClr val="C3305A"/>
              </a:solidFill>
              <a:latin typeface="#9Slide05 SVNLobster" panose="02040603050506020204" pitchFamily="18" charset="0"/>
            </a:endParaRP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        giờ = 1 giờ 12 phút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1 giờ 12 phút.</a:t>
            </a:r>
          </a:p>
        </p:txBody>
      </p:sp>
      <p:pic>
        <p:nvPicPr>
          <p:cNvPr id="33" name="图片 19">
            <a:extLst>
              <a:ext uri="{FF2B5EF4-FFF2-40B4-BE49-F238E27FC236}">
                <a16:creationId xmlns:a16="http://schemas.microsoft.com/office/drawing/2014/main" xmlns="" id="{7677C036-A8D9-4B98-BF6A-111F62BB6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423" y="2882633"/>
            <a:ext cx="1188680" cy="1246724"/>
          </a:xfrm>
          <a:prstGeom prst="rect">
            <a:avLst/>
          </a:prstGeom>
        </p:spPr>
      </p:pic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B91C1584-908C-4A8F-8A0D-1F57F084187E}"/>
              </a:ext>
            </a:extLst>
          </p:cNvPr>
          <p:cNvGrpSpPr/>
          <p:nvPr/>
        </p:nvGrpSpPr>
        <p:grpSpPr>
          <a:xfrm>
            <a:off x="809001" y="3284316"/>
            <a:ext cx="3765810" cy="2510781"/>
            <a:chOff x="1485900" y="1972088"/>
            <a:chExt cx="4563803" cy="3042824"/>
          </a:xfrm>
        </p:grpSpPr>
        <p:grpSp>
          <p:nvGrpSpPr>
            <p:cNvPr id="35" name="组合 16">
              <a:extLst>
                <a:ext uri="{FF2B5EF4-FFF2-40B4-BE49-F238E27FC236}">
                  <a16:creationId xmlns:a16="http://schemas.microsoft.com/office/drawing/2014/main" xmlns="" id="{9C276F44-6C71-45E8-91BA-D873399D1540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8" name="圆角矩形 19">
                <a:extLst>
                  <a:ext uri="{FF2B5EF4-FFF2-40B4-BE49-F238E27FC236}">
                    <a16:creationId xmlns:a16="http://schemas.microsoft.com/office/drawing/2014/main" xmlns="" id="{F2CCAE3C-308B-45B9-B06F-96426409403E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9" name="矩形 20">
                <a:extLst>
                  <a:ext uri="{FF2B5EF4-FFF2-40B4-BE49-F238E27FC236}">
                    <a16:creationId xmlns:a16="http://schemas.microsoft.com/office/drawing/2014/main" xmlns="" id="{DCA3C7CA-D2D5-4955-9C1E-5C1777685A7A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6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... 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6" name="五角星 20">
              <a:extLst>
                <a:ext uri="{FF2B5EF4-FFF2-40B4-BE49-F238E27FC236}">
                  <a16:creationId xmlns:a16="http://schemas.microsoft.com/office/drawing/2014/main" xmlns="" id="{022C618C-3FDC-411F-A2BC-CEB468BBC28D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xmlns="" id="{74C3B3A6-F188-47B9-B2DE-5F56663804D6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40" name="矩形 8">
            <a:extLst>
              <a:ext uri="{FF2B5EF4-FFF2-40B4-BE49-F238E27FC236}">
                <a16:creationId xmlns:a16="http://schemas.microsoft.com/office/drawing/2014/main" xmlns="" id="{08FFC87F-6231-4796-BD1D-046EB52B55CA}"/>
              </a:ext>
            </a:extLst>
          </p:cNvPr>
          <p:cNvSpPr/>
          <p:nvPr/>
        </p:nvSpPr>
        <p:spPr>
          <a:xfrm flipH="1">
            <a:off x="822280" y="1818296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 trong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xmlns="" id="{A3F170DB-4BE3-483C-A55F-F55EE607FE81}"/>
              </a:ext>
            </a:extLst>
          </p:cNvPr>
          <p:cNvSpPr/>
          <p:nvPr/>
        </p:nvSpPr>
        <p:spPr>
          <a:xfrm flipH="1">
            <a:off x="2654025" y="2458767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quãng đường chia cho vận tốc.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DD4750D-7419-4B95-979F-CF219C1C9ABB}"/>
              </a:ext>
            </a:extLst>
          </p:cNvPr>
          <p:cNvGrpSpPr/>
          <p:nvPr/>
        </p:nvGrpSpPr>
        <p:grpSpPr>
          <a:xfrm>
            <a:off x="8022525" y="4170824"/>
            <a:ext cx="528189" cy="1077218"/>
            <a:chOff x="8626022" y="4921595"/>
            <a:chExt cx="528189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9B6EC8-6C1E-43FF-B636-3248D83D61C4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BF56616-61B6-443E-812B-8E2329583BC1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90C879A4-81E4-4DAE-825E-2ED43B7CC520}"/>
              </a:ext>
            </a:extLst>
          </p:cNvPr>
          <p:cNvGrpSpPr/>
          <p:nvPr/>
        </p:nvGrpSpPr>
        <p:grpSpPr>
          <a:xfrm>
            <a:off x="7059880" y="5124036"/>
            <a:ext cx="528189" cy="1077218"/>
            <a:chOff x="8626022" y="4921595"/>
            <a:chExt cx="528189" cy="10772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E716956-BF87-4335-B2D5-D4B9E0881C13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1B02B6A-2308-4641-9375-4A6189C72DAA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840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animBg="1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2 (T.171)</a:t>
            </a:r>
          </a:p>
        </p:txBody>
      </p:sp>
    </p:spTree>
    <p:extLst>
      <p:ext uri="{BB962C8B-B14F-4D97-AF65-F5344CB8AC3E}">
        <p14:creationId xmlns:p14="http://schemas.microsoft.com/office/powerpoint/2010/main" val="181743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1571" y="4342727"/>
            <a:ext cx="2340429" cy="25036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xmlns="" id="{288A9358-E1AD-4884-B7D4-125FA37AFBB2}"/>
              </a:ext>
            </a:extLst>
          </p:cNvPr>
          <p:cNvSpPr/>
          <p:nvPr/>
        </p:nvSpPr>
        <p:spPr>
          <a:xfrm flipH="1">
            <a:off x="635632" y="2792966"/>
            <a:ext cx="10315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ô tô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1,5 = 60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60 : 2 = 30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xe máy đi quãng đường AB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30 = 3 (giờ)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67CAF6-5434-4A08-B5C6-064304DDBD43}"/>
              </a:ext>
            </a:extLst>
          </p:cNvPr>
          <p:cNvSpPr txBox="1"/>
          <p:nvPr/>
        </p:nvSpPr>
        <p:spPr>
          <a:xfrm>
            <a:off x="6619485" y="2780361"/>
            <a:ext cx="61449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3 - 1,5 = 1,5 (giờ)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Đổi: 1,5 giờ = 1 giờ 30 phút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  <a:endParaRPr lang="zh-CN" altLang="en-US" sz="3200" dirty="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D1D0FC-B701-46DA-A02F-619049340F02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2FF3784-6D29-41DF-A56D-E3E6D4744D86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77B5324-BAB8-4269-8BAF-31C906680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F38C9B1-45FD-47F9-8311-03F995201F42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918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6" grpId="0" build="p"/>
      <p:bldP spid="2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2308</TotalTime>
  <Words>814</Words>
  <Application>Microsoft Office PowerPoint</Application>
  <PresentationFormat>Custom</PresentationFormat>
  <Paragraphs>120</Paragraphs>
  <Slides>15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儿童教育PPT</dc:title>
  <dc:subject>9Slide.vn</dc:subject>
  <dc:creator>ADMIN</dc:creator>
  <dc:description>9Slide.vn</dc:description>
  <cp:lastModifiedBy>M0</cp:lastModifiedBy>
  <cp:revision>28</cp:revision>
  <dcterms:created xsi:type="dcterms:W3CDTF">2018-10-13T08:45:51Z</dcterms:created>
  <dcterms:modified xsi:type="dcterms:W3CDTF">2023-05-12T07:44:51Z</dcterms:modified>
  <cp:category>9Slide.vn</cp:category>
</cp:coreProperties>
</file>